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0AE71F-D8D0-454B-98A1-071AB84DFB8F}">
  <a:tblStyle styleId="{F70AE71F-D8D0-454B-98A1-071AB84DFB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bold.fntdata"/><Relationship Id="rId21" Type="http://schemas.openxmlformats.org/officeDocument/2006/relationships/slide" Target="slides/slide14.xml"/><Relationship Id="rId43" Type="http://schemas.openxmlformats.org/officeDocument/2006/relationships/font" Target="fonts/Roboto-regular.fntdata"/><Relationship Id="rId24" Type="http://schemas.openxmlformats.org/officeDocument/2006/relationships/slide" Target="slides/slide17.xml"/><Relationship Id="rId46" Type="http://schemas.openxmlformats.org/officeDocument/2006/relationships/font" Target="fonts/Roboto-boldItalic.fntdata"/><Relationship Id="rId23" Type="http://schemas.openxmlformats.org/officeDocument/2006/relationships/slide" Target="slides/slide16.xml"/><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c52d5907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c52d59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www.statisticshowto.com/dependent-variable-definition/" TargetMode="External"/><Relationship Id="rId9" Type="http://schemas.openxmlformats.org/officeDocument/2006/relationships/image" Target="../media/image20.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hyperlink" Target="https://forms.gle/JcNcoXCAsnGawBxa6" TargetMode="External"/><Relationship Id="rId5"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4" name="Google Shape;184;p34"/>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185" name="Google Shape;185;p34"/>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6" name="Google Shape;186;p34"/>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193" name="Google Shape;193;p35"/>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4" name="Google Shape;19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5" name="Google Shape;195;p35"/>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196" name="Google Shape;196;p35"/>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197" name="Google Shape;197;p35"/>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3" name="Google Shape;20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04" name="Google Shape;204;p36"/>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05" name="Google Shape;20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6" name="Google Shape;206;p36"/>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07" name="Google Shape;207;p36"/>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
        <p:nvSpPr>
          <p:cNvPr id="208" name="Google Shape;208;p36"/>
          <p:cNvSpPr txBox="1"/>
          <p:nvPr/>
        </p:nvSpPr>
        <p:spPr>
          <a:xfrm>
            <a:off x="6536850" y="312865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15" name="Google Shape;215;p37"/>
          <p:cNvSpPr txBox="1"/>
          <p:nvPr/>
        </p:nvSpPr>
        <p:spPr>
          <a:xfrm>
            <a:off x="145500" y="1488025"/>
            <a:ext cx="8853000" cy="318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16" name="Google Shape;21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7" name="Google Shape;217;p37"/>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18" name="Google Shape;218;p37"/>
          <p:cNvSpPr txBox="1"/>
          <p:nvPr/>
        </p:nvSpPr>
        <p:spPr>
          <a:xfrm>
            <a:off x="2428200" y="9358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25" name="Google Shape;225;p38"/>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26" name="Google Shape;226;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7" name="Google Shape;227;p38"/>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28" name="Google Shape;228;p38"/>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29" name="Google Shape;229;p38"/>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30" name="Google Shape;230;p38"/>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31" name="Google Shape;231;p38"/>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32" name="Google Shape;232;p38"/>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39" name="Google Shape;239;p39"/>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40" name="Google Shape;24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1" name="Google Shape;241;p39"/>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42" name="Google Shape;242;p39"/>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43" name="Google Shape;243;p39"/>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44" name="Google Shape;244;p39"/>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45" name="Google Shape;245;p39"/>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46" name="Google Shape;246;p39"/>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
        <p:nvSpPr>
          <p:cNvPr id="247" name="Google Shape;247;p39"/>
          <p:cNvSpPr txBox="1"/>
          <p:nvPr/>
        </p:nvSpPr>
        <p:spPr>
          <a:xfrm>
            <a:off x="6499975" y="353568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3" name="Google Shape;253;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54" name="Google Shape;254;p40"/>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55" name="Google Shape;255;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6" name="Google Shape;256;p40"/>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57" name="Google Shape;257;p40"/>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58" name="Google Shape;258;p40"/>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259" name="Google Shape;259;p40"/>
          <p:cNvCxnSpPr>
            <a:endCxn id="260"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260" name="Google Shape;260;p40"/>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61" name="Google Shape;261;p40"/>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
        <p:nvSpPr>
          <p:cNvPr id="262" name="Google Shape;262;p40"/>
          <p:cNvSpPr txBox="1"/>
          <p:nvPr/>
        </p:nvSpPr>
        <p:spPr>
          <a:xfrm>
            <a:off x="6487100" y="352083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269" name="Google Shape;269;p41"/>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270" name="Google Shape;270;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6" name="Google Shape;276;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277" name="Google Shape;277;p42"/>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278" name="Google Shape;278;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4" name="Google Shape;28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285" name="Google Shape;285;p43"/>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286" name="Google Shape;286;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293" name="Google Shape;293;p44"/>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294" name="Google Shape;294;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0" name="Google Shape;300;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301" name="Google Shape;301;p45"/>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302" name="Google Shape;302;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3" name="Google Shape;303;p45"/>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04" name="Google Shape;304;p45"/>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11" name="Google Shape;311;p46"/>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12" name="Google Shape;312;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Word Embeddings</a:t>
            </a:r>
            <a:endParaRPr>
              <a:solidFill>
                <a:srgbClr val="4A86E8"/>
              </a:solidFill>
            </a:endParaRPr>
          </a:p>
        </p:txBody>
      </p:sp>
      <p:sp>
        <p:nvSpPr>
          <p:cNvPr id="319" name="Google Shape;319;p47"/>
          <p:cNvSpPr txBox="1"/>
          <p:nvPr/>
        </p:nvSpPr>
        <p:spPr>
          <a:xfrm>
            <a:off x="479150" y="1111100"/>
            <a:ext cx="8060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feature extraction and language modeling, which maps each word or phrase into a complete numeric vector such that semantically similar words or terms tend to occur closer to each other and these can be quantified using these embeddings. </a:t>
            </a:r>
            <a:endParaRPr sz="1600"/>
          </a:p>
          <a:p>
            <a:pPr indent="-330200" lvl="0" marL="457200" rtl="0" algn="l">
              <a:lnSpc>
                <a:spcPct val="115000"/>
              </a:lnSpc>
              <a:spcBef>
                <a:spcPts val="1000"/>
              </a:spcBef>
              <a:spcAft>
                <a:spcPts val="1000"/>
              </a:spcAft>
              <a:buSzPts val="1600"/>
              <a:buChar char="●"/>
            </a:pPr>
            <a:r>
              <a:rPr lang="en" sz="1600"/>
              <a:t>The word2vec model is perhaps one of the most popular neural network based probabilistic language models and can be used to learn distributed representational vectors for words.</a:t>
            </a:r>
            <a:endParaRPr sz="1600"/>
          </a:p>
        </p:txBody>
      </p:sp>
      <p:sp>
        <p:nvSpPr>
          <p:cNvPr id="320" name="Google Shape;320;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27" name="Google Shape;327;p48"/>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28" name="Google Shape;328;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35" name="Google Shape;335;p49"/>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36" name="Google Shape;336;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2" name="Google Shape;342;p50"/>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43" name="Google Shape;34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4" name="Google Shape;344;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5" name="Google Shape;345;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52" name="Google Shape;352;p51"/>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53" name="Google Shape;353;p5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4" name="Google Shape;354;p51"/>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55" name="Google Shape;355;p51"/>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56" name="Google Shape;356;p51"/>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63" name="Google Shape;363;p52"/>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64" name="Google Shape;364;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5" name="Google Shape;365;p52"/>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66" name="Google Shape;366;p52"/>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2" name="Google Shape;37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373" name="Google Shape;373;p53"/>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374" name="Google Shape;37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5" name="Google Shape;375;p53"/>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376" name="Google Shape;376;p53"/>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383" name="Google Shape;383;p54"/>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384" name="Google Shape;384;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5" name="Google Shape;385;p54"/>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386" name="Google Shape;386;p54"/>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2" name="Google Shape;392;p55"/>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93" name="Google Shape;39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5" name="Google Shape;395;p5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1" name="Google Shape;401;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402" name="Google Shape;402;p56"/>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03" name="Google Shape;403;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4" name="Google Shape;404;p56"/>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11" name="Google Shape;411;p57"/>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12" name="Google Shape;412;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18" name="Google Shape;418;p5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19" name="Google Shape;419;p5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5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21" name="Google Shape;421;p5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2" name="Google Shape;422;p5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23" name="Google Shape;423;p58"/>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24" name="Google Shape;424;p5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25" name="Google Shape;425;p5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26" name="Google Shape;426;p5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27" name="Google Shape;427;p5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8" name="Google Shape;428;p58"/>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9" name="Google Shape;429;p58"/>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0" name="Google Shape;430;p58"/>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31" name="Google Shape;431;p58"/>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7" name="Google Shape;437;p59"/>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38" name="Google Shape;438;p59"/>
          <p:cNvSpPr txBox="1"/>
          <p:nvPr/>
        </p:nvSpPr>
        <p:spPr>
          <a:xfrm>
            <a:off x="274500" y="1782075"/>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439" name="Google Shape;439;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40" name="Google Shape;440;p59"/>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4" name="Google Shape;144;p30"/>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45" name="Google Shape;145;p30"/>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46" name="Google Shape;146;p30"/>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47" name="Google Shape;147;p30"/>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48" name="Google Shape;148;p30"/>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49" name="Google Shape;149;p30"/>
          <p:cNvGraphicFramePr/>
          <p:nvPr/>
        </p:nvGraphicFramePr>
        <p:xfrm>
          <a:off x="161100" y="3158088"/>
          <a:ext cx="3000000" cy="3000000"/>
        </p:xfrm>
        <a:graphic>
          <a:graphicData uri="http://schemas.openxmlformats.org/drawingml/2006/table">
            <a:tbl>
              <a:tblPr>
                <a:noFill/>
                <a:tableStyleId>{F70AE71F-D8D0-454B-98A1-071AB84DFB8F}</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5" name="Google Shape;155;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56" name="Google Shape;156;p31"/>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57" name="Google Shape;157;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8" name="Google Shape;158;p31"/>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59" name="Google Shape;159;p31"/>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5" name="Google Shape;165;p3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66" name="Google Shape;16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8" name="Google Shape;168;p3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4" name="Google Shape;174;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175" name="Google Shape;175;p33"/>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176" name="Google Shape;17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7" name="Google Shape;177;p33"/>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