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bold.fntdata"/><Relationship Id="rId12" Type="http://schemas.openxmlformats.org/officeDocument/2006/relationships/slide" Target="slides/slide5.xml"/><Relationship Id="rId34" Type="http://schemas.openxmlformats.org/officeDocument/2006/relationships/font" Target="fonts/Roboto-regular.fntdata"/><Relationship Id="rId15" Type="http://schemas.openxmlformats.org/officeDocument/2006/relationships/slide" Target="slides/slide8.xml"/><Relationship Id="rId37" Type="http://schemas.openxmlformats.org/officeDocument/2006/relationships/font" Target="fonts/Roboto-boldItalic.fntdata"/><Relationship Id="rId14" Type="http://schemas.openxmlformats.org/officeDocument/2006/relationships/slide" Target="slides/slide7.xml"/><Relationship Id="rId36" Type="http://schemas.openxmlformats.org/officeDocument/2006/relationships/font" Target="fonts/Roboto-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a1ef8f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a1ef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edce180b9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edce180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cb97c2611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cb97c261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 sz="1300">
                <a:solidFill>
                  <a:schemeClr val="dk1"/>
                </a:solidFill>
              </a:rPr>
              <a:t>Such key-value pair structures have corresponding data structures available in programming languages in the form of dictionaries (Python dict), struct, object, record, keyed lists, and so on. More details are available at http://www.json.org/.</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edce180b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edce180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edce180b9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edce180b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c1ae6140b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c1ae6140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edce180b9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edce180b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b="1" lang="en" sz="1400">
                <a:solidFill>
                  <a:schemeClr val="dk1"/>
                </a:solidFill>
              </a:rPr>
              <a:t>Numeric</a:t>
            </a:r>
            <a:endParaRPr b="1"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This is simplest of the data types available. It is also the type that is directly usable and understood by most algorithms. </a:t>
            </a:r>
            <a:endParaRPr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Numeric data represents scalar information about entities being observed. </a:t>
            </a:r>
            <a:endParaRPr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Numeric values also form the basis of vector features, where each dimension is represented by a scalar value. The scale, range, and distribution of numeric data has an implicit effect on the algorithm and/or the overall workflow.</a:t>
            </a:r>
            <a:endParaRPr sz="1400">
              <a:solidFill>
                <a:schemeClr val="dk1"/>
              </a:solidFill>
            </a:endParaRPr>
          </a:p>
          <a:p>
            <a:pPr indent="-317500" lvl="0" marL="514350" rtl="0" algn="l">
              <a:lnSpc>
                <a:spcPct val="115000"/>
              </a:lnSpc>
              <a:spcBef>
                <a:spcPts val="0"/>
              </a:spcBef>
              <a:spcAft>
                <a:spcPts val="0"/>
              </a:spcAft>
              <a:buClr>
                <a:schemeClr val="dk1"/>
              </a:buClr>
              <a:buSzPts val="1400"/>
              <a:buChar char="●"/>
            </a:pPr>
            <a:r>
              <a:rPr b="1" lang="en" sz="1400">
                <a:solidFill>
                  <a:schemeClr val="dk1"/>
                </a:solidFill>
              </a:rPr>
              <a:t>Categorical</a:t>
            </a:r>
            <a:endParaRPr b="1" sz="1400">
              <a:solidFill>
                <a:schemeClr val="dk1"/>
              </a:solidFill>
            </a:endParaRPr>
          </a:p>
          <a:p>
            <a:pPr indent="-317500" lvl="1" marL="800100" rtl="0" algn="l">
              <a:lnSpc>
                <a:spcPct val="115000"/>
              </a:lnSpc>
              <a:spcBef>
                <a:spcPts val="0"/>
              </a:spcBef>
              <a:spcAft>
                <a:spcPts val="0"/>
              </a:spcAft>
              <a:buClr>
                <a:schemeClr val="dk1"/>
              </a:buClr>
              <a:buSzPts val="1400"/>
              <a:buChar char="○"/>
            </a:pPr>
            <a:r>
              <a:rPr lang="en" sz="1400">
                <a:solidFill>
                  <a:schemeClr val="dk1"/>
                </a:solidFill>
              </a:rPr>
              <a:t>Categorical variables are used to represent categories of entities being observed.</a:t>
            </a:r>
            <a:endParaRPr sz="1400">
              <a:solidFill>
                <a:schemeClr val="dk1"/>
              </a:solidFill>
            </a:endParaRPr>
          </a:p>
          <a:p>
            <a:pPr indent="-317500" lvl="2" marL="1828800" rtl="0" algn="l">
              <a:lnSpc>
                <a:spcPct val="115000"/>
              </a:lnSpc>
              <a:spcBef>
                <a:spcPts val="0"/>
              </a:spcBef>
              <a:spcAft>
                <a:spcPts val="0"/>
              </a:spcAft>
              <a:buClr>
                <a:schemeClr val="dk1"/>
              </a:buClr>
              <a:buSzPts val="1400"/>
              <a:buChar char="■"/>
            </a:pPr>
            <a:r>
              <a:rPr lang="en" sz="1400" u="sng">
                <a:solidFill>
                  <a:schemeClr val="dk1"/>
                </a:solidFill>
              </a:rPr>
              <a:t>Nominal</a:t>
            </a:r>
            <a:r>
              <a:rPr lang="en" sz="1400">
                <a:solidFill>
                  <a:schemeClr val="dk1"/>
                </a:solidFill>
              </a:rPr>
              <a:t>: define the category of the data point without any ordering possible. e.g., hair color can be black, brown, blonde, etc.</a:t>
            </a:r>
            <a:endParaRPr sz="1400">
              <a:solidFill>
                <a:schemeClr val="dk1"/>
              </a:solidFill>
            </a:endParaRPr>
          </a:p>
          <a:p>
            <a:pPr indent="-317500" lvl="2" marL="1828800" rtl="0" algn="l">
              <a:lnSpc>
                <a:spcPct val="115000"/>
              </a:lnSpc>
              <a:spcBef>
                <a:spcPts val="0"/>
              </a:spcBef>
              <a:spcAft>
                <a:spcPts val="0"/>
              </a:spcAft>
              <a:buClr>
                <a:schemeClr val="dk1"/>
              </a:buClr>
              <a:buSzPts val="1400"/>
              <a:buChar char="■"/>
            </a:pPr>
            <a:r>
              <a:rPr lang="en" sz="1400" u="sng">
                <a:solidFill>
                  <a:schemeClr val="dk1"/>
                </a:solidFill>
              </a:rPr>
              <a:t>Ordinal</a:t>
            </a:r>
            <a:r>
              <a:rPr lang="en" sz="1400">
                <a:solidFill>
                  <a:schemeClr val="dk1"/>
                </a:solidFill>
              </a:rPr>
              <a:t>: define the categories of data but can also be ordered based on rules on the context. e.g., people categorized by economic status of low, medium, or high.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0a238f71a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0a238f7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0a238f71a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0a238f71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cb97c2611_0_1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cb97c261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0a238f71a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0a238f71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e0e5f55c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be0e5f5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0a238f71a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10a238f71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0a238f71a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0a238f71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Feature selection techniques may generally grouped into those that use the target variable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(supervised) and those that do not (unsupervised). Additionally, the supervised techniques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can be further divided into models that automatically select features as part of fitting the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model (intrinsic), those that explicitly choose features that result in the best performing model</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(wrapper) and those that score each input feature and allow a subset to be selected (filter).</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0a238f71a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0a238f71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The process of creating new input variables from the available data.</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Usually require the collaboration of a subject matter expert to help identify new features.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To add broader context to a single observation or decompose a complex variable in order to provide more straightforward perspectives on the input data.</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Popular techniques: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a boolean flag variable for some state.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a group or global summary statistic, such as mean.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new variables for each component of a compound variable, such as a date-time.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Creating copies of numerical input variables that have been changed with a simple mathematical operation.</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0a238f71a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0a238f71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1ba22b7cc1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1ba22b7cc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1c1ae6140b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1c1ae6140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be0e5f55c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be0e5f55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c1ae6140b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c1ae614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067b01f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067b01f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In supervised learning, data consists of examples where each example has an input that will be provided to the model and an output or target that the model is going to predict.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Output data</a:t>
            </a:r>
            <a:r>
              <a:rPr lang="en" sz="1600">
                <a:solidFill>
                  <a:schemeClr val="dk1"/>
                </a:solidFill>
              </a:rPr>
              <a:t>: a label (classification), a number (regression)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Input data</a:t>
            </a:r>
            <a:r>
              <a:rPr lang="en" sz="1600">
                <a:solidFill>
                  <a:schemeClr val="dk1"/>
                </a:solidFill>
              </a:rPr>
              <a:t>: usually is tabular or structured data (spreadsheet, database table, CSV, TSV)</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Row</a:t>
            </a:r>
            <a:r>
              <a:rPr lang="en" sz="1600">
                <a:solidFill>
                  <a:schemeClr val="dk1"/>
                </a:solidFill>
              </a:rPr>
              <a:t>: a single example from the domain, also called an instance, an example or a case.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Column</a:t>
            </a:r>
            <a:r>
              <a:rPr lang="en" sz="1600">
                <a:solidFill>
                  <a:schemeClr val="dk1"/>
                </a:solidFill>
              </a:rPr>
              <a:t>: a single property observed about that example, also called a variable, a predictor or feature.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Input variables</a:t>
            </a:r>
            <a:r>
              <a:rPr lang="en" sz="1600">
                <a:solidFill>
                  <a:schemeClr val="dk1"/>
                </a:solidFill>
              </a:rPr>
              <a:t>: columns in the dataset provided to the model to make a prediction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Output variables</a:t>
            </a:r>
            <a:r>
              <a:rPr lang="en" sz="1600">
                <a:solidFill>
                  <a:schemeClr val="dk1"/>
                </a:solidFill>
              </a:rPr>
              <a:t>: column in the dataset to be predicted by the model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edce180b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edce180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Data collection is where everything begins. </a:t>
            </a:r>
            <a:r>
              <a:rPr lang="en" sz="1600">
                <a:solidFill>
                  <a:schemeClr val="dk1"/>
                </a:solidFill>
              </a:rPr>
              <a:t>Though listed as a step that comes post business understanding and problem definition, data collection often happens in parallel.</a:t>
            </a:r>
            <a:r>
              <a:rPr lang="en" sz="1600">
                <a:solidFill>
                  <a:schemeClr val="dk1"/>
                </a:solidFill>
              </a:rPr>
              <a:t>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Of course, data collection takes a formal and better form once the problem statement is defined and the project gets underway.</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We should also realize that data can be present in different formats, shapes, and sizes and exists in systems such as legacy machines (say mainframes), web (say web sites and web applications), databases, flat files, sensors, mobile devices, and so 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edce180b9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edce180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9.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hyperlink" Target="https://rest.uniprot.org/uniprotkb/P31749.xml" TargetMode="External"/><Relationship Id="rId6" Type="http://schemas.openxmlformats.org/officeDocument/2006/relationships/hyperlink" Target="https://www.w3schools.com/x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s://rest.uniprot.org/uniprotkb/P31749.json" TargetMode="External"/><Relationship Id="rId6" Type="http://schemas.openxmlformats.org/officeDocument/2006/relationships/image" Target="../media/image7.png"/><Relationship Id="rId7" Type="http://schemas.openxmlformats.org/officeDocument/2006/relationships/hyperlink" Target="http://www.json.org/" TargetMode="External"/><Relationship Id="rId8"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hyperlink" Target="https://www.thecads.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3.png"/><Relationship Id="rId5"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hyperlink" Target="https://forms.gle/xPj1A9WvEzXQHoEa7" TargetMode="External"/><Relationship Id="rId5"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7" name="Google Shape;257;p4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eXtensible Markup Language</a:t>
            </a:r>
            <a:r>
              <a:rPr lang="en">
                <a:solidFill>
                  <a:srgbClr val="4A86E8"/>
                </a:solidFill>
              </a:rPr>
              <a:t> (XML)</a:t>
            </a:r>
            <a:endParaRPr>
              <a:solidFill>
                <a:srgbClr val="4A86E8"/>
              </a:solidFill>
            </a:endParaRPr>
          </a:p>
        </p:txBody>
      </p:sp>
      <p:sp>
        <p:nvSpPr>
          <p:cNvPr id="258" name="Google Shape;258;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9" name="Google Shape;259;p46"/>
          <p:cNvSpPr txBox="1"/>
          <p:nvPr/>
        </p:nvSpPr>
        <p:spPr>
          <a:xfrm>
            <a:off x="151500" y="1678225"/>
            <a:ext cx="3405900" cy="2225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Markup language that defines rules for encoding data/documents to be shared across the Internet. </a:t>
            </a:r>
            <a:endParaRPr sz="1300"/>
          </a:p>
          <a:p>
            <a:pPr indent="0" lvl="0" marL="457200" rtl="0" algn="l">
              <a:lnSpc>
                <a:spcPct val="115000"/>
              </a:lnSpc>
              <a:spcBef>
                <a:spcPts val="0"/>
              </a:spcBef>
              <a:spcAft>
                <a:spcPts val="0"/>
              </a:spcAft>
              <a:buNone/>
            </a:pPr>
            <a:r>
              <a:rPr lang="en" sz="1300"/>
              <a:t> </a:t>
            </a:r>
            <a:endParaRPr sz="1300"/>
          </a:p>
          <a:p>
            <a:pPr indent="-311150" lvl="0" marL="457200" rtl="0" algn="l">
              <a:lnSpc>
                <a:spcPct val="115000"/>
              </a:lnSpc>
              <a:spcBef>
                <a:spcPts val="0"/>
              </a:spcBef>
              <a:spcAft>
                <a:spcPts val="0"/>
              </a:spcAft>
              <a:buSzPts val="1300"/>
              <a:buChar char="●"/>
            </a:pPr>
            <a:r>
              <a:rPr lang="en" sz="1300"/>
              <a:t>XML is  a text format that is human readable. Its design goals involved strong support for various human languages (via Unicode), platform independence, and simplicity.</a:t>
            </a:r>
            <a:endParaRPr sz="1300"/>
          </a:p>
        </p:txBody>
      </p:sp>
      <p:pic>
        <p:nvPicPr>
          <p:cNvPr id="260" name="Google Shape;260;p46"/>
          <p:cNvPicPr preferRelativeResize="0"/>
          <p:nvPr/>
        </p:nvPicPr>
        <p:blipFill>
          <a:blip r:embed="rId4">
            <a:alphaModFix/>
          </a:blip>
          <a:stretch>
            <a:fillRect/>
          </a:stretch>
        </p:blipFill>
        <p:spPr>
          <a:xfrm>
            <a:off x="3383700" y="1125887"/>
            <a:ext cx="5760300" cy="3199250"/>
          </a:xfrm>
          <a:prstGeom prst="rect">
            <a:avLst/>
          </a:prstGeom>
          <a:noFill/>
          <a:ln>
            <a:noFill/>
          </a:ln>
        </p:spPr>
      </p:pic>
      <p:sp>
        <p:nvSpPr>
          <p:cNvPr id="261" name="Google Shape;261;p46"/>
          <p:cNvSpPr txBox="1"/>
          <p:nvPr/>
        </p:nvSpPr>
        <p:spPr>
          <a:xfrm>
            <a:off x="834075" y="4367950"/>
            <a:ext cx="5760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Example in UniProt: </a:t>
            </a:r>
            <a:r>
              <a:rPr lang="en" sz="1200" u="sng">
                <a:solidFill>
                  <a:schemeClr val="hlink"/>
                </a:solidFill>
                <a:hlinkClick r:id="rId5"/>
              </a:rPr>
              <a:t>https://rest.uniprot.org/uniprotkb/P31749.xml</a:t>
            </a:r>
            <a:endParaRPr sz="1200"/>
          </a:p>
        </p:txBody>
      </p:sp>
      <p:sp>
        <p:nvSpPr>
          <p:cNvPr id="262" name="Google Shape;262;p46"/>
          <p:cNvSpPr txBox="1"/>
          <p:nvPr/>
        </p:nvSpPr>
        <p:spPr>
          <a:xfrm>
            <a:off x="2789700" y="556050"/>
            <a:ext cx="3564600" cy="384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00" u="sng">
                <a:solidFill>
                  <a:schemeClr val="hlink"/>
                </a:solidFill>
                <a:hlinkClick r:id="rId6"/>
              </a:rPr>
              <a:t>https://www.w3schools.com/xml/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8" name="Google Shape;268;p4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Format: </a:t>
            </a:r>
            <a:r>
              <a:rPr lang="en">
                <a:solidFill>
                  <a:srgbClr val="4A86E8"/>
                </a:solidFill>
              </a:rPr>
              <a:t>Java Script Object Notation</a:t>
            </a:r>
            <a:endParaRPr>
              <a:solidFill>
                <a:srgbClr val="4A86E8"/>
              </a:solidFill>
            </a:endParaRPr>
          </a:p>
          <a:p>
            <a:pPr indent="457200" lvl="0" marL="914400" rtl="0" algn="l">
              <a:spcBef>
                <a:spcPts val="0"/>
              </a:spcBef>
              <a:spcAft>
                <a:spcPts val="0"/>
              </a:spcAft>
              <a:buNone/>
            </a:pPr>
            <a:r>
              <a:rPr lang="en">
                <a:solidFill>
                  <a:srgbClr val="4A86E8"/>
                </a:solidFill>
              </a:rPr>
              <a:t> (JSON)</a:t>
            </a:r>
            <a:endParaRPr>
              <a:solidFill>
                <a:srgbClr val="4A86E8"/>
              </a:solidFill>
            </a:endParaRPr>
          </a:p>
        </p:txBody>
      </p:sp>
      <p:sp>
        <p:nvSpPr>
          <p:cNvPr id="269" name="Google Shape;269;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0" name="Google Shape;270;p47"/>
          <p:cNvSpPr txBox="1"/>
          <p:nvPr/>
        </p:nvSpPr>
        <p:spPr>
          <a:xfrm>
            <a:off x="438425" y="1113750"/>
            <a:ext cx="5672700" cy="1765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One of the most widely used data interchange formats across the digital realm. </a:t>
            </a:r>
            <a:endParaRPr sz="1300"/>
          </a:p>
          <a:p>
            <a:pPr indent="-311150" lvl="0" marL="457200" rtl="0" algn="l">
              <a:lnSpc>
                <a:spcPct val="115000"/>
              </a:lnSpc>
              <a:spcBef>
                <a:spcPts val="0"/>
              </a:spcBef>
              <a:spcAft>
                <a:spcPts val="0"/>
              </a:spcAft>
              <a:buSzPts val="1300"/>
              <a:buChar char="●"/>
            </a:pPr>
            <a:r>
              <a:rPr lang="en" sz="1300"/>
              <a:t>A text format that is language independent with certain defined conventions. </a:t>
            </a:r>
            <a:endParaRPr sz="1300"/>
          </a:p>
          <a:p>
            <a:pPr indent="-311150" lvl="0" marL="457200" rtl="0" algn="l">
              <a:lnSpc>
                <a:spcPct val="115000"/>
              </a:lnSpc>
              <a:spcBef>
                <a:spcPts val="0"/>
              </a:spcBef>
              <a:spcAft>
                <a:spcPts val="0"/>
              </a:spcAft>
              <a:buSzPts val="1300"/>
              <a:buChar char="●"/>
            </a:pPr>
            <a:r>
              <a:rPr lang="en" sz="1300"/>
              <a:t>A human-readable format </a:t>
            </a:r>
            <a:endParaRPr sz="1300"/>
          </a:p>
          <a:p>
            <a:pPr indent="-311150" lvl="0" marL="457200" rtl="0" algn="l">
              <a:lnSpc>
                <a:spcPct val="115000"/>
              </a:lnSpc>
              <a:spcBef>
                <a:spcPts val="0"/>
              </a:spcBef>
              <a:spcAft>
                <a:spcPts val="0"/>
              </a:spcAft>
              <a:buSzPts val="1300"/>
              <a:buChar char="●"/>
            </a:pPr>
            <a:r>
              <a:rPr lang="en" sz="1300"/>
              <a:t>Easy to parse in most programming/scripting languages. </a:t>
            </a:r>
            <a:endParaRPr sz="1300"/>
          </a:p>
          <a:p>
            <a:pPr indent="-311150" lvl="0" marL="457200" rtl="0" algn="l">
              <a:lnSpc>
                <a:spcPct val="115000"/>
              </a:lnSpc>
              <a:spcBef>
                <a:spcPts val="0"/>
              </a:spcBef>
              <a:spcAft>
                <a:spcPts val="0"/>
              </a:spcAft>
              <a:buSzPts val="1300"/>
              <a:buChar char="●"/>
            </a:pPr>
            <a:r>
              <a:rPr lang="en" sz="1300"/>
              <a:t>A JSON file/object is simply a collection of name(key)-value pairs. </a:t>
            </a:r>
            <a:endParaRPr sz="1300"/>
          </a:p>
        </p:txBody>
      </p:sp>
      <p:pic>
        <p:nvPicPr>
          <p:cNvPr id="271" name="Google Shape;271;p47"/>
          <p:cNvPicPr preferRelativeResize="0"/>
          <p:nvPr/>
        </p:nvPicPr>
        <p:blipFill>
          <a:blip r:embed="rId4">
            <a:alphaModFix/>
          </a:blip>
          <a:stretch>
            <a:fillRect/>
          </a:stretch>
        </p:blipFill>
        <p:spPr>
          <a:xfrm>
            <a:off x="6762125" y="91925"/>
            <a:ext cx="1951207" cy="4474849"/>
          </a:xfrm>
          <a:prstGeom prst="rect">
            <a:avLst/>
          </a:prstGeom>
          <a:noFill/>
          <a:ln>
            <a:noFill/>
          </a:ln>
        </p:spPr>
      </p:pic>
      <p:sp>
        <p:nvSpPr>
          <p:cNvPr id="272" name="Google Shape;272;p47"/>
          <p:cNvSpPr txBox="1"/>
          <p:nvPr/>
        </p:nvSpPr>
        <p:spPr>
          <a:xfrm>
            <a:off x="6659725" y="4443575"/>
            <a:ext cx="260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hlinkClick r:id="rId5"/>
              </a:rPr>
              <a:t>https://rest.uniprot.org/uniprotkb/P31749.json</a:t>
            </a:r>
            <a:endParaRPr sz="900">
              <a:solidFill>
                <a:srgbClr val="0000FF"/>
              </a:solidFill>
            </a:endParaRPr>
          </a:p>
        </p:txBody>
      </p:sp>
      <p:pic>
        <p:nvPicPr>
          <p:cNvPr id="273" name="Google Shape;273;p47"/>
          <p:cNvPicPr preferRelativeResize="0"/>
          <p:nvPr/>
        </p:nvPicPr>
        <p:blipFill rotWithShape="1">
          <a:blip r:embed="rId6">
            <a:alphaModFix/>
          </a:blip>
          <a:srcRect b="16136" l="30487" r="42344" t="38445"/>
          <a:stretch/>
        </p:blipFill>
        <p:spPr>
          <a:xfrm>
            <a:off x="367525" y="3200038"/>
            <a:ext cx="1308450" cy="1096038"/>
          </a:xfrm>
          <a:prstGeom prst="rect">
            <a:avLst/>
          </a:prstGeom>
          <a:noFill/>
          <a:ln>
            <a:noFill/>
          </a:ln>
        </p:spPr>
      </p:pic>
      <p:sp>
        <p:nvSpPr>
          <p:cNvPr id="274" name="Google Shape;274;p47"/>
          <p:cNvSpPr txBox="1"/>
          <p:nvPr/>
        </p:nvSpPr>
        <p:spPr>
          <a:xfrm>
            <a:off x="3456100" y="774300"/>
            <a:ext cx="30000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u="sng">
                <a:solidFill>
                  <a:schemeClr val="hlink"/>
                </a:solidFill>
                <a:hlinkClick r:id="rId7"/>
              </a:rPr>
              <a:t>http://www.json.org/</a:t>
            </a:r>
            <a:endParaRPr/>
          </a:p>
        </p:txBody>
      </p:sp>
      <p:pic>
        <p:nvPicPr>
          <p:cNvPr id="275" name="Google Shape;275;p47"/>
          <p:cNvPicPr preferRelativeResize="0"/>
          <p:nvPr/>
        </p:nvPicPr>
        <p:blipFill>
          <a:blip r:embed="rId8">
            <a:alphaModFix/>
          </a:blip>
          <a:stretch>
            <a:fillRect/>
          </a:stretch>
        </p:blipFill>
        <p:spPr>
          <a:xfrm>
            <a:off x="2173175" y="2822485"/>
            <a:ext cx="4282924" cy="18511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1" name="Google Shape;281;p4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Hyper Text Markup Language</a:t>
            </a:r>
            <a:r>
              <a:rPr lang="en">
                <a:solidFill>
                  <a:srgbClr val="4A86E8"/>
                </a:solidFill>
              </a:rPr>
              <a:t> (HTML)</a:t>
            </a:r>
            <a:endParaRPr>
              <a:solidFill>
                <a:srgbClr val="4A86E8"/>
              </a:solidFill>
            </a:endParaRPr>
          </a:p>
        </p:txBody>
      </p:sp>
      <p:sp>
        <p:nvSpPr>
          <p:cNvPr id="282" name="Google Shape;282;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3" name="Google Shape;283;p48"/>
          <p:cNvSpPr txBox="1"/>
          <p:nvPr/>
        </p:nvSpPr>
        <p:spPr>
          <a:xfrm>
            <a:off x="248200" y="740725"/>
            <a:ext cx="8895900" cy="404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markup language similar to XML. Mainly used by web browsers and similar applications to render web pages for consumption.</a:t>
            </a:r>
            <a:endParaRPr sz="1500"/>
          </a:p>
          <a:p>
            <a:pPr indent="-323850" lvl="0" marL="457200" rtl="0" algn="l">
              <a:lnSpc>
                <a:spcPct val="115000"/>
              </a:lnSpc>
              <a:spcBef>
                <a:spcPts val="0"/>
              </a:spcBef>
              <a:spcAft>
                <a:spcPts val="0"/>
              </a:spcAft>
              <a:buSzPts val="1500"/>
              <a:buChar char="●"/>
            </a:pPr>
            <a:r>
              <a:rPr lang="en" sz="1500"/>
              <a:t>Defines rules and structure to describe web pages using markup.</a:t>
            </a:r>
            <a:endParaRPr sz="1500"/>
          </a:p>
          <a:p>
            <a:pPr indent="-323850" lvl="0" marL="457200" rtl="0" algn="l">
              <a:lnSpc>
                <a:spcPct val="115000"/>
              </a:lnSpc>
              <a:spcBef>
                <a:spcPts val="0"/>
              </a:spcBef>
              <a:spcAft>
                <a:spcPts val="0"/>
              </a:spcAft>
              <a:buSzPts val="1500"/>
              <a:buChar char="●"/>
            </a:pPr>
            <a:r>
              <a:rPr lang="en" sz="1500"/>
              <a:t>Browsers use markup tags to understand special instructions like text formatting, positioning,</a:t>
            </a:r>
            <a:endParaRPr sz="1500"/>
          </a:p>
          <a:p>
            <a:pPr indent="0" lvl="0" marL="457200" rtl="0" algn="l">
              <a:lnSpc>
                <a:spcPct val="115000"/>
              </a:lnSpc>
              <a:spcBef>
                <a:spcPts val="0"/>
              </a:spcBef>
              <a:spcAft>
                <a:spcPts val="0"/>
              </a:spcAft>
              <a:buNone/>
            </a:pPr>
            <a:r>
              <a:rPr lang="en" sz="1500"/>
              <a:t>hyperlinks, and so on but only renders the content for the end user to see.</a:t>
            </a:r>
            <a:endParaRPr sz="1500"/>
          </a:p>
          <a:p>
            <a:pPr indent="0" lvl="0" marL="457200" rtl="0" algn="l">
              <a:lnSpc>
                <a:spcPct val="115000"/>
              </a:lnSpc>
              <a:spcBef>
                <a:spcPts val="0"/>
              </a:spcBef>
              <a:spcAft>
                <a:spcPts val="0"/>
              </a:spcAft>
              <a:buNone/>
            </a:pPr>
            <a:r>
              <a:t/>
            </a:r>
            <a:endParaRPr sz="1500"/>
          </a:p>
          <a:p>
            <a:pPr indent="0" lvl="0" marL="457200" rtl="0" algn="l">
              <a:lnSpc>
                <a:spcPct val="115000"/>
              </a:lnSpc>
              <a:spcBef>
                <a:spcPts val="0"/>
              </a:spcBef>
              <a:spcAft>
                <a:spcPts val="0"/>
              </a:spcAft>
              <a:buNone/>
            </a:pPr>
            <a:r>
              <a:rPr lang="en" sz="1300"/>
              <a:t>&lt;!DOCTYPE html&gt;</a:t>
            </a:r>
            <a:endParaRPr sz="1300"/>
          </a:p>
          <a:p>
            <a:pPr indent="0" lvl="0" marL="457200" rtl="0" algn="l">
              <a:lnSpc>
                <a:spcPct val="115000"/>
              </a:lnSpc>
              <a:spcBef>
                <a:spcPts val="0"/>
              </a:spcBef>
              <a:spcAft>
                <a:spcPts val="0"/>
              </a:spcAft>
              <a:buNone/>
            </a:pPr>
            <a:r>
              <a:rPr lang="en" sz="1300"/>
              <a:t>&lt;html&gt;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&lt;title&gt;Sample HTML Page&lt;/title&gt;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&lt;h1&gt;Sample WebPage&lt;/h1&gt;</a:t>
            </a:r>
            <a:endParaRPr sz="1300"/>
          </a:p>
          <a:p>
            <a:pPr indent="0" lvl="0" marL="457200" rtl="0" algn="l">
              <a:lnSpc>
                <a:spcPct val="115000"/>
              </a:lnSpc>
              <a:spcBef>
                <a:spcPts val="0"/>
              </a:spcBef>
              <a:spcAft>
                <a:spcPts val="0"/>
              </a:spcAft>
              <a:buNone/>
            </a:pPr>
            <a:r>
              <a:rPr lang="en" sz="1300"/>
              <a:t>&lt;p&gt;HTML has been rendered&lt;/p&gt;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&lt;/html&gt;</a:t>
            </a:r>
            <a:endParaRPr sz="1300"/>
          </a:p>
        </p:txBody>
      </p:sp>
      <p:pic>
        <p:nvPicPr>
          <p:cNvPr id="284" name="Google Shape;284;p48"/>
          <p:cNvPicPr preferRelativeResize="0"/>
          <p:nvPr/>
        </p:nvPicPr>
        <p:blipFill>
          <a:blip r:embed="rId4">
            <a:alphaModFix/>
          </a:blip>
          <a:stretch>
            <a:fillRect/>
          </a:stretch>
        </p:blipFill>
        <p:spPr>
          <a:xfrm>
            <a:off x="3978613" y="2471713"/>
            <a:ext cx="4772025" cy="204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0" name="Google Shape;290;p4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Structured Query Language (SQL)</a:t>
            </a:r>
            <a:endParaRPr>
              <a:solidFill>
                <a:srgbClr val="4A86E8"/>
              </a:solidFill>
            </a:endParaRPr>
          </a:p>
        </p:txBody>
      </p:sp>
      <p:sp>
        <p:nvSpPr>
          <p:cNvPr id="291" name="Google Shape;291;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2" name="Google Shape;292;p49"/>
          <p:cNvSpPr txBox="1"/>
          <p:nvPr/>
        </p:nvSpPr>
        <p:spPr>
          <a:xfrm>
            <a:off x="212175" y="740725"/>
            <a:ext cx="85206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Data available in the form of tables in databases, or to be more specific, relational databases, comprise of another format of structured data conforming to the SQL standard.</a:t>
            </a:r>
            <a:endParaRPr sz="1500"/>
          </a:p>
          <a:p>
            <a:pPr indent="0" lvl="0" marL="914400" rtl="0" algn="l">
              <a:lnSpc>
                <a:spcPct val="115000"/>
              </a:lnSpc>
              <a:spcBef>
                <a:spcPts val="0"/>
              </a:spcBef>
              <a:spcAft>
                <a:spcPts val="0"/>
              </a:spcAft>
              <a:buNone/>
            </a:pPr>
            <a:r>
              <a:t/>
            </a:r>
            <a:endParaRPr sz="1500"/>
          </a:p>
        </p:txBody>
      </p:sp>
      <p:pic>
        <p:nvPicPr>
          <p:cNvPr id="293" name="Google Shape;293;p49"/>
          <p:cNvPicPr preferRelativeResize="0"/>
          <p:nvPr/>
        </p:nvPicPr>
        <p:blipFill>
          <a:blip r:embed="rId4">
            <a:alphaModFix/>
          </a:blip>
          <a:stretch>
            <a:fillRect/>
          </a:stretch>
        </p:blipFill>
        <p:spPr>
          <a:xfrm>
            <a:off x="5841100" y="1371788"/>
            <a:ext cx="2495550" cy="1609725"/>
          </a:xfrm>
          <a:prstGeom prst="rect">
            <a:avLst/>
          </a:prstGeom>
          <a:noFill/>
          <a:ln>
            <a:noFill/>
          </a:ln>
        </p:spPr>
      </p:pic>
      <p:sp>
        <p:nvSpPr>
          <p:cNvPr id="294" name="Google Shape;294;p49"/>
          <p:cNvSpPr txBox="1"/>
          <p:nvPr/>
        </p:nvSpPr>
        <p:spPr>
          <a:xfrm>
            <a:off x="212175" y="1440900"/>
            <a:ext cx="58695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The most common way used while working on data science and related use cases is to access data using SQL queries directly.</a:t>
            </a:r>
            <a:endParaRPr sz="1500"/>
          </a:p>
          <a:p>
            <a:pPr indent="-323850" lvl="0" marL="457200" rtl="0" algn="l">
              <a:lnSpc>
                <a:spcPct val="115000"/>
              </a:lnSpc>
              <a:spcBef>
                <a:spcPts val="0"/>
              </a:spcBef>
              <a:spcAft>
                <a:spcPts val="0"/>
              </a:spcAft>
              <a:buSzPts val="1500"/>
              <a:buChar char="●"/>
            </a:pPr>
            <a:r>
              <a:rPr lang="en" sz="1500"/>
              <a:t>The second way of interacting with databases is the ORM or the Object Relational Mapper method. </a:t>
            </a:r>
            <a:endParaRPr sz="1500"/>
          </a:p>
          <a:p>
            <a:pPr indent="-323850" lvl="0" marL="457200" rtl="0" algn="l">
              <a:lnSpc>
                <a:spcPct val="115000"/>
              </a:lnSpc>
              <a:spcBef>
                <a:spcPts val="0"/>
              </a:spcBef>
              <a:spcAft>
                <a:spcPts val="0"/>
              </a:spcAft>
              <a:buSzPts val="1500"/>
              <a:buChar char="●"/>
            </a:pPr>
            <a:r>
              <a:rPr lang="en" sz="1500"/>
              <a:t>Powerful libraries </a:t>
            </a:r>
            <a:r>
              <a:rPr lang="en" sz="1500"/>
              <a:t>like </a:t>
            </a:r>
            <a:r>
              <a:rPr i="1" lang="en" sz="1500"/>
              <a:t>sqlalchemy</a:t>
            </a:r>
            <a:r>
              <a:rPr lang="en" sz="1500"/>
              <a:t> and </a:t>
            </a:r>
            <a:r>
              <a:rPr i="1" lang="en" sz="1500"/>
              <a:t>pyodbc</a:t>
            </a:r>
            <a:r>
              <a:rPr lang="en" sz="1500"/>
              <a:t> </a:t>
            </a:r>
            <a:r>
              <a:rPr lang="en" sz="1500"/>
              <a:t>from Python Ecosystem support both methods.</a:t>
            </a:r>
            <a:endParaRPr sz="1500"/>
          </a:p>
        </p:txBody>
      </p:sp>
      <p:pic>
        <p:nvPicPr>
          <p:cNvPr id="295" name="Google Shape;295;p49"/>
          <p:cNvPicPr preferRelativeResize="0"/>
          <p:nvPr/>
        </p:nvPicPr>
        <p:blipFill>
          <a:blip r:embed="rId5">
            <a:alphaModFix/>
          </a:blip>
          <a:stretch>
            <a:fillRect/>
          </a:stretch>
        </p:blipFill>
        <p:spPr>
          <a:xfrm>
            <a:off x="4223013" y="3393225"/>
            <a:ext cx="4562475" cy="1238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1" name="Google Shape;301;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02" name="Google Shape;302;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3" name="Google Shape;303;p50"/>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Preparation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304" name="Google Shape;304;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0" name="Google Shape;310;p51"/>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a:t>
            </a:r>
            <a:r>
              <a:rPr lang="en">
                <a:solidFill>
                  <a:srgbClr val="4A86E8"/>
                </a:solidFill>
              </a:rPr>
              <a:t>ata Description (Types)</a:t>
            </a:r>
            <a:endParaRPr>
              <a:solidFill>
                <a:srgbClr val="4A86E8"/>
              </a:solidFill>
            </a:endParaRPr>
          </a:p>
        </p:txBody>
      </p:sp>
      <p:sp>
        <p:nvSpPr>
          <p:cNvPr id="311" name="Google Shape;311;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2" name="Google Shape;312;p51"/>
          <p:cNvSpPr txBox="1"/>
          <p:nvPr/>
        </p:nvSpPr>
        <p:spPr>
          <a:xfrm>
            <a:off x="196275" y="1242575"/>
            <a:ext cx="51951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Numeric</a:t>
            </a:r>
            <a:endParaRPr b="1"/>
          </a:p>
          <a:p>
            <a:pPr indent="-374650" lvl="1" marL="800100" rtl="0" algn="l">
              <a:lnSpc>
                <a:spcPct val="115000"/>
              </a:lnSpc>
              <a:spcBef>
                <a:spcPts val="0"/>
              </a:spcBef>
              <a:spcAft>
                <a:spcPts val="0"/>
              </a:spcAft>
              <a:buSzPts val="1400"/>
              <a:buChar char="○"/>
            </a:pPr>
            <a:r>
              <a:rPr lang="en"/>
              <a:t>This is simplest of the data types available. Directly usable and understood by most AI/ML algorithms. </a:t>
            </a:r>
            <a:endParaRPr/>
          </a:p>
          <a:p>
            <a:pPr indent="-317500" lvl="1" marL="1371600" rtl="0" algn="l">
              <a:lnSpc>
                <a:spcPct val="115000"/>
              </a:lnSpc>
              <a:spcBef>
                <a:spcPts val="0"/>
              </a:spcBef>
              <a:spcAft>
                <a:spcPts val="0"/>
              </a:spcAft>
              <a:buSzPts val="1400"/>
              <a:buChar char="○"/>
            </a:pPr>
            <a:r>
              <a:rPr lang="en"/>
              <a:t>Scalars and vectors</a:t>
            </a:r>
            <a:endParaRPr/>
          </a:p>
          <a:p>
            <a:pPr indent="0" lvl="0" marL="1371600" rtl="0" algn="l">
              <a:lnSpc>
                <a:spcPct val="115000"/>
              </a:lnSpc>
              <a:spcBef>
                <a:spcPts val="0"/>
              </a:spcBef>
              <a:spcAft>
                <a:spcPts val="0"/>
              </a:spcAft>
              <a:buNone/>
            </a:pPr>
            <a:r>
              <a:t/>
            </a:r>
            <a:endParaRPr/>
          </a:p>
          <a:p>
            <a:pPr indent="0" lvl="0" marL="1371600" rtl="0" algn="l">
              <a:lnSpc>
                <a:spcPct val="115000"/>
              </a:lnSpc>
              <a:spcBef>
                <a:spcPts val="0"/>
              </a:spcBef>
              <a:spcAft>
                <a:spcPts val="0"/>
              </a:spcAft>
              <a:buNone/>
            </a:pPr>
            <a:r>
              <a:t/>
            </a:r>
            <a:endParaRPr/>
          </a:p>
          <a:p>
            <a:pPr indent="0" lvl="0" marL="1371600" rtl="0" algn="l">
              <a:lnSpc>
                <a:spcPct val="115000"/>
              </a:lnSpc>
              <a:spcBef>
                <a:spcPts val="0"/>
              </a:spcBef>
              <a:spcAft>
                <a:spcPts val="0"/>
              </a:spcAft>
              <a:buNone/>
            </a:pPr>
            <a:r>
              <a:t/>
            </a:r>
            <a:endParaRPr/>
          </a:p>
          <a:p>
            <a:pPr indent="-317500" lvl="0" marL="514350" rtl="0" algn="l">
              <a:lnSpc>
                <a:spcPct val="115000"/>
              </a:lnSpc>
              <a:spcBef>
                <a:spcPts val="0"/>
              </a:spcBef>
              <a:spcAft>
                <a:spcPts val="0"/>
              </a:spcAft>
              <a:buSzPts val="1400"/>
              <a:buChar char="●"/>
            </a:pPr>
            <a:r>
              <a:rPr b="1" lang="en"/>
              <a:t>Categorical</a:t>
            </a:r>
            <a:endParaRPr b="1"/>
          </a:p>
          <a:p>
            <a:pPr indent="-317500" lvl="1" marL="800100" rtl="0" algn="l">
              <a:lnSpc>
                <a:spcPct val="115000"/>
              </a:lnSpc>
              <a:spcBef>
                <a:spcPts val="0"/>
              </a:spcBef>
              <a:spcAft>
                <a:spcPts val="0"/>
              </a:spcAft>
              <a:buSzPts val="1400"/>
              <a:buChar char="○"/>
            </a:pPr>
            <a:r>
              <a:rPr lang="en"/>
              <a:t>Categorical variables are descriptive</a:t>
            </a:r>
            <a:endParaRPr/>
          </a:p>
          <a:p>
            <a:pPr indent="-317500" lvl="1" marL="1371600" rtl="0" algn="l">
              <a:lnSpc>
                <a:spcPct val="115000"/>
              </a:lnSpc>
              <a:spcBef>
                <a:spcPts val="0"/>
              </a:spcBef>
              <a:spcAft>
                <a:spcPts val="0"/>
              </a:spcAft>
              <a:buSzPts val="1400"/>
              <a:buChar char="○"/>
            </a:pPr>
            <a:r>
              <a:rPr lang="en" u="sng"/>
              <a:t>Nominal</a:t>
            </a:r>
            <a:r>
              <a:rPr lang="en"/>
              <a:t>: named categories, no order.</a:t>
            </a:r>
            <a:endParaRPr/>
          </a:p>
          <a:p>
            <a:pPr indent="-317500" lvl="1" marL="1371600" rtl="0" algn="l">
              <a:lnSpc>
                <a:spcPct val="115000"/>
              </a:lnSpc>
              <a:spcBef>
                <a:spcPts val="0"/>
              </a:spcBef>
              <a:spcAft>
                <a:spcPts val="0"/>
              </a:spcAft>
              <a:buSzPts val="1400"/>
              <a:buChar char="○"/>
            </a:pPr>
            <a:r>
              <a:rPr lang="en" u="sng"/>
              <a:t>Ordinal</a:t>
            </a:r>
            <a:r>
              <a:rPr lang="en"/>
              <a:t>: categories of data with implied order</a:t>
            </a:r>
            <a:endParaRPr sz="1100"/>
          </a:p>
        </p:txBody>
      </p:sp>
      <p:pic>
        <p:nvPicPr>
          <p:cNvPr id="313" name="Google Shape;313;p51"/>
          <p:cNvPicPr preferRelativeResize="0"/>
          <p:nvPr/>
        </p:nvPicPr>
        <p:blipFill>
          <a:blip r:embed="rId4">
            <a:alphaModFix/>
          </a:blip>
          <a:stretch>
            <a:fillRect/>
          </a:stretch>
        </p:blipFill>
        <p:spPr>
          <a:xfrm>
            <a:off x="5391386" y="0"/>
            <a:ext cx="3536038" cy="4577375"/>
          </a:xfrm>
          <a:prstGeom prst="rect">
            <a:avLst/>
          </a:prstGeom>
          <a:noFill/>
          <a:ln>
            <a:noFill/>
          </a:ln>
        </p:spPr>
      </p:pic>
      <p:sp>
        <p:nvSpPr>
          <p:cNvPr id="314" name="Google Shape;314;p51"/>
          <p:cNvSpPr txBox="1"/>
          <p:nvPr/>
        </p:nvSpPr>
        <p:spPr>
          <a:xfrm>
            <a:off x="6606900" y="4422300"/>
            <a:ext cx="2537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latin typeface="Roboto"/>
                <a:ea typeface="Roboto"/>
                <a:cs typeface="Roboto"/>
                <a:sym typeface="Roboto"/>
              </a:rPr>
              <a:t>Created in Canva  by C. Arighi</a:t>
            </a:r>
            <a:endParaRPr i="1" sz="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0" name="Google Shape;320;p52"/>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data preparation?</a:t>
            </a:r>
            <a:endParaRPr>
              <a:solidFill>
                <a:srgbClr val="4A86E8"/>
              </a:solidFill>
            </a:endParaRPr>
          </a:p>
        </p:txBody>
      </p:sp>
      <p:sp>
        <p:nvSpPr>
          <p:cNvPr id="321" name="Google Shape;321;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2" name="Google Shape;322;p52"/>
          <p:cNvSpPr/>
          <p:nvPr/>
        </p:nvSpPr>
        <p:spPr>
          <a:xfrm>
            <a:off x="418525" y="934200"/>
            <a:ext cx="8348400" cy="15441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600"/>
          </a:p>
          <a:p>
            <a:pPr indent="0" lvl="0" marL="914400" rtl="0" algn="l">
              <a:lnSpc>
                <a:spcPct val="115000"/>
              </a:lnSpc>
              <a:spcBef>
                <a:spcPts val="0"/>
              </a:spcBef>
              <a:spcAft>
                <a:spcPts val="0"/>
              </a:spcAft>
              <a:buNone/>
            </a:pPr>
            <a:r>
              <a:rPr lang="en" sz="1600"/>
              <a:t>A step in predictive modeling project where the </a:t>
            </a:r>
            <a:r>
              <a:rPr lang="en" sz="1600" u="sng"/>
              <a:t>raw data must be pre-processed</a:t>
            </a:r>
            <a:r>
              <a:rPr lang="en" sz="1600"/>
              <a:t> before being used to fit and evaluate a machine learning model.</a:t>
            </a:r>
            <a:endParaRPr sz="1600"/>
          </a:p>
          <a:p>
            <a:pPr indent="0" lvl="0" marL="0" rtl="0" algn="l">
              <a:lnSpc>
                <a:spcPct val="115000"/>
              </a:lnSpc>
              <a:spcBef>
                <a:spcPts val="0"/>
              </a:spcBef>
              <a:spcAft>
                <a:spcPts val="0"/>
              </a:spcAft>
              <a:buNone/>
            </a:pPr>
            <a:r>
              <a:rPr lang="en" sz="1600"/>
              <a:t>The goal is to discover how to best expose the underlying structure of the data to the learning algorithms.</a:t>
            </a:r>
            <a:endParaRPr sz="1600"/>
          </a:p>
          <a:p>
            <a:pPr indent="0" lvl="0" marL="0" rtl="0" algn="l">
              <a:lnSpc>
                <a:spcPct val="115000"/>
              </a:lnSpc>
              <a:spcBef>
                <a:spcPts val="0"/>
              </a:spcBef>
              <a:spcAft>
                <a:spcPts val="0"/>
              </a:spcAft>
              <a:buNone/>
            </a:pPr>
            <a:r>
              <a:t/>
            </a:r>
            <a:endParaRPr b="1" sz="1600"/>
          </a:p>
        </p:txBody>
      </p:sp>
      <p:pic>
        <p:nvPicPr>
          <p:cNvPr id="323" name="Google Shape;323;p52"/>
          <p:cNvPicPr preferRelativeResize="0"/>
          <p:nvPr/>
        </p:nvPicPr>
        <p:blipFill>
          <a:blip r:embed="rId4">
            <a:alphaModFix/>
          </a:blip>
          <a:stretch>
            <a:fillRect/>
          </a:stretch>
        </p:blipFill>
        <p:spPr>
          <a:xfrm>
            <a:off x="548700" y="1050387"/>
            <a:ext cx="766300" cy="492125"/>
          </a:xfrm>
          <a:prstGeom prst="rect">
            <a:avLst/>
          </a:prstGeom>
          <a:noFill/>
          <a:ln>
            <a:noFill/>
          </a:ln>
        </p:spPr>
      </p:pic>
      <p:sp>
        <p:nvSpPr>
          <p:cNvPr id="324" name="Google Shape;324;p52"/>
          <p:cNvSpPr txBox="1"/>
          <p:nvPr/>
        </p:nvSpPr>
        <p:spPr>
          <a:xfrm>
            <a:off x="418525" y="2713800"/>
            <a:ext cx="8193300" cy="2026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600"/>
              <a:t>ML is mostly about data preparation!</a:t>
            </a:r>
            <a:endParaRPr sz="1600"/>
          </a:p>
          <a:p>
            <a:pPr indent="-323850" lvl="0" marL="914400" rtl="0" algn="l">
              <a:lnSpc>
                <a:spcPct val="115000"/>
              </a:lnSpc>
              <a:spcBef>
                <a:spcPts val="0"/>
              </a:spcBef>
              <a:spcAft>
                <a:spcPts val="0"/>
              </a:spcAft>
              <a:buSzPts val="1500"/>
              <a:buChar char="●"/>
            </a:pPr>
            <a:r>
              <a:rPr lang="en" sz="1500"/>
              <a:t>Most ML algorithms are well understood and well parameterized and there are standard definitions and implementations </a:t>
            </a:r>
            <a:endParaRPr sz="1500"/>
          </a:p>
          <a:p>
            <a:pPr indent="-323850" lvl="0" marL="914400" rtl="0" algn="l">
              <a:lnSpc>
                <a:spcPct val="115000"/>
              </a:lnSpc>
              <a:spcBef>
                <a:spcPts val="0"/>
              </a:spcBef>
              <a:spcAft>
                <a:spcPts val="0"/>
              </a:spcAft>
              <a:buSzPts val="1500"/>
              <a:buChar char="●"/>
            </a:pPr>
            <a:r>
              <a:rPr lang="en" sz="1500"/>
              <a:t>Each ML project is empirically rather than theoretical and require systematic experimentation on data</a:t>
            </a:r>
            <a:endParaRPr sz="1500"/>
          </a:p>
          <a:p>
            <a:pPr indent="-323850" lvl="0" marL="914400" rtl="0" algn="l">
              <a:lnSpc>
                <a:spcPct val="115000"/>
              </a:lnSpc>
              <a:spcBef>
                <a:spcPts val="0"/>
              </a:spcBef>
              <a:spcAft>
                <a:spcPts val="0"/>
              </a:spcAft>
              <a:buSzPts val="1500"/>
              <a:buChar char="●"/>
            </a:pPr>
            <a:r>
              <a:rPr lang="en" sz="1500"/>
              <a:t>One thing that changes from project to project is the specific data used in the project</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0" name="Google Shape;330;p5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Why </a:t>
            </a:r>
            <a:r>
              <a:rPr lang="en">
                <a:solidFill>
                  <a:srgbClr val="4A86E8"/>
                </a:solidFill>
              </a:rPr>
              <a:t>r</a:t>
            </a:r>
            <a:r>
              <a:rPr lang="en">
                <a:solidFill>
                  <a:srgbClr val="4A86E8"/>
                </a:solidFill>
              </a:rPr>
              <a:t>aw </a:t>
            </a:r>
            <a:r>
              <a:rPr lang="en">
                <a:solidFill>
                  <a:srgbClr val="4A86E8"/>
                </a:solidFill>
              </a:rPr>
              <a:t>d</a:t>
            </a:r>
            <a:r>
              <a:rPr lang="en">
                <a:solidFill>
                  <a:srgbClr val="4A86E8"/>
                </a:solidFill>
              </a:rPr>
              <a:t>ata </a:t>
            </a:r>
            <a:r>
              <a:rPr lang="en">
                <a:solidFill>
                  <a:srgbClr val="4A86E8"/>
                </a:solidFill>
              </a:rPr>
              <a:t>n</a:t>
            </a:r>
            <a:r>
              <a:rPr lang="en">
                <a:solidFill>
                  <a:srgbClr val="4A86E8"/>
                </a:solidFill>
              </a:rPr>
              <a:t>eeds to be prepared?</a:t>
            </a:r>
            <a:endParaRPr>
              <a:solidFill>
                <a:srgbClr val="4A86E8"/>
              </a:solidFill>
            </a:endParaRPr>
          </a:p>
        </p:txBody>
      </p:sp>
      <p:sp>
        <p:nvSpPr>
          <p:cNvPr id="331" name="Google Shape;33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2" name="Google Shape;332;p53"/>
          <p:cNvSpPr txBox="1"/>
          <p:nvPr/>
        </p:nvSpPr>
        <p:spPr>
          <a:xfrm>
            <a:off x="1526700" y="2350350"/>
            <a:ext cx="6222300" cy="1254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Machine Learning algorithms expect numbers</a:t>
            </a:r>
            <a:endParaRPr sz="1600"/>
          </a:p>
          <a:p>
            <a:pPr indent="-330200" lvl="0" marL="457200" rtl="0" algn="l">
              <a:lnSpc>
                <a:spcPct val="115000"/>
              </a:lnSpc>
              <a:spcBef>
                <a:spcPts val="1000"/>
              </a:spcBef>
              <a:spcAft>
                <a:spcPts val="0"/>
              </a:spcAft>
              <a:buSzPts val="1600"/>
              <a:buChar char="●"/>
            </a:pPr>
            <a:r>
              <a:rPr lang="en" sz="1600"/>
              <a:t>Statistical noise and errors in the data need to be corrected</a:t>
            </a:r>
            <a:endParaRPr sz="1600"/>
          </a:p>
          <a:p>
            <a:pPr indent="-330200" lvl="0" marL="457200" rtl="0" algn="l">
              <a:lnSpc>
                <a:spcPct val="115000"/>
              </a:lnSpc>
              <a:spcBef>
                <a:spcPts val="1000"/>
              </a:spcBef>
              <a:spcAft>
                <a:spcPts val="1000"/>
              </a:spcAft>
              <a:buSzPts val="1600"/>
              <a:buChar char="●"/>
            </a:pPr>
            <a:r>
              <a:rPr lang="en" sz="1600"/>
              <a:t>Model performance also depends on the quality of data</a:t>
            </a:r>
            <a:endParaRPr sz="1600"/>
          </a:p>
        </p:txBody>
      </p:sp>
      <p:sp>
        <p:nvSpPr>
          <p:cNvPr id="333" name="Google Shape;333;p53"/>
          <p:cNvSpPr/>
          <p:nvPr/>
        </p:nvSpPr>
        <p:spPr>
          <a:xfrm>
            <a:off x="1345175" y="1102600"/>
            <a:ext cx="63255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ctr">
              <a:lnSpc>
                <a:spcPct val="115000"/>
              </a:lnSpc>
              <a:spcBef>
                <a:spcPts val="0"/>
              </a:spcBef>
              <a:spcAft>
                <a:spcPts val="0"/>
              </a:spcAft>
              <a:buNone/>
            </a:pPr>
            <a:r>
              <a:rPr lang="en" sz="1600"/>
              <a:t>D</a:t>
            </a:r>
            <a:r>
              <a:rPr lang="en" sz="1600"/>
              <a:t>ata in the form provided from the domain of interest are usually not ready for AI/ML</a:t>
            </a:r>
            <a:endParaRPr/>
          </a:p>
        </p:txBody>
      </p:sp>
      <p:pic>
        <p:nvPicPr>
          <p:cNvPr id="334" name="Google Shape;334;p53"/>
          <p:cNvPicPr preferRelativeResize="0"/>
          <p:nvPr/>
        </p:nvPicPr>
        <p:blipFill>
          <a:blip r:embed="rId4">
            <a:alphaModFix/>
          </a:blip>
          <a:stretch>
            <a:fillRect/>
          </a:stretch>
        </p:blipFill>
        <p:spPr>
          <a:xfrm>
            <a:off x="1413950" y="1200500"/>
            <a:ext cx="766300" cy="492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0" name="Google Shape;340;p5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Steps in data preparation</a:t>
            </a:r>
            <a:endParaRPr>
              <a:solidFill>
                <a:srgbClr val="4A86E8"/>
              </a:solidFill>
            </a:endParaRPr>
          </a:p>
        </p:txBody>
      </p:sp>
      <p:sp>
        <p:nvSpPr>
          <p:cNvPr id="341" name="Google Shape;341;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2" name="Google Shape;342;p54"/>
          <p:cNvSpPr txBox="1"/>
          <p:nvPr/>
        </p:nvSpPr>
        <p:spPr>
          <a:xfrm>
            <a:off x="253425" y="1198075"/>
            <a:ext cx="8352600" cy="3054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preparation involves:</a:t>
            </a:r>
            <a:endParaRPr sz="1600"/>
          </a:p>
          <a:p>
            <a:pPr indent="-330200" lvl="1" marL="914400" rtl="0" algn="l">
              <a:lnSpc>
                <a:spcPct val="115000"/>
              </a:lnSpc>
              <a:spcBef>
                <a:spcPts val="1000"/>
              </a:spcBef>
              <a:spcAft>
                <a:spcPts val="0"/>
              </a:spcAft>
              <a:buSzPts val="1600"/>
              <a:buChar char="○"/>
            </a:pPr>
            <a:r>
              <a:rPr b="1" lang="en" sz="1600"/>
              <a:t>Data cleaning</a:t>
            </a:r>
            <a:r>
              <a:rPr lang="en" sz="1600"/>
              <a:t>: identifying and correcting</a:t>
            </a:r>
            <a:endParaRPr sz="1600"/>
          </a:p>
          <a:p>
            <a:pPr indent="0" lvl="0" marL="914400" rtl="0" algn="l">
              <a:lnSpc>
                <a:spcPct val="115000"/>
              </a:lnSpc>
              <a:spcBef>
                <a:spcPts val="0"/>
              </a:spcBef>
              <a:spcAft>
                <a:spcPts val="0"/>
              </a:spcAft>
              <a:buNone/>
            </a:pPr>
            <a:r>
              <a:rPr lang="en" sz="1600"/>
              <a:t> mistakes or errors in the data</a:t>
            </a:r>
            <a:endParaRPr sz="1600"/>
          </a:p>
          <a:p>
            <a:pPr indent="-330200" lvl="1" marL="914400" rtl="0" algn="l">
              <a:lnSpc>
                <a:spcPct val="115000"/>
              </a:lnSpc>
              <a:spcBef>
                <a:spcPts val="1000"/>
              </a:spcBef>
              <a:spcAft>
                <a:spcPts val="0"/>
              </a:spcAft>
              <a:buSzPts val="1600"/>
              <a:buChar char="○"/>
            </a:pPr>
            <a:r>
              <a:rPr b="1" lang="en" sz="1600"/>
              <a:t>Data transformation</a:t>
            </a:r>
            <a:r>
              <a:rPr lang="en" sz="1600"/>
              <a:t>: changing the scale</a:t>
            </a:r>
            <a:endParaRPr sz="1600"/>
          </a:p>
          <a:p>
            <a:pPr indent="0" lvl="0" marL="914400" rtl="0" algn="l">
              <a:lnSpc>
                <a:spcPct val="115000"/>
              </a:lnSpc>
              <a:spcBef>
                <a:spcPts val="0"/>
              </a:spcBef>
              <a:spcAft>
                <a:spcPts val="0"/>
              </a:spcAft>
              <a:buNone/>
            </a:pPr>
            <a:r>
              <a:rPr lang="en" sz="1600"/>
              <a:t> or distribution of the input variables</a:t>
            </a:r>
            <a:endParaRPr sz="1600"/>
          </a:p>
          <a:p>
            <a:pPr indent="-330200" lvl="1" marL="914400" rtl="0" algn="l">
              <a:lnSpc>
                <a:spcPct val="115000"/>
              </a:lnSpc>
              <a:spcBef>
                <a:spcPts val="1000"/>
              </a:spcBef>
              <a:spcAft>
                <a:spcPts val="0"/>
              </a:spcAft>
              <a:buSzPts val="1600"/>
              <a:buChar char="○"/>
            </a:pPr>
            <a:r>
              <a:rPr b="1" lang="en" sz="1600"/>
              <a:t>Feature selection</a:t>
            </a:r>
            <a:r>
              <a:rPr lang="en" sz="1600"/>
              <a:t>: identifying those input variables that are most relevant</a:t>
            </a:r>
            <a:endParaRPr sz="1600"/>
          </a:p>
          <a:p>
            <a:pPr indent="-330200" lvl="1" marL="914400" rtl="0" algn="l">
              <a:lnSpc>
                <a:spcPct val="115000"/>
              </a:lnSpc>
              <a:spcBef>
                <a:spcPts val="1000"/>
              </a:spcBef>
              <a:spcAft>
                <a:spcPts val="0"/>
              </a:spcAft>
              <a:buSzPts val="1600"/>
              <a:buChar char="○"/>
            </a:pPr>
            <a:r>
              <a:rPr b="1" lang="en" sz="1600"/>
              <a:t>Feature engineering</a:t>
            </a:r>
            <a:r>
              <a:rPr lang="en" sz="1600"/>
              <a:t>: deriving new variables from available data</a:t>
            </a:r>
            <a:endParaRPr sz="1600"/>
          </a:p>
          <a:p>
            <a:pPr indent="-330200" lvl="1" marL="914400" rtl="0" algn="l">
              <a:lnSpc>
                <a:spcPct val="115000"/>
              </a:lnSpc>
              <a:spcBef>
                <a:spcPts val="1000"/>
              </a:spcBef>
              <a:spcAft>
                <a:spcPts val="0"/>
              </a:spcAft>
              <a:buSzPts val="1600"/>
              <a:buChar char="○"/>
            </a:pPr>
            <a:r>
              <a:rPr b="1" lang="en" sz="1600"/>
              <a:t>Dimensionality reduction</a:t>
            </a:r>
            <a:r>
              <a:rPr lang="en" sz="1600"/>
              <a:t>: creating compact representations of the data</a:t>
            </a:r>
            <a:endParaRPr sz="1600"/>
          </a:p>
        </p:txBody>
      </p:sp>
      <p:pic>
        <p:nvPicPr>
          <p:cNvPr id="343" name="Google Shape;343;p54"/>
          <p:cNvPicPr preferRelativeResize="0"/>
          <p:nvPr/>
        </p:nvPicPr>
        <p:blipFill>
          <a:blip r:embed="rId4">
            <a:alphaModFix/>
          </a:blip>
          <a:stretch>
            <a:fillRect/>
          </a:stretch>
        </p:blipFill>
        <p:spPr>
          <a:xfrm>
            <a:off x="5288525" y="813924"/>
            <a:ext cx="3580751" cy="2111600"/>
          </a:xfrm>
          <a:prstGeom prst="rect">
            <a:avLst/>
          </a:prstGeom>
          <a:noFill/>
          <a:ln>
            <a:noFill/>
          </a:ln>
        </p:spPr>
      </p:pic>
      <p:sp>
        <p:nvSpPr>
          <p:cNvPr id="344" name="Google Shape;344;p54"/>
          <p:cNvSpPr txBox="1"/>
          <p:nvPr/>
        </p:nvSpPr>
        <p:spPr>
          <a:xfrm>
            <a:off x="5750750" y="2670525"/>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Source:</a:t>
            </a:r>
            <a:r>
              <a:rPr lang="en" sz="1200"/>
              <a:t> </a:t>
            </a:r>
            <a:r>
              <a:rPr lang="en" sz="900" u="sng">
                <a:solidFill>
                  <a:schemeClr val="hlink"/>
                </a:solidFill>
                <a:hlinkClick r:id="rId5"/>
              </a:rPr>
              <a:t>https://www.thecads.com/</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0" name="Google Shape;350;p5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Cleaning</a:t>
            </a:r>
            <a:endParaRPr>
              <a:solidFill>
                <a:srgbClr val="4A86E8"/>
              </a:solidFill>
            </a:endParaRPr>
          </a:p>
        </p:txBody>
      </p:sp>
      <p:sp>
        <p:nvSpPr>
          <p:cNvPr id="351" name="Google Shape;351;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2" name="Google Shape;352;p55"/>
          <p:cNvSpPr txBox="1"/>
          <p:nvPr/>
        </p:nvSpPr>
        <p:spPr>
          <a:xfrm>
            <a:off x="1239500" y="740725"/>
            <a:ext cx="72852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The goal is to identify and address specific observations that may be incorrect.</a:t>
            </a:r>
            <a:endParaRPr sz="1600"/>
          </a:p>
          <a:p>
            <a:pPr indent="-330200" lvl="0" marL="914400" rtl="0" algn="l">
              <a:lnSpc>
                <a:spcPct val="115000"/>
              </a:lnSpc>
              <a:spcBef>
                <a:spcPts val="0"/>
              </a:spcBef>
              <a:spcAft>
                <a:spcPts val="0"/>
              </a:spcAft>
              <a:buSzPts val="1600"/>
              <a:buChar char="●"/>
            </a:pPr>
            <a:r>
              <a:rPr lang="en" sz="1600"/>
              <a:t>Involves fixing systematic problems or errors in messy data. </a:t>
            </a:r>
            <a:endParaRPr sz="1600"/>
          </a:p>
          <a:p>
            <a:pPr indent="-330200" lvl="0" marL="914400" rtl="0" algn="l">
              <a:lnSpc>
                <a:spcPct val="115000"/>
              </a:lnSpc>
              <a:spcBef>
                <a:spcPts val="0"/>
              </a:spcBef>
              <a:spcAft>
                <a:spcPts val="0"/>
              </a:spcAft>
              <a:buSzPts val="1600"/>
              <a:buChar char="●"/>
            </a:pPr>
            <a:r>
              <a:rPr lang="en" sz="1600"/>
              <a:t>Involves deep domain expertise.</a:t>
            </a:r>
            <a:endParaRPr sz="1600"/>
          </a:p>
        </p:txBody>
      </p:sp>
      <p:pic>
        <p:nvPicPr>
          <p:cNvPr id="353" name="Google Shape;353;p55"/>
          <p:cNvPicPr preferRelativeResize="0"/>
          <p:nvPr/>
        </p:nvPicPr>
        <p:blipFill>
          <a:blip r:embed="rId4">
            <a:alphaModFix/>
          </a:blip>
          <a:stretch>
            <a:fillRect/>
          </a:stretch>
        </p:blipFill>
        <p:spPr>
          <a:xfrm>
            <a:off x="1825425" y="1836900"/>
            <a:ext cx="5631048" cy="2450501"/>
          </a:xfrm>
          <a:prstGeom prst="rect">
            <a:avLst/>
          </a:prstGeom>
          <a:noFill/>
          <a:ln>
            <a:noFill/>
          </a:ln>
        </p:spPr>
      </p:pic>
      <p:sp>
        <p:nvSpPr>
          <p:cNvPr id="354" name="Google Shape;354;p55"/>
          <p:cNvSpPr txBox="1"/>
          <p:nvPr/>
        </p:nvSpPr>
        <p:spPr>
          <a:xfrm>
            <a:off x="6479500" y="4287400"/>
            <a:ext cx="228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5" name="Google Shape;185;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86" name="Google Shape;186;p3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87" name="Google Shape;187;p38"/>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800"/>
              <a:t>Review of Day 1</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188" name="Google Shape;188;p38"/>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0" name="Google Shape;360;p5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Transformation</a:t>
            </a:r>
            <a:endParaRPr>
              <a:solidFill>
                <a:srgbClr val="4A86E8"/>
              </a:solidFill>
            </a:endParaRPr>
          </a:p>
        </p:txBody>
      </p:sp>
      <p:sp>
        <p:nvSpPr>
          <p:cNvPr id="361" name="Google Shape;361;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2" name="Google Shape;362;p56"/>
          <p:cNvSpPr txBox="1"/>
          <p:nvPr/>
        </p:nvSpPr>
        <p:spPr>
          <a:xfrm>
            <a:off x="171300" y="740725"/>
            <a:ext cx="88014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Change the type or distribution of data variables.</a:t>
            </a:r>
            <a:endParaRPr sz="1600"/>
          </a:p>
          <a:p>
            <a:pPr indent="-330200" lvl="0" marL="457200" rtl="0" algn="l">
              <a:lnSpc>
                <a:spcPct val="115000"/>
              </a:lnSpc>
              <a:spcBef>
                <a:spcPts val="0"/>
              </a:spcBef>
              <a:spcAft>
                <a:spcPts val="0"/>
              </a:spcAft>
              <a:buSzPts val="1600"/>
              <a:buChar char="●"/>
            </a:pPr>
            <a:r>
              <a:rPr lang="en" sz="1600"/>
              <a:t>Operations are generally performed separately for each variable.</a:t>
            </a:r>
            <a:endParaRPr sz="1600"/>
          </a:p>
        </p:txBody>
      </p:sp>
      <p:sp>
        <p:nvSpPr>
          <p:cNvPr id="363" name="Google Shape;363;p56"/>
          <p:cNvSpPr txBox="1"/>
          <p:nvPr/>
        </p:nvSpPr>
        <p:spPr>
          <a:xfrm>
            <a:off x="3435180" y="4358550"/>
            <a:ext cx="28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pic>
        <p:nvPicPr>
          <p:cNvPr id="364" name="Google Shape;364;p56"/>
          <p:cNvPicPr preferRelativeResize="0"/>
          <p:nvPr/>
        </p:nvPicPr>
        <p:blipFill>
          <a:blip r:embed="rId4">
            <a:alphaModFix/>
          </a:blip>
          <a:stretch>
            <a:fillRect/>
          </a:stretch>
        </p:blipFill>
        <p:spPr>
          <a:xfrm>
            <a:off x="218100" y="1767275"/>
            <a:ext cx="4353901" cy="2279009"/>
          </a:xfrm>
          <a:prstGeom prst="rect">
            <a:avLst/>
          </a:prstGeom>
          <a:noFill/>
          <a:ln>
            <a:noFill/>
          </a:ln>
        </p:spPr>
      </p:pic>
      <p:pic>
        <p:nvPicPr>
          <p:cNvPr id="365" name="Google Shape;365;p56"/>
          <p:cNvPicPr preferRelativeResize="0"/>
          <p:nvPr/>
        </p:nvPicPr>
        <p:blipFill>
          <a:blip r:embed="rId5">
            <a:alphaModFix/>
          </a:blip>
          <a:stretch>
            <a:fillRect/>
          </a:stretch>
        </p:blipFill>
        <p:spPr>
          <a:xfrm>
            <a:off x="4705500" y="1464813"/>
            <a:ext cx="4267201" cy="28839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1" name="Google Shape;371;p5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Feature Selection</a:t>
            </a:r>
            <a:endParaRPr>
              <a:solidFill>
                <a:srgbClr val="4A86E8"/>
              </a:solidFill>
            </a:endParaRPr>
          </a:p>
        </p:txBody>
      </p:sp>
      <p:sp>
        <p:nvSpPr>
          <p:cNvPr id="372" name="Google Shape;372;p5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3" name="Google Shape;373;p57"/>
          <p:cNvSpPr txBox="1"/>
          <p:nvPr/>
        </p:nvSpPr>
        <p:spPr>
          <a:xfrm>
            <a:off x="311700" y="2085650"/>
            <a:ext cx="43521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Irrelevant and redundant input variables can distract or mislead learning algorithms possibly resulting in lower predictive performance.</a:t>
            </a:r>
            <a:endParaRPr sz="1600"/>
          </a:p>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The goal is to favor the simplest possible well performing model.</a:t>
            </a:r>
            <a:endParaRPr sz="1600"/>
          </a:p>
        </p:txBody>
      </p:sp>
      <p:pic>
        <p:nvPicPr>
          <p:cNvPr id="374" name="Google Shape;374;p57"/>
          <p:cNvPicPr preferRelativeResize="0"/>
          <p:nvPr/>
        </p:nvPicPr>
        <p:blipFill>
          <a:blip r:embed="rId4">
            <a:alphaModFix/>
          </a:blip>
          <a:stretch>
            <a:fillRect/>
          </a:stretch>
        </p:blipFill>
        <p:spPr>
          <a:xfrm>
            <a:off x="4783200" y="2051375"/>
            <a:ext cx="3968326" cy="2440600"/>
          </a:xfrm>
          <a:prstGeom prst="rect">
            <a:avLst/>
          </a:prstGeom>
          <a:noFill/>
          <a:ln>
            <a:noFill/>
          </a:ln>
        </p:spPr>
      </p:pic>
      <p:sp>
        <p:nvSpPr>
          <p:cNvPr id="375" name="Google Shape;375;p57"/>
          <p:cNvSpPr txBox="1"/>
          <p:nvPr/>
        </p:nvSpPr>
        <p:spPr>
          <a:xfrm>
            <a:off x="5707176" y="4310100"/>
            <a:ext cx="25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
        <p:nvSpPr>
          <p:cNvPr id="376" name="Google Shape;376;p57"/>
          <p:cNvSpPr/>
          <p:nvPr/>
        </p:nvSpPr>
        <p:spPr>
          <a:xfrm>
            <a:off x="1632850" y="816925"/>
            <a:ext cx="60360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a:p>
            <a:pPr indent="0" lvl="0" marL="914400" rtl="0" algn="l">
              <a:lnSpc>
                <a:spcPct val="115000"/>
              </a:lnSpc>
              <a:spcBef>
                <a:spcPts val="0"/>
              </a:spcBef>
              <a:spcAft>
                <a:spcPts val="0"/>
              </a:spcAft>
              <a:buNone/>
            </a:pPr>
            <a:r>
              <a:t/>
            </a:r>
            <a:endParaRPr/>
          </a:p>
          <a:p>
            <a:pPr indent="0" lvl="0" marL="914400" rtl="0" algn="l">
              <a:lnSpc>
                <a:spcPct val="115000"/>
              </a:lnSpc>
              <a:spcBef>
                <a:spcPts val="0"/>
              </a:spcBef>
              <a:spcAft>
                <a:spcPts val="0"/>
              </a:spcAft>
              <a:buNone/>
            </a:pPr>
            <a:r>
              <a:rPr lang="en"/>
              <a:t>Techniques for selecting a subset of input features that are most relevant to the target variable that is being predicted</a:t>
            </a:r>
            <a:endParaRPr/>
          </a:p>
          <a:p>
            <a:pPr indent="0" lvl="0" marL="914400" rtl="0" algn="l">
              <a:spcBef>
                <a:spcPts val="0"/>
              </a:spcBef>
              <a:spcAft>
                <a:spcPts val="0"/>
              </a:spcAft>
              <a:buNone/>
            </a:pPr>
            <a:r>
              <a:t/>
            </a:r>
            <a:endParaRPr/>
          </a:p>
          <a:p>
            <a:pPr indent="457200" lvl="0" marL="0" rtl="0" algn="ctr">
              <a:lnSpc>
                <a:spcPct val="115000"/>
              </a:lnSpc>
              <a:spcBef>
                <a:spcPts val="0"/>
              </a:spcBef>
              <a:spcAft>
                <a:spcPts val="0"/>
              </a:spcAft>
              <a:buNone/>
            </a:pPr>
            <a:r>
              <a:t/>
            </a:r>
            <a:endParaRPr sz="1600"/>
          </a:p>
        </p:txBody>
      </p:sp>
      <p:pic>
        <p:nvPicPr>
          <p:cNvPr id="377" name="Google Shape;377;p57"/>
          <p:cNvPicPr preferRelativeResize="0"/>
          <p:nvPr/>
        </p:nvPicPr>
        <p:blipFill>
          <a:blip r:embed="rId5">
            <a:alphaModFix/>
          </a:blip>
          <a:stretch>
            <a:fillRect/>
          </a:stretch>
        </p:blipFill>
        <p:spPr>
          <a:xfrm>
            <a:off x="1734975" y="869987"/>
            <a:ext cx="766300" cy="492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3" name="Google Shape;383;p5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Feature Engineering</a:t>
            </a:r>
            <a:endParaRPr>
              <a:solidFill>
                <a:srgbClr val="4A86E8"/>
              </a:solidFill>
            </a:endParaRPr>
          </a:p>
        </p:txBody>
      </p:sp>
      <p:sp>
        <p:nvSpPr>
          <p:cNvPr id="384" name="Google Shape;384;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5" name="Google Shape;385;p58"/>
          <p:cNvSpPr txBox="1"/>
          <p:nvPr/>
        </p:nvSpPr>
        <p:spPr>
          <a:xfrm>
            <a:off x="5132400" y="1658125"/>
            <a:ext cx="38700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Popular techniques:</a:t>
            </a:r>
            <a:endParaRPr/>
          </a:p>
          <a:p>
            <a:pPr indent="-317500" lvl="1" marL="914400" rtl="0" algn="l">
              <a:lnSpc>
                <a:spcPct val="115000"/>
              </a:lnSpc>
              <a:spcBef>
                <a:spcPts val="0"/>
              </a:spcBef>
              <a:spcAft>
                <a:spcPts val="0"/>
              </a:spcAft>
              <a:buSzPts val="1400"/>
              <a:buChar char="○"/>
            </a:pPr>
            <a:r>
              <a:rPr lang="en"/>
              <a:t>Adding a boolean flag variable for some state.</a:t>
            </a:r>
            <a:endParaRPr/>
          </a:p>
          <a:p>
            <a:pPr indent="-317500" lvl="1" marL="914400" rtl="0" algn="l">
              <a:lnSpc>
                <a:spcPct val="115000"/>
              </a:lnSpc>
              <a:spcBef>
                <a:spcPts val="0"/>
              </a:spcBef>
              <a:spcAft>
                <a:spcPts val="0"/>
              </a:spcAft>
              <a:buSzPts val="1400"/>
              <a:buChar char="○"/>
            </a:pPr>
            <a:r>
              <a:rPr lang="en"/>
              <a:t>Adding a group or global summary statistic, such as mean.</a:t>
            </a:r>
            <a:endParaRPr/>
          </a:p>
          <a:p>
            <a:pPr indent="-317500" lvl="1" marL="914400" rtl="0" algn="l">
              <a:lnSpc>
                <a:spcPct val="115000"/>
              </a:lnSpc>
              <a:spcBef>
                <a:spcPts val="0"/>
              </a:spcBef>
              <a:spcAft>
                <a:spcPts val="0"/>
              </a:spcAft>
              <a:buSzPts val="1400"/>
              <a:buChar char="○"/>
            </a:pPr>
            <a:r>
              <a:rPr lang="en"/>
              <a:t>Adding new variables for each component of a compound variable, such as a date-time.</a:t>
            </a:r>
            <a:endParaRPr/>
          </a:p>
          <a:p>
            <a:pPr indent="-317500" lvl="1" marL="914400" rtl="0" algn="l">
              <a:lnSpc>
                <a:spcPct val="115000"/>
              </a:lnSpc>
              <a:spcBef>
                <a:spcPts val="0"/>
              </a:spcBef>
              <a:spcAft>
                <a:spcPts val="0"/>
              </a:spcAft>
              <a:buSzPts val="1400"/>
              <a:buChar char="○"/>
            </a:pPr>
            <a:r>
              <a:rPr lang="en"/>
              <a:t>Creating copies of numerical input variables that have been changed with a simple mathematical operation.</a:t>
            </a:r>
            <a:endParaRPr/>
          </a:p>
        </p:txBody>
      </p:sp>
      <p:pic>
        <p:nvPicPr>
          <p:cNvPr id="386" name="Google Shape;386;p58"/>
          <p:cNvPicPr preferRelativeResize="0"/>
          <p:nvPr/>
        </p:nvPicPr>
        <p:blipFill>
          <a:blip r:embed="rId4">
            <a:alphaModFix/>
          </a:blip>
          <a:stretch>
            <a:fillRect/>
          </a:stretch>
        </p:blipFill>
        <p:spPr>
          <a:xfrm>
            <a:off x="183450" y="1647776"/>
            <a:ext cx="4899001" cy="2279775"/>
          </a:xfrm>
          <a:prstGeom prst="rect">
            <a:avLst/>
          </a:prstGeom>
          <a:noFill/>
          <a:ln>
            <a:noFill/>
          </a:ln>
        </p:spPr>
      </p:pic>
      <p:sp>
        <p:nvSpPr>
          <p:cNvPr id="387" name="Google Shape;387;p58"/>
          <p:cNvSpPr/>
          <p:nvPr/>
        </p:nvSpPr>
        <p:spPr>
          <a:xfrm>
            <a:off x="1632850" y="816925"/>
            <a:ext cx="60360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a:p>
            <a:pPr indent="0" lvl="0" marL="914400" rtl="0" algn="l">
              <a:spcBef>
                <a:spcPts val="0"/>
              </a:spcBef>
              <a:spcAft>
                <a:spcPts val="0"/>
              </a:spcAft>
              <a:buNone/>
            </a:pPr>
            <a:r>
              <a:rPr lang="en"/>
              <a:t>The art and science of transforming raw data into features that better represent a pattern to the learning algorithms</a:t>
            </a:r>
            <a:endParaRPr/>
          </a:p>
          <a:p>
            <a:pPr indent="457200" lvl="0" marL="0" rtl="0" algn="ctr">
              <a:lnSpc>
                <a:spcPct val="115000"/>
              </a:lnSpc>
              <a:spcBef>
                <a:spcPts val="0"/>
              </a:spcBef>
              <a:spcAft>
                <a:spcPts val="0"/>
              </a:spcAft>
              <a:buNone/>
            </a:pPr>
            <a:r>
              <a:t/>
            </a:r>
            <a:endParaRPr sz="1600"/>
          </a:p>
        </p:txBody>
      </p:sp>
      <p:pic>
        <p:nvPicPr>
          <p:cNvPr id="388" name="Google Shape;388;p58"/>
          <p:cNvPicPr preferRelativeResize="0"/>
          <p:nvPr/>
        </p:nvPicPr>
        <p:blipFill>
          <a:blip r:embed="rId5">
            <a:alphaModFix/>
          </a:blip>
          <a:stretch>
            <a:fillRect/>
          </a:stretch>
        </p:blipFill>
        <p:spPr>
          <a:xfrm>
            <a:off x="1734975" y="869987"/>
            <a:ext cx="766300" cy="492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4" name="Google Shape;394;p5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Dimensionality Reduction</a:t>
            </a:r>
            <a:endParaRPr>
              <a:solidFill>
                <a:srgbClr val="4A86E8"/>
              </a:solidFill>
            </a:endParaRPr>
          </a:p>
        </p:txBody>
      </p:sp>
      <p:sp>
        <p:nvSpPr>
          <p:cNvPr id="395" name="Google Shape;395;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6" name="Google Shape;396;p59"/>
          <p:cNvSpPr txBox="1"/>
          <p:nvPr/>
        </p:nvSpPr>
        <p:spPr>
          <a:xfrm>
            <a:off x="171300" y="740725"/>
            <a:ext cx="88014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T</a:t>
            </a:r>
            <a:r>
              <a:rPr b="1" lang="en" sz="1600"/>
              <a:t>he curse of dimensionality</a:t>
            </a:r>
            <a:r>
              <a:rPr lang="en" sz="1600"/>
              <a:t>: </a:t>
            </a:r>
            <a:r>
              <a:rPr lang="en" sz="1600"/>
              <a:t>The problem is, the more dimensions (e.g. the more input variables) the dataset has, the more likely it is that the dataset represents a very sparse and likely unrepresentative sampling space. </a:t>
            </a:r>
            <a:endParaRPr sz="1600"/>
          </a:p>
          <a:p>
            <a:pPr indent="-330200" lvl="0" marL="457200" rtl="0" algn="l">
              <a:lnSpc>
                <a:spcPct val="115000"/>
              </a:lnSpc>
              <a:spcBef>
                <a:spcPts val="0"/>
              </a:spcBef>
              <a:spcAft>
                <a:spcPts val="0"/>
              </a:spcAft>
              <a:buSzPts val="1600"/>
              <a:buChar char="●"/>
            </a:pPr>
            <a:r>
              <a:rPr lang="en" sz="1600"/>
              <a:t>This motivates creating a projection of the data into a lower-dimensional space that still preserves the most important properties of the original data.</a:t>
            </a:r>
            <a:endParaRPr sz="1600"/>
          </a:p>
        </p:txBody>
      </p:sp>
      <p:pic>
        <p:nvPicPr>
          <p:cNvPr id="397" name="Google Shape;397;p59"/>
          <p:cNvPicPr preferRelativeResize="0"/>
          <p:nvPr/>
        </p:nvPicPr>
        <p:blipFill>
          <a:blip r:embed="rId4">
            <a:alphaModFix/>
          </a:blip>
          <a:stretch>
            <a:fillRect/>
          </a:stretch>
        </p:blipFill>
        <p:spPr>
          <a:xfrm>
            <a:off x="2710975" y="2252600"/>
            <a:ext cx="3401100" cy="2288225"/>
          </a:xfrm>
          <a:prstGeom prst="rect">
            <a:avLst/>
          </a:prstGeom>
          <a:noFill/>
          <a:ln>
            <a:noFill/>
          </a:ln>
        </p:spPr>
      </p:pic>
      <p:sp>
        <p:nvSpPr>
          <p:cNvPr id="398" name="Google Shape;398;p59"/>
          <p:cNvSpPr txBox="1"/>
          <p:nvPr/>
        </p:nvSpPr>
        <p:spPr>
          <a:xfrm>
            <a:off x="6307526" y="3652250"/>
            <a:ext cx="23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60"/>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04" name="Google Shape;404;p60"/>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05" name="Google Shape;405;p60"/>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6" name="Google Shape;406;p60"/>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How can we handle missing or corrupted dataset</a:t>
            </a:r>
            <a:r>
              <a:rPr lang="en" sz="1800">
                <a:latin typeface="Roboto"/>
                <a:ea typeface="Roboto"/>
                <a:cs typeface="Roboto"/>
                <a:sym typeface="Roboto"/>
              </a:rPr>
              <a:t>?</a:t>
            </a:r>
            <a:endParaRPr sz="1800">
              <a:latin typeface="Roboto"/>
              <a:ea typeface="Roboto"/>
              <a:cs typeface="Roboto"/>
              <a:sym typeface="Roboto"/>
            </a:endParaRPr>
          </a:p>
        </p:txBody>
      </p:sp>
      <p:sp>
        <p:nvSpPr>
          <p:cNvPr id="407" name="Google Shape;407;p60"/>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8" name="Google Shape;408;p60"/>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Drop missing rows or columns</a:t>
            </a:r>
            <a:endParaRPr/>
          </a:p>
          <a:p>
            <a:pPr indent="-317500" lvl="0" marL="457200" rtl="0" algn="l">
              <a:spcBef>
                <a:spcPts val="0"/>
              </a:spcBef>
              <a:spcAft>
                <a:spcPts val="0"/>
              </a:spcAft>
              <a:buSzPts val="1400"/>
              <a:buChar char="❏"/>
            </a:pPr>
            <a:r>
              <a:rPr lang="en"/>
              <a:t>Assign a unique category to missing values</a:t>
            </a:r>
            <a:endParaRPr/>
          </a:p>
          <a:p>
            <a:pPr indent="-317500" lvl="0" marL="457200" rtl="0" algn="l">
              <a:spcBef>
                <a:spcPts val="0"/>
              </a:spcBef>
              <a:spcAft>
                <a:spcPts val="0"/>
              </a:spcAft>
              <a:buSzPts val="1400"/>
              <a:buChar char="❏"/>
            </a:pPr>
            <a:r>
              <a:rPr lang="en"/>
              <a:t>Replace missing values with mean/median/mode</a:t>
            </a:r>
            <a:endParaRPr/>
          </a:p>
          <a:p>
            <a:pPr indent="-317500" lvl="0" marL="457200" rtl="0" algn="l">
              <a:spcBef>
                <a:spcPts val="0"/>
              </a:spcBef>
              <a:spcAft>
                <a:spcPts val="0"/>
              </a:spcAft>
              <a:buSzPts val="1400"/>
              <a:buChar char="❏"/>
            </a:pPr>
            <a:r>
              <a:rPr lang="en"/>
              <a:t>All of the above</a:t>
            </a:r>
            <a:endParaRPr/>
          </a:p>
        </p:txBody>
      </p:sp>
      <p:sp>
        <p:nvSpPr>
          <p:cNvPr id="409" name="Google Shape;409;p60"/>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a data transformation method?</a:t>
            </a:r>
            <a:endParaRPr sz="1800">
              <a:latin typeface="Roboto"/>
              <a:ea typeface="Roboto"/>
              <a:cs typeface="Roboto"/>
              <a:sym typeface="Roboto"/>
            </a:endParaRPr>
          </a:p>
        </p:txBody>
      </p:sp>
      <p:sp>
        <p:nvSpPr>
          <p:cNvPr id="410" name="Google Shape;410;p60"/>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Normalization</a:t>
            </a:r>
            <a:endParaRPr/>
          </a:p>
          <a:p>
            <a:pPr indent="-317500" lvl="0" marL="457200" rtl="0" algn="l">
              <a:spcBef>
                <a:spcPts val="0"/>
              </a:spcBef>
              <a:spcAft>
                <a:spcPts val="0"/>
              </a:spcAft>
              <a:buSzPts val="1400"/>
              <a:buChar char="❏"/>
            </a:pPr>
            <a:r>
              <a:rPr lang="en"/>
              <a:t>Imputation</a:t>
            </a:r>
            <a:endParaRPr/>
          </a:p>
          <a:p>
            <a:pPr indent="-317500" lvl="0" marL="457200" rtl="0" algn="l">
              <a:spcBef>
                <a:spcPts val="0"/>
              </a:spcBef>
              <a:spcAft>
                <a:spcPts val="0"/>
              </a:spcAft>
              <a:buSzPts val="1400"/>
              <a:buChar char="❏"/>
            </a:pPr>
            <a:r>
              <a:rPr lang="en"/>
              <a:t>Quantization</a:t>
            </a:r>
            <a:endParaRPr/>
          </a:p>
          <a:p>
            <a:pPr indent="-317500" lvl="0" marL="457200" rtl="0" algn="l">
              <a:spcBef>
                <a:spcPts val="0"/>
              </a:spcBef>
              <a:spcAft>
                <a:spcPts val="0"/>
              </a:spcAft>
              <a:buSzPts val="1400"/>
              <a:buChar char="❏"/>
            </a:pPr>
            <a:r>
              <a:rPr lang="en"/>
              <a:t>One-hot encoding</a:t>
            </a:r>
            <a:endParaRPr/>
          </a:p>
        </p:txBody>
      </p:sp>
      <p:sp>
        <p:nvSpPr>
          <p:cNvPr id="411" name="Google Shape;411;p60"/>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considered data preparation for AI/ML</a:t>
            </a:r>
            <a:r>
              <a:rPr lang="en" sz="1800">
                <a:latin typeface="Roboto"/>
                <a:ea typeface="Roboto"/>
                <a:cs typeface="Roboto"/>
                <a:sym typeface="Roboto"/>
              </a:rPr>
              <a:t>?</a:t>
            </a:r>
            <a:endParaRPr sz="1800">
              <a:latin typeface="Roboto"/>
              <a:ea typeface="Roboto"/>
              <a:cs typeface="Roboto"/>
              <a:sym typeface="Roboto"/>
            </a:endParaRPr>
          </a:p>
        </p:txBody>
      </p:sp>
      <p:sp>
        <p:nvSpPr>
          <p:cNvPr id="412" name="Google Shape;412;p60"/>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Data cleansing and transformation</a:t>
            </a:r>
            <a:endParaRPr/>
          </a:p>
          <a:p>
            <a:pPr indent="-317500" lvl="0" marL="457200" rtl="0" algn="l">
              <a:spcBef>
                <a:spcPts val="0"/>
              </a:spcBef>
              <a:spcAft>
                <a:spcPts val="0"/>
              </a:spcAft>
              <a:buSzPts val="1400"/>
              <a:buChar char="❏"/>
            </a:pPr>
            <a:r>
              <a:rPr lang="en"/>
              <a:t>Feature engineering and selection</a:t>
            </a:r>
            <a:endParaRPr/>
          </a:p>
          <a:p>
            <a:pPr indent="-317500" lvl="0" marL="457200" rtl="0" algn="l">
              <a:spcBef>
                <a:spcPts val="0"/>
              </a:spcBef>
              <a:spcAft>
                <a:spcPts val="0"/>
              </a:spcAft>
              <a:buSzPts val="1400"/>
              <a:buChar char="❏"/>
            </a:pPr>
            <a:r>
              <a:rPr lang="en"/>
              <a:t>Dimension reduction</a:t>
            </a:r>
            <a:endParaRPr/>
          </a:p>
          <a:p>
            <a:pPr indent="-317500" lvl="0" marL="457200" rtl="0" algn="l">
              <a:spcBef>
                <a:spcPts val="0"/>
              </a:spcBef>
              <a:spcAft>
                <a:spcPts val="0"/>
              </a:spcAft>
              <a:buSzPts val="1400"/>
              <a:buChar char="❏"/>
            </a:pPr>
            <a:r>
              <a:rPr lang="en"/>
              <a:t>All of the above</a:t>
            </a:r>
            <a:endParaRPr/>
          </a:p>
        </p:txBody>
      </p:sp>
      <p:sp>
        <p:nvSpPr>
          <p:cNvPr id="413" name="Google Shape;413;p60"/>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4" name="Google Shape;414;p60"/>
          <p:cNvSpPr txBox="1"/>
          <p:nvPr/>
        </p:nvSpPr>
        <p:spPr>
          <a:xfrm>
            <a:off x="661900" y="23720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5" name="Google Shape;415;p60"/>
          <p:cNvSpPr txBox="1"/>
          <p:nvPr/>
        </p:nvSpPr>
        <p:spPr>
          <a:xfrm>
            <a:off x="661900" y="4172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6" name="Google Shape;416;p60"/>
          <p:cNvSpPr txBox="1"/>
          <p:nvPr/>
        </p:nvSpPr>
        <p:spPr>
          <a:xfrm>
            <a:off x="4191750" y="4080375"/>
            <a:ext cx="39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https://forms.gle/xPj1A9WvEzXQHoEa7</a:t>
            </a:r>
            <a:r>
              <a:rPr lang="en"/>
              <a:t> </a:t>
            </a:r>
            <a:endParaRPr/>
          </a:p>
        </p:txBody>
      </p:sp>
      <p:pic>
        <p:nvPicPr>
          <p:cNvPr id="417" name="Google Shape;417;p60"/>
          <p:cNvPicPr preferRelativeResize="0"/>
          <p:nvPr/>
        </p:nvPicPr>
        <p:blipFill>
          <a:blip r:embed="rId5">
            <a:alphaModFix/>
          </a:blip>
          <a:stretch>
            <a:fillRect/>
          </a:stretch>
        </p:blipFill>
        <p:spPr>
          <a:xfrm flipH="1">
            <a:off x="7927001" y="3663299"/>
            <a:ext cx="811099" cy="8110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3" name="Google Shape;423;p6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24" name="Google Shape;424;p61"/>
          <p:cNvSpPr txBox="1"/>
          <p:nvPr/>
        </p:nvSpPr>
        <p:spPr>
          <a:xfrm>
            <a:off x="396300" y="1498275"/>
            <a:ext cx="86973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Will Koehrsen. Feature Engineering: What Powers Machine Learning. </a:t>
            </a:r>
            <a:r>
              <a:rPr lang="en" sz="1600"/>
              <a:t>Nov 12, 2018. </a:t>
            </a:r>
            <a:endParaRPr sz="1600"/>
          </a:p>
          <a:p>
            <a:pPr indent="0" lvl="0" marL="457200" rtl="0" algn="l">
              <a:lnSpc>
                <a:spcPct val="115000"/>
              </a:lnSpc>
              <a:spcBef>
                <a:spcPts val="0"/>
              </a:spcBef>
              <a:spcAft>
                <a:spcPts val="0"/>
              </a:spcAft>
              <a:buNone/>
            </a:pPr>
            <a:r>
              <a:rPr lang="en" sz="1600"/>
              <a:t>(https://towardsdatascience.com/feature-engineering-what-powers-machine-learning-93ab191bcc2d)</a:t>
            </a:r>
            <a:endParaRPr sz="1600"/>
          </a:p>
          <a:p>
            <a:pPr indent="-330200" lvl="0" marL="457200" rtl="0" algn="l">
              <a:lnSpc>
                <a:spcPct val="115000"/>
              </a:lnSpc>
              <a:spcBef>
                <a:spcPts val="0"/>
              </a:spcBef>
              <a:spcAft>
                <a:spcPts val="0"/>
              </a:spcAft>
              <a:buSzPts val="1600"/>
              <a:buChar char="●"/>
            </a:pPr>
            <a:r>
              <a:rPr lang="en" sz="1600"/>
              <a:t>Jason Brownlee. 2020. </a:t>
            </a:r>
            <a:r>
              <a:rPr lang="en" sz="1600"/>
              <a:t>Data Preparation for Machine Learning. (https://machinelearningmastery.com/data-preparation-for-machine-learning/)</a:t>
            </a:r>
            <a:endParaRPr sz="1600"/>
          </a:p>
          <a:p>
            <a:pPr indent="-330200" lvl="0" marL="457200" rtl="0" algn="l">
              <a:lnSpc>
                <a:spcPct val="115000"/>
              </a:lnSpc>
              <a:spcBef>
                <a:spcPts val="0"/>
              </a:spcBef>
              <a:spcAft>
                <a:spcPts val="0"/>
              </a:spcAft>
              <a:buSzPts val="1600"/>
              <a:buChar char="●"/>
            </a:pPr>
            <a:r>
              <a:rPr lang="en" sz="1600"/>
              <a:t>Chirag Goyal. </a:t>
            </a:r>
            <a:r>
              <a:rPr lang="en" sz="1600"/>
              <a:t>Data Leakage And Its Effect On The Performance of An ML Model. </a:t>
            </a:r>
            <a:r>
              <a:rPr lang="en" sz="1600"/>
              <a:t>July 23, 2021 (https://www.analyticsvidhya.com/blog/2021/07/data-leakage-and-its-effect-on-the-performance-of-an-ml-model/)</a:t>
            </a:r>
            <a:endParaRPr sz="1600"/>
          </a:p>
        </p:txBody>
      </p:sp>
      <p:sp>
        <p:nvSpPr>
          <p:cNvPr id="425" name="Google Shape;425;p6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26" name="Google Shape;426;p61"/>
          <p:cNvPicPr preferRelativeResize="0"/>
          <p:nvPr/>
        </p:nvPicPr>
        <p:blipFill>
          <a:blip r:embed="rId4">
            <a:alphaModFix/>
          </a:blip>
          <a:stretch>
            <a:fillRect/>
          </a:stretch>
        </p:blipFill>
        <p:spPr>
          <a:xfrm>
            <a:off x="2801575" y="84588"/>
            <a:ext cx="658325" cy="658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2" name="Google Shape;432;p6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33" name="Google Shape;433;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34" name="Google Shape;434;p62"/>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Readiness for AI/ML Checklist</a:t>
            </a:r>
            <a:endParaRPr b="1" sz="1800"/>
          </a:p>
        </p:txBody>
      </p:sp>
      <p:pic>
        <p:nvPicPr>
          <p:cNvPr id="435" name="Google Shape;435;p62"/>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4" name="Google Shape;194;p39"/>
          <p:cNvSpPr txBox="1"/>
          <p:nvPr>
            <p:ph type="title"/>
          </p:nvPr>
        </p:nvSpPr>
        <p:spPr>
          <a:xfrm>
            <a:off x="28185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Review of Day 1</a:t>
            </a:r>
            <a:endParaRPr>
              <a:solidFill>
                <a:srgbClr val="4A86E8"/>
              </a:solidFill>
            </a:endParaRPr>
          </a:p>
        </p:txBody>
      </p:sp>
      <p:sp>
        <p:nvSpPr>
          <p:cNvPr id="195" name="Google Shape;195;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6" name="Google Shape;196;p39"/>
          <p:cNvSpPr txBox="1"/>
          <p:nvPr/>
        </p:nvSpPr>
        <p:spPr>
          <a:xfrm>
            <a:off x="311700" y="656999"/>
            <a:ext cx="84609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Introduction to AI/ML</a:t>
            </a:r>
            <a:endParaRPr sz="1600"/>
          </a:p>
          <a:p>
            <a:pPr indent="-330200" lvl="1" marL="914400" rtl="0" algn="l">
              <a:lnSpc>
                <a:spcPct val="115000"/>
              </a:lnSpc>
              <a:spcBef>
                <a:spcPts val="0"/>
              </a:spcBef>
              <a:spcAft>
                <a:spcPts val="0"/>
              </a:spcAft>
              <a:buSzPts val="1600"/>
              <a:buChar char="○"/>
            </a:pPr>
            <a:r>
              <a:rPr lang="en" sz="1600"/>
              <a:t>Overview of Artificial Intelligence and Machine Learning</a:t>
            </a:r>
            <a:endParaRPr sz="1600"/>
          </a:p>
          <a:p>
            <a:pPr indent="-330200" lvl="1" marL="914400" rtl="0" algn="l">
              <a:lnSpc>
                <a:spcPct val="115000"/>
              </a:lnSpc>
              <a:spcBef>
                <a:spcPts val="0"/>
              </a:spcBef>
              <a:spcAft>
                <a:spcPts val="0"/>
              </a:spcAft>
              <a:buSzPts val="1600"/>
              <a:buChar char="○"/>
            </a:pPr>
            <a:r>
              <a:rPr lang="en" sz="1600"/>
              <a:t>Key concepts in AI/ML</a:t>
            </a:r>
            <a:endParaRPr sz="1600"/>
          </a:p>
          <a:p>
            <a:pPr indent="-330200" lvl="1" marL="914400" rtl="0" algn="l">
              <a:lnSpc>
                <a:spcPct val="115000"/>
              </a:lnSpc>
              <a:spcBef>
                <a:spcPts val="0"/>
              </a:spcBef>
              <a:spcAft>
                <a:spcPts val="0"/>
              </a:spcAft>
              <a:buSzPts val="1600"/>
              <a:buChar char="○"/>
            </a:pPr>
            <a:r>
              <a:rPr lang="en" sz="1600"/>
              <a:t>Python AI/ML Ecosystem</a:t>
            </a:r>
            <a:endParaRPr sz="1600"/>
          </a:p>
          <a:p>
            <a:pPr indent="-330200" lvl="0" marL="457200" rtl="0" algn="l">
              <a:lnSpc>
                <a:spcPct val="115000"/>
              </a:lnSpc>
              <a:spcBef>
                <a:spcPts val="0"/>
              </a:spcBef>
              <a:spcAft>
                <a:spcPts val="0"/>
              </a:spcAft>
              <a:buSzPts val="1600"/>
              <a:buChar char="●"/>
            </a:pPr>
            <a:r>
              <a:rPr lang="en" sz="1600"/>
              <a:t>AI/ML Applications in Biology and Chemistry</a:t>
            </a:r>
            <a:endParaRPr sz="1600"/>
          </a:p>
          <a:p>
            <a:pPr indent="-330200" lvl="1" marL="914400" rtl="0" algn="l">
              <a:lnSpc>
                <a:spcPct val="115000"/>
              </a:lnSpc>
              <a:spcBef>
                <a:spcPts val="0"/>
              </a:spcBef>
              <a:spcAft>
                <a:spcPts val="0"/>
              </a:spcAft>
              <a:buSzPts val="1600"/>
              <a:buChar char="○"/>
            </a:pPr>
            <a:r>
              <a:rPr lang="en" sz="1600"/>
              <a:t>Comparison of different AI/ML algorithms</a:t>
            </a:r>
            <a:endParaRPr sz="1600"/>
          </a:p>
          <a:p>
            <a:pPr indent="-330200" lvl="1" marL="914400" rtl="0" algn="l">
              <a:lnSpc>
                <a:spcPct val="115000"/>
              </a:lnSpc>
              <a:spcBef>
                <a:spcPts val="0"/>
              </a:spcBef>
              <a:spcAft>
                <a:spcPts val="0"/>
              </a:spcAft>
              <a:buSzPts val="1600"/>
              <a:buChar char="○"/>
            </a:pPr>
            <a:r>
              <a:rPr lang="en" sz="1600"/>
              <a:t>Recommendations for the use of AI/ML strategies for different data types</a:t>
            </a:r>
            <a:endParaRPr sz="1600"/>
          </a:p>
          <a:p>
            <a:pPr indent="-330200" lvl="1" marL="914400" rtl="0" algn="l">
              <a:lnSpc>
                <a:spcPct val="115000"/>
              </a:lnSpc>
              <a:spcBef>
                <a:spcPts val="0"/>
              </a:spcBef>
              <a:spcAft>
                <a:spcPts val="0"/>
              </a:spcAft>
              <a:buSzPts val="1600"/>
              <a:buChar char="○"/>
            </a:pPr>
            <a:r>
              <a:rPr lang="en" sz="1600"/>
              <a:t>Multi-omics Data Analysis</a:t>
            </a:r>
            <a:endParaRPr sz="1600"/>
          </a:p>
          <a:p>
            <a:pPr indent="-330200" lvl="1" marL="914400" rtl="0" algn="l">
              <a:lnSpc>
                <a:spcPct val="115000"/>
              </a:lnSpc>
              <a:spcBef>
                <a:spcPts val="0"/>
              </a:spcBef>
              <a:spcAft>
                <a:spcPts val="0"/>
              </a:spcAft>
              <a:buSzPts val="1600"/>
              <a:buChar char="○"/>
            </a:pPr>
            <a:r>
              <a:rPr lang="en" sz="1600"/>
              <a:t>Protein structure prediction with AlphaFold</a:t>
            </a:r>
            <a:endParaRPr sz="1600"/>
          </a:p>
          <a:p>
            <a:pPr indent="-330200" lvl="0" marL="457200" rtl="0" algn="l">
              <a:lnSpc>
                <a:spcPct val="115000"/>
              </a:lnSpc>
              <a:spcBef>
                <a:spcPts val="0"/>
              </a:spcBef>
              <a:spcAft>
                <a:spcPts val="0"/>
              </a:spcAft>
              <a:buSzPts val="1600"/>
              <a:buChar char="●"/>
            </a:pPr>
            <a:r>
              <a:rPr lang="en" sz="1600"/>
              <a:t>Live Demo</a:t>
            </a:r>
            <a:endParaRPr sz="1600"/>
          </a:p>
          <a:p>
            <a:pPr indent="-330200" lvl="1" marL="914400" rtl="0" algn="l">
              <a:lnSpc>
                <a:spcPct val="115000"/>
              </a:lnSpc>
              <a:spcBef>
                <a:spcPts val="0"/>
              </a:spcBef>
              <a:spcAft>
                <a:spcPts val="0"/>
              </a:spcAft>
              <a:buSzPts val="1600"/>
              <a:buChar char="○"/>
            </a:pPr>
            <a:r>
              <a:rPr lang="en" sz="1600"/>
              <a:t>Introduction to Google Colab, NumPy and Pandas</a:t>
            </a:r>
            <a:endParaRPr sz="1600"/>
          </a:p>
          <a:p>
            <a:pPr indent="-330200" lvl="0" marL="457200" rtl="0" algn="l">
              <a:lnSpc>
                <a:spcPct val="115000"/>
              </a:lnSpc>
              <a:spcBef>
                <a:spcPts val="0"/>
              </a:spcBef>
              <a:spcAft>
                <a:spcPts val="0"/>
              </a:spcAft>
              <a:buSzPts val="1600"/>
              <a:buChar char="●"/>
            </a:pPr>
            <a:r>
              <a:rPr lang="en" sz="1600"/>
              <a:t>Exercise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2" name="Google Shape;202;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3" name="Google Shape;203;p4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4" name="Google Shape;204;p40"/>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Collection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205" name="Google Shape;205;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1"/>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Collection and Data Preparation</a:t>
            </a:r>
            <a:endParaRPr sz="4000">
              <a:solidFill>
                <a:srgbClr val="4A86E8"/>
              </a:solidFill>
            </a:endParaRPr>
          </a:p>
        </p:txBody>
      </p:sp>
      <p:sp>
        <p:nvSpPr>
          <p:cNvPr id="211" name="Google Shape;211;p4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41"/>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8" name="Google Shape;218;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Common Steps of</a:t>
            </a:r>
            <a:r>
              <a:rPr lang="en">
                <a:solidFill>
                  <a:srgbClr val="4A86E8"/>
                </a:solidFill>
              </a:rPr>
              <a:t> Machine Learning Process</a:t>
            </a:r>
            <a:endParaRPr>
              <a:solidFill>
                <a:srgbClr val="4A86E8"/>
              </a:solidFill>
            </a:endParaRPr>
          </a:p>
        </p:txBody>
      </p:sp>
      <p:sp>
        <p:nvSpPr>
          <p:cNvPr id="219" name="Google Shape;219;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0" name="Google Shape;220;p42"/>
          <p:cNvSpPr txBox="1"/>
          <p:nvPr/>
        </p:nvSpPr>
        <p:spPr>
          <a:xfrm>
            <a:off x="341550" y="1237199"/>
            <a:ext cx="8460900" cy="26967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Define the problem</a:t>
            </a:r>
            <a:endParaRPr b="1" sz="1600"/>
          </a:p>
          <a:p>
            <a:pPr indent="-330200" lvl="1" marL="914400" rtl="0" algn="l">
              <a:lnSpc>
                <a:spcPct val="115000"/>
              </a:lnSpc>
              <a:spcBef>
                <a:spcPts val="0"/>
              </a:spcBef>
              <a:spcAft>
                <a:spcPts val="0"/>
              </a:spcAft>
              <a:buSzPts val="1600"/>
              <a:buChar char="○"/>
            </a:pPr>
            <a:r>
              <a:rPr lang="en" sz="1600"/>
              <a:t>Learning enough about the project to select the model or models for the prediction task.</a:t>
            </a:r>
            <a:endParaRPr sz="1600"/>
          </a:p>
          <a:p>
            <a:pPr indent="-330200" lvl="0" marL="457200" rtl="0" algn="l">
              <a:lnSpc>
                <a:spcPct val="115000"/>
              </a:lnSpc>
              <a:spcBef>
                <a:spcPts val="0"/>
              </a:spcBef>
              <a:spcAft>
                <a:spcPts val="0"/>
              </a:spcAft>
              <a:buSzPts val="1600"/>
              <a:buChar char="●"/>
            </a:pPr>
            <a:r>
              <a:rPr b="1" lang="en" sz="1600"/>
              <a:t>Prepare the data</a:t>
            </a:r>
            <a:endParaRPr b="1" sz="1600"/>
          </a:p>
          <a:p>
            <a:pPr indent="-330200" lvl="1" marL="914400" rtl="0" algn="l">
              <a:lnSpc>
                <a:spcPct val="115000"/>
              </a:lnSpc>
              <a:spcBef>
                <a:spcPts val="0"/>
              </a:spcBef>
              <a:spcAft>
                <a:spcPts val="0"/>
              </a:spcAft>
              <a:buSzPts val="1600"/>
              <a:buChar char="○"/>
            </a:pPr>
            <a:r>
              <a:rPr lang="en" sz="1600"/>
              <a:t>Transforming the raw data into a form that can be used in modeling</a:t>
            </a:r>
            <a:endParaRPr sz="1600"/>
          </a:p>
          <a:p>
            <a:pPr indent="-330200" lvl="0" marL="457200" rtl="0" algn="l">
              <a:lnSpc>
                <a:spcPct val="115000"/>
              </a:lnSpc>
              <a:spcBef>
                <a:spcPts val="0"/>
              </a:spcBef>
              <a:spcAft>
                <a:spcPts val="0"/>
              </a:spcAft>
              <a:buSzPts val="1600"/>
              <a:buChar char="●"/>
            </a:pPr>
            <a:r>
              <a:rPr b="1" lang="en" sz="1600"/>
              <a:t>Evaluate the models</a:t>
            </a:r>
            <a:endParaRPr b="1" sz="1600"/>
          </a:p>
          <a:p>
            <a:pPr indent="-330200" lvl="1" marL="914400" rtl="0" algn="l">
              <a:lnSpc>
                <a:spcPct val="115000"/>
              </a:lnSpc>
              <a:spcBef>
                <a:spcPts val="0"/>
              </a:spcBef>
              <a:spcAft>
                <a:spcPts val="0"/>
              </a:spcAft>
              <a:buSzPts val="1600"/>
              <a:buChar char="○"/>
            </a:pPr>
            <a:r>
              <a:rPr lang="en" sz="1600"/>
              <a:t>Evaluating machine learning models on your dataset.</a:t>
            </a:r>
            <a:endParaRPr sz="1600"/>
          </a:p>
          <a:p>
            <a:pPr indent="-330200" lvl="0" marL="457200" rtl="0" algn="l">
              <a:lnSpc>
                <a:spcPct val="115000"/>
              </a:lnSpc>
              <a:spcBef>
                <a:spcPts val="0"/>
              </a:spcBef>
              <a:spcAft>
                <a:spcPts val="0"/>
              </a:spcAft>
              <a:buSzPts val="1600"/>
              <a:buChar char="●"/>
            </a:pPr>
            <a:r>
              <a:rPr b="1" lang="en" sz="1600"/>
              <a:t>Finalize the model</a:t>
            </a:r>
            <a:endParaRPr b="1" sz="1600"/>
          </a:p>
          <a:p>
            <a:pPr indent="-330200" lvl="1" marL="914400" rtl="0" algn="l">
              <a:lnSpc>
                <a:spcPct val="115000"/>
              </a:lnSpc>
              <a:spcBef>
                <a:spcPts val="0"/>
              </a:spcBef>
              <a:spcAft>
                <a:spcPts val="0"/>
              </a:spcAft>
              <a:buSzPts val="1600"/>
              <a:buChar char="○"/>
            </a:pPr>
            <a:r>
              <a:rPr lang="en" sz="1600"/>
              <a:t>Selecting and deploying the final model</a:t>
            </a:r>
            <a:endParaRPr sz="1600"/>
          </a:p>
        </p:txBody>
      </p:sp>
      <p:sp>
        <p:nvSpPr>
          <p:cNvPr id="221" name="Google Shape;221;p42"/>
          <p:cNvSpPr/>
          <p:nvPr/>
        </p:nvSpPr>
        <p:spPr>
          <a:xfrm>
            <a:off x="825150" y="2186675"/>
            <a:ext cx="6615000" cy="536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4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data?</a:t>
            </a:r>
            <a:endParaRPr>
              <a:solidFill>
                <a:srgbClr val="4A86E8"/>
              </a:solidFill>
            </a:endParaRPr>
          </a:p>
        </p:txBody>
      </p:sp>
      <p:sp>
        <p:nvSpPr>
          <p:cNvPr id="228" name="Google Shape;228;p43"/>
          <p:cNvSpPr/>
          <p:nvPr/>
        </p:nvSpPr>
        <p:spPr>
          <a:xfrm>
            <a:off x="1501600" y="788000"/>
            <a:ext cx="66141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lnSpc>
                <a:spcPct val="115000"/>
              </a:lnSpc>
              <a:spcBef>
                <a:spcPts val="0"/>
              </a:spcBef>
              <a:spcAft>
                <a:spcPts val="0"/>
              </a:spcAft>
              <a:buNone/>
            </a:pPr>
            <a:r>
              <a:rPr lang="en" sz="1600"/>
              <a:t>Examples or cases from a given domain that characterize the problem we want to solve</a:t>
            </a:r>
            <a:endParaRPr/>
          </a:p>
        </p:txBody>
      </p:sp>
      <p:grpSp>
        <p:nvGrpSpPr>
          <p:cNvPr id="229" name="Google Shape;229;p43"/>
          <p:cNvGrpSpPr/>
          <p:nvPr/>
        </p:nvGrpSpPr>
        <p:grpSpPr>
          <a:xfrm>
            <a:off x="2029450" y="1611475"/>
            <a:ext cx="5205400" cy="1823550"/>
            <a:chOff x="1969300" y="1418475"/>
            <a:chExt cx="5205400" cy="1823550"/>
          </a:xfrm>
        </p:grpSpPr>
        <p:pic>
          <p:nvPicPr>
            <p:cNvPr id="230" name="Google Shape;230;p43"/>
            <p:cNvPicPr preferRelativeResize="0"/>
            <p:nvPr/>
          </p:nvPicPr>
          <p:blipFill rotWithShape="1">
            <a:blip r:embed="rId3">
              <a:alphaModFix/>
            </a:blip>
            <a:srcRect b="0" l="0" r="0" t="33002"/>
            <a:stretch/>
          </p:blipFill>
          <p:spPr>
            <a:xfrm>
              <a:off x="1969300" y="1418475"/>
              <a:ext cx="5205400" cy="1823550"/>
            </a:xfrm>
            <a:prstGeom prst="rect">
              <a:avLst/>
            </a:prstGeom>
            <a:noFill/>
            <a:ln>
              <a:noFill/>
            </a:ln>
          </p:spPr>
        </p:pic>
        <p:sp>
          <p:nvSpPr>
            <p:cNvPr id="231" name="Google Shape;231;p43"/>
            <p:cNvSpPr txBox="1"/>
            <p:nvPr/>
          </p:nvSpPr>
          <p:spPr>
            <a:xfrm>
              <a:off x="2040085" y="2866610"/>
              <a:ext cx="4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
        <p:nvSpPr>
          <p:cNvPr id="232" name="Google Shape;232;p43"/>
          <p:cNvSpPr txBox="1"/>
          <p:nvPr/>
        </p:nvSpPr>
        <p:spPr>
          <a:xfrm>
            <a:off x="5832300" y="3435025"/>
            <a:ext cx="31323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Output data</a:t>
            </a:r>
            <a:r>
              <a:rPr lang="en" sz="1600"/>
              <a:t>: </a:t>
            </a:r>
            <a:endParaRPr sz="1600"/>
          </a:p>
          <a:p>
            <a:pPr indent="-330200" lvl="1" marL="914400" rtl="0" algn="l">
              <a:lnSpc>
                <a:spcPct val="115000"/>
              </a:lnSpc>
              <a:spcBef>
                <a:spcPts val="0"/>
              </a:spcBef>
              <a:spcAft>
                <a:spcPts val="0"/>
              </a:spcAft>
              <a:buSzPts val="1600"/>
              <a:buChar char="○"/>
            </a:pPr>
            <a:r>
              <a:rPr lang="en" sz="1600"/>
              <a:t>labels (classification)</a:t>
            </a:r>
            <a:endParaRPr sz="1600"/>
          </a:p>
          <a:p>
            <a:pPr indent="-330200" lvl="1" marL="914400" rtl="0" algn="l">
              <a:lnSpc>
                <a:spcPct val="115000"/>
              </a:lnSpc>
              <a:spcBef>
                <a:spcPts val="0"/>
              </a:spcBef>
              <a:spcAft>
                <a:spcPts val="0"/>
              </a:spcAft>
              <a:buSzPts val="1600"/>
              <a:buChar char="○"/>
            </a:pPr>
            <a:r>
              <a:rPr lang="en" sz="1600"/>
              <a:t>numbers (regression)</a:t>
            </a:r>
            <a:endParaRPr/>
          </a:p>
        </p:txBody>
      </p:sp>
      <p:sp>
        <p:nvSpPr>
          <p:cNvPr id="233" name="Google Shape;233;p43"/>
          <p:cNvSpPr txBox="1"/>
          <p:nvPr/>
        </p:nvSpPr>
        <p:spPr>
          <a:xfrm>
            <a:off x="311700" y="3487425"/>
            <a:ext cx="5109600" cy="960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Input</a:t>
            </a:r>
            <a:r>
              <a:rPr b="1" lang="en" sz="1600"/>
              <a:t> data</a:t>
            </a:r>
            <a:r>
              <a:rPr lang="en" sz="1600"/>
              <a:t>: </a:t>
            </a:r>
            <a:endParaRPr sz="1600"/>
          </a:p>
          <a:p>
            <a:pPr indent="-330200" lvl="1" marL="914400" rtl="0" algn="l">
              <a:spcBef>
                <a:spcPts val="0"/>
              </a:spcBef>
              <a:spcAft>
                <a:spcPts val="0"/>
              </a:spcAft>
              <a:buSzPts val="1600"/>
              <a:buChar char="○"/>
            </a:pPr>
            <a:r>
              <a:rPr lang="en"/>
              <a:t>tabular (spreadsheet, database table, CSV, TSV)</a:t>
            </a:r>
            <a:endParaRPr sz="1600"/>
          </a:p>
          <a:p>
            <a:pPr indent="-330200" lvl="1" marL="914400" rtl="0" algn="l">
              <a:spcBef>
                <a:spcPts val="0"/>
              </a:spcBef>
              <a:spcAft>
                <a:spcPts val="0"/>
              </a:spcAft>
              <a:buSzPts val="1600"/>
              <a:buChar char="○"/>
            </a:pPr>
            <a:r>
              <a:rPr lang="en"/>
              <a:t>structured data (XML, JSON, HTML)</a:t>
            </a:r>
            <a:endParaRPr/>
          </a:p>
        </p:txBody>
      </p:sp>
      <p:pic>
        <p:nvPicPr>
          <p:cNvPr id="234" name="Google Shape;234;p43"/>
          <p:cNvPicPr preferRelativeResize="0"/>
          <p:nvPr/>
        </p:nvPicPr>
        <p:blipFill>
          <a:blip r:embed="rId4">
            <a:alphaModFix/>
          </a:blip>
          <a:stretch>
            <a:fillRect/>
          </a:stretch>
        </p:blipFill>
        <p:spPr>
          <a:xfrm>
            <a:off x="0" y="4710300"/>
            <a:ext cx="9144000" cy="43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0" name="Google Shape;240;p4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Collection</a:t>
            </a:r>
            <a:endParaRPr>
              <a:solidFill>
                <a:srgbClr val="4A86E8"/>
              </a:solidFill>
            </a:endParaRPr>
          </a:p>
        </p:txBody>
      </p:sp>
      <p:sp>
        <p:nvSpPr>
          <p:cNvPr id="241" name="Google Shape;241;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2" name="Google Shape;242;p44"/>
          <p:cNvSpPr txBox="1"/>
          <p:nvPr/>
        </p:nvSpPr>
        <p:spPr>
          <a:xfrm>
            <a:off x="511875" y="1400025"/>
            <a:ext cx="82797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collection is where everything begins. D</a:t>
            </a:r>
            <a:r>
              <a:rPr lang="en" sz="1600"/>
              <a:t>ata collection often happens in parallel to the problem definition and it is later formalized</a:t>
            </a:r>
            <a:r>
              <a:rPr lang="en" sz="1600"/>
              <a:t> once the problem statement is defined and the project gets underway.</a:t>
            </a:r>
            <a:endParaRPr sz="1600"/>
          </a:p>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Data can be present in different formats, shapes, and sizes and exists in systems such as legacy machines (say mainframes), web (say web sites and web applications), databases, flat files, sensors, mobile devices, and so 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8" name="Google Shape;248;p4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Comma Separated Values (CSV)</a:t>
            </a:r>
            <a:endParaRPr>
              <a:solidFill>
                <a:srgbClr val="4A86E8"/>
              </a:solidFill>
            </a:endParaRPr>
          </a:p>
        </p:txBody>
      </p:sp>
      <p:sp>
        <p:nvSpPr>
          <p:cNvPr id="249" name="Google Shape;249;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0" name="Google Shape;250;p45"/>
          <p:cNvSpPr txBox="1"/>
          <p:nvPr/>
        </p:nvSpPr>
        <p:spPr>
          <a:xfrm>
            <a:off x="452100" y="740725"/>
            <a:ext cx="8520600" cy="253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CSV data file is one of the most widely available formats of data. It is also one of the oldest formats still used and preferred by different systems across domains. </a:t>
            </a:r>
            <a:endParaRPr sz="1500"/>
          </a:p>
          <a:p>
            <a:pPr indent="-323850" lvl="0" marL="457200" rtl="0" algn="l">
              <a:lnSpc>
                <a:spcPct val="115000"/>
              </a:lnSpc>
              <a:spcBef>
                <a:spcPts val="0"/>
              </a:spcBef>
              <a:spcAft>
                <a:spcPts val="0"/>
              </a:spcAft>
              <a:buSzPts val="1500"/>
              <a:buChar char="●"/>
            </a:pPr>
            <a:r>
              <a:rPr lang="en" sz="1500"/>
              <a:t>Comma Separated Values (CSV) are data files that contain data with each of its attributes delimited by a “,” (a comma). </a:t>
            </a:r>
            <a:endParaRPr sz="1500"/>
          </a:p>
          <a:p>
            <a:pPr indent="-323850" lvl="0" marL="457200" rtl="0" algn="l">
              <a:lnSpc>
                <a:spcPct val="115000"/>
              </a:lnSpc>
              <a:spcBef>
                <a:spcPts val="0"/>
              </a:spcBef>
              <a:spcAft>
                <a:spcPts val="0"/>
              </a:spcAft>
              <a:buSzPts val="1500"/>
              <a:buChar char="●"/>
            </a:pPr>
            <a:r>
              <a:rPr lang="en" sz="1500"/>
              <a:t>A CSV may contain an optional header row (as shown in the example below).</a:t>
            </a:r>
            <a:endParaRPr sz="1500"/>
          </a:p>
          <a:p>
            <a:pPr indent="-323850" lvl="0" marL="457200" rtl="0" algn="l">
              <a:lnSpc>
                <a:spcPct val="115000"/>
              </a:lnSpc>
              <a:spcBef>
                <a:spcPts val="0"/>
              </a:spcBef>
              <a:spcAft>
                <a:spcPts val="0"/>
              </a:spcAft>
              <a:buSzPts val="1500"/>
              <a:buChar char="●"/>
            </a:pPr>
            <a:r>
              <a:rPr lang="en" sz="1500"/>
              <a:t>CSVs may optionally enclose each of the attributes in single or double quotes.</a:t>
            </a:r>
            <a:endParaRPr sz="1500"/>
          </a:p>
          <a:p>
            <a:pPr indent="-323850" lvl="0" marL="457200" rtl="0" algn="l">
              <a:lnSpc>
                <a:spcPct val="115000"/>
              </a:lnSpc>
              <a:spcBef>
                <a:spcPts val="0"/>
              </a:spcBef>
              <a:spcAft>
                <a:spcPts val="0"/>
              </a:spcAft>
              <a:buSzPts val="1500"/>
              <a:buChar char="●"/>
            </a:pPr>
            <a:r>
              <a:rPr lang="en" sz="1500"/>
              <a:t>CSVs are usually used to store tabular data, i.e., data in the form of rows and columns.</a:t>
            </a:r>
            <a:endParaRPr sz="1500"/>
          </a:p>
          <a:p>
            <a:pPr indent="-323850" lvl="0" marL="457200" rtl="0" algn="l">
              <a:lnSpc>
                <a:spcPct val="115000"/>
              </a:lnSpc>
              <a:spcBef>
                <a:spcPts val="0"/>
              </a:spcBef>
              <a:spcAft>
                <a:spcPts val="0"/>
              </a:spcAft>
              <a:buSzPts val="1500"/>
              <a:buChar char="●"/>
            </a:pPr>
            <a:r>
              <a:rPr lang="en" sz="1500"/>
              <a:t>CSVs come in different variations and just changing the delimiter to a tab makes one a TSV (or a tab separated values) file.</a:t>
            </a:r>
            <a:endParaRPr sz="1500"/>
          </a:p>
        </p:txBody>
      </p:sp>
      <p:pic>
        <p:nvPicPr>
          <p:cNvPr id="251" name="Google Shape;251;p45"/>
          <p:cNvPicPr preferRelativeResize="0"/>
          <p:nvPr/>
        </p:nvPicPr>
        <p:blipFill>
          <a:blip r:embed="rId4">
            <a:alphaModFix/>
          </a:blip>
          <a:stretch>
            <a:fillRect/>
          </a:stretch>
        </p:blipFill>
        <p:spPr>
          <a:xfrm>
            <a:off x="4267863" y="2989125"/>
            <a:ext cx="2005310" cy="148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