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9cb42ee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9cb42e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9cb42ee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9cb42e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c9cb42ee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9cb42e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c9cb42eef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c9cb42e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9cb42eef_0_4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9cb42ee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9cb42ee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c9cb42ee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e.g. a residue in a protein structure can be in only one of multiple secondary structure classes, but could simultaneously be assigned the non-exclusive labels of being a ɑ-helical and transmembrane.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Example:https://neptune.ai/blog/cross-entropy-loss-and-its-applications-in-deep-learning</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Imagine you want to descend from the top of a big mountain on a cloudy day. How do you choose the right direction to walk until you get to the bottom? </a:t>
            </a:r>
            <a:endParaRPr>
              <a:solidFill>
                <a:schemeClr val="dk1"/>
              </a:solidFill>
            </a:endParaRPr>
          </a:p>
          <a:p>
            <a:pPr indent="0" lvl="0" marL="0" rtl="0" algn="l">
              <a:spcBef>
                <a:spcPts val="1500"/>
              </a:spcBef>
              <a:spcAft>
                <a:spcPts val="0"/>
              </a:spcAft>
              <a:buNone/>
            </a:pPr>
            <a:r>
              <a:rPr lang="en">
                <a:solidFill>
                  <a:schemeClr val="dk1"/>
                </a:solidFill>
              </a:rPr>
              <a:t>You will have to look at all possible directions and select a direction</a:t>
            </a:r>
            <a:r>
              <a:rPr i="1" lang="en">
                <a:solidFill>
                  <a:schemeClr val="dk1"/>
                </a:solidFill>
              </a:rPr>
              <a:t> </a:t>
            </a:r>
            <a:r>
              <a:rPr lang="en">
                <a:solidFill>
                  <a:schemeClr val="dk1"/>
                </a:solidFill>
              </a:rPr>
              <a:t>that makes you descend the most. You step towards the chosen direction, thereby decreasing the height, repeating the same process, always decreasing the </a:t>
            </a:r>
            <a:r>
              <a:rPr i="1" lang="en">
                <a:solidFill>
                  <a:schemeClr val="dk1"/>
                </a:solidFill>
              </a:rPr>
              <a:t>height </a:t>
            </a:r>
            <a:r>
              <a:rPr lang="en">
                <a:solidFill>
                  <a:schemeClr val="dk1"/>
                </a:solidFill>
              </a:rPr>
              <a:t>until you reach your goal = the bottom of the mountain.</a:t>
            </a:r>
            <a:endParaRPr>
              <a:solidFill>
                <a:schemeClr val="dk1"/>
              </a:solidFill>
            </a:endParaRPr>
          </a:p>
          <a:p>
            <a:pPr indent="0" lvl="0" marL="0" rtl="0" algn="l">
              <a:spcBef>
                <a:spcPts val="0"/>
              </a:spcBef>
              <a:spcAft>
                <a:spcPts val="0"/>
              </a:spcAft>
              <a:buNone/>
            </a:pPr>
            <a:r>
              <a:rPr lang="en">
                <a:solidFill>
                  <a:schemeClr val="dk1"/>
                </a:solidFill>
              </a:rPr>
              <a:t>Notice that we’re using height to measure how far we are from the bottom. Decreasing the </a:t>
            </a:r>
            <a:r>
              <a:rPr i="1" lang="en">
                <a:solidFill>
                  <a:schemeClr val="dk1"/>
                </a:solidFill>
              </a:rPr>
              <a:t>height</a:t>
            </a:r>
            <a:r>
              <a:rPr lang="en">
                <a:solidFill>
                  <a:schemeClr val="dk1"/>
                </a:solidFill>
              </a:rPr>
              <a:t> means that we’re closer to our goal. We can refer to the height as the error function (measures/calculates how far we are from the bottom).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legend from article: </a:t>
            </a:r>
            <a:r>
              <a:rPr lang="en"/>
              <a:t>A recurrent neural network (RNN) 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The RNN is expanded to show how each output is generated using the same layers; this should not be confused with using different layers for each output.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 model with a high bias can have stronger constraints on the trained model, whereas a model with low bias makes fewer assumptions about the property being modeled, and can, in theory, model a wide variety of function types.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c9cb42eef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c9cb42ee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c9cb42eef_0_4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c9cb42ee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Clr>
                <a:schemeClr val="dk1"/>
              </a:buClr>
              <a:buSzPts val="700"/>
              <a:buChar char="●"/>
            </a:pPr>
            <a:r>
              <a:rPr b="1" lang="en" sz="700">
                <a:solidFill>
                  <a:schemeClr val="dk1"/>
                </a:solidFill>
              </a:rPr>
              <a:t>Jupyter Notebooks</a:t>
            </a:r>
            <a:r>
              <a:rPr lang="en" sz="700">
                <a:solidFill>
                  <a:schemeClr val="dk1"/>
                </a:solidFill>
              </a:rPr>
              <a:t> (https://jupyter.org/)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interactive programming environment allow data scientists to share the code, data, and insightful results in a single place to support reproducible research.</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Google Colaboratory (Colab)</a:t>
            </a:r>
            <a:r>
              <a:rPr lang="en" sz="700">
                <a:solidFill>
                  <a:schemeClr val="dk1"/>
                </a:solidFill>
              </a:rPr>
              <a:t> (https://colab.research.google.com/)</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Colab is a free Jupyter notebook environment that runs entirely in the cloud.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does not require a setup and the notebooks that you create can be simultaneously edited by your team members - just the way you edit documents in Google Docs.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NumPy</a:t>
            </a:r>
            <a:r>
              <a:rPr lang="en" sz="700">
                <a:solidFill>
                  <a:schemeClr val="dk1"/>
                </a:solidFill>
              </a:rPr>
              <a:t> (https://numpy.org/)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the fundamental package for scientific computing in Python.</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adds support to core Python libraries for multi-dimensional arrays (and matrices) and</a:t>
            </a:r>
            <a:endParaRPr sz="7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700">
                <a:solidFill>
                  <a:schemeClr val="dk1"/>
                </a:solidFill>
              </a:rPr>
              <a:t>fast vectorized operations on these arrays.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Pandas</a:t>
            </a:r>
            <a:r>
              <a:rPr lang="en" sz="700">
                <a:solidFill>
                  <a:schemeClr val="dk1"/>
                </a:solidFill>
              </a:rPr>
              <a:t> (https://pandas.pydata.org/)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important Python library for data manipulation, wrangling, and analysis.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functions as an intuitive and easy-to-use set of tools for performing operations on data.</a:t>
            </a:r>
            <a:endParaRPr sz="7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Scikit-learn</a:t>
            </a:r>
            <a:r>
              <a:rPr lang="en" sz="900">
                <a:solidFill>
                  <a:schemeClr val="dk1"/>
                </a:solidFill>
              </a:rPr>
              <a:t> (https://scikit-learn.org/)</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one of the most important and indispensable Python frameworks for Data Science and Machine Learning in Python. </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It implements a wide range of Machine Learning algorithms.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Deep Learning Libraries</a:t>
            </a:r>
            <a:endParaRPr b="1"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Tensorflow</a:t>
            </a:r>
            <a:r>
              <a:rPr lang="en" sz="900">
                <a:solidFill>
                  <a:schemeClr val="dk1"/>
                </a:solidFill>
              </a:rPr>
              <a:t> (https://www.tensorflow.org/):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an open source software library for Machine Learning released by Google</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Keras</a:t>
            </a:r>
            <a:r>
              <a:rPr lang="en" sz="900">
                <a:solidFill>
                  <a:schemeClr val="dk1"/>
                </a:solidFill>
              </a:rPr>
              <a:t> (https://keras.io/):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 high-level Deep Learning framework for Python, which is capable of running on top of both </a:t>
            </a:r>
            <a:r>
              <a:rPr lang="en" sz="900">
                <a:solidFill>
                  <a:schemeClr val="dk1"/>
                </a:solidFill>
              </a:rPr>
              <a:t>Theano</a:t>
            </a:r>
            <a:r>
              <a:rPr lang="en" sz="900">
                <a:solidFill>
                  <a:schemeClr val="dk1"/>
                </a:solidFill>
              </a:rPr>
              <a:t> and Tensorflow.</a:t>
            </a:r>
            <a:endParaRPr sz="9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Natural Language Toolkit</a:t>
            </a:r>
            <a:r>
              <a:rPr lang="en" sz="800">
                <a:solidFill>
                  <a:schemeClr val="dk1"/>
                </a:solidFill>
              </a:rPr>
              <a:t> (NLTK, https://www.nltk.org)</a:t>
            </a: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A leading platform for building Python programs to work with text data.</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Spacy</a:t>
            </a:r>
            <a:r>
              <a:rPr lang="en" sz="800">
                <a:solidFill>
                  <a:schemeClr val="dk1"/>
                </a:solidFill>
              </a:rPr>
              <a:t>:  industrial strength natural language processing, targets efficient text analytics for large scale corpora.</a:t>
            </a:r>
            <a:endParaRPr sz="1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c9cb42ee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c9cb42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While exploiting the power of the computer systems, humans have been wondering “Can a machine think and behave like humans do?” </a:t>
            </a:r>
            <a:endParaRPr>
              <a:solidFill>
                <a:srgbClr val="595959"/>
              </a:solidFill>
            </a:endParaRPr>
          </a:p>
          <a:p>
            <a:pPr indent="-298450" lvl="0" marL="457200" rtl="0" algn="l">
              <a:lnSpc>
                <a:spcPct val="115000"/>
              </a:lnSpc>
              <a:spcBef>
                <a:spcPts val="1000"/>
              </a:spcBef>
              <a:spcAft>
                <a:spcPts val="0"/>
              </a:spcAft>
              <a:buClr>
                <a:srgbClr val="595959"/>
              </a:buClr>
              <a:buSzPts val="1100"/>
              <a:buChar char="●"/>
            </a:pPr>
            <a:r>
              <a:rPr lang="en">
                <a:solidFill>
                  <a:srgbClr val="595959"/>
                </a:solidFill>
              </a:rPr>
              <a:t>AI is about making a computer, a computer-controlled robot, or a software think intelligently in a way similar to how humans think.</a:t>
            </a:r>
            <a:endParaRPr>
              <a:solidFill>
                <a:srgbClr val="595959"/>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9cb42ee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9cb42e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add here the evolution and introduce machine learning and deep learning, and that will help with transitioning to next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9cb42eef_0_4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9cb42ee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 Mitchell is at Carnegie Mellon University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forms.gle/YNtPTesxCdUB2Kce8" TargetMode="External"/><Relationship Id="rId5"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6" name="Google Shape;206;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Machine Learning Methods</a:t>
            </a:r>
            <a:endParaRPr>
              <a:solidFill>
                <a:srgbClr val="4A86E8"/>
              </a:solidFill>
            </a:endParaRPr>
          </a:p>
        </p:txBody>
      </p:sp>
      <p:sp>
        <p:nvSpPr>
          <p:cNvPr id="207" name="Google Shape;207;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amount of h</a:t>
            </a:r>
            <a:r>
              <a:rPr b="1" lang="en" sz="1290">
                <a:solidFill>
                  <a:schemeClr val="lt1"/>
                </a:solidFill>
              </a:rPr>
              <a:t>uman supervision involvement</a:t>
            </a:r>
            <a:endParaRPr b="1" sz="1290">
              <a:solidFill>
                <a:schemeClr val="lt1"/>
              </a:solidFill>
            </a:endParaRPr>
          </a:p>
        </p:txBody>
      </p:sp>
      <p:sp>
        <p:nvSpPr>
          <p:cNvPr id="209" name="Google Shape;209;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10" name="Google Shape;210;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ability to l</a:t>
            </a:r>
            <a:r>
              <a:rPr b="1" lang="en" sz="1290">
                <a:solidFill>
                  <a:schemeClr val="lt1"/>
                </a:solidFill>
              </a:rPr>
              <a:t>earn from incremental data</a:t>
            </a:r>
            <a:endParaRPr b="1" sz="1290">
              <a:solidFill>
                <a:schemeClr val="lt1"/>
              </a:solidFill>
            </a:endParaRPr>
          </a:p>
        </p:txBody>
      </p:sp>
      <p:sp>
        <p:nvSpPr>
          <p:cNvPr id="212" name="Google Shape;212;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3" name="Google Shape;213;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approach to g</a:t>
            </a:r>
            <a:r>
              <a:rPr b="1" lang="en" sz="1290">
                <a:solidFill>
                  <a:schemeClr val="lt1"/>
                </a:solidFill>
              </a:rPr>
              <a:t>eneralization from data</a:t>
            </a:r>
            <a:endParaRPr b="1" sz="1290">
              <a:solidFill>
                <a:schemeClr val="lt1"/>
              </a:solidFill>
            </a:endParaRPr>
          </a:p>
        </p:txBody>
      </p:sp>
      <p:sp>
        <p:nvSpPr>
          <p:cNvPr id="215" name="Google Shape;215;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6" name="Google Shape;21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7" name="Google Shape;217;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8" name="Google Shape;218;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Learning</a:t>
            </a:r>
            <a:endParaRPr>
              <a:solidFill>
                <a:schemeClr val="accent1"/>
              </a:solidFill>
            </a:endParaRPr>
          </a:p>
        </p:txBody>
      </p:sp>
      <p:sp>
        <p:nvSpPr>
          <p:cNvPr id="225" name="Google Shape;225;p35"/>
          <p:cNvSpPr txBox="1"/>
          <p:nvPr/>
        </p:nvSpPr>
        <p:spPr>
          <a:xfrm>
            <a:off x="256050" y="717650"/>
            <a:ext cx="87357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model the relationship between the inputs and their corresponding outputs from the training data, as labeled by humans, to predict output responses for new data inputs </a:t>
            </a:r>
            <a:endParaRPr sz="1600"/>
          </a:p>
          <a:p>
            <a:pPr indent="0" lvl="0" marL="457200" rtl="0" algn="l">
              <a:lnSpc>
                <a:spcPct val="115000"/>
              </a:lnSpc>
              <a:spcBef>
                <a:spcPts val="0"/>
              </a:spcBef>
              <a:spcAft>
                <a:spcPts val="0"/>
              </a:spcAft>
              <a:buNone/>
            </a:pPr>
            <a:r>
              <a:t/>
            </a:r>
            <a:endParaRPr sz="1600"/>
          </a:p>
        </p:txBody>
      </p:sp>
      <p:sp>
        <p:nvSpPr>
          <p:cNvPr id="226" name="Google Shape;226;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27" name="Google Shape;227;p35"/>
          <p:cNvGrpSpPr/>
          <p:nvPr/>
        </p:nvGrpSpPr>
        <p:grpSpPr>
          <a:xfrm>
            <a:off x="1969300" y="1418475"/>
            <a:ext cx="5205400" cy="1823550"/>
            <a:chOff x="1969300" y="1418475"/>
            <a:chExt cx="5205400" cy="1823550"/>
          </a:xfrm>
        </p:grpSpPr>
        <p:pic>
          <p:nvPicPr>
            <p:cNvPr id="228" name="Google Shape;228;p35"/>
            <p:cNvPicPr preferRelativeResize="0"/>
            <p:nvPr/>
          </p:nvPicPr>
          <p:blipFill rotWithShape="1">
            <a:blip r:embed="rId4">
              <a:alphaModFix/>
            </a:blip>
            <a:srcRect b="0" l="0" r="0" t="33002"/>
            <a:stretch/>
          </p:blipFill>
          <p:spPr>
            <a:xfrm>
              <a:off x="1969300" y="1418475"/>
              <a:ext cx="5205400" cy="1823550"/>
            </a:xfrm>
            <a:prstGeom prst="rect">
              <a:avLst/>
            </a:prstGeom>
            <a:noFill/>
            <a:ln>
              <a:noFill/>
            </a:ln>
          </p:spPr>
        </p:pic>
        <p:sp>
          <p:nvSpPr>
            <p:cNvPr id="229" name="Google Shape;229;p35"/>
            <p:cNvSpPr txBox="1"/>
            <p:nvPr/>
          </p:nvSpPr>
          <p:spPr>
            <a:xfrm>
              <a:off x="2040085" y="2866610"/>
              <a:ext cx="4144784" cy="3231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0" name="Google Shape;230;p35"/>
          <p:cNvSpPr txBox="1"/>
          <p:nvPr/>
        </p:nvSpPr>
        <p:spPr>
          <a:xfrm>
            <a:off x="386125" y="3165825"/>
            <a:ext cx="3000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Two classes of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Classification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Regression</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p:txBody>
      </p:sp>
      <p:sp>
        <p:nvSpPr>
          <p:cNvPr id="231" name="Google Shape;231;p35"/>
          <p:cNvSpPr txBox="1"/>
          <p:nvPr/>
        </p:nvSpPr>
        <p:spPr>
          <a:xfrm>
            <a:off x="3211275" y="3165825"/>
            <a:ext cx="588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 p</a:t>
            </a:r>
            <a:r>
              <a:rPr b="1" lang="en" sz="1600">
                <a:solidFill>
                  <a:schemeClr val="dk1"/>
                </a:solidFill>
              </a:rPr>
              <a:t>rediction of </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Protein secondary structure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Genome accessibility to genome-regulatory factors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Free energy change of protein folding after a point mutation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Unsupervised Learning</a:t>
            </a:r>
            <a:endParaRPr>
              <a:solidFill>
                <a:schemeClr val="accent1"/>
              </a:solidFill>
            </a:endParaRPr>
          </a:p>
        </p:txBody>
      </p:sp>
      <p:sp>
        <p:nvSpPr>
          <p:cNvPr id="238" name="Google Shape;238;p36"/>
          <p:cNvSpPr txBox="1"/>
          <p:nvPr/>
        </p:nvSpPr>
        <p:spPr>
          <a:xfrm>
            <a:off x="311700" y="617400"/>
            <a:ext cx="84909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learn inherent latent structures, patterns and relationships from given data without any help or supervision like providing annotations in the form of labeled outputs or outcomes</a:t>
            </a:r>
            <a:endParaRPr sz="1600"/>
          </a:p>
        </p:txBody>
      </p:sp>
      <p:sp>
        <p:nvSpPr>
          <p:cNvPr id="239" name="Google Shape;239;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36"/>
          <p:cNvSpPr txBox="1"/>
          <p:nvPr/>
        </p:nvSpPr>
        <p:spPr>
          <a:xfrm>
            <a:off x="94725" y="3146400"/>
            <a:ext cx="3528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Popular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Clustering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Dimensionality Reduction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Anomaly Detection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Association Rule Mining</a:t>
            </a:r>
            <a:endParaRPr/>
          </a:p>
        </p:txBody>
      </p:sp>
      <p:sp>
        <p:nvSpPr>
          <p:cNvPr id="241" name="Google Shape;241;p36"/>
          <p:cNvSpPr txBox="1"/>
          <p:nvPr/>
        </p:nvSpPr>
        <p:spPr>
          <a:xfrm>
            <a:off x="3795700" y="3146400"/>
            <a:ext cx="5181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Finding subsets of patients with similar expression levels in a gene expression study.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Predicting mutation effects from gene sequence co-variation.</a:t>
            </a:r>
            <a:endParaRPr>
              <a:solidFill>
                <a:schemeClr val="dk1"/>
              </a:solidFill>
            </a:endParaRPr>
          </a:p>
        </p:txBody>
      </p:sp>
      <p:grpSp>
        <p:nvGrpSpPr>
          <p:cNvPr id="242" name="Google Shape;242;p36"/>
          <p:cNvGrpSpPr/>
          <p:nvPr/>
        </p:nvGrpSpPr>
        <p:grpSpPr>
          <a:xfrm>
            <a:off x="1837625" y="1229025"/>
            <a:ext cx="5342499" cy="2044160"/>
            <a:chOff x="1538925" y="1294600"/>
            <a:chExt cx="5342499" cy="2044160"/>
          </a:xfrm>
        </p:grpSpPr>
        <p:pic>
          <p:nvPicPr>
            <p:cNvPr id="243" name="Google Shape;243;p36"/>
            <p:cNvPicPr preferRelativeResize="0"/>
            <p:nvPr/>
          </p:nvPicPr>
          <p:blipFill rotWithShape="1">
            <a:blip r:embed="rId4">
              <a:alphaModFix/>
            </a:blip>
            <a:srcRect b="6994" l="3679" r="3400" t="36917"/>
            <a:stretch/>
          </p:blipFill>
          <p:spPr>
            <a:xfrm>
              <a:off x="1538925" y="1294600"/>
              <a:ext cx="5342499" cy="1894200"/>
            </a:xfrm>
            <a:prstGeom prst="rect">
              <a:avLst/>
            </a:prstGeom>
            <a:noFill/>
            <a:ln>
              <a:noFill/>
            </a:ln>
          </p:spPr>
        </p:pic>
        <p:sp>
          <p:nvSpPr>
            <p:cNvPr id="244" name="Google Shape;244;p36"/>
            <p:cNvSpPr txBox="1"/>
            <p:nvPr/>
          </p:nvSpPr>
          <p:spPr>
            <a:xfrm>
              <a:off x="1538935" y="301566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Reinforcement Learning</a:t>
            </a:r>
            <a:endParaRPr>
              <a:solidFill>
                <a:schemeClr val="accent1"/>
              </a:solidFill>
            </a:endParaRPr>
          </a:p>
        </p:txBody>
      </p:sp>
      <p:sp>
        <p:nvSpPr>
          <p:cNvPr id="251" name="Google Shape;251;p37"/>
          <p:cNvSpPr txBox="1"/>
          <p:nvPr/>
        </p:nvSpPr>
        <p:spPr>
          <a:xfrm>
            <a:off x="649800" y="601700"/>
            <a:ext cx="78444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Usually an agent is trained over a period of time with regard to the type of actions it performs on the environment.</a:t>
            </a:r>
            <a:endParaRPr sz="1600"/>
          </a:p>
        </p:txBody>
      </p:sp>
      <p:sp>
        <p:nvSpPr>
          <p:cNvPr id="252" name="Google Shape;252;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3" name="Google Shape;253;p37"/>
          <p:cNvPicPr preferRelativeResize="0"/>
          <p:nvPr/>
        </p:nvPicPr>
        <p:blipFill>
          <a:blip r:embed="rId4">
            <a:alphaModFix/>
          </a:blip>
          <a:stretch>
            <a:fillRect/>
          </a:stretch>
        </p:blipFill>
        <p:spPr>
          <a:xfrm>
            <a:off x="4271700" y="2073525"/>
            <a:ext cx="4872300" cy="1710650"/>
          </a:xfrm>
          <a:prstGeom prst="rect">
            <a:avLst/>
          </a:prstGeom>
          <a:noFill/>
          <a:ln>
            <a:noFill/>
          </a:ln>
        </p:spPr>
      </p:pic>
      <p:sp>
        <p:nvSpPr>
          <p:cNvPr id="254" name="Google Shape;254;p37"/>
          <p:cNvSpPr txBox="1"/>
          <p:nvPr/>
        </p:nvSpPr>
        <p:spPr>
          <a:xfrm>
            <a:off x="6969350" y="3647788"/>
            <a:ext cx="220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(source:Sarkar et al. 2018)</a:t>
            </a:r>
            <a:endParaRPr sz="1100">
              <a:latin typeface="Roboto"/>
              <a:ea typeface="Roboto"/>
              <a:cs typeface="Roboto"/>
              <a:sym typeface="Roboto"/>
            </a:endParaRPr>
          </a:p>
        </p:txBody>
      </p:sp>
      <p:sp>
        <p:nvSpPr>
          <p:cNvPr id="255" name="Google Shape;255;p37"/>
          <p:cNvSpPr txBox="1"/>
          <p:nvPr/>
        </p:nvSpPr>
        <p:spPr>
          <a:xfrm>
            <a:off x="60675" y="1480900"/>
            <a:ext cx="4130100" cy="2895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solidFill>
                  <a:schemeClr val="dk1"/>
                </a:solidFill>
              </a:rPr>
              <a:t>Steps:</a:t>
            </a:r>
            <a:endParaRPr sz="15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Prepare agent with set of initial policies and strategy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Observe environment and current state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Select optimal policy and perform action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Get corresponding reward (or penalty)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Update policies if needed</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Repeat Steps b-e iteratively until agent learns the most optimal policies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Batch (Offline) vs Online Learning</a:t>
            </a:r>
            <a:endParaRPr>
              <a:solidFill>
                <a:schemeClr val="accent1"/>
              </a:solidFill>
            </a:endParaRPr>
          </a:p>
        </p:txBody>
      </p:sp>
      <p:sp>
        <p:nvSpPr>
          <p:cNvPr id="262" name="Google Shape;262;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3" name="Google Shape;263;p38"/>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ONLINE LEARNING</a:t>
            </a:r>
            <a:endParaRPr sz="1600">
              <a:solidFill>
                <a:srgbClr val="FFFFFF"/>
              </a:solidFill>
              <a:latin typeface="Roboto"/>
              <a:ea typeface="Roboto"/>
              <a:cs typeface="Roboto"/>
              <a:sym typeface="Roboto"/>
            </a:endParaRPr>
          </a:p>
        </p:txBody>
      </p:sp>
      <p:sp>
        <p:nvSpPr>
          <p:cNvPr id="267" name="Google Shape;267;p38"/>
          <p:cNvSpPr/>
          <p:nvPr/>
        </p:nvSpPr>
        <p:spPr>
          <a:xfrm>
            <a:off x="3159825" y="2806050"/>
            <a:ext cx="55173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presenting data in </a:t>
            </a:r>
            <a:r>
              <a:rPr lang="en" sz="1300">
                <a:solidFill>
                  <a:srgbClr val="A72A1E"/>
                </a:solidFill>
                <a:latin typeface="Roboto"/>
                <a:ea typeface="Roboto"/>
                <a:cs typeface="Roboto"/>
                <a:sym typeface="Roboto"/>
              </a:rPr>
              <a:t>multiple incremental batches </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It keeps on learning over a period of time based on new data samples </a:t>
            </a:r>
            <a:r>
              <a:rPr lang="en" sz="1300">
                <a:solidFill>
                  <a:srgbClr val="A72A1E"/>
                </a:solidFill>
                <a:latin typeface="Roboto"/>
                <a:ea typeface="Roboto"/>
                <a:cs typeface="Roboto"/>
                <a:sym typeface="Roboto"/>
              </a:rPr>
              <a:t>without having to re-run the whole model on previous data samples</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Suitable in real-world applications where the model might need to keep learning and re-training on new data samples as they arrive</a:t>
            </a:r>
            <a:endParaRPr sz="11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68" name="Google Shape;268;p38"/>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BATCH LEARNING</a:t>
            </a:r>
            <a:endParaRPr sz="1600">
              <a:solidFill>
                <a:srgbClr val="FFFFFF"/>
              </a:solidFill>
              <a:latin typeface="Roboto"/>
              <a:ea typeface="Roboto"/>
              <a:cs typeface="Roboto"/>
              <a:sym typeface="Roboto"/>
            </a:endParaRPr>
          </a:p>
        </p:txBody>
      </p:sp>
      <p:sp>
        <p:nvSpPr>
          <p:cNvPr id="272" name="Google Shape;272;p38"/>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73" name="Google Shape;273;p38"/>
          <p:cNvSpPr/>
          <p:nvPr/>
        </p:nvSpPr>
        <p:spPr>
          <a:xfrm>
            <a:off x="3159825" y="873450"/>
            <a:ext cx="5428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using all the available training data in one go</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Once the training is done and the model completes the learning with a good performance, it is deployed into production.</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The model doesn’t keep learning over a period of time continuously with the new data.</a:t>
            </a:r>
            <a:endParaRPr sz="1300">
              <a:solidFill>
                <a:srgbClr val="A72A1E"/>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Instance vs Model Based Learning</a:t>
            </a:r>
            <a:endParaRPr>
              <a:solidFill>
                <a:schemeClr val="accent1"/>
              </a:solidFill>
            </a:endParaRPr>
          </a:p>
        </p:txBody>
      </p:sp>
      <p:sp>
        <p:nvSpPr>
          <p:cNvPr id="280" name="Google Shape;28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1" name="Google Shape;281;p39"/>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MODEL-BASED</a:t>
            </a:r>
            <a:r>
              <a:rPr lang="en" sz="1600">
                <a:solidFill>
                  <a:srgbClr val="FFFFFF"/>
                </a:solidFill>
                <a:latin typeface="Roboto Medium"/>
                <a:ea typeface="Roboto Medium"/>
                <a:cs typeface="Roboto Medium"/>
                <a:sym typeface="Roboto Medium"/>
              </a:rPr>
              <a:t> LEARNING</a:t>
            </a:r>
            <a:endParaRPr sz="1600">
              <a:solidFill>
                <a:srgbClr val="FFFFFF"/>
              </a:solidFill>
              <a:latin typeface="Roboto"/>
              <a:ea typeface="Roboto"/>
              <a:cs typeface="Roboto"/>
              <a:sym typeface="Roboto"/>
            </a:endParaRPr>
          </a:p>
        </p:txBody>
      </p:sp>
      <p:sp>
        <p:nvSpPr>
          <p:cNvPr id="285" name="Google Shape;285;p39"/>
          <p:cNvSpPr/>
          <p:nvPr/>
        </p:nvSpPr>
        <p:spPr>
          <a:xfrm>
            <a:off x="3159825" y="2806050"/>
            <a:ext cx="52869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Typically an iterative process takes place where the input data is used to extract features and models are built based on various model parameters (known as hyperparameters)</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Hyperparameters are optimized to select the model that generalizes best on the data (training/test)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Finally, the best model is used to make predictions or decisions </a:t>
            </a:r>
            <a:endParaRPr sz="13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86" name="Google Shape;286;p39"/>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INSTANCE-BASED </a:t>
            </a:r>
            <a:r>
              <a:rPr lang="en" sz="1600">
                <a:solidFill>
                  <a:srgbClr val="FFFFFF"/>
                </a:solidFill>
                <a:latin typeface="Roboto Medium"/>
                <a:ea typeface="Roboto Medium"/>
                <a:cs typeface="Roboto Medium"/>
                <a:sym typeface="Roboto Medium"/>
              </a:rPr>
              <a:t>LEARNING</a:t>
            </a:r>
            <a:endParaRPr sz="1600">
              <a:solidFill>
                <a:srgbClr val="FFFFFF"/>
              </a:solidFill>
              <a:latin typeface="Roboto"/>
              <a:ea typeface="Roboto"/>
              <a:cs typeface="Roboto"/>
              <a:sym typeface="Roboto"/>
            </a:endParaRPr>
          </a:p>
        </p:txBody>
      </p:sp>
      <p:sp>
        <p:nvSpPr>
          <p:cNvPr id="290" name="Google Shape;290;p39"/>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91" name="Google Shape;291;p39"/>
          <p:cNvSpPr/>
          <p:nvPr/>
        </p:nvSpPr>
        <p:spPr>
          <a:xfrm>
            <a:off x="3159825" y="873450"/>
            <a:ext cx="5326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Use the raw data points themselves to figure out outcomes for newer, previously unseen data samples instead of building an explicit model on training data and then testing it out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A simple example would be a K-nearest neighbor algorithm</a:t>
            </a:r>
            <a:endParaRPr sz="1300">
              <a:solidFill>
                <a:srgbClr val="A72A1E"/>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8" name="Google Shape;29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9" name="Google Shape;299;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00" name="Google Shape;300;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Classes and Labels</a:t>
            </a:r>
            <a:endParaRPr>
              <a:solidFill>
                <a:srgbClr val="4A86E8"/>
              </a:solidFill>
            </a:endParaRPr>
          </a:p>
        </p:txBody>
      </p:sp>
      <p:sp>
        <p:nvSpPr>
          <p:cNvPr id="307" name="Google Shape;307;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1"/>
          <p:cNvSpPr txBox="1"/>
          <p:nvPr/>
        </p:nvSpPr>
        <p:spPr>
          <a:xfrm>
            <a:off x="405900" y="873700"/>
            <a:ext cx="3582000" cy="1975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solidFill>
                  <a:srgbClr val="4A86E8"/>
                </a:solidFill>
                <a:latin typeface="Roboto"/>
                <a:ea typeface="Roboto"/>
                <a:cs typeface="Roboto"/>
                <a:sym typeface="Roboto"/>
              </a:rPr>
              <a:t>Classes</a:t>
            </a:r>
            <a:r>
              <a:rPr lang="en" sz="1800">
                <a:latin typeface="Roboto"/>
                <a:ea typeface="Roboto"/>
                <a:cs typeface="Roboto"/>
                <a:sym typeface="Roboto"/>
              </a:rPr>
              <a:t>: </a:t>
            </a:r>
            <a:r>
              <a:rPr lang="en" sz="1800">
                <a:latin typeface="Roboto"/>
                <a:ea typeface="Roboto"/>
                <a:cs typeface="Roboto"/>
                <a:sym typeface="Roboto"/>
              </a:rPr>
              <a:t>A discrete set of mutually exclusive values returned by a classifier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solidFill>
                  <a:schemeClr val="accent1"/>
                </a:solidFill>
                <a:latin typeface="Roboto"/>
                <a:ea typeface="Roboto"/>
                <a:cs typeface="Roboto"/>
                <a:sym typeface="Roboto"/>
              </a:rPr>
              <a:t>Labels</a:t>
            </a:r>
            <a:r>
              <a:rPr lang="en" sz="1800">
                <a:latin typeface="Roboto"/>
                <a:ea typeface="Roboto"/>
                <a:cs typeface="Roboto"/>
                <a:sym typeface="Roboto"/>
              </a:rPr>
              <a:t>: When the set of values are not mutually exclusive</a:t>
            </a:r>
            <a:endParaRPr sz="1800">
              <a:latin typeface="Roboto"/>
              <a:ea typeface="Roboto"/>
              <a:cs typeface="Roboto"/>
              <a:sym typeface="Roboto"/>
            </a:endParaRPr>
          </a:p>
        </p:txBody>
      </p:sp>
      <p:pic>
        <p:nvPicPr>
          <p:cNvPr id="309" name="Google Shape;309;p41"/>
          <p:cNvPicPr preferRelativeResize="0"/>
          <p:nvPr/>
        </p:nvPicPr>
        <p:blipFill>
          <a:blip r:embed="rId4">
            <a:alphaModFix/>
          </a:blip>
          <a:stretch>
            <a:fillRect/>
          </a:stretch>
        </p:blipFill>
        <p:spPr>
          <a:xfrm>
            <a:off x="3370421" y="2807696"/>
            <a:ext cx="3581950" cy="1768942"/>
          </a:xfrm>
          <a:prstGeom prst="rect">
            <a:avLst/>
          </a:prstGeom>
          <a:noFill/>
          <a:ln>
            <a:noFill/>
          </a:ln>
        </p:spPr>
      </p:pic>
      <p:sp>
        <p:nvSpPr>
          <p:cNvPr id="310" name="Google Shape;310;p41"/>
          <p:cNvSpPr txBox="1"/>
          <p:nvPr/>
        </p:nvSpPr>
        <p:spPr>
          <a:xfrm>
            <a:off x="428250" y="2940500"/>
            <a:ext cx="3384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Classes and labels are usually represented by an encoding (e.g. one-hot encoding).</a:t>
            </a:r>
            <a:endParaRPr/>
          </a:p>
        </p:txBody>
      </p:sp>
      <p:pic>
        <p:nvPicPr>
          <p:cNvPr id="311" name="Google Shape;311;p41"/>
          <p:cNvPicPr preferRelativeResize="0"/>
          <p:nvPr/>
        </p:nvPicPr>
        <p:blipFill rotWithShape="1">
          <a:blip r:embed="rId5">
            <a:alphaModFix/>
          </a:blip>
          <a:srcRect b="39690" l="0" r="16569" t="0"/>
          <a:stretch/>
        </p:blipFill>
        <p:spPr>
          <a:xfrm>
            <a:off x="4325075" y="656888"/>
            <a:ext cx="4507225" cy="2280725"/>
          </a:xfrm>
          <a:prstGeom prst="rect">
            <a:avLst/>
          </a:prstGeom>
          <a:noFill/>
          <a:ln>
            <a:noFill/>
          </a:ln>
        </p:spPr>
      </p:pic>
      <p:sp>
        <p:nvSpPr>
          <p:cNvPr id="312" name="Google Shape;312;p41"/>
          <p:cNvSpPr txBox="1"/>
          <p:nvPr/>
        </p:nvSpPr>
        <p:spPr>
          <a:xfrm>
            <a:off x="7038800" y="2438400"/>
            <a:ext cx="184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Created in Biorender</a:t>
            </a:r>
            <a:endParaRPr i="1" sz="1200"/>
          </a:p>
        </p:txBody>
      </p:sp>
      <p:sp>
        <p:nvSpPr>
          <p:cNvPr id="313" name="Google Shape;313;p41"/>
          <p:cNvSpPr txBox="1"/>
          <p:nvPr/>
        </p:nvSpPr>
        <p:spPr>
          <a:xfrm>
            <a:off x="6543250" y="4266900"/>
            <a:ext cx="26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Loss or Cost Functions</a:t>
            </a:r>
            <a:endParaRPr>
              <a:solidFill>
                <a:schemeClr val="accent1"/>
              </a:solidFill>
            </a:endParaRPr>
          </a:p>
        </p:txBody>
      </p:sp>
      <p:sp>
        <p:nvSpPr>
          <p:cNvPr id="320" name="Google Shape;320;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1" name="Google Shape;321;p42"/>
          <p:cNvSpPr txBox="1"/>
          <p:nvPr/>
        </p:nvSpPr>
        <p:spPr>
          <a:xfrm>
            <a:off x="473500" y="1292075"/>
            <a:ext cx="8138100" cy="210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 or in more general terms that measure the amount of ‘disagreement’ between the obtained and ideal outputs in ML.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 loss</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Parameters and Hyperparameters</a:t>
            </a:r>
            <a:endParaRPr>
              <a:solidFill>
                <a:schemeClr val="accent1"/>
              </a:solidFill>
            </a:endParaRPr>
          </a:p>
        </p:txBody>
      </p:sp>
      <p:sp>
        <p:nvSpPr>
          <p:cNvPr id="328" name="Google Shape;32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9" name="Google Shape;329;p43"/>
          <p:cNvSpPr txBox="1"/>
          <p:nvPr/>
        </p:nvSpPr>
        <p:spPr>
          <a:xfrm>
            <a:off x="422825" y="767900"/>
            <a:ext cx="81381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usually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0" lvl="0" marL="9144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36" name="Google Shape;33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7" name="Google Shape;337;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often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sp>
        <p:nvSpPr>
          <p:cNvPr id="338" name="Google Shape;338;p44"/>
          <p:cNvSpPr txBox="1"/>
          <p:nvPr/>
        </p:nvSpPr>
        <p:spPr>
          <a:xfrm>
            <a:off x="743904" y="3566775"/>
            <a:ext cx="265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grpSp>
        <p:nvGrpSpPr>
          <p:cNvPr id="339" name="Google Shape;339;p44"/>
          <p:cNvGrpSpPr/>
          <p:nvPr/>
        </p:nvGrpSpPr>
        <p:grpSpPr>
          <a:xfrm>
            <a:off x="76026" y="1647688"/>
            <a:ext cx="3325025" cy="1848128"/>
            <a:chOff x="76026" y="1647688"/>
            <a:chExt cx="3325025" cy="1848128"/>
          </a:xfrm>
        </p:grpSpPr>
        <p:pic>
          <p:nvPicPr>
            <p:cNvPr id="340" name="Google Shape;340;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41" name="Google Shape;341;p44"/>
            <p:cNvSpPr/>
            <p:nvPr/>
          </p:nvSpPr>
          <p:spPr>
            <a:xfrm>
              <a:off x="198400" y="1724450"/>
              <a:ext cx="189300" cy="21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5"/>
          <p:cNvPicPr preferRelativeResize="0"/>
          <p:nvPr/>
        </p:nvPicPr>
        <p:blipFill>
          <a:blip r:embed="rId3">
            <a:alphaModFix/>
          </a:blip>
          <a:stretch>
            <a:fillRect/>
          </a:stretch>
        </p:blipFill>
        <p:spPr>
          <a:xfrm>
            <a:off x="4742451" y="1934000"/>
            <a:ext cx="3433825" cy="2379875"/>
          </a:xfrm>
          <a:prstGeom prst="rect">
            <a:avLst/>
          </a:prstGeom>
          <a:noFill/>
          <a:ln>
            <a:noFill/>
          </a:ln>
        </p:spPr>
      </p:pic>
      <p:pic>
        <p:nvPicPr>
          <p:cNvPr id="347" name="Google Shape;347;p4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48" name="Google Shape;348;p45"/>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Inductive Bias</a:t>
            </a:r>
            <a:endParaRPr>
              <a:solidFill>
                <a:schemeClr val="accent1"/>
              </a:solidFill>
            </a:endParaRPr>
          </a:p>
        </p:txBody>
      </p:sp>
      <p:sp>
        <p:nvSpPr>
          <p:cNvPr id="349" name="Google Shape;349;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0" name="Google Shape;350;p45"/>
          <p:cNvSpPr txBox="1"/>
          <p:nvPr/>
        </p:nvSpPr>
        <p:spPr>
          <a:xfrm>
            <a:off x="311700" y="790500"/>
            <a:ext cx="8272200" cy="135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favor a particular solution to a learning problem over others. </a:t>
            </a:r>
            <a:endParaRPr sz="1700">
              <a:latin typeface="Roboto"/>
              <a:ea typeface="Roboto"/>
              <a:cs typeface="Roboto"/>
              <a:sym typeface="Roboto"/>
            </a:endParaRPr>
          </a:p>
          <a:p>
            <a:pPr indent="-336550" lvl="0" marL="457200" rtl="0" algn="l">
              <a:spcBef>
                <a:spcPts val="1000"/>
              </a:spcBef>
              <a:spcAft>
                <a:spcPts val="100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p:txBody>
      </p:sp>
      <p:sp>
        <p:nvSpPr>
          <p:cNvPr id="351" name="Google Shape;351;p45"/>
          <p:cNvSpPr txBox="1"/>
          <p:nvPr/>
        </p:nvSpPr>
        <p:spPr>
          <a:xfrm>
            <a:off x="6299603" y="4360800"/>
            <a:ext cx="2532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Greener et al. 2022)</a:t>
            </a:r>
            <a:endParaRPr sz="1200">
              <a:latin typeface="Roboto"/>
              <a:ea typeface="Roboto"/>
              <a:cs typeface="Roboto"/>
              <a:sym typeface="Roboto"/>
            </a:endParaRPr>
          </a:p>
        </p:txBody>
      </p:sp>
      <p:sp>
        <p:nvSpPr>
          <p:cNvPr id="352" name="Google Shape;352;p45"/>
          <p:cNvSpPr txBox="1"/>
          <p:nvPr/>
        </p:nvSpPr>
        <p:spPr>
          <a:xfrm>
            <a:off x="311700" y="2150100"/>
            <a:ext cx="4221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1000"/>
              </a:spcAft>
              <a:buClr>
                <a:schemeClr val="dk1"/>
              </a:buClr>
              <a:buSzPts val="1700"/>
              <a:buFont typeface="Roboto"/>
              <a:buChar char="●"/>
            </a:pPr>
            <a:r>
              <a:rPr lang="en" sz="1700">
                <a:solidFill>
                  <a:schemeClr val="dk1"/>
                </a:solidFill>
                <a:latin typeface="Roboto"/>
                <a:ea typeface="Roboto"/>
                <a:cs typeface="Roboto"/>
                <a:sym typeface="Roboto"/>
              </a:rPr>
              <a:t>For example, the inductive bias of recurrent neural networks (RNNs) is that there are sequential dependencies in the input data </a:t>
            </a:r>
            <a:r>
              <a:rPr lang="en" sz="1700">
                <a:solidFill>
                  <a:schemeClr val="dk1"/>
                </a:solidFill>
                <a:latin typeface="Roboto"/>
                <a:ea typeface="Roboto"/>
                <a:cs typeface="Roboto"/>
                <a:sym typeface="Roboto"/>
              </a:rPr>
              <a:t>such as a DNA sequence. </a:t>
            </a:r>
            <a:r>
              <a:rPr lang="en" sz="1700">
                <a:solidFill>
                  <a:schemeClr val="dk1"/>
                </a:solidFill>
                <a:latin typeface="Roboto"/>
                <a:ea typeface="Roboto"/>
                <a:cs typeface="Roboto"/>
                <a:sym typeface="Roboto"/>
              </a:rPr>
              <a:t>This dependence is explicitly accounted for in the mathematical form of an RNN.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46"/>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Overfitting and Underfitting</a:t>
            </a:r>
            <a:endParaRPr>
              <a:solidFill>
                <a:schemeClr val="accent1"/>
              </a:solidFill>
            </a:endParaRPr>
          </a:p>
        </p:txBody>
      </p:sp>
      <p:sp>
        <p:nvSpPr>
          <p:cNvPr id="359" name="Google Shape;35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0" name="Google Shape;360;p46"/>
          <p:cNvSpPr txBox="1"/>
          <p:nvPr/>
        </p:nvSpPr>
        <p:spPr>
          <a:xfrm>
            <a:off x="608250" y="777575"/>
            <a:ext cx="84129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a:t>
            </a:r>
            <a:r>
              <a:rPr lang="en" sz="1500">
                <a:latin typeface="Roboto"/>
                <a:ea typeface="Roboto"/>
                <a:cs typeface="Roboto"/>
                <a:sym typeface="Roboto"/>
              </a:rPr>
              <a:t>earning the noise in the training data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without sufficient complexity to learn the signal </a:t>
            </a:r>
            <a:endParaRPr sz="1500">
              <a:latin typeface="Roboto"/>
              <a:ea typeface="Roboto"/>
              <a:cs typeface="Roboto"/>
              <a:sym typeface="Roboto"/>
            </a:endParaRPr>
          </a:p>
        </p:txBody>
      </p:sp>
      <p:sp>
        <p:nvSpPr>
          <p:cNvPr id="361" name="Google Shape;361;p46"/>
          <p:cNvSpPr txBox="1"/>
          <p:nvPr/>
        </p:nvSpPr>
        <p:spPr>
          <a:xfrm>
            <a:off x="3154978" y="4309550"/>
            <a:ext cx="243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pSp>
        <p:nvGrpSpPr>
          <p:cNvPr id="362" name="Google Shape;362;p46"/>
          <p:cNvGrpSpPr/>
          <p:nvPr/>
        </p:nvGrpSpPr>
        <p:grpSpPr>
          <a:xfrm>
            <a:off x="1753425" y="2808925"/>
            <a:ext cx="5022548" cy="1500075"/>
            <a:chOff x="980975" y="3040163"/>
            <a:chExt cx="5022548" cy="1500075"/>
          </a:xfrm>
        </p:grpSpPr>
        <p:pic>
          <p:nvPicPr>
            <p:cNvPr id="363" name="Google Shape;363;p46"/>
            <p:cNvPicPr preferRelativeResize="0"/>
            <p:nvPr/>
          </p:nvPicPr>
          <p:blipFill>
            <a:blip r:embed="rId4">
              <a:alphaModFix/>
            </a:blip>
            <a:stretch>
              <a:fillRect/>
            </a:stretch>
          </p:blipFill>
          <p:spPr>
            <a:xfrm>
              <a:off x="980975" y="3040162"/>
              <a:ext cx="5022548" cy="1500075"/>
            </a:xfrm>
            <a:prstGeom prst="rect">
              <a:avLst/>
            </a:prstGeom>
            <a:noFill/>
            <a:ln>
              <a:noFill/>
            </a:ln>
          </p:spPr>
        </p:pic>
        <p:sp>
          <p:nvSpPr>
            <p:cNvPr id="364" name="Google Shape;364;p46"/>
            <p:cNvSpPr/>
            <p:nvPr/>
          </p:nvSpPr>
          <p:spPr>
            <a:xfrm>
              <a:off x="1043525" y="3137825"/>
              <a:ext cx="3132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Bias-Variance Tradeoff</a:t>
            </a:r>
            <a:endParaRPr>
              <a:solidFill>
                <a:schemeClr val="accent1"/>
              </a:solidFill>
            </a:endParaRPr>
          </a:p>
        </p:txBody>
      </p:sp>
      <p:sp>
        <p:nvSpPr>
          <p:cNvPr id="371" name="Google Shape;371;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2" name="Google Shape;372;p47"/>
          <p:cNvSpPr txBox="1"/>
          <p:nvPr/>
        </p:nvSpPr>
        <p:spPr>
          <a:xfrm>
            <a:off x="520500" y="959500"/>
            <a:ext cx="7939800" cy="2529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variance of a model describes how much the trained model changes in response to training on different training datasets.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Controlling the bias–variance trade-off is key to avoiding overfitting or underfitting.</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79" name="Google Shape;379;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0" name="Google Shape;380;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81" name="Google Shape;381;p48"/>
          <p:cNvSpPr txBox="1"/>
          <p:nvPr/>
        </p:nvSpPr>
        <p:spPr>
          <a:xfrm>
            <a:off x="3689750" y="4052550"/>
            <a:ext cx="253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382" name="Google Shape;382;p48"/>
          <p:cNvSpPr/>
          <p:nvPr/>
        </p:nvSpPr>
        <p:spPr>
          <a:xfrm>
            <a:off x="4653600" y="832800"/>
            <a:ext cx="1317300" cy="26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8" name="Google Shape;388;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vs Unsupervised ML Pipeline</a:t>
            </a:r>
            <a:endParaRPr>
              <a:solidFill>
                <a:schemeClr val="accent1"/>
              </a:solidFill>
            </a:endParaRPr>
          </a:p>
        </p:txBody>
      </p:sp>
      <p:sp>
        <p:nvSpPr>
          <p:cNvPr id="389" name="Google Shape;389;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0" name="Google Shape;390;p49"/>
          <p:cNvSpPr txBox="1"/>
          <p:nvPr/>
        </p:nvSpPr>
        <p:spPr>
          <a:xfrm>
            <a:off x="6211525" y="4228500"/>
            <a:ext cx="28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(Adapted from Sarkar et al. 2018)</a:t>
            </a:r>
            <a:endParaRPr>
              <a:latin typeface="Roboto"/>
              <a:ea typeface="Roboto"/>
              <a:cs typeface="Roboto"/>
              <a:sym typeface="Roboto"/>
            </a:endParaRPr>
          </a:p>
        </p:txBody>
      </p:sp>
      <p:pic>
        <p:nvPicPr>
          <p:cNvPr id="391" name="Google Shape;391;p49"/>
          <p:cNvPicPr preferRelativeResize="0"/>
          <p:nvPr/>
        </p:nvPicPr>
        <p:blipFill rotWithShape="1">
          <a:blip r:embed="rId4">
            <a:alphaModFix/>
          </a:blip>
          <a:srcRect b="0" l="61468" r="0" t="0"/>
          <a:stretch/>
        </p:blipFill>
        <p:spPr>
          <a:xfrm>
            <a:off x="548700" y="1011036"/>
            <a:ext cx="3383225" cy="2969871"/>
          </a:xfrm>
          <a:prstGeom prst="rect">
            <a:avLst/>
          </a:prstGeom>
          <a:noFill/>
          <a:ln>
            <a:noFill/>
          </a:ln>
        </p:spPr>
      </p:pic>
      <p:pic>
        <p:nvPicPr>
          <p:cNvPr id="392" name="Google Shape;392;p49"/>
          <p:cNvPicPr preferRelativeResize="0"/>
          <p:nvPr/>
        </p:nvPicPr>
        <p:blipFill rotWithShape="1">
          <a:blip r:embed="rId5">
            <a:alphaModFix/>
          </a:blip>
          <a:srcRect b="0" l="65268" r="0" t="0"/>
          <a:stretch/>
        </p:blipFill>
        <p:spPr>
          <a:xfrm>
            <a:off x="5157625" y="960332"/>
            <a:ext cx="3115900" cy="3025475"/>
          </a:xfrm>
          <a:prstGeom prst="rect">
            <a:avLst/>
          </a:prstGeom>
          <a:noFill/>
          <a:ln>
            <a:noFill/>
          </a:ln>
        </p:spPr>
      </p:pic>
      <p:sp>
        <p:nvSpPr>
          <p:cNvPr id="393" name="Google Shape;393;p49"/>
          <p:cNvSpPr/>
          <p:nvPr/>
        </p:nvSpPr>
        <p:spPr>
          <a:xfrm>
            <a:off x="2649950" y="1011025"/>
            <a:ext cx="1248000" cy="8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
          <p:cNvSpPr/>
          <p:nvPr/>
        </p:nvSpPr>
        <p:spPr>
          <a:xfrm>
            <a:off x="7193975" y="3057925"/>
            <a:ext cx="10317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4125825" y="1955475"/>
            <a:ext cx="8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
        <p:nvSpPr>
          <p:cNvPr id="396" name="Google Shape;396;p49"/>
          <p:cNvSpPr txBox="1"/>
          <p:nvPr/>
        </p:nvSpPr>
        <p:spPr>
          <a:xfrm>
            <a:off x="4125825" y="2657725"/>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prediction</a:t>
            </a:r>
            <a:endParaRPr/>
          </a:p>
        </p:txBody>
      </p:sp>
      <p:cxnSp>
        <p:nvCxnSpPr>
          <p:cNvPr id="397" name="Google Shape;397;p49"/>
          <p:cNvCxnSpPr/>
          <p:nvPr/>
        </p:nvCxnSpPr>
        <p:spPr>
          <a:xfrm flipH="1" rot="10800000">
            <a:off x="4218275" y="2463522"/>
            <a:ext cx="630000" cy="11400"/>
          </a:xfrm>
          <a:prstGeom prst="straightConnector1">
            <a:avLst/>
          </a:prstGeom>
          <a:noFill/>
          <a:ln cap="flat" cmpd="sng" w="28575">
            <a:solidFill>
              <a:schemeClr val="dk2"/>
            </a:solidFill>
            <a:prstDash val="dot"/>
            <a:round/>
            <a:headEnd len="med" w="med" type="none"/>
            <a:tailEnd len="med" w="med" type="none"/>
          </a:ln>
        </p:spPr>
      </p:cxnSp>
      <p:sp>
        <p:nvSpPr>
          <p:cNvPr id="398" name="Google Shape;398;p49"/>
          <p:cNvSpPr/>
          <p:nvPr/>
        </p:nvSpPr>
        <p:spPr>
          <a:xfrm>
            <a:off x="2603825" y="2969750"/>
            <a:ext cx="1248000" cy="838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4" name="Google Shape;40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5" name="Google Shape;40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50"/>
          <p:cNvSpPr txBox="1"/>
          <p:nvPr/>
        </p:nvSpPr>
        <p:spPr>
          <a:xfrm>
            <a:off x="1822700" y="1545300"/>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07" name="Google Shape;40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1"/>
          <p:cNvPicPr preferRelativeResize="0"/>
          <p:nvPr/>
        </p:nvPicPr>
        <p:blipFill>
          <a:blip r:embed="rId3">
            <a:alphaModFix/>
          </a:blip>
          <a:stretch>
            <a:fillRect/>
          </a:stretch>
        </p:blipFill>
        <p:spPr>
          <a:xfrm>
            <a:off x="1515243" y="386075"/>
            <a:ext cx="5838556" cy="4492975"/>
          </a:xfrm>
          <a:prstGeom prst="rect">
            <a:avLst/>
          </a:prstGeom>
          <a:noFill/>
          <a:ln>
            <a:noFill/>
          </a:ln>
        </p:spPr>
      </p:pic>
      <p:sp>
        <p:nvSpPr>
          <p:cNvPr id="413" name="Google Shape;413;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4" name="Google Shape;414;p51"/>
          <p:cNvSpPr/>
          <p:nvPr/>
        </p:nvSpPr>
        <p:spPr>
          <a:xfrm>
            <a:off x="1309050" y="175950"/>
            <a:ext cx="1775700" cy="576900"/>
          </a:xfrm>
          <a:prstGeom prst="wedgeRoundRectCallout">
            <a:avLst>
              <a:gd fmla="val 50614" name="adj1"/>
              <a:gd fmla="val 6584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Allows sharing of code, data, results</a:t>
            </a:r>
            <a:endParaRPr sz="1100"/>
          </a:p>
        </p:txBody>
      </p:sp>
      <p:sp>
        <p:nvSpPr>
          <p:cNvPr id="415" name="Google Shape;415;p51"/>
          <p:cNvSpPr/>
          <p:nvPr/>
        </p:nvSpPr>
        <p:spPr>
          <a:xfrm>
            <a:off x="5630775" y="175950"/>
            <a:ext cx="2619900" cy="699000"/>
          </a:xfrm>
          <a:prstGeom prst="wedgeRoundRectCallout">
            <a:avLst>
              <a:gd fmla="val -59752" name="adj1"/>
              <a:gd fmla="val 4341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Jupyter notebook from Google, Runs in the cloud, no need of any set up</a:t>
            </a:r>
            <a:endParaRPr sz="1100"/>
          </a:p>
        </p:txBody>
      </p:sp>
      <p:sp>
        <p:nvSpPr>
          <p:cNvPr id="416" name="Google Shape;416;p51"/>
          <p:cNvSpPr/>
          <p:nvPr/>
        </p:nvSpPr>
        <p:spPr>
          <a:xfrm>
            <a:off x="6692725" y="1050575"/>
            <a:ext cx="2222400" cy="1271400"/>
          </a:xfrm>
          <a:prstGeom prst="wedgeRoundRectCallout">
            <a:avLst>
              <a:gd fmla="val -62001" name="adj1"/>
              <a:gd fmla="val -877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Fundamental package for scientific computing. </a:t>
            </a:r>
            <a:endParaRPr sz="1100"/>
          </a:p>
          <a:p>
            <a:pPr indent="0" lvl="0" marL="0" rtl="0" algn="l">
              <a:spcBef>
                <a:spcPts val="0"/>
              </a:spcBef>
              <a:spcAft>
                <a:spcPts val="0"/>
              </a:spcAft>
              <a:buNone/>
            </a:pPr>
            <a:r>
              <a:rPr lang="en" sz="1100">
                <a:solidFill>
                  <a:schemeClr val="dk1"/>
                </a:solidFill>
              </a:rPr>
              <a:t>A</a:t>
            </a:r>
            <a:r>
              <a:rPr lang="en" sz="1100">
                <a:solidFill>
                  <a:schemeClr val="dk1"/>
                </a:solidFill>
              </a:rPr>
              <a:t>dds support to core Python libraries for multi-dimensional arrays (and matrices) and fast vectorized operations on these arrays</a:t>
            </a:r>
            <a:endParaRPr sz="1100"/>
          </a:p>
        </p:txBody>
      </p:sp>
      <p:sp>
        <p:nvSpPr>
          <p:cNvPr id="417" name="Google Shape;417;p51"/>
          <p:cNvSpPr/>
          <p:nvPr/>
        </p:nvSpPr>
        <p:spPr>
          <a:xfrm>
            <a:off x="6996025" y="2816150"/>
            <a:ext cx="2082900" cy="576900"/>
          </a:xfrm>
          <a:prstGeom prst="wedgeRoundRectCallout">
            <a:avLst>
              <a:gd fmla="val -57965" name="adj1"/>
              <a:gd fmla="val -3438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Easy to use set of tools </a:t>
            </a:r>
            <a:r>
              <a:rPr lang="en" sz="1100"/>
              <a:t> for data manipulation, wrangling and analysis. </a:t>
            </a:r>
            <a:endParaRPr sz="1100"/>
          </a:p>
        </p:txBody>
      </p:sp>
      <p:sp>
        <p:nvSpPr>
          <p:cNvPr id="418" name="Google Shape;418;p51"/>
          <p:cNvSpPr/>
          <p:nvPr/>
        </p:nvSpPr>
        <p:spPr>
          <a:xfrm>
            <a:off x="6295225" y="3806850"/>
            <a:ext cx="2619900" cy="576900"/>
          </a:xfrm>
          <a:prstGeom prst="wedgeRoundRectCallout">
            <a:avLst>
              <a:gd fmla="val -55381" name="adj1"/>
              <a:gd fmla="val -5321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Indispensable framework for data science and ML, with a large set of ML algorithm implementations</a:t>
            </a:r>
            <a:endParaRPr sz="1100"/>
          </a:p>
        </p:txBody>
      </p:sp>
      <p:sp>
        <p:nvSpPr>
          <p:cNvPr id="419" name="Google Shape;419;p51"/>
          <p:cNvSpPr/>
          <p:nvPr/>
        </p:nvSpPr>
        <p:spPr>
          <a:xfrm>
            <a:off x="243250" y="1050575"/>
            <a:ext cx="1844400" cy="576900"/>
          </a:xfrm>
          <a:prstGeom prst="wedgeRoundRectCallout">
            <a:avLst>
              <a:gd fmla="val 53396" name="adj1"/>
              <a:gd fmla="val 744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Industrial strength NLP. Efficient text analytics for large-scale corpora</a:t>
            </a:r>
            <a:endParaRPr sz="1100"/>
          </a:p>
        </p:txBody>
      </p:sp>
      <p:sp>
        <p:nvSpPr>
          <p:cNvPr id="420" name="Google Shape;420;p51"/>
          <p:cNvSpPr/>
          <p:nvPr/>
        </p:nvSpPr>
        <p:spPr>
          <a:xfrm>
            <a:off x="185975" y="2411150"/>
            <a:ext cx="1662600" cy="576900"/>
          </a:xfrm>
          <a:prstGeom prst="wedgeRoundRectCallout">
            <a:avLst>
              <a:gd fmla="val 62027" name="adj1"/>
              <a:gd fmla="val 333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Leading platform for programming using text data</a:t>
            </a:r>
            <a:endParaRPr sz="1100"/>
          </a:p>
        </p:txBody>
      </p:sp>
      <p:sp>
        <p:nvSpPr>
          <p:cNvPr id="421" name="Google Shape;421;p51"/>
          <p:cNvSpPr/>
          <p:nvPr/>
        </p:nvSpPr>
        <p:spPr>
          <a:xfrm>
            <a:off x="243250" y="3882902"/>
            <a:ext cx="2082900" cy="699000"/>
          </a:xfrm>
          <a:prstGeom prst="wedgeRoundRectCallout">
            <a:avLst>
              <a:gd fmla="val 66045" name="adj1"/>
              <a:gd fmla="val -266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High level Deep learning platform that can run on top of Tensorflow</a:t>
            </a:r>
            <a:endParaRPr sz="1100"/>
          </a:p>
        </p:txBody>
      </p:sp>
      <p:sp>
        <p:nvSpPr>
          <p:cNvPr id="422" name="Google Shape;422;p51"/>
          <p:cNvSpPr/>
          <p:nvPr/>
        </p:nvSpPr>
        <p:spPr>
          <a:xfrm>
            <a:off x="5010975" y="4546800"/>
            <a:ext cx="3319800" cy="455700"/>
          </a:xfrm>
          <a:prstGeom prst="wedgeRoundRectCallout">
            <a:avLst>
              <a:gd fmla="val -59210" name="adj1"/>
              <a:gd fmla="val -5042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Open source software library for ML by Google </a:t>
            </a:r>
            <a:endParaRPr sz="1100"/>
          </a:p>
        </p:txBody>
      </p:sp>
      <p:sp>
        <p:nvSpPr>
          <p:cNvPr id="423" name="Google Shape;423;p51"/>
          <p:cNvSpPr txBox="1"/>
          <p:nvPr/>
        </p:nvSpPr>
        <p:spPr>
          <a:xfrm>
            <a:off x="185975" y="475755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29" name="Google Shape;429;p5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30" name="Google Shape;430;p5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1" name="Google Shape;431;p5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an </a:t>
            </a:r>
            <a:r>
              <a:rPr lang="en" sz="1800">
                <a:latin typeface="Roboto"/>
                <a:ea typeface="Roboto"/>
                <a:cs typeface="Roboto"/>
                <a:sym typeface="Roboto"/>
              </a:rPr>
              <a:t>Artificial</a:t>
            </a:r>
            <a:r>
              <a:rPr lang="en" sz="1800">
                <a:latin typeface="Roboto"/>
                <a:ea typeface="Roboto"/>
                <a:cs typeface="Roboto"/>
                <a:sym typeface="Roboto"/>
              </a:rPr>
              <a:t> Intelligence </a:t>
            </a:r>
            <a:r>
              <a:rPr lang="en" sz="1800">
                <a:latin typeface="Roboto"/>
                <a:ea typeface="Roboto"/>
                <a:cs typeface="Roboto"/>
                <a:sym typeface="Roboto"/>
              </a:rPr>
              <a:t>discipline</a:t>
            </a:r>
            <a:r>
              <a:rPr lang="en" sz="1800">
                <a:latin typeface="Roboto"/>
                <a:ea typeface="Roboto"/>
                <a:cs typeface="Roboto"/>
                <a:sym typeface="Roboto"/>
              </a:rPr>
              <a:t>?</a:t>
            </a:r>
            <a:endParaRPr sz="1800">
              <a:latin typeface="Roboto"/>
              <a:ea typeface="Roboto"/>
              <a:cs typeface="Roboto"/>
              <a:sym typeface="Roboto"/>
            </a:endParaRPr>
          </a:p>
        </p:txBody>
      </p:sp>
      <p:sp>
        <p:nvSpPr>
          <p:cNvPr id="432" name="Google Shape;432;p5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3" name="Google Shape;433;p5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34" name="Google Shape;434;p5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35" name="Google Shape;435;p5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36" name="Google Shape;436;p52"/>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37" name="Google Shape;437;p5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38" name="Google Shape;438;p52"/>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9" name="Google Shape;439;p5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0" name="Google Shape;440;p52"/>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1" name="Google Shape;441;p52"/>
          <p:cNvSpPr txBox="1"/>
          <p:nvPr/>
        </p:nvSpPr>
        <p:spPr>
          <a:xfrm>
            <a:off x="4572000" y="3961825"/>
            <a:ext cx="32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https://forms.gle/YNtPTesxCdUB2Kce8</a:t>
            </a:r>
            <a:r>
              <a:rPr lang="en"/>
              <a:t> </a:t>
            </a:r>
            <a:endParaRPr/>
          </a:p>
        </p:txBody>
      </p:sp>
      <p:pic>
        <p:nvPicPr>
          <p:cNvPr id="442" name="Google Shape;442;p52"/>
          <p:cNvPicPr preferRelativeResize="0"/>
          <p:nvPr/>
        </p:nvPicPr>
        <p:blipFill>
          <a:blip r:embed="rId5">
            <a:alphaModFix/>
          </a:blip>
          <a:stretch>
            <a:fillRect/>
          </a:stretch>
        </p:blipFill>
        <p:spPr>
          <a:xfrm>
            <a:off x="7934375" y="3713700"/>
            <a:ext cx="803726" cy="803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8" name="Google Shape;448;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49" name="Google Shape;449;p53"/>
          <p:cNvSpPr txBox="1"/>
          <p:nvPr/>
        </p:nvSpPr>
        <p:spPr>
          <a:xfrm>
            <a:off x="311700" y="108180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50" name="Google Shape;450;p53"/>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51" name="Google Shape;451;p53"/>
          <p:cNvPicPr preferRelativeResize="0"/>
          <p:nvPr/>
        </p:nvPicPr>
        <p:blipFill>
          <a:blip r:embed="rId4">
            <a:alphaModFix/>
          </a:blip>
          <a:stretch>
            <a:fillRect/>
          </a:stretch>
        </p:blipFill>
        <p:spPr>
          <a:xfrm>
            <a:off x="2989025" y="90475"/>
            <a:ext cx="607800" cy="60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24" y="1015778"/>
            <a:ext cx="8400467" cy="3508301"/>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015763"/>
            <a:ext cx="79707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rPr>
              <a:t>What is AI?</a:t>
            </a:r>
            <a:endParaRPr sz="2500">
              <a:solidFill>
                <a:schemeClr val="lt1"/>
              </a:solidFill>
            </a:endParaRPr>
          </a:p>
        </p:txBody>
      </p:sp>
      <p:sp>
        <p:nvSpPr>
          <p:cNvPr id="130" name="Google Shape;130;p28"/>
          <p:cNvSpPr txBox="1"/>
          <p:nvPr>
            <p:ph idx="4294967295" type="body"/>
          </p:nvPr>
        </p:nvSpPr>
        <p:spPr>
          <a:xfrm>
            <a:off x="1215100" y="1871275"/>
            <a:ext cx="7621200" cy="26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20"/>
              <a:t>“The science and engineering of making intelligent machines, especially intelligent computer programs”. </a:t>
            </a:r>
            <a:r>
              <a:rPr i="1" lang="en" sz="1820"/>
              <a:t>John McCarthy (one of the founders of AI discipline)</a:t>
            </a:r>
            <a:endParaRPr i="1" sz="1820"/>
          </a:p>
          <a:p>
            <a:pPr indent="0" lvl="0" marL="457200" rtl="0" algn="l">
              <a:spcBef>
                <a:spcPts val="1000"/>
              </a:spcBef>
              <a:spcAft>
                <a:spcPts val="0"/>
              </a:spcAft>
              <a:buNone/>
            </a:pPr>
            <a:r>
              <a:t/>
            </a:r>
            <a:endParaRPr i="1" sz="1220"/>
          </a:p>
          <a:p>
            <a:pPr indent="0" lvl="0" marL="0" rtl="0" algn="l">
              <a:spcBef>
                <a:spcPts val="1000"/>
              </a:spcBef>
              <a:spcAft>
                <a:spcPts val="1000"/>
              </a:spcAft>
              <a:buNone/>
            </a:pPr>
            <a:r>
              <a:rPr lang="en" sz="2320"/>
              <a:t>The goal of AI has been to create the systems that can understand, think, learn, and behave like humans.</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32" name="Google Shape;132;p28"/>
          <p:cNvPicPr preferRelativeResize="0"/>
          <p:nvPr/>
        </p:nvPicPr>
        <p:blipFill>
          <a:blip r:embed="rId4">
            <a:alphaModFix/>
          </a:blip>
          <a:stretch>
            <a:fillRect/>
          </a:stretch>
        </p:blipFill>
        <p:spPr>
          <a:xfrm>
            <a:off x="539075" y="3483900"/>
            <a:ext cx="572700" cy="572700"/>
          </a:xfrm>
          <a:prstGeom prst="rect">
            <a:avLst/>
          </a:prstGeom>
          <a:noFill/>
          <a:ln>
            <a:noFill/>
          </a:ln>
        </p:spPr>
      </p:pic>
      <p:pic>
        <p:nvPicPr>
          <p:cNvPr id="133" name="Google Shape;133;p28"/>
          <p:cNvPicPr preferRelativeResize="0"/>
          <p:nvPr/>
        </p:nvPicPr>
        <p:blipFill>
          <a:blip r:embed="rId4">
            <a:alphaModFix/>
          </a:blip>
          <a:stretch>
            <a:fillRect/>
          </a:stretch>
        </p:blipFill>
        <p:spPr>
          <a:xfrm>
            <a:off x="539075" y="1901913"/>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698780" y="656325"/>
            <a:ext cx="7596796" cy="3830849"/>
          </a:xfrm>
          <a:prstGeom prst="rect">
            <a:avLst/>
          </a:prstGeom>
          <a:noFill/>
          <a:ln>
            <a:noFill/>
          </a:ln>
        </p:spPr>
      </p:pic>
      <p:pic>
        <p:nvPicPr>
          <p:cNvPr id="139" name="Google Shape;139;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0" name="Google Shape;140;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 is a multidisciplinary field</a:t>
            </a:r>
            <a:endParaRPr>
              <a:solidFill>
                <a:srgbClr val="4A86E8"/>
              </a:solidFill>
            </a:endParaRPr>
          </a:p>
        </p:txBody>
      </p:sp>
      <p:sp>
        <p:nvSpPr>
          <p:cNvPr id="141" name="Google Shape;141;p29"/>
          <p:cNvSpPr txBox="1"/>
          <p:nvPr/>
        </p:nvSpPr>
        <p:spPr>
          <a:xfrm>
            <a:off x="1110903" y="4042025"/>
            <a:ext cx="25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42" name="Google Shape;142;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5337475" y="921075"/>
            <a:ext cx="3660501" cy="3301350"/>
          </a:xfrm>
          <a:prstGeom prst="rect">
            <a:avLst/>
          </a:prstGeom>
          <a:noFill/>
          <a:ln>
            <a:noFill/>
          </a:ln>
        </p:spPr>
      </p:pic>
      <p:pic>
        <p:nvPicPr>
          <p:cNvPr id="148" name="Google Shape;148;p3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9" name="Google Shape;149;p30"/>
          <p:cNvSpPr txBox="1"/>
          <p:nvPr>
            <p:ph type="title"/>
          </p:nvPr>
        </p:nvSpPr>
        <p:spPr>
          <a:xfrm>
            <a:off x="311700" y="219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Artificial intelligence is a broad field</a:t>
            </a:r>
            <a:endParaRPr>
              <a:solidFill>
                <a:srgbClr val="4A86E8"/>
              </a:solidFill>
            </a:endParaRPr>
          </a:p>
        </p:txBody>
      </p:sp>
      <p:pic>
        <p:nvPicPr>
          <p:cNvPr id="150" name="Google Shape;150;p30"/>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51" name="Google Shape;151;p30"/>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Oppermann, 2019)</a:t>
            </a:r>
            <a:endParaRPr>
              <a:latin typeface="Roboto"/>
              <a:ea typeface="Roboto"/>
              <a:cs typeface="Roboto"/>
              <a:sym typeface="Roboto"/>
            </a:endParaRPr>
          </a:p>
        </p:txBody>
      </p:sp>
      <p:sp>
        <p:nvSpPr>
          <p:cNvPr id="152" name="Google Shape;152;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p:nvPr/>
        </p:nvSpPr>
        <p:spPr>
          <a:xfrm rot="5400000">
            <a:off x="-798075" y="798000"/>
            <a:ext cx="4709400" cy="3113400"/>
          </a:xfrm>
          <a:prstGeom prst="snip2SameRect">
            <a:avLst>
              <a:gd fmla="val 16667" name="adj1"/>
              <a:gd fmla="val 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1"/>
          <p:cNvSpPr txBox="1"/>
          <p:nvPr>
            <p:ph type="title"/>
          </p:nvPr>
        </p:nvSpPr>
        <p:spPr>
          <a:xfrm>
            <a:off x="471200" y="1841975"/>
            <a:ext cx="244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applications</a:t>
            </a:r>
            <a:endParaRPr>
              <a:solidFill>
                <a:srgbClr val="4A86E8"/>
              </a:solidFill>
            </a:endParaRPr>
          </a:p>
        </p:txBody>
      </p:sp>
      <p:sp>
        <p:nvSpPr>
          <p:cNvPr id="160" name="Google Shape;160;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1" name="Google Shape;161;p31"/>
          <p:cNvPicPr preferRelativeResize="0"/>
          <p:nvPr/>
        </p:nvPicPr>
        <p:blipFill>
          <a:blip r:embed="rId4">
            <a:alphaModFix/>
          </a:blip>
          <a:stretch>
            <a:fillRect/>
          </a:stretch>
        </p:blipFill>
        <p:spPr>
          <a:xfrm>
            <a:off x="3363125" y="102740"/>
            <a:ext cx="5253171" cy="4503926"/>
          </a:xfrm>
          <a:prstGeom prst="rect">
            <a:avLst/>
          </a:prstGeom>
          <a:noFill/>
          <a:ln>
            <a:noFill/>
          </a:ln>
        </p:spPr>
      </p:pic>
      <p:sp>
        <p:nvSpPr>
          <p:cNvPr id="162" name="Google Shape;162;p31"/>
          <p:cNvSpPr txBox="1"/>
          <p:nvPr/>
        </p:nvSpPr>
        <p:spPr>
          <a:xfrm>
            <a:off x="6843200" y="4250675"/>
            <a:ext cx="23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8" name="Google Shape;168;p32"/>
          <p:cNvGrpSpPr/>
          <p:nvPr/>
        </p:nvGrpSpPr>
        <p:grpSpPr>
          <a:xfrm>
            <a:off x="311688" y="1369194"/>
            <a:ext cx="4161325" cy="2879684"/>
            <a:chOff x="431925" y="1304875"/>
            <a:chExt cx="2628925" cy="3416400"/>
          </a:xfrm>
        </p:grpSpPr>
        <p:sp>
          <p:nvSpPr>
            <p:cNvPr id="169" name="Google Shape;169;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Paradigm </a:t>
            </a:r>
            <a:endParaRPr b="1" sz="1600">
              <a:solidFill>
                <a:schemeClr val="lt1"/>
              </a:solidFill>
            </a:endParaRPr>
          </a:p>
        </p:txBody>
      </p:sp>
      <p:sp>
        <p:nvSpPr>
          <p:cNvPr id="172" name="Google Shape;172;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ML is a D</a:t>
            </a:r>
            <a:r>
              <a:rPr lang="en">
                <a:solidFill>
                  <a:srgbClr val="4A86E8"/>
                </a:solidFill>
              </a:rPr>
              <a:t>ata Driven Approach</a:t>
            </a:r>
            <a:endParaRPr>
              <a:solidFill>
                <a:srgbClr val="4A86E8"/>
              </a:solidFill>
            </a:endParaRPr>
          </a:p>
        </p:txBody>
      </p:sp>
      <p:grpSp>
        <p:nvGrpSpPr>
          <p:cNvPr id="173" name="Google Shape;173;p32"/>
          <p:cNvGrpSpPr/>
          <p:nvPr/>
        </p:nvGrpSpPr>
        <p:grpSpPr>
          <a:xfrm>
            <a:off x="4584544" y="1369203"/>
            <a:ext cx="4285710" cy="2879684"/>
            <a:chOff x="3320450" y="1304875"/>
            <a:chExt cx="2632500" cy="3416400"/>
          </a:xfrm>
        </p:grpSpPr>
        <p:sp>
          <p:nvSpPr>
            <p:cNvPr id="174" name="Google Shape;174;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7" name="Google Shape;177;p32"/>
          <p:cNvSpPr txBox="1"/>
          <p:nvPr/>
        </p:nvSpPr>
        <p:spPr>
          <a:xfrm>
            <a:off x="3407000" y="4235000"/>
            <a:ext cx="338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78" name="Google Shape;178;p32"/>
          <p:cNvSpPr txBox="1"/>
          <p:nvPr/>
        </p:nvSpPr>
        <p:spPr>
          <a:xfrm>
            <a:off x="248600" y="621888"/>
            <a:ext cx="85206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t>L</a:t>
            </a:r>
            <a:r>
              <a:rPr lang="en" sz="1700"/>
              <a:t>everages data to get actionable insights and make better decisions </a:t>
            </a:r>
            <a:endParaRPr sz="1700">
              <a:latin typeface="Roboto"/>
              <a:ea typeface="Roboto"/>
              <a:cs typeface="Roboto"/>
              <a:sym typeface="Roboto"/>
            </a:endParaRPr>
          </a:p>
        </p:txBody>
      </p:sp>
      <p:pic>
        <p:nvPicPr>
          <p:cNvPr id="179" name="Google Shape;179;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80" name="Google Shape;180;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1" name="Google Shape;181;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2" name="Google Shape;182;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3" name="Google Shape;183;p32"/>
          <p:cNvSpPr txBox="1"/>
          <p:nvPr/>
        </p:nvSpPr>
        <p:spPr>
          <a:xfrm>
            <a:off x="4726562" y="1786050"/>
            <a:ext cx="4001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Input data and expected outputs are used to train computer to learn inherent patterns, creating a model that can help predict output for new input data</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9" name="Google Shape;189;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Machine Learning?</a:t>
            </a:r>
            <a:endParaRPr>
              <a:solidFill>
                <a:srgbClr val="4A86E8"/>
              </a:solidFill>
            </a:endParaRPr>
          </a:p>
        </p:txBody>
      </p:sp>
      <p:sp>
        <p:nvSpPr>
          <p:cNvPr id="190" name="Google Shape;190;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2" name="Google Shape;192;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3" name="Google Shape;193;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5" name="Google Shape;195;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Semi-supervised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6" name="Google Shape;196;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8" name="Google Shape;198;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9" name="Google Shape;199;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a:t>
            </a:r>
            <a:r>
              <a:rPr i="1" lang="en" sz="1500"/>
              <a:t>Professor Tom Mitchell (1997) </a:t>
            </a:r>
            <a:endParaRPr i="1" sz="1500"/>
          </a:p>
        </p:txBody>
      </p:sp>
      <p:sp>
        <p:nvSpPr>
          <p:cNvPr id="200" name="Google Shape;200;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