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4/7/2025</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D720-4452-4681-8AE2-5AFCFC096D5B}"/>
              </a:ext>
            </a:extLst>
          </p:cNvPr>
          <p:cNvSpPr>
            <a:spLocks noGrp="1"/>
          </p:cNvSpPr>
          <p:nvPr>
            <p:ph type="ctrTitle"/>
          </p:nvPr>
        </p:nvSpPr>
        <p:spPr/>
        <p:txBody>
          <a:bodyPr>
            <a:normAutofit/>
          </a:bodyPr>
          <a:lstStyle/>
          <a:p>
            <a:r>
              <a:rPr lang="en-US" sz="5400" dirty="0"/>
              <a:t>Hospital emergency ROOM Analysis</a:t>
            </a:r>
            <a:endParaRPr lang="en-IN" sz="5400" dirty="0"/>
          </a:p>
        </p:txBody>
      </p:sp>
      <p:sp>
        <p:nvSpPr>
          <p:cNvPr id="3" name="Subtitle 2">
            <a:extLst>
              <a:ext uri="{FF2B5EF4-FFF2-40B4-BE49-F238E27FC236}">
                <a16:creationId xmlns:a16="http://schemas.microsoft.com/office/drawing/2014/main" id="{8FADE1CE-B26B-4AB2-B644-8F0E27CD3A32}"/>
              </a:ext>
            </a:extLst>
          </p:cNvPr>
          <p:cNvSpPr>
            <a:spLocks noGrp="1"/>
          </p:cNvSpPr>
          <p:nvPr>
            <p:ph type="subTitle" idx="1"/>
          </p:nvPr>
        </p:nvSpPr>
        <p:spPr/>
        <p:txBody>
          <a:bodyPr>
            <a:normAutofit/>
          </a:bodyPr>
          <a:lstStyle/>
          <a:p>
            <a:r>
              <a:rPr lang="en-US" sz="3200" dirty="0"/>
              <a:t>Dashboard</a:t>
            </a:r>
            <a:endParaRPr lang="en-IN" sz="3200" dirty="0"/>
          </a:p>
        </p:txBody>
      </p:sp>
    </p:spTree>
    <p:extLst>
      <p:ext uri="{BB962C8B-B14F-4D97-AF65-F5344CB8AC3E}">
        <p14:creationId xmlns:p14="http://schemas.microsoft.com/office/powerpoint/2010/main" val="281857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5391D-A6C8-4F73-80A3-A045B77C0942}"/>
              </a:ext>
            </a:extLst>
          </p:cNvPr>
          <p:cNvSpPr>
            <a:spLocks noGrp="1"/>
          </p:cNvSpPr>
          <p:nvPr>
            <p:ph type="title"/>
          </p:nvPr>
        </p:nvSpPr>
        <p:spPr/>
        <p:txBody>
          <a:bodyPr/>
          <a:lstStyle/>
          <a:p>
            <a:r>
              <a:rPr lang="en-US" dirty="0"/>
              <a:t>Purpose of project</a:t>
            </a:r>
            <a:endParaRPr lang="en-IN" dirty="0"/>
          </a:p>
        </p:txBody>
      </p:sp>
      <p:sp>
        <p:nvSpPr>
          <p:cNvPr id="3" name="Content Placeholder 2">
            <a:extLst>
              <a:ext uri="{FF2B5EF4-FFF2-40B4-BE49-F238E27FC236}">
                <a16:creationId xmlns:a16="http://schemas.microsoft.com/office/drawing/2014/main" id="{D9574824-0210-4962-B8B2-61F189B42590}"/>
              </a:ext>
            </a:extLst>
          </p:cNvPr>
          <p:cNvSpPr>
            <a:spLocks noGrp="1"/>
          </p:cNvSpPr>
          <p:nvPr>
            <p:ph idx="1"/>
          </p:nvPr>
        </p:nvSpPr>
        <p:spPr/>
        <p:txBody>
          <a:bodyPr>
            <a:normAutofit/>
          </a:bodyPr>
          <a:lstStyle/>
          <a:p>
            <a:r>
              <a:rPr lang="en-US" sz="2800" dirty="0"/>
              <a:t>We need a create a Hospital Emergency Room Analysis Dashboard in Excel to improve efficiency and provide useful insights. This Dashboard will help stakeholders monitor, Analyze, and make better decision for managing patients and improving services.</a:t>
            </a:r>
            <a:endParaRPr lang="en-IN" sz="2800" dirty="0"/>
          </a:p>
        </p:txBody>
      </p:sp>
    </p:spTree>
    <p:extLst>
      <p:ext uri="{BB962C8B-B14F-4D97-AF65-F5344CB8AC3E}">
        <p14:creationId xmlns:p14="http://schemas.microsoft.com/office/powerpoint/2010/main" val="209812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014E30-5399-4932-A7D0-3D02C6E2990B}"/>
              </a:ext>
            </a:extLst>
          </p:cNvPr>
          <p:cNvPicPr>
            <a:picLocks noChangeAspect="1"/>
          </p:cNvPicPr>
          <p:nvPr/>
        </p:nvPicPr>
        <p:blipFill>
          <a:blip r:embed="rId2"/>
          <a:stretch>
            <a:fillRect/>
          </a:stretch>
        </p:blipFill>
        <p:spPr>
          <a:xfrm>
            <a:off x="116034" y="406108"/>
            <a:ext cx="11959931" cy="6045783"/>
          </a:xfrm>
          <a:prstGeom prst="rect">
            <a:avLst/>
          </a:prstGeom>
        </p:spPr>
      </p:pic>
    </p:spTree>
    <p:extLst>
      <p:ext uri="{BB962C8B-B14F-4D97-AF65-F5344CB8AC3E}">
        <p14:creationId xmlns:p14="http://schemas.microsoft.com/office/powerpoint/2010/main" val="2230972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BB16-4E0F-4A7A-B8A8-6F9C371020D4}"/>
              </a:ext>
            </a:extLst>
          </p:cNvPr>
          <p:cNvSpPr>
            <a:spLocks noGrp="1"/>
          </p:cNvSpPr>
          <p:nvPr>
            <p:ph type="title"/>
          </p:nvPr>
        </p:nvSpPr>
        <p:spPr>
          <a:xfrm>
            <a:off x="207302" y="-18806"/>
            <a:ext cx="9291215" cy="1049235"/>
          </a:xfrm>
        </p:spPr>
        <p:txBody>
          <a:bodyPr/>
          <a:lstStyle/>
          <a:p>
            <a:pPr algn="l"/>
            <a:r>
              <a:rPr lang="en-US" dirty="0"/>
              <a:t>Project steps </a:t>
            </a:r>
            <a:endParaRPr lang="en-IN" dirty="0"/>
          </a:p>
        </p:txBody>
      </p:sp>
      <p:sp>
        <p:nvSpPr>
          <p:cNvPr id="8" name="Rectangle: Rounded Corners 7">
            <a:extLst>
              <a:ext uri="{FF2B5EF4-FFF2-40B4-BE49-F238E27FC236}">
                <a16:creationId xmlns:a16="http://schemas.microsoft.com/office/drawing/2014/main" id="{5B36A395-0EDF-4A83-BD52-DBCB7328CA1D}"/>
              </a:ext>
            </a:extLst>
          </p:cNvPr>
          <p:cNvSpPr/>
          <p:nvPr/>
        </p:nvSpPr>
        <p:spPr>
          <a:xfrm>
            <a:off x="508556" y="1003550"/>
            <a:ext cx="2833347" cy="1487484"/>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Requirement gathering</a:t>
            </a:r>
            <a:endParaRPr lang="en-IN" dirty="0"/>
          </a:p>
        </p:txBody>
      </p:sp>
      <p:sp>
        <p:nvSpPr>
          <p:cNvPr id="10" name="Rectangle: Rounded Corners 9">
            <a:extLst>
              <a:ext uri="{FF2B5EF4-FFF2-40B4-BE49-F238E27FC236}">
                <a16:creationId xmlns:a16="http://schemas.microsoft.com/office/drawing/2014/main" id="{0FD0CD67-692C-4E40-AA2F-123A3A02BA4D}"/>
              </a:ext>
            </a:extLst>
          </p:cNvPr>
          <p:cNvSpPr/>
          <p:nvPr/>
        </p:nvSpPr>
        <p:spPr>
          <a:xfrm>
            <a:off x="3902694" y="1003551"/>
            <a:ext cx="2467402" cy="148748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Understanding of data	</a:t>
            </a:r>
            <a:endParaRPr lang="en-IN" dirty="0"/>
          </a:p>
        </p:txBody>
      </p:sp>
      <p:sp>
        <p:nvSpPr>
          <p:cNvPr id="11" name="Rectangle: Rounded Corners 10">
            <a:extLst>
              <a:ext uri="{FF2B5EF4-FFF2-40B4-BE49-F238E27FC236}">
                <a16:creationId xmlns:a16="http://schemas.microsoft.com/office/drawing/2014/main" id="{18752E01-59C9-4D66-BBDB-C10FF657C411}"/>
              </a:ext>
            </a:extLst>
          </p:cNvPr>
          <p:cNvSpPr/>
          <p:nvPr/>
        </p:nvSpPr>
        <p:spPr>
          <a:xfrm>
            <a:off x="6930885" y="1003550"/>
            <a:ext cx="2346813" cy="150435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Collection</a:t>
            </a:r>
          </a:p>
          <a:p>
            <a:pPr algn="ctr"/>
            <a:r>
              <a:rPr lang="en-US" dirty="0"/>
              <a:t>(Import Data Using Power Query)</a:t>
            </a:r>
            <a:endParaRPr lang="en-IN" dirty="0"/>
          </a:p>
        </p:txBody>
      </p:sp>
      <p:sp>
        <p:nvSpPr>
          <p:cNvPr id="12" name="Rectangle: Rounded Corners 11">
            <a:extLst>
              <a:ext uri="{FF2B5EF4-FFF2-40B4-BE49-F238E27FC236}">
                <a16:creationId xmlns:a16="http://schemas.microsoft.com/office/drawing/2014/main" id="{AB81A2C3-1143-4184-827F-2B0636A9077E}"/>
              </a:ext>
            </a:extLst>
          </p:cNvPr>
          <p:cNvSpPr/>
          <p:nvPr/>
        </p:nvSpPr>
        <p:spPr>
          <a:xfrm>
            <a:off x="9838490" y="1030429"/>
            <a:ext cx="2177687" cy="1433727"/>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Cleaning and Data Quality check using Power Query</a:t>
            </a:r>
            <a:endParaRPr lang="en-IN" dirty="0"/>
          </a:p>
        </p:txBody>
      </p:sp>
      <p:sp>
        <p:nvSpPr>
          <p:cNvPr id="13" name="Rectangle: Rounded Corners 12">
            <a:extLst>
              <a:ext uri="{FF2B5EF4-FFF2-40B4-BE49-F238E27FC236}">
                <a16:creationId xmlns:a16="http://schemas.microsoft.com/office/drawing/2014/main" id="{CAA0D9B8-713C-45E6-A7F9-6DA346D1331D}"/>
              </a:ext>
            </a:extLst>
          </p:cNvPr>
          <p:cNvSpPr/>
          <p:nvPr/>
        </p:nvSpPr>
        <p:spPr>
          <a:xfrm>
            <a:off x="508557" y="2916301"/>
            <a:ext cx="2833347" cy="13612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Calendar Table</a:t>
            </a:r>
            <a:endParaRPr lang="en-IN" dirty="0"/>
          </a:p>
        </p:txBody>
      </p:sp>
      <p:sp>
        <p:nvSpPr>
          <p:cNvPr id="14" name="Rectangle: Rounded Corners 13">
            <a:extLst>
              <a:ext uri="{FF2B5EF4-FFF2-40B4-BE49-F238E27FC236}">
                <a16:creationId xmlns:a16="http://schemas.microsoft.com/office/drawing/2014/main" id="{B30945A4-92EC-4676-BC2A-50EC57190E3B}"/>
              </a:ext>
            </a:extLst>
          </p:cNvPr>
          <p:cNvSpPr/>
          <p:nvPr/>
        </p:nvSpPr>
        <p:spPr>
          <a:xfrm>
            <a:off x="6930886" y="2916301"/>
            <a:ext cx="2467399" cy="1433726"/>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Adding Required Columns(DAX Calculated in Power pivot )</a:t>
            </a:r>
            <a:endParaRPr lang="en-IN" dirty="0"/>
          </a:p>
        </p:txBody>
      </p:sp>
      <p:sp>
        <p:nvSpPr>
          <p:cNvPr id="15" name="Rectangle: Rounded Corners 14">
            <a:extLst>
              <a:ext uri="{FF2B5EF4-FFF2-40B4-BE49-F238E27FC236}">
                <a16:creationId xmlns:a16="http://schemas.microsoft.com/office/drawing/2014/main" id="{92A3346E-2B80-4F09-B16C-09B3768B92D8}"/>
              </a:ext>
            </a:extLst>
          </p:cNvPr>
          <p:cNvSpPr/>
          <p:nvPr/>
        </p:nvSpPr>
        <p:spPr>
          <a:xfrm>
            <a:off x="3902696" y="2916301"/>
            <a:ext cx="2500468" cy="1433726"/>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Modeling Power Pivot</a:t>
            </a:r>
            <a:endParaRPr lang="en-IN" dirty="0"/>
          </a:p>
        </p:txBody>
      </p:sp>
      <p:sp>
        <p:nvSpPr>
          <p:cNvPr id="16" name="Rectangle: Rounded Corners 15">
            <a:extLst>
              <a:ext uri="{FF2B5EF4-FFF2-40B4-BE49-F238E27FC236}">
                <a16:creationId xmlns:a16="http://schemas.microsoft.com/office/drawing/2014/main" id="{8B5AFD7D-66DD-4F1E-9A12-3A48507867E8}"/>
              </a:ext>
            </a:extLst>
          </p:cNvPr>
          <p:cNvSpPr/>
          <p:nvPr/>
        </p:nvSpPr>
        <p:spPr>
          <a:xfrm>
            <a:off x="9838489" y="2916301"/>
            <a:ext cx="2177687" cy="1433726"/>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pivots and Dashboard Lay outing</a:t>
            </a:r>
            <a:endParaRPr lang="en-IN" dirty="0"/>
          </a:p>
        </p:txBody>
      </p:sp>
      <p:sp>
        <p:nvSpPr>
          <p:cNvPr id="17" name="Rectangle: Rounded Corners 16">
            <a:extLst>
              <a:ext uri="{FF2B5EF4-FFF2-40B4-BE49-F238E27FC236}">
                <a16:creationId xmlns:a16="http://schemas.microsoft.com/office/drawing/2014/main" id="{66D09246-2483-439E-9F71-14D5FAD5B160}"/>
              </a:ext>
            </a:extLst>
          </p:cNvPr>
          <p:cNvSpPr/>
          <p:nvPr/>
        </p:nvSpPr>
        <p:spPr>
          <a:xfrm>
            <a:off x="434020" y="4724083"/>
            <a:ext cx="2907883" cy="1399171"/>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Charts Development and Formatting </a:t>
            </a:r>
            <a:endParaRPr lang="en-IN" dirty="0"/>
          </a:p>
        </p:txBody>
      </p:sp>
      <p:sp>
        <p:nvSpPr>
          <p:cNvPr id="18" name="Rectangle: Rounded Corners 17">
            <a:extLst>
              <a:ext uri="{FF2B5EF4-FFF2-40B4-BE49-F238E27FC236}">
                <a16:creationId xmlns:a16="http://schemas.microsoft.com/office/drawing/2014/main" id="{A294E835-2442-442B-AC18-AB7BBF9346F5}"/>
              </a:ext>
            </a:extLst>
          </p:cNvPr>
          <p:cNvSpPr/>
          <p:nvPr/>
        </p:nvSpPr>
        <p:spPr>
          <a:xfrm>
            <a:off x="3902696" y="4704630"/>
            <a:ext cx="2652930" cy="1433727"/>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Dashboard / Report Development </a:t>
            </a:r>
            <a:endParaRPr lang="en-IN" dirty="0"/>
          </a:p>
        </p:txBody>
      </p:sp>
      <p:sp>
        <p:nvSpPr>
          <p:cNvPr id="19" name="Rectangle: Rounded Corners 18">
            <a:extLst>
              <a:ext uri="{FF2B5EF4-FFF2-40B4-BE49-F238E27FC236}">
                <a16:creationId xmlns:a16="http://schemas.microsoft.com/office/drawing/2014/main" id="{D4BA2E9C-B92B-4DB0-8681-07D0E73104FE}"/>
              </a:ext>
            </a:extLst>
          </p:cNvPr>
          <p:cNvSpPr/>
          <p:nvPr/>
        </p:nvSpPr>
        <p:spPr>
          <a:xfrm>
            <a:off x="7116417" y="4689527"/>
            <a:ext cx="2702229" cy="1433727"/>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Insights Generation</a:t>
            </a:r>
            <a:endParaRPr lang="en-IN" dirty="0"/>
          </a:p>
        </p:txBody>
      </p:sp>
      <p:cxnSp>
        <p:nvCxnSpPr>
          <p:cNvPr id="21" name="Straight Arrow Connector 20">
            <a:extLst>
              <a:ext uri="{FF2B5EF4-FFF2-40B4-BE49-F238E27FC236}">
                <a16:creationId xmlns:a16="http://schemas.microsoft.com/office/drawing/2014/main" id="{2A98B822-04FE-4DBA-8E24-39CD89085EF0}"/>
              </a:ext>
            </a:extLst>
          </p:cNvPr>
          <p:cNvCxnSpPr>
            <a:cxnSpLocks/>
            <a:stCxn id="8" idx="3"/>
            <a:endCxn id="10" idx="1"/>
          </p:cNvCxnSpPr>
          <p:nvPr/>
        </p:nvCxnSpPr>
        <p:spPr>
          <a:xfrm>
            <a:off x="3341903" y="1747292"/>
            <a:ext cx="56079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A03DBE1-9F1A-44B5-A2BF-E8CAB07067B7}"/>
              </a:ext>
            </a:extLst>
          </p:cNvPr>
          <p:cNvCxnSpPr>
            <a:cxnSpLocks/>
          </p:cNvCxnSpPr>
          <p:nvPr/>
        </p:nvCxnSpPr>
        <p:spPr>
          <a:xfrm>
            <a:off x="6370094" y="1752671"/>
            <a:ext cx="560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190F460-018A-4395-AE34-2E3CA80A8100}"/>
              </a:ext>
            </a:extLst>
          </p:cNvPr>
          <p:cNvCxnSpPr>
            <a:cxnSpLocks/>
          </p:cNvCxnSpPr>
          <p:nvPr/>
        </p:nvCxnSpPr>
        <p:spPr>
          <a:xfrm>
            <a:off x="9277699" y="1752671"/>
            <a:ext cx="560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5A16531-5288-4CB8-B73F-E937C86430A0}"/>
              </a:ext>
            </a:extLst>
          </p:cNvPr>
          <p:cNvCxnSpPr>
            <a:cxnSpLocks/>
          </p:cNvCxnSpPr>
          <p:nvPr/>
        </p:nvCxnSpPr>
        <p:spPr>
          <a:xfrm>
            <a:off x="3341905" y="3649353"/>
            <a:ext cx="560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1B7084D-09EB-4467-ABE0-5DFE8B502027}"/>
              </a:ext>
            </a:extLst>
          </p:cNvPr>
          <p:cNvCxnSpPr>
            <a:cxnSpLocks/>
          </p:cNvCxnSpPr>
          <p:nvPr/>
        </p:nvCxnSpPr>
        <p:spPr>
          <a:xfrm>
            <a:off x="6370094" y="3667611"/>
            <a:ext cx="560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C053476-1D6A-40B8-BAB8-863C0FFB92A8}"/>
              </a:ext>
            </a:extLst>
          </p:cNvPr>
          <p:cNvCxnSpPr>
            <a:cxnSpLocks/>
          </p:cNvCxnSpPr>
          <p:nvPr/>
        </p:nvCxnSpPr>
        <p:spPr>
          <a:xfrm>
            <a:off x="9398285" y="3708223"/>
            <a:ext cx="4203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E1938C-6477-41BD-BDA7-8F61B0255FE3}"/>
              </a:ext>
            </a:extLst>
          </p:cNvPr>
          <p:cNvCxnSpPr>
            <a:cxnSpLocks/>
          </p:cNvCxnSpPr>
          <p:nvPr/>
        </p:nvCxnSpPr>
        <p:spPr>
          <a:xfrm>
            <a:off x="3341903" y="5360238"/>
            <a:ext cx="560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EAB587-5E57-4F7C-BE5D-679640C6A6C1}"/>
              </a:ext>
            </a:extLst>
          </p:cNvPr>
          <p:cNvCxnSpPr>
            <a:cxnSpLocks/>
            <a:stCxn id="18" idx="3"/>
            <a:endCxn id="19" idx="1"/>
          </p:cNvCxnSpPr>
          <p:nvPr/>
        </p:nvCxnSpPr>
        <p:spPr>
          <a:xfrm flipV="1">
            <a:off x="6555626" y="5406391"/>
            <a:ext cx="560791" cy="15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4321C0B-20AC-4738-B4CA-69A94C1E8ED2}"/>
              </a:ext>
            </a:extLst>
          </p:cNvPr>
          <p:cNvCxnSpPr>
            <a:cxnSpLocks/>
          </p:cNvCxnSpPr>
          <p:nvPr/>
        </p:nvCxnSpPr>
        <p:spPr>
          <a:xfrm>
            <a:off x="1868557" y="2610678"/>
            <a:ext cx="3665" cy="305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79A264B-53D4-4403-AC6F-92E9BDE21472}"/>
              </a:ext>
            </a:extLst>
          </p:cNvPr>
          <p:cNvCxnSpPr>
            <a:cxnSpLocks/>
          </p:cNvCxnSpPr>
          <p:nvPr/>
        </p:nvCxnSpPr>
        <p:spPr>
          <a:xfrm>
            <a:off x="1868557" y="2610678"/>
            <a:ext cx="9058777" cy="92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0659E45-370D-4778-88AF-B988EB8956BB}"/>
              </a:ext>
            </a:extLst>
          </p:cNvPr>
          <p:cNvCxnSpPr>
            <a:cxnSpLocks/>
            <a:endCxn id="12" idx="2"/>
          </p:cNvCxnSpPr>
          <p:nvPr/>
        </p:nvCxnSpPr>
        <p:spPr>
          <a:xfrm flipV="1">
            <a:off x="10927334" y="2464156"/>
            <a:ext cx="0" cy="23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BACA921-55D2-4F47-984F-0A31EABA07AE}"/>
              </a:ext>
            </a:extLst>
          </p:cNvPr>
          <p:cNvCxnSpPr>
            <a:cxnSpLocks/>
          </p:cNvCxnSpPr>
          <p:nvPr/>
        </p:nvCxnSpPr>
        <p:spPr>
          <a:xfrm>
            <a:off x="1921878" y="4490424"/>
            <a:ext cx="9257999" cy="1135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439EF33-3930-45B2-B0C4-B128D985367D}"/>
              </a:ext>
            </a:extLst>
          </p:cNvPr>
          <p:cNvCxnSpPr>
            <a:cxnSpLocks/>
          </p:cNvCxnSpPr>
          <p:nvPr/>
        </p:nvCxnSpPr>
        <p:spPr>
          <a:xfrm flipV="1">
            <a:off x="11179877" y="4350026"/>
            <a:ext cx="0" cy="239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D437201E-2F36-4F6E-911E-B102D344FD1F}"/>
              </a:ext>
            </a:extLst>
          </p:cNvPr>
          <p:cNvCxnSpPr>
            <a:cxnSpLocks/>
          </p:cNvCxnSpPr>
          <p:nvPr/>
        </p:nvCxnSpPr>
        <p:spPr>
          <a:xfrm>
            <a:off x="1921878" y="4511224"/>
            <a:ext cx="0" cy="191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94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8FB3-00D8-4171-89F6-65FF36FC13F1}"/>
              </a:ext>
            </a:extLst>
          </p:cNvPr>
          <p:cNvSpPr>
            <a:spLocks noGrp="1"/>
          </p:cNvSpPr>
          <p:nvPr>
            <p:ph type="title"/>
          </p:nvPr>
        </p:nvSpPr>
        <p:spPr>
          <a:xfrm>
            <a:off x="179372" y="155163"/>
            <a:ext cx="7679168" cy="878508"/>
          </a:xfrm>
        </p:spPr>
        <p:txBody>
          <a:bodyPr/>
          <a:lstStyle/>
          <a:p>
            <a:pPr algn="l"/>
            <a:r>
              <a:rPr lang="en-US" dirty="0"/>
              <a:t>KPI’S REQUIREMENT</a:t>
            </a:r>
            <a:endParaRPr lang="en-IN" dirty="0"/>
          </a:p>
        </p:txBody>
      </p:sp>
      <p:sp>
        <p:nvSpPr>
          <p:cNvPr id="3" name="Rectangle 2">
            <a:extLst>
              <a:ext uri="{FF2B5EF4-FFF2-40B4-BE49-F238E27FC236}">
                <a16:creationId xmlns:a16="http://schemas.microsoft.com/office/drawing/2014/main" id="{0C67328E-7F95-4AA6-B298-F63266D6CEF6}"/>
              </a:ext>
            </a:extLst>
          </p:cNvPr>
          <p:cNvSpPr/>
          <p:nvPr/>
        </p:nvSpPr>
        <p:spPr>
          <a:xfrm>
            <a:off x="304800" y="1139684"/>
            <a:ext cx="11052313" cy="1444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a:p>
            <a:endParaRPr lang="en-US" dirty="0"/>
          </a:p>
          <a:p>
            <a:r>
              <a:rPr lang="en-US" dirty="0"/>
              <a:t>			</a:t>
            </a:r>
          </a:p>
          <a:p>
            <a:r>
              <a:rPr lang="en-US" b="1" dirty="0"/>
              <a:t>					Number of patients:</a:t>
            </a:r>
          </a:p>
          <a:p>
            <a:r>
              <a:rPr lang="en-US" b="1" dirty="0"/>
              <a:t>					</a:t>
            </a:r>
            <a:r>
              <a:rPr lang="en-US" sz="1600" dirty="0"/>
              <a:t>Count the total number of patients waiting the ER each day.</a:t>
            </a:r>
          </a:p>
          <a:p>
            <a:r>
              <a:rPr lang="en-US" sz="1600" dirty="0"/>
              <a:t>					Show a daily trend with an area sparkline to spot patterns like busy days or seasonal trends.</a:t>
            </a:r>
          </a:p>
          <a:p>
            <a:r>
              <a:rPr lang="en-US" sz="1600" dirty="0"/>
              <a:t> </a:t>
            </a:r>
            <a:endParaRPr lang="en-US" b="1" dirty="0"/>
          </a:p>
          <a:p>
            <a:endParaRPr lang="en-US" dirty="0"/>
          </a:p>
          <a:p>
            <a:endParaRPr lang="en-US" dirty="0"/>
          </a:p>
          <a:p>
            <a:endParaRPr lang="en-IN" dirty="0"/>
          </a:p>
        </p:txBody>
      </p:sp>
      <p:sp>
        <p:nvSpPr>
          <p:cNvPr id="5" name="Rectangle 4">
            <a:extLst>
              <a:ext uri="{FF2B5EF4-FFF2-40B4-BE49-F238E27FC236}">
                <a16:creationId xmlns:a16="http://schemas.microsoft.com/office/drawing/2014/main" id="{4E180EA4-6B41-4509-BD72-DE9B047C20E2}"/>
              </a:ext>
            </a:extLst>
          </p:cNvPr>
          <p:cNvSpPr/>
          <p:nvPr/>
        </p:nvSpPr>
        <p:spPr>
          <a:xfrm>
            <a:off x="331304" y="2802833"/>
            <a:ext cx="11052313" cy="1444489"/>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b="1" dirty="0"/>
              <a:t>Average wait time:</a:t>
            </a:r>
          </a:p>
          <a:p>
            <a:r>
              <a:rPr lang="en-US" b="1" dirty="0"/>
              <a:t>					</a:t>
            </a:r>
            <a:r>
              <a:rPr lang="en-US" sz="1600" dirty="0"/>
              <a:t>Find the average time patients wait to see a medical professional.</a:t>
            </a:r>
          </a:p>
          <a:p>
            <a:r>
              <a:rPr lang="en-US" sz="1600" dirty="0"/>
              <a:t>					use an area sparkline to track daily changes and highlight days with longer wait 							time that might need improvement's </a:t>
            </a:r>
          </a:p>
          <a:p>
            <a:r>
              <a:rPr lang="en-US" dirty="0"/>
              <a:t>					</a:t>
            </a:r>
            <a:endParaRPr lang="en-IN" dirty="0"/>
          </a:p>
        </p:txBody>
      </p:sp>
      <p:sp>
        <p:nvSpPr>
          <p:cNvPr id="6" name="Rectangle 5">
            <a:extLst>
              <a:ext uri="{FF2B5EF4-FFF2-40B4-BE49-F238E27FC236}">
                <a16:creationId xmlns:a16="http://schemas.microsoft.com/office/drawing/2014/main" id="{916492B3-9176-4DD8-9C9A-CEB515B6C02A}"/>
              </a:ext>
            </a:extLst>
          </p:cNvPr>
          <p:cNvSpPr/>
          <p:nvPr/>
        </p:nvSpPr>
        <p:spPr>
          <a:xfrm>
            <a:off x="304799" y="4518992"/>
            <a:ext cx="11052313" cy="135172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b="1" dirty="0"/>
              <a:t>Patient satisfactory score:</a:t>
            </a:r>
          </a:p>
          <a:p>
            <a:r>
              <a:rPr lang="en-US" dirty="0"/>
              <a:t>					</a:t>
            </a:r>
            <a:r>
              <a:rPr lang="en-US" sz="1600" dirty="0"/>
              <a:t>Check the average daily satisfaction score of patients to assess service quality.</a:t>
            </a:r>
          </a:p>
          <a:p>
            <a:r>
              <a:rPr lang="en-US" sz="1600" dirty="0"/>
              <a:t>					Use an area sparkline to show trends, spot drops in satisfaction, and link them to busy 						challenges.</a:t>
            </a:r>
            <a:endParaRPr lang="en-IN" dirty="0"/>
          </a:p>
        </p:txBody>
      </p:sp>
      <p:pic>
        <p:nvPicPr>
          <p:cNvPr id="8" name="Graphic 7" descr="Statistics">
            <a:extLst>
              <a:ext uri="{FF2B5EF4-FFF2-40B4-BE49-F238E27FC236}">
                <a16:creationId xmlns:a16="http://schemas.microsoft.com/office/drawing/2014/main" id="{CF727341-8E2B-4053-806B-8595A78135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887" y="1391478"/>
            <a:ext cx="887896" cy="887896"/>
          </a:xfrm>
          <a:prstGeom prst="rect">
            <a:avLst/>
          </a:prstGeom>
        </p:spPr>
      </p:pic>
      <p:pic>
        <p:nvPicPr>
          <p:cNvPr id="10" name="Graphic 9" descr="Stopwatch">
            <a:extLst>
              <a:ext uri="{FF2B5EF4-FFF2-40B4-BE49-F238E27FC236}">
                <a16:creationId xmlns:a16="http://schemas.microsoft.com/office/drawing/2014/main" id="{D9597D8B-2DB2-445A-9291-F3BE5807AD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8383" y="3024810"/>
            <a:ext cx="914400" cy="914400"/>
          </a:xfrm>
          <a:prstGeom prst="rect">
            <a:avLst/>
          </a:prstGeom>
        </p:spPr>
      </p:pic>
      <p:pic>
        <p:nvPicPr>
          <p:cNvPr id="12" name="Graphic 11" descr="Bar chart">
            <a:extLst>
              <a:ext uri="{FF2B5EF4-FFF2-40B4-BE49-F238E27FC236}">
                <a16:creationId xmlns:a16="http://schemas.microsoft.com/office/drawing/2014/main" id="{5D166404-6376-495F-891F-A22829C0DF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4887" y="4737652"/>
            <a:ext cx="728870" cy="728870"/>
          </a:xfrm>
          <a:prstGeom prst="rect">
            <a:avLst/>
          </a:prstGeom>
        </p:spPr>
      </p:pic>
    </p:spTree>
    <p:extLst>
      <p:ext uri="{BB962C8B-B14F-4D97-AF65-F5344CB8AC3E}">
        <p14:creationId xmlns:p14="http://schemas.microsoft.com/office/powerpoint/2010/main" val="1425812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8F3F-2DE3-4686-91B5-AD539413D331}"/>
              </a:ext>
            </a:extLst>
          </p:cNvPr>
          <p:cNvSpPr>
            <a:spLocks noGrp="1"/>
          </p:cNvSpPr>
          <p:nvPr>
            <p:ph type="title"/>
          </p:nvPr>
        </p:nvSpPr>
        <p:spPr>
          <a:xfrm>
            <a:off x="99857" y="155162"/>
            <a:ext cx="9291215" cy="1049235"/>
          </a:xfrm>
        </p:spPr>
        <p:txBody>
          <a:bodyPr/>
          <a:lstStyle/>
          <a:p>
            <a:pPr algn="l"/>
            <a:r>
              <a:rPr lang="en-US" dirty="0"/>
              <a:t>CHARTS TO CREATE:-  </a:t>
            </a:r>
            <a:endParaRPr lang="en-IN" dirty="0"/>
          </a:p>
        </p:txBody>
      </p:sp>
      <p:sp>
        <p:nvSpPr>
          <p:cNvPr id="3" name="Content Placeholder 2">
            <a:extLst>
              <a:ext uri="{FF2B5EF4-FFF2-40B4-BE49-F238E27FC236}">
                <a16:creationId xmlns:a16="http://schemas.microsoft.com/office/drawing/2014/main" id="{52B17226-4658-494D-8243-6CA4C433F3C2}"/>
              </a:ext>
            </a:extLst>
          </p:cNvPr>
          <p:cNvSpPr>
            <a:spLocks noGrp="1"/>
          </p:cNvSpPr>
          <p:nvPr>
            <p:ph idx="1"/>
          </p:nvPr>
        </p:nvSpPr>
        <p:spPr>
          <a:xfrm>
            <a:off x="99856" y="1204397"/>
            <a:ext cx="7281605" cy="4613307"/>
          </a:xfrm>
        </p:spPr>
        <p:txBody>
          <a:bodyPr/>
          <a:lstStyle/>
          <a:p>
            <a:r>
              <a:rPr lang="en-US" b="1" dirty="0">
                <a:solidFill>
                  <a:schemeClr val="accent2"/>
                </a:solidFill>
              </a:rPr>
              <a:t>Patient admission Status</a:t>
            </a:r>
            <a:r>
              <a:rPr lang="en-US" dirty="0">
                <a:solidFill>
                  <a:schemeClr val="accent2"/>
                </a:solidFill>
              </a:rPr>
              <a:t>: </a:t>
            </a:r>
            <a:r>
              <a:rPr lang="en-US" dirty="0"/>
              <a:t>Show how many patients were admitted vs. not admitted.</a:t>
            </a:r>
          </a:p>
          <a:p>
            <a:r>
              <a:rPr lang="en-US" b="1" dirty="0">
                <a:solidFill>
                  <a:schemeClr val="accent2"/>
                </a:solidFill>
              </a:rPr>
              <a:t>Patient Age Distribution</a:t>
            </a:r>
            <a:r>
              <a:rPr lang="en-US" dirty="0">
                <a:solidFill>
                  <a:schemeClr val="accent2"/>
                </a:solidFill>
              </a:rPr>
              <a:t>: </a:t>
            </a:r>
            <a:r>
              <a:rPr lang="en-US" dirty="0"/>
              <a:t>Group patients by age.</a:t>
            </a:r>
          </a:p>
          <a:p>
            <a:r>
              <a:rPr lang="en-US" b="1" dirty="0">
                <a:solidFill>
                  <a:schemeClr val="accent2"/>
                </a:solidFill>
              </a:rPr>
              <a:t>Timelines :  </a:t>
            </a:r>
            <a:r>
              <a:rPr lang="en-US" dirty="0"/>
              <a:t>Measures  the Percentage of patients seen within 30min.</a:t>
            </a:r>
          </a:p>
          <a:p>
            <a:r>
              <a:rPr lang="en-US" b="1" dirty="0">
                <a:solidFill>
                  <a:schemeClr val="accent2"/>
                </a:solidFill>
              </a:rPr>
              <a:t>Gender Analysis: </a:t>
            </a:r>
            <a:r>
              <a:rPr lang="en-US" dirty="0"/>
              <a:t>Display the number of patients by gender.</a:t>
            </a:r>
          </a:p>
          <a:p>
            <a:r>
              <a:rPr lang="en-US" b="1" dirty="0">
                <a:solidFill>
                  <a:schemeClr val="accent2"/>
                </a:solidFill>
              </a:rPr>
              <a:t>Department Referral:  </a:t>
            </a:r>
            <a:r>
              <a:rPr lang="en-US" dirty="0"/>
              <a:t>Check Which departments patients are referred to the most.</a:t>
            </a:r>
          </a:p>
          <a:p>
            <a:pPr marL="0" indent="0">
              <a:buNone/>
            </a:pPr>
            <a:r>
              <a:rPr lang="en-US" dirty="0"/>
              <a:t> </a:t>
            </a:r>
            <a:endParaRPr lang="en-IN" dirty="0"/>
          </a:p>
        </p:txBody>
      </p:sp>
      <p:pic>
        <p:nvPicPr>
          <p:cNvPr id="7" name="Graphic 6" descr="Venn diagram">
            <a:extLst>
              <a:ext uri="{FF2B5EF4-FFF2-40B4-BE49-F238E27FC236}">
                <a16:creationId xmlns:a16="http://schemas.microsoft.com/office/drawing/2014/main" id="{94855A79-BC50-475E-BA5F-4D3642FE8C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5378" y="226838"/>
            <a:ext cx="5426765" cy="5426765"/>
          </a:xfrm>
          <a:prstGeom prst="rect">
            <a:avLst/>
          </a:prstGeom>
        </p:spPr>
      </p:pic>
    </p:spTree>
    <p:extLst>
      <p:ext uri="{BB962C8B-B14F-4D97-AF65-F5344CB8AC3E}">
        <p14:creationId xmlns:p14="http://schemas.microsoft.com/office/powerpoint/2010/main" val="3619317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1C644-7475-47B1-9F99-6CDFE2CC075B}"/>
              </a:ext>
            </a:extLst>
          </p:cNvPr>
          <p:cNvSpPr>
            <a:spLocks noGrp="1"/>
          </p:cNvSpPr>
          <p:nvPr>
            <p:ph type="title"/>
          </p:nvPr>
        </p:nvSpPr>
        <p:spPr>
          <a:xfrm>
            <a:off x="152866" y="168415"/>
            <a:ext cx="9291215" cy="1049235"/>
          </a:xfrm>
        </p:spPr>
        <p:txBody>
          <a:bodyPr/>
          <a:lstStyle/>
          <a:p>
            <a:pPr algn="l"/>
            <a:r>
              <a:rPr lang="en-US" dirty="0"/>
              <a:t>Formula</a:t>
            </a:r>
            <a:endParaRPr lang="en-IN" dirty="0"/>
          </a:p>
        </p:txBody>
      </p:sp>
      <p:sp>
        <p:nvSpPr>
          <p:cNvPr id="3" name="Content Placeholder 2">
            <a:extLst>
              <a:ext uri="{FF2B5EF4-FFF2-40B4-BE49-F238E27FC236}">
                <a16:creationId xmlns:a16="http://schemas.microsoft.com/office/drawing/2014/main" id="{7B9D5BBA-6C73-49CD-9739-615FAF8A3619}"/>
              </a:ext>
            </a:extLst>
          </p:cNvPr>
          <p:cNvSpPr>
            <a:spLocks noGrp="1"/>
          </p:cNvSpPr>
          <p:nvPr>
            <p:ph idx="1"/>
          </p:nvPr>
        </p:nvSpPr>
        <p:spPr>
          <a:xfrm>
            <a:off x="152866" y="1217650"/>
            <a:ext cx="11774091" cy="4904854"/>
          </a:xfrm>
        </p:spPr>
        <p:txBody>
          <a:bodyPr/>
          <a:lstStyle/>
          <a:p>
            <a:r>
              <a:rPr lang="en-US" dirty="0">
                <a:solidFill>
                  <a:schemeClr val="accent1"/>
                </a:solidFill>
              </a:rPr>
              <a:t>Calendar Table Formula:- </a:t>
            </a:r>
          </a:p>
          <a:p>
            <a:pPr marL="0" indent="0">
              <a:buNone/>
            </a:pPr>
            <a:r>
              <a:rPr lang="en-US" dirty="0"/>
              <a:t>	List. Dates(#dates(2023,01,01),731,#duration(1,0,0,0))</a:t>
            </a:r>
          </a:p>
          <a:p>
            <a:pPr marL="0" indent="0">
              <a:buNone/>
            </a:pPr>
            <a:r>
              <a:rPr lang="en-US" dirty="0">
                <a:solidFill>
                  <a:schemeClr val="accent1"/>
                </a:solidFill>
              </a:rPr>
              <a:t>Data View of calendar Relationship:</a:t>
            </a:r>
          </a:p>
          <a:p>
            <a:pPr marL="0" indent="0">
              <a:buNone/>
            </a:pPr>
            <a:endParaRPr lang="en-US" dirty="0">
              <a:solidFill>
                <a:schemeClr val="accent1"/>
              </a:solidFill>
            </a:endParaRPr>
          </a:p>
          <a:p>
            <a:pPr marL="0" indent="0">
              <a:buNone/>
            </a:pPr>
            <a:endParaRPr lang="en-US" dirty="0"/>
          </a:p>
        </p:txBody>
      </p:sp>
      <p:pic>
        <p:nvPicPr>
          <p:cNvPr id="5" name="Picture 4">
            <a:extLst>
              <a:ext uri="{FF2B5EF4-FFF2-40B4-BE49-F238E27FC236}">
                <a16:creationId xmlns:a16="http://schemas.microsoft.com/office/drawing/2014/main" id="{7E5D9582-6636-4145-B727-759B56619C93}"/>
              </a:ext>
            </a:extLst>
          </p:cNvPr>
          <p:cNvPicPr>
            <a:picLocks noChangeAspect="1"/>
          </p:cNvPicPr>
          <p:nvPr/>
        </p:nvPicPr>
        <p:blipFill>
          <a:blip r:embed="rId2"/>
          <a:stretch>
            <a:fillRect/>
          </a:stretch>
        </p:blipFill>
        <p:spPr>
          <a:xfrm>
            <a:off x="4798473" y="2350078"/>
            <a:ext cx="5811061" cy="37724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507431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5DA6E-BBBE-4075-A582-23D7B4FDF389}"/>
              </a:ext>
            </a:extLst>
          </p:cNvPr>
          <p:cNvSpPr>
            <a:spLocks noGrp="1"/>
          </p:cNvSpPr>
          <p:nvPr>
            <p:ph type="title"/>
          </p:nvPr>
        </p:nvSpPr>
        <p:spPr>
          <a:xfrm>
            <a:off x="834887" y="804520"/>
            <a:ext cx="9907907" cy="825498"/>
          </a:xfrm>
        </p:spPr>
        <p:txBody>
          <a:bodyPr>
            <a:normAutofit/>
          </a:bodyPr>
          <a:lstStyle/>
          <a:p>
            <a:pPr algn="l"/>
            <a:r>
              <a:rPr lang="en-US" sz="2400" dirty="0"/>
              <a:t>Age calculation by group </a:t>
            </a:r>
            <a:endParaRPr lang="en-IN" sz="2400" dirty="0"/>
          </a:p>
        </p:txBody>
      </p:sp>
      <p:sp>
        <p:nvSpPr>
          <p:cNvPr id="3" name="Content Placeholder 2">
            <a:extLst>
              <a:ext uri="{FF2B5EF4-FFF2-40B4-BE49-F238E27FC236}">
                <a16:creationId xmlns:a16="http://schemas.microsoft.com/office/drawing/2014/main" id="{E1861D37-5B42-491D-ABE6-92B8BDB939DB}"/>
              </a:ext>
            </a:extLst>
          </p:cNvPr>
          <p:cNvSpPr>
            <a:spLocks noGrp="1"/>
          </p:cNvSpPr>
          <p:nvPr>
            <p:ph idx="1"/>
          </p:nvPr>
        </p:nvSpPr>
        <p:spPr>
          <a:xfrm>
            <a:off x="834887" y="1457740"/>
            <a:ext cx="9907907" cy="4008606"/>
          </a:xfrm>
        </p:spPr>
        <p:txBody>
          <a:bodyPr/>
          <a:lstStyle/>
          <a:p>
            <a:r>
              <a:rPr lang="en-US" dirty="0"/>
              <a:t>=IF ([Patient Age]&gt;70,”70-79”, IF ([Patient Age]&gt;60,”60-69”, IF ([Patient Age]&gt;50,”50-59”, IF ([Patient Age]&gt;40,”40-49”, IF ([Patient Age]&gt;30,”30-39”, IF ([Patient Age]&gt;20,”20-29”, IF ([Patient Age]&gt;10,”10-09”,0-0.9 )</a:t>
            </a:r>
          </a:p>
          <a:p>
            <a:r>
              <a:rPr lang="en-US" dirty="0"/>
              <a:t>=IF([patient wait time]&gt;30,”Delay”,”Ontime”)</a:t>
            </a:r>
            <a:endParaRPr lang="en-IN" dirty="0"/>
          </a:p>
        </p:txBody>
      </p:sp>
    </p:spTree>
    <p:extLst>
      <p:ext uri="{BB962C8B-B14F-4D97-AF65-F5344CB8AC3E}">
        <p14:creationId xmlns:p14="http://schemas.microsoft.com/office/powerpoint/2010/main" val="292152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28FB9-F892-4FF6-8E0D-B108736A0720}"/>
              </a:ext>
            </a:extLst>
          </p:cNvPr>
          <p:cNvSpPr>
            <a:spLocks noGrp="1"/>
          </p:cNvSpPr>
          <p:nvPr>
            <p:ph type="title"/>
          </p:nvPr>
        </p:nvSpPr>
        <p:spPr>
          <a:xfrm>
            <a:off x="1450392" y="2275510"/>
            <a:ext cx="9291215" cy="1049235"/>
          </a:xfrm>
        </p:spPr>
        <p:txBody>
          <a:bodyPr/>
          <a:lstStyle/>
          <a:p>
            <a:r>
              <a:rPr lang="en-US" dirty="0"/>
              <a:t>Thank You</a:t>
            </a:r>
            <a:endParaRPr lang="en-IN" dirty="0"/>
          </a:p>
        </p:txBody>
      </p:sp>
    </p:spTree>
    <p:extLst>
      <p:ext uri="{BB962C8B-B14F-4D97-AF65-F5344CB8AC3E}">
        <p14:creationId xmlns:p14="http://schemas.microsoft.com/office/powerpoint/2010/main" val="31301664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4402</TotalTime>
  <Words>458</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Rockwell</vt:lpstr>
      <vt:lpstr>Gallery</vt:lpstr>
      <vt:lpstr>Hospital emergency ROOM Analysis</vt:lpstr>
      <vt:lpstr>Purpose of project</vt:lpstr>
      <vt:lpstr>PowerPoint Presentation</vt:lpstr>
      <vt:lpstr>Project steps </vt:lpstr>
      <vt:lpstr>KPI’S REQUIREMENT</vt:lpstr>
      <vt:lpstr>CHARTS TO CREATE:-  </vt:lpstr>
      <vt:lpstr>Formula</vt:lpstr>
      <vt:lpstr>Age calculation by group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emergency ROOM</dc:title>
  <dc:creator>HP</dc:creator>
  <cp:lastModifiedBy>HP</cp:lastModifiedBy>
  <cp:revision>17</cp:revision>
  <dcterms:created xsi:type="dcterms:W3CDTF">2025-04-03T12:33:20Z</dcterms:created>
  <dcterms:modified xsi:type="dcterms:W3CDTF">2025-04-07T10:37:41Z</dcterms:modified>
</cp:coreProperties>
</file>