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0ABD-5719-472E-883E-41637D6CF735}"/>
              </a:ext>
            </a:extLst>
          </p:cNvPr>
          <p:cNvSpPr>
            <a:spLocks noGrp="1"/>
          </p:cNvSpPr>
          <p:nvPr>
            <p:ph type="ctrTitle"/>
          </p:nvPr>
        </p:nvSpPr>
        <p:spPr/>
        <p:txBody>
          <a:bodyPr/>
          <a:lstStyle/>
          <a:p>
            <a:r>
              <a:rPr lang="en-US"/>
              <a:t>Pizzaa </a:t>
            </a:r>
            <a:r>
              <a:rPr lang="en-US" dirty="0"/>
              <a:t>shop sales</a:t>
            </a:r>
            <a:endParaRPr lang="en-IN" dirty="0"/>
          </a:p>
        </p:txBody>
      </p:sp>
      <p:sp>
        <p:nvSpPr>
          <p:cNvPr id="3" name="Subtitle 2">
            <a:extLst>
              <a:ext uri="{FF2B5EF4-FFF2-40B4-BE49-F238E27FC236}">
                <a16:creationId xmlns:a16="http://schemas.microsoft.com/office/drawing/2014/main" id="{2A56E97A-1DD6-4B5B-9688-245A24C31997}"/>
              </a:ext>
            </a:extLst>
          </p:cNvPr>
          <p:cNvSpPr>
            <a:spLocks noGrp="1"/>
          </p:cNvSpPr>
          <p:nvPr>
            <p:ph type="subTitle" idx="1"/>
          </p:nvPr>
        </p:nvSpPr>
        <p:spPr/>
        <p:txBody>
          <a:bodyPr/>
          <a:lstStyle/>
          <a:p>
            <a:r>
              <a:rPr lang="en-US" dirty="0"/>
              <a:t>Data Analysis </a:t>
            </a:r>
            <a:endParaRPr lang="en-IN" dirty="0"/>
          </a:p>
        </p:txBody>
      </p:sp>
    </p:spTree>
    <p:extLst>
      <p:ext uri="{BB962C8B-B14F-4D97-AF65-F5344CB8AC3E}">
        <p14:creationId xmlns:p14="http://schemas.microsoft.com/office/powerpoint/2010/main" val="248988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0818-7AC4-4A4D-9438-A08F40AB46B4}"/>
              </a:ext>
            </a:extLst>
          </p:cNvPr>
          <p:cNvSpPr>
            <a:spLocks noGrp="1"/>
          </p:cNvSpPr>
          <p:nvPr>
            <p:ph type="title"/>
          </p:nvPr>
        </p:nvSpPr>
        <p:spPr/>
        <p:txBody>
          <a:bodyPr>
            <a:normAutofit fontScale="90000"/>
          </a:bodyPr>
          <a:lstStyle/>
          <a:p>
            <a:r>
              <a:rPr lang="en-IN" dirty="0"/>
              <a:t>Join the necessary tables to find the total quantity of each pizza category ordered.</a:t>
            </a:r>
            <a:br>
              <a:rPr lang="en-IN" dirty="0"/>
            </a:br>
            <a:endParaRPr lang="en-IN" dirty="0"/>
          </a:p>
        </p:txBody>
      </p:sp>
      <p:pic>
        <p:nvPicPr>
          <p:cNvPr id="4" name="Content Placeholder 3">
            <a:extLst>
              <a:ext uri="{FF2B5EF4-FFF2-40B4-BE49-F238E27FC236}">
                <a16:creationId xmlns:a16="http://schemas.microsoft.com/office/drawing/2014/main" id="{A19C4882-FD1A-4730-A572-A31B2A6E45B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5948" y="1905000"/>
            <a:ext cx="9978887" cy="4734339"/>
          </a:xfrm>
          <a:prstGeom prst="rect">
            <a:avLst/>
          </a:prstGeom>
          <a:noFill/>
          <a:ln>
            <a:noFill/>
          </a:ln>
        </p:spPr>
      </p:pic>
    </p:spTree>
    <p:extLst>
      <p:ext uri="{BB962C8B-B14F-4D97-AF65-F5344CB8AC3E}">
        <p14:creationId xmlns:p14="http://schemas.microsoft.com/office/powerpoint/2010/main" val="16673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CBE7-61E2-46D7-8AAE-BFB113D6ED31}"/>
              </a:ext>
            </a:extLst>
          </p:cNvPr>
          <p:cNvSpPr>
            <a:spLocks noGrp="1"/>
          </p:cNvSpPr>
          <p:nvPr>
            <p:ph type="title"/>
          </p:nvPr>
        </p:nvSpPr>
        <p:spPr/>
        <p:txBody>
          <a:bodyPr>
            <a:normAutofit fontScale="90000"/>
          </a:bodyPr>
          <a:lstStyle/>
          <a:p>
            <a:r>
              <a:rPr lang="en-IN" dirty="0"/>
              <a:t>Determine the distribution of orders by hour of the day.</a:t>
            </a:r>
            <a:br>
              <a:rPr lang="en-IN" dirty="0"/>
            </a:br>
            <a:endParaRPr lang="en-IN" dirty="0"/>
          </a:p>
        </p:txBody>
      </p:sp>
      <p:pic>
        <p:nvPicPr>
          <p:cNvPr id="4" name="Content Placeholder 3">
            <a:extLst>
              <a:ext uri="{FF2B5EF4-FFF2-40B4-BE49-F238E27FC236}">
                <a16:creationId xmlns:a16="http://schemas.microsoft.com/office/drawing/2014/main" id="{8F32526F-37DD-4433-9F13-806FEF04767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531" y="2232248"/>
            <a:ext cx="9011478" cy="4001641"/>
          </a:xfrm>
          <a:prstGeom prst="rect">
            <a:avLst/>
          </a:prstGeom>
          <a:noFill/>
          <a:ln>
            <a:noFill/>
          </a:ln>
        </p:spPr>
      </p:pic>
    </p:spTree>
    <p:extLst>
      <p:ext uri="{BB962C8B-B14F-4D97-AF65-F5344CB8AC3E}">
        <p14:creationId xmlns:p14="http://schemas.microsoft.com/office/powerpoint/2010/main" val="415290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15E94-A667-406C-B505-7559EABE98E4}"/>
              </a:ext>
            </a:extLst>
          </p:cNvPr>
          <p:cNvSpPr>
            <a:spLocks noGrp="1"/>
          </p:cNvSpPr>
          <p:nvPr>
            <p:ph type="title"/>
          </p:nvPr>
        </p:nvSpPr>
        <p:spPr/>
        <p:txBody>
          <a:bodyPr>
            <a:normAutofit fontScale="90000"/>
          </a:bodyPr>
          <a:lstStyle/>
          <a:p>
            <a:r>
              <a:rPr lang="en-IN" dirty="0"/>
              <a:t>Join relevant tables to find the category-wise distribution of pizzas.</a:t>
            </a:r>
            <a:br>
              <a:rPr lang="en-IN" dirty="0"/>
            </a:br>
            <a:endParaRPr lang="en-IN" dirty="0"/>
          </a:p>
        </p:txBody>
      </p:sp>
      <p:pic>
        <p:nvPicPr>
          <p:cNvPr id="4" name="Content Placeholder 3">
            <a:extLst>
              <a:ext uri="{FF2B5EF4-FFF2-40B4-BE49-F238E27FC236}">
                <a16:creationId xmlns:a16="http://schemas.microsoft.com/office/drawing/2014/main" id="{E4F6722F-C18B-4ECE-B85C-B9FAEAE2FD2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6278" y="2093843"/>
            <a:ext cx="9594574" cy="4452731"/>
          </a:xfrm>
          <a:prstGeom prst="rect">
            <a:avLst/>
          </a:prstGeom>
          <a:noFill/>
          <a:ln>
            <a:noFill/>
          </a:ln>
        </p:spPr>
      </p:pic>
    </p:spTree>
    <p:extLst>
      <p:ext uri="{BB962C8B-B14F-4D97-AF65-F5344CB8AC3E}">
        <p14:creationId xmlns:p14="http://schemas.microsoft.com/office/powerpoint/2010/main" val="248332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6411-AF26-4BBB-8273-4739CAFA71AD}"/>
              </a:ext>
            </a:extLst>
          </p:cNvPr>
          <p:cNvSpPr>
            <a:spLocks noGrp="1"/>
          </p:cNvSpPr>
          <p:nvPr>
            <p:ph type="title"/>
          </p:nvPr>
        </p:nvSpPr>
        <p:spPr/>
        <p:txBody>
          <a:bodyPr>
            <a:normAutofit fontScale="90000"/>
          </a:bodyPr>
          <a:lstStyle/>
          <a:p>
            <a:r>
              <a:rPr lang="en-IN" dirty="0"/>
              <a:t>Group the orders by date and calculate the average number of pizzas ordered per day.</a:t>
            </a:r>
            <a:br>
              <a:rPr lang="en-IN" dirty="0"/>
            </a:br>
            <a:endParaRPr lang="en-IN" dirty="0"/>
          </a:p>
        </p:txBody>
      </p:sp>
      <p:pic>
        <p:nvPicPr>
          <p:cNvPr id="4" name="Content Placeholder 3">
            <a:extLst>
              <a:ext uri="{FF2B5EF4-FFF2-40B4-BE49-F238E27FC236}">
                <a16:creationId xmlns:a16="http://schemas.microsoft.com/office/drawing/2014/main" id="{77673260-EB22-4CC2-AE53-E15A4B9BCA7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904999"/>
            <a:ext cx="9675812" cy="4084983"/>
          </a:xfrm>
          <a:prstGeom prst="rect">
            <a:avLst/>
          </a:prstGeom>
          <a:noFill/>
          <a:ln>
            <a:noFill/>
          </a:ln>
        </p:spPr>
      </p:pic>
    </p:spTree>
    <p:extLst>
      <p:ext uri="{BB962C8B-B14F-4D97-AF65-F5344CB8AC3E}">
        <p14:creationId xmlns:p14="http://schemas.microsoft.com/office/powerpoint/2010/main" val="2492944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DDA1-45D7-4BEB-9425-BAB228FA0531}"/>
              </a:ext>
            </a:extLst>
          </p:cNvPr>
          <p:cNvSpPr>
            <a:spLocks noGrp="1"/>
          </p:cNvSpPr>
          <p:nvPr>
            <p:ph type="title"/>
          </p:nvPr>
        </p:nvSpPr>
        <p:spPr/>
        <p:txBody>
          <a:bodyPr>
            <a:normAutofit fontScale="90000"/>
          </a:bodyPr>
          <a:lstStyle/>
          <a:p>
            <a:r>
              <a:rPr lang="en-IN" dirty="0"/>
              <a:t>Determine the top 3 most ordered pizza types based on revenue.</a:t>
            </a:r>
            <a:br>
              <a:rPr lang="en-IN" dirty="0"/>
            </a:br>
            <a:endParaRPr lang="en-IN" dirty="0"/>
          </a:p>
        </p:txBody>
      </p:sp>
      <p:pic>
        <p:nvPicPr>
          <p:cNvPr id="4" name="Content Placeholder 3">
            <a:extLst>
              <a:ext uri="{FF2B5EF4-FFF2-40B4-BE49-F238E27FC236}">
                <a16:creationId xmlns:a16="http://schemas.microsoft.com/office/drawing/2014/main" id="{5BA5D5F3-1B72-4145-B647-07A5F1B5946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1" y="1905000"/>
            <a:ext cx="9037982" cy="4328890"/>
          </a:xfrm>
          <a:prstGeom prst="rect">
            <a:avLst/>
          </a:prstGeom>
          <a:noFill/>
          <a:ln>
            <a:noFill/>
          </a:ln>
        </p:spPr>
      </p:pic>
    </p:spTree>
    <p:extLst>
      <p:ext uri="{BB962C8B-B14F-4D97-AF65-F5344CB8AC3E}">
        <p14:creationId xmlns:p14="http://schemas.microsoft.com/office/powerpoint/2010/main" val="71391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3342C-4A67-4DB2-8072-B6243EBC733B}"/>
              </a:ext>
            </a:extLst>
          </p:cNvPr>
          <p:cNvSpPr>
            <a:spLocks noGrp="1"/>
          </p:cNvSpPr>
          <p:nvPr>
            <p:ph type="title"/>
          </p:nvPr>
        </p:nvSpPr>
        <p:spPr/>
        <p:txBody>
          <a:bodyPr>
            <a:normAutofit fontScale="90000"/>
          </a:bodyPr>
          <a:lstStyle/>
          <a:p>
            <a:r>
              <a:rPr lang="en-IN" dirty="0"/>
              <a:t>Calculate the percentage contribution of each pizza type to total revenue.</a:t>
            </a:r>
            <a:br>
              <a:rPr lang="en-IN" dirty="0"/>
            </a:br>
            <a:endParaRPr lang="en-IN" dirty="0"/>
          </a:p>
        </p:txBody>
      </p:sp>
      <p:pic>
        <p:nvPicPr>
          <p:cNvPr id="4" name="Content Placeholder 3">
            <a:extLst>
              <a:ext uri="{FF2B5EF4-FFF2-40B4-BE49-F238E27FC236}">
                <a16:creationId xmlns:a16="http://schemas.microsoft.com/office/drawing/2014/main" id="{CDA55587-3DFC-4B1D-BB5C-3DF663E02F7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4574" y="1905000"/>
            <a:ext cx="9037983" cy="3501887"/>
          </a:xfrm>
          <a:prstGeom prst="rect">
            <a:avLst/>
          </a:prstGeom>
          <a:noFill/>
          <a:ln>
            <a:noFill/>
          </a:ln>
        </p:spPr>
      </p:pic>
      <p:pic>
        <p:nvPicPr>
          <p:cNvPr id="5" name="Picture 4">
            <a:extLst>
              <a:ext uri="{FF2B5EF4-FFF2-40B4-BE49-F238E27FC236}">
                <a16:creationId xmlns:a16="http://schemas.microsoft.com/office/drawing/2014/main" id="{CD68E717-6EBF-471C-8281-2CA9E5AA54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41895" y="5406887"/>
            <a:ext cx="3337270" cy="1181100"/>
          </a:xfrm>
          <a:prstGeom prst="rect">
            <a:avLst/>
          </a:prstGeom>
          <a:noFill/>
          <a:ln>
            <a:noFill/>
          </a:ln>
        </p:spPr>
      </p:pic>
    </p:spTree>
    <p:extLst>
      <p:ext uri="{BB962C8B-B14F-4D97-AF65-F5344CB8AC3E}">
        <p14:creationId xmlns:p14="http://schemas.microsoft.com/office/powerpoint/2010/main" val="234257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1CD1-EB90-464B-8714-3D60AFB2422C}"/>
              </a:ext>
            </a:extLst>
          </p:cNvPr>
          <p:cNvSpPr>
            <a:spLocks noGrp="1"/>
          </p:cNvSpPr>
          <p:nvPr>
            <p:ph type="title"/>
          </p:nvPr>
        </p:nvSpPr>
        <p:spPr/>
        <p:txBody>
          <a:bodyPr>
            <a:normAutofit fontScale="90000"/>
          </a:bodyPr>
          <a:lstStyle/>
          <a:p>
            <a:r>
              <a:rPr lang="en-IN" dirty="0" err="1"/>
              <a:t>Analyze</a:t>
            </a:r>
            <a:r>
              <a:rPr lang="en-IN" dirty="0"/>
              <a:t> the cumulative revenue generated over time.</a:t>
            </a:r>
            <a:br>
              <a:rPr lang="en-IN" dirty="0"/>
            </a:br>
            <a:endParaRPr lang="en-IN" dirty="0"/>
          </a:p>
        </p:txBody>
      </p:sp>
      <p:pic>
        <p:nvPicPr>
          <p:cNvPr id="4" name="Content Placeholder 3">
            <a:extLst>
              <a:ext uri="{FF2B5EF4-FFF2-40B4-BE49-F238E27FC236}">
                <a16:creationId xmlns:a16="http://schemas.microsoft.com/office/drawing/2014/main" id="{6DDCB2D5-C47E-4918-809C-C7DAB832BB7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8887" y="1905000"/>
            <a:ext cx="8911686" cy="4164496"/>
          </a:xfrm>
          <a:prstGeom prst="rect">
            <a:avLst/>
          </a:prstGeom>
          <a:noFill/>
          <a:ln>
            <a:noFill/>
          </a:ln>
        </p:spPr>
      </p:pic>
    </p:spTree>
    <p:extLst>
      <p:ext uri="{BB962C8B-B14F-4D97-AF65-F5344CB8AC3E}">
        <p14:creationId xmlns:p14="http://schemas.microsoft.com/office/powerpoint/2010/main" val="3900636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A89F-9E43-4721-ADFD-FCB7336FCFD1}"/>
              </a:ext>
            </a:extLst>
          </p:cNvPr>
          <p:cNvSpPr>
            <a:spLocks noGrp="1"/>
          </p:cNvSpPr>
          <p:nvPr>
            <p:ph type="title"/>
          </p:nvPr>
        </p:nvSpPr>
        <p:spPr>
          <a:xfrm>
            <a:off x="1828801" y="624110"/>
            <a:ext cx="9675812" cy="1032412"/>
          </a:xfrm>
        </p:spPr>
        <p:txBody>
          <a:bodyPr>
            <a:normAutofit fontScale="90000"/>
          </a:bodyPr>
          <a:lstStyle/>
          <a:p>
            <a:r>
              <a:rPr lang="en-IN" dirty="0"/>
              <a:t>Determine the top 3 most ordered pizza types based on revenue for each pizza category.</a:t>
            </a:r>
            <a:br>
              <a:rPr lang="en-IN" dirty="0"/>
            </a:br>
            <a:endParaRPr lang="en-IN" dirty="0"/>
          </a:p>
        </p:txBody>
      </p:sp>
      <p:pic>
        <p:nvPicPr>
          <p:cNvPr id="4" name="Content Placeholder 3">
            <a:extLst>
              <a:ext uri="{FF2B5EF4-FFF2-40B4-BE49-F238E27FC236}">
                <a16:creationId xmlns:a16="http://schemas.microsoft.com/office/drawing/2014/main" id="{2724160A-B2E6-45C8-93DD-1E229F32344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5218" y="2054087"/>
            <a:ext cx="10179396" cy="3458817"/>
          </a:xfrm>
          <a:prstGeom prst="rect">
            <a:avLst/>
          </a:prstGeom>
          <a:noFill/>
          <a:ln>
            <a:noFill/>
          </a:ln>
        </p:spPr>
      </p:pic>
      <p:pic>
        <p:nvPicPr>
          <p:cNvPr id="5" name="Picture 4">
            <a:extLst>
              <a:ext uri="{FF2B5EF4-FFF2-40B4-BE49-F238E27FC236}">
                <a16:creationId xmlns:a16="http://schemas.microsoft.com/office/drawing/2014/main" id="{F07ECBC0-5CBE-493B-A54F-9159315A333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375374" y="3783494"/>
            <a:ext cx="3004723" cy="2895601"/>
          </a:xfrm>
          <a:prstGeom prst="rect">
            <a:avLst/>
          </a:prstGeom>
          <a:noFill/>
          <a:ln>
            <a:noFill/>
          </a:ln>
        </p:spPr>
      </p:pic>
    </p:spTree>
    <p:extLst>
      <p:ext uri="{BB962C8B-B14F-4D97-AF65-F5344CB8AC3E}">
        <p14:creationId xmlns:p14="http://schemas.microsoft.com/office/powerpoint/2010/main" val="226809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CE60-4299-457C-86CB-EFA8F4C7D046}"/>
              </a:ext>
            </a:extLst>
          </p:cNvPr>
          <p:cNvSpPr>
            <a:spLocks noGrp="1"/>
          </p:cNvSpPr>
          <p:nvPr>
            <p:ph type="title"/>
          </p:nvPr>
        </p:nvSpPr>
        <p:spPr/>
        <p:txBody>
          <a:bodyPr/>
          <a:lstStyle/>
          <a:p>
            <a:pPr algn="ctr"/>
            <a:r>
              <a:rPr lang="en-IN" b="1" dirty="0"/>
              <a:t>Conclusion:</a:t>
            </a:r>
            <a:br>
              <a:rPr lang="en-IN" dirty="0"/>
            </a:br>
            <a:endParaRPr lang="en-IN" dirty="0"/>
          </a:p>
        </p:txBody>
      </p:sp>
      <p:sp>
        <p:nvSpPr>
          <p:cNvPr id="3" name="Content Placeholder 2">
            <a:extLst>
              <a:ext uri="{FF2B5EF4-FFF2-40B4-BE49-F238E27FC236}">
                <a16:creationId xmlns:a16="http://schemas.microsoft.com/office/drawing/2014/main" id="{758A0A93-1C76-4DC2-AF74-AA5CA5863D19}"/>
              </a:ext>
            </a:extLst>
          </p:cNvPr>
          <p:cNvSpPr>
            <a:spLocks noGrp="1"/>
          </p:cNvSpPr>
          <p:nvPr>
            <p:ph idx="1"/>
          </p:nvPr>
        </p:nvSpPr>
        <p:spPr/>
        <p:txBody>
          <a:bodyPr/>
          <a:lstStyle/>
          <a:p>
            <a:pPr algn="ctr"/>
            <a:r>
              <a:rPr lang="en-IN" dirty="0"/>
              <a:t>This SQL project not only serves as a robust data management system but also as a strategic tool for business intelligence. By maintaining comprehensive data on every aspect of the store’s operations, the database allows store managers to make precise adjustments to improve both customer experience and profitability. This project can provide practical insights into how structured SQL queries can be used to harness data for real business applications, making it an excellent resource for aspiring data analysts and business owners alike.</a:t>
            </a:r>
          </a:p>
          <a:p>
            <a:pPr marL="0" indent="0" algn="ctr">
              <a:buNone/>
            </a:pPr>
            <a:r>
              <a:rPr lang="en-IN" dirty="0"/>
              <a:t> </a:t>
            </a:r>
          </a:p>
          <a:p>
            <a:pPr marL="0" indent="0">
              <a:buNone/>
            </a:pPr>
            <a:endParaRPr lang="en-IN" dirty="0"/>
          </a:p>
        </p:txBody>
      </p:sp>
    </p:spTree>
    <p:extLst>
      <p:ext uri="{BB962C8B-B14F-4D97-AF65-F5344CB8AC3E}">
        <p14:creationId xmlns:p14="http://schemas.microsoft.com/office/powerpoint/2010/main" val="273981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02E6-DADD-44EC-AFE1-E4AEC9C89C62}"/>
              </a:ext>
            </a:extLst>
          </p:cNvPr>
          <p:cNvSpPr>
            <a:spLocks noGrp="1"/>
          </p:cNvSpPr>
          <p:nvPr>
            <p:ph type="title"/>
          </p:nvPr>
        </p:nvSpPr>
        <p:spPr/>
        <p:txBody>
          <a:bodyPr/>
          <a:lstStyle/>
          <a:p>
            <a:r>
              <a:rPr lang="en-IN" dirty="0"/>
              <a:t>Project Objective</a:t>
            </a:r>
          </a:p>
        </p:txBody>
      </p:sp>
      <p:sp>
        <p:nvSpPr>
          <p:cNvPr id="3" name="Content Placeholder 2">
            <a:extLst>
              <a:ext uri="{FF2B5EF4-FFF2-40B4-BE49-F238E27FC236}">
                <a16:creationId xmlns:a16="http://schemas.microsoft.com/office/drawing/2014/main" id="{C251D7D0-C8C1-4FDA-9565-8B064AB5A7EF}"/>
              </a:ext>
            </a:extLst>
          </p:cNvPr>
          <p:cNvSpPr>
            <a:spLocks noGrp="1"/>
          </p:cNvSpPr>
          <p:nvPr>
            <p:ph idx="1"/>
          </p:nvPr>
        </p:nvSpPr>
        <p:spPr/>
        <p:txBody>
          <a:bodyPr/>
          <a:lstStyle/>
          <a:p>
            <a:r>
              <a:rPr lang="en-US" dirty="0"/>
              <a:t> The aim of this project is to analyze pizza sales data to uncover actionable business insights, such as identifying best-selling pizzas, optimizing staffing based on peak hours, and understanding customer preferences. This information can guide marketing efforts, inventory planning, and operational improvements.</a:t>
            </a:r>
          </a:p>
          <a:p>
            <a:endParaRPr lang="en-IN" dirty="0"/>
          </a:p>
        </p:txBody>
      </p:sp>
    </p:spTree>
    <p:extLst>
      <p:ext uri="{BB962C8B-B14F-4D97-AF65-F5344CB8AC3E}">
        <p14:creationId xmlns:p14="http://schemas.microsoft.com/office/powerpoint/2010/main" val="85391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168D-92C3-4582-A09C-F5BA1D0E124B}"/>
              </a:ext>
            </a:extLst>
          </p:cNvPr>
          <p:cNvSpPr>
            <a:spLocks noGrp="1"/>
          </p:cNvSpPr>
          <p:nvPr>
            <p:ph type="title"/>
          </p:nvPr>
        </p:nvSpPr>
        <p:spPr>
          <a:xfrm>
            <a:off x="2592925" y="624110"/>
            <a:ext cx="8911687" cy="608342"/>
          </a:xfrm>
        </p:spPr>
        <p:txBody>
          <a:bodyPr>
            <a:normAutofit fontScale="90000"/>
          </a:bodyPr>
          <a:lstStyle/>
          <a:p>
            <a:r>
              <a:rPr lang="en-IN" dirty="0"/>
              <a:t>Dataset Description</a:t>
            </a:r>
          </a:p>
        </p:txBody>
      </p:sp>
      <p:sp>
        <p:nvSpPr>
          <p:cNvPr id="3" name="Content Placeholder 2">
            <a:extLst>
              <a:ext uri="{FF2B5EF4-FFF2-40B4-BE49-F238E27FC236}">
                <a16:creationId xmlns:a16="http://schemas.microsoft.com/office/drawing/2014/main" id="{EF99519E-F844-483B-8613-3E65D0599DDF}"/>
              </a:ext>
            </a:extLst>
          </p:cNvPr>
          <p:cNvSpPr>
            <a:spLocks noGrp="1"/>
          </p:cNvSpPr>
          <p:nvPr>
            <p:ph idx="1"/>
          </p:nvPr>
        </p:nvSpPr>
        <p:spPr>
          <a:xfrm>
            <a:off x="1524000" y="1325217"/>
            <a:ext cx="10376452" cy="5287618"/>
          </a:xfrm>
        </p:spPr>
        <p:txBody>
          <a:bodyPr/>
          <a:lstStyle/>
          <a:p>
            <a:pPr marL="0" indent="0">
              <a:buNone/>
            </a:pPr>
            <a:r>
              <a:rPr lang="en-US" b="1" dirty="0"/>
              <a:t>The dataset consists of several interrelated tables typically including:</a:t>
            </a:r>
          </a:p>
          <a:p>
            <a:pPr marL="0" indent="0">
              <a:buNone/>
            </a:pPr>
            <a:endParaRPr lang="en-US" b="1" dirty="0"/>
          </a:p>
          <a:p>
            <a:r>
              <a:rPr lang="en-US" altLang="en-US" b="1" dirty="0"/>
              <a:t>Orders (orders): </a:t>
            </a:r>
            <a:r>
              <a:rPr lang="en-US" altLang="en-US" dirty="0"/>
              <a:t>Order ID, customer ID, order date/time, order status</a:t>
            </a:r>
          </a:p>
          <a:p>
            <a:r>
              <a:rPr lang="en-IN" b="1" dirty="0"/>
              <a:t>Order Details (</a:t>
            </a:r>
            <a:r>
              <a:rPr lang="en-IN" b="1" dirty="0" err="1"/>
              <a:t>order_details</a:t>
            </a:r>
            <a:r>
              <a:rPr lang="en-IN" b="1" dirty="0"/>
              <a:t>): </a:t>
            </a:r>
            <a:r>
              <a:rPr lang="en-IN" dirty="0"/>
              <a:t>Order detail ID, order ID, pizza ID, quantity</a:t>
            </a:r>
          </a:p>
          <a:p>
            <a:r>
              <a:rPr lang="en-IN" b="1" dirty="0"/>
              <a:t>Pizzas (pizzas): </a:t>
            </a:r>
            <a:r>
              <a:rPr lang="en-IN" dirty="0"/>
              <a:t>Pizza ID, name, size, price, category (vegetarian, meat, etc.)</a:t>
            </a:r>
          </a:p>
          <a:p>
            <a:r>
              <a:rPr lang="en-IN" dirty="0"/>
              <a:t> </a:t>
            </a:r>
            <a:r>
              <a:rPr lang="en-IN" b="1" dirty="0"/>
              <a:t>Customers (customers): </a:t>
            </a:r>
            <a:r>
              <a:rPr lang="en-IN" dirty="0"/>
              <a:t>Customer ID, name, email, location (optional)</a:t>
            </a:r>
          </a:p>
          <a:p>
            <a:r>
              <a:rPr lang="en-IN" dirty="0"/>
              <a:t> </a:t>
            </a:r>
            <a:r>
              <a:rPr lang="en-IN" b="1" dirty="0"/>
              <a:t>Employees (employees): </a:t>
            </a:r>
            <a:r>
              <a:rPr lang="en-IN" dirty="0"/>
              <a:t>Employee ID, name, role (e.g., cashier, delivery)</a:t>
            </a:r>
          </a:p>
          <a:p>
            <a:r>
              <a:rPr lang="en-IN" dirty="0"/>
              <a:t> </a:t>
            </a:r>
            <a:r>
              <a:rPr lang="en-IN" b="1" dirty="0"/>
              <a:t>Store Info (stores):</a:t>
            </a:r>
            <a:r>
              <a:rPr lang="en-IN" dirty="0"/>
              <a:t> Store ID, location, region (if multiple locations)</a:t>
            </a:r>
          </a:p>
          <a:p>
            <a:endParaRPr lang="en-US" altLang="en-US" dirty="0"/>
          </a:p>
          <a:p>
            <a:endParaRPr lang="en-IN" dirty="0"/>
          </a:p>
        </p:txBody>
      </p:sp>
    </p:spTree>
    <p:extLst>
      <p:ext uri="{BB962C8B-B14F-4D97-AF65-F5344CB8AC3E}">
        <p14:creationId xmlns:p14="http://schemas.microsoft.com/office/powerpoint/2010/main" val="344750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6DF4-EE3E-4A30-A3A0-9920629092AB}"/>
              </a:ext>
            </a:extLst>
          </p:cNvPr>
          <p:cNvSpPr>
            <a:spLocks noGrp="1"/>
          </p:cNvSpPr>
          <p:nvPr>
            <p:ph type="title"/>
          </p:nvPr>
        </p:nvSpPr>
        <p:spPr/>
        <p:txBody>
          <a:bodyPr/>
          <a:lstStyle/>
          <a:p>
            <a:r>
              <a:rPr lang="en-IN" b="1" dirty="0"/>
              <a:t>Key Analyses Performed</a:t>
            </a:r>
            <a:endParaRPr lang="en-IN" dirty="0"/>
          </a:p>
        </p:txBody>
      </p:sp>
      <p:sp>
        <p:nvSpPr>
          <p:cNvPr id="3" name="Content Placeholder 2">
            <a:extLst>
              <a:ext uri="{FF2B5EF4-FFF2-40B4-BE49-F238E27FC236}">
                <a16:creationId xmlns:a16="http://schemas.microsoft.com/office/drawing/2014/main" id="{BF0F5D43-FC20-4FD2-A509-75BCC02CB172}"/>
              </a:ext>
            </a:extLst>
          </p:cNvPr>
          <p:cNvSpPr>
            <a:spLocks noGrp="1"/>
          </p:cNvSpPr>
          <p:nvPr>
            <p:ph idx="1"/>
          </p:nvPr>
        </p:nvSpPr>
        <p:spPr>
          <a:xfrm>
            <a:off x="2125386" y="1603513"/>
            <a:ext cx="8915400" cy="4876799"/>
          </a:xfrm>
        </p:spPr>
        <p:txBody>
          <a:bodyPr>
            <a:normAutofit fontScale="77500" lnSpcReduction="20000"/>
          </a:bodyPr>
          <a:lstStyle/>
          <a:p>
            <a:pPr marL="0" indent="0">
              <a:buNone/>
            </a:pPr>
            <a:r>
              <a:rPr lang="en-IN" b="1" dirty="0"/>
              <a:t>Sales Analysis</a:t>
            </a:r>
          </a:p>
          <a:p>
            <a:r>
              <a:rPr lang="en-IN" dirty="0"/>
              <a:t>Total revenue, average order value, and number of orders</a:t>
            </a:r>
          </a:p>
          <a:p>
            <a:r>
              <a:rPr lang="en-IN" dirty="0"/>
              <a:t>Sales trends over days, weeks, and months</a:t>
            </a:r>
          </a:p>
          <a:p>
            <a:r>
              <a:rPr lang="en-IN" dirty="0"/>
              <a:t>Pizza sales by size and category</a:t>
            </a:r>
          </a:p>
          <a:p>
            <a:pPr marL="0" indent="0">
              <a:buNone/>
            </a:pPr>
            <a:r>
              <a:rPr lang="en-IN" b="1" dirty="0"/>
              <a:t>Menu Performance</a:t>
            </a:r>
          </a:p>
          <a:p>
            <a:r>
              <a:rPr lang="en-IN" dirty="0"/>
              <a:t>Best- and worst-selling pizzas</a:t>
            </a:r>
          </a:p>
          <a:p>
            <a:r>
              <a:rPr lang="en-IN" dirty="0"/>
              <a:t>Profit margin by pizza (if cost is available)</a:t>
            </a:r>
          </a:p>
          <a:p>
            <a:r>
              <a:rPr lang="en-IN" dirty="0"/>
              <a:t>Average quantity sold per pizza per day</a:t>
            </a:r>
          </a:p>
          <a:p>
            <a:pPr marL="0" indent="0">
              <a:buNone/>
            </a:pPr>
            <a:r>
              <a:rPr lang="en-IN" b="1" dirty="0"/>
              <a:t>Customer Insights</a:t>
            </a:r>
          </a:p>
          <a:p>
            <a:r>
              <a:rPr lang="en-IN" dirty="0"/>
              <a:t>Most frequent customers</a:t>
            </a:r>
          </a:p>
          <a:p>
            <a:r>
              <a:rPr lang="en-IN" dirty="0"/>
              <a:t>Customer order frequency and patterns</a:t>
            </a:r>
          </a:p>
          <a:p>
            <a:r>
              <a:rPr lang="en-IN" dirty="0"/>
              <a:t>Popular pizza types by time of day/week</a:t>
            </a:r>
          </a:p>
          <a:p>
            <a:pPr marL="0" indent="0">
              <a:buNone/>
            </a:pPr>
            <a:r>
              <a:rPr lang="en-IN" b="1" dirty="0"/>
              <a:t>Operational Optimization</a:t>
            </a:r>
          </a:p>
          <a:p>
            <a:r>
              <a:rPr lang="en-IN" dirty="0"/>
              <a:t>Peak hours and days of the week for sales</a:t>
            </a:r>
          </a:p>
          <a:p>
            <a:r>
              <a:rPr lang="en-IN" dirty="0"/>
              <a:t>Employee sales performance (if tracked)</a:t>
            </a:r>
          </a:p>
          <a:p>
            <a:r>
              <a:rPr lang="en-IN" dirty="0"/>
              <a:t>Location-based comparisons (if multi-store)</a:t>
            </a:r>
          </a:p>
          <a:p>
            <a:endParaRPr lang="en-IN" dirty="0"/>
          </a:p>
        </p:txBody>
      </p:sp>
    </p:spTree>
    <p:extLst>
      <p:ext uri="{BB962C8B-B14F-4D97-AF65-F5344CB8AC3E}">
        <p14:creationId xmlns:p14="http://schemas.microsoft.com/office/powerpoint/2010/main" val="44364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A34237-B6B6-4A21-8C95-998E478894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67351"/>
            <a:ext cx="10800522" cy="4418979"/>
          </a:xfrm>
          <a:prstGeom prst="rect">
            <a:avLst/>
          </a:prstGeom>
          <a:noFill/>
          <a:ln>
            <a:noFill/>
          </a:ln>
        </p:spPr>
      </p:pic>
      <p:sp>
        <p:nvSpPr>
          <p:cNvPr id="5" name="TextBox 4">
            <a:extLst>
              <a:ext uri="{FF2B5EF4-FFF2-40B4-BE49-F238E27FC236}">
                <a16:creationId xmlns:a16="http://schemas.microsoft.com/office/drawing/2014/main" id="{9ED483E4-FFDB-4034-8AE7-30E2C79BBB8D}"/>
              </a:ext>
            </a:extLst>
          </p:cNvPr>
          <p:cNvSpPr txBox="1"/>
          <p:nvPr/>
        </p:nvSpPr>
        <p:spPr>
          <a:xfrm>
            <a:off x="1908313" y="914400"/>
            <a:ext cx="9422295" cy="646331"/>
          </a:xfrm>
          <a:prstGeom prst="rect">
            <a:avLst/>
          </a:prstGeom>
          <a:noFill/>
        </p:spPr>
        <p:txBody>
          <a:bodyPr wrap="square" rtlCol="0">
            <a:spAutoFit/>
          </a:bodyPr>
          <a:lstStyle/>
          <a:p>
            <a:r>
              <a:rPr lang="en-IN" b="1" dirty="0"/>
              <a:t>Retrieve the total number of orders placed</a:t>
            </a:r>
            <a:r>
              <a:rPr lang="en-IN" dirty="0"/>
              <a:t>.</a:t>
            </a:r>
          </a:p>
          <a:p>
            <a:endParaRPr lang="en-IN" dirty="0"/>
          </a:p>
        </p:txBody>
      </p:sp>
    </p:spTree>
    <p:extLst>
      <p:ext uri="{BB962C8B-B14F-4D97-AF65-F5344CB8AC3E}">
        <p14:creationId xmlns:p14="http://schemas.microsoft.com/office/powerpoint/2010/main" val="171045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F3E93F-2F17-47A1-97E3-E7301BB5E4D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72210" y="1828801"/>
            <a:ext cx="10654746" cy="4731025"/>
          </a:xfrm>
          <a:prstGeom prst="rect">
            <a:avLst/>
          </a:prstGeom>
          <a:noFill/>
          <a:ln>
            <a:noFill/>
          </a:ln>
        </p:spPr>
      </p:pic>
      <p:sp>
        <p:nvSpPr>
          <p:cNvPr id="3" name="TextBox 2">
            <a:extLst>
              <a:ext uri="{FF2B5EF4-FFF2-40B4-BE49-F238E27FC236}">
                <a16:creationId xmlns:a16="http://schemas.microsoft.com/office/drawing/2014/main" id="{B799EE72-3500-40DB-8C7C-6E98C76F24C0}"/>
              </a:ext>
            </a:extLst>
          </p:cNvPr>
          <p:cNvSpPr txBox="1"/>
          <p:nvPr/>
        </p:nvSpPr>
        <p:spPr>
          <a:xfrm>
            <a:off x="1881809" y="715617"/>
            <a:ext cx="8203095" cy="646331"/>
          </a:xfrm>
          <a:prstGeom prst="rect">
            <a:avLst/>
          </a:prstGeom>
          <a:noFill/>
        </p:spPr>
        <p:txBody>
          <a:bodyPr wrap="square" rtlCol="0">
            <a:spAutoFit/>
          </a:bodyPr>
          <a:lstStyle/>
          <a:p>
            <a:r>
              <a:rPr lang="en-IN" b="1" dirty="0"/>
              <a:t>Calculate the total revenue generated from pizza sales</a:t>
            </a:r>
            <a:r>
              <a:rPr lang="en-IN" dirty="0"/>
              <a:t>.</a:t>
            </a:r>
          </a:p>
          <a:p>
            <a:endParaRPr lang="en-IN" dirty="0"/>
          </a:p>
        </p:txBody>
      </p:sp>
    </p:spTree>
    <p:extLst>
      <p:ext uri="{BB962C8B-B14F-4D97-AF65-F5344CB8AC3E}">
        <p14:creationId xmlns:p14="http://schemas.microsoft.com/office/powerpoint/2010/main" val="232488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2C8A-BB82-4BB4-A615-E945C4323061}"/>
              </a:ext>
            </a:extLst>
          </p:cNvPr>
          <p:cNvSpPr>
            <a:spLocks noGrp="1"/>
          </p:cNvSpPr>
          <p:nvPr>
            <p:ph type="title"/>
          </p:nvPr>
        </p:nvSpPr>
        <p:spPr/>
        <p:txBody>
          <a:bodyPr/>
          <a:lstStyle/>
          <a:p>
            <a:r>
              <a:rPr lang="en-IN" dirty="0"/>
              <a:t>Identify the highest-priced pizza.</a:t>
            </a:r>
            <a:br>
              <a:rPr lang="en-IN" dirty="0"/>
            </a:br>
            <a:endParaRPr lang="en-IN" dirty="0"/>
          </a:p>
        </p:txBody>
      </p:sp>
      <p:pic>
        <p:nvPicPr>
          <p:cNvPr id="4" name="Content Placeholder 3">
            <a:extLst>
              <a:ext uri="{FF2B5EF4-FFF2-40B4-BE49-F238E27FC236}">
                <a16:creationId xmlns:a16="http://schemas.microsoft.com/office/drawing/2014/main" id="{1D6AE1DE-EBF0-4C11-8008-12729EB5EF2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2383" y="1905000"/>
            <a:ext cx="8494643" cy="4204252"/>
          </a:xfrm>
          <a:prstGeom prst="rect">
            <a:avLst/>
          </a:prstGeom>
          <a:noFill/>
          <a:ln>
            <a:noFill/>
          </a:ln>
        </p:spPr>
      </p:pic>
    </p:spTree>
    <p:extLst>
      <p:ext uri="{BB962C8B-B14F-4D97-AF65-F5344CB8AC3E}">
        <p14:creationId xmlns:p14="http://schemas.microsoft.com/office/powerpoint/2010/main" val="1096703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F9EB-65C2-4735-A482-3AF063A96057}"/>
              </a:ext>
            </a:extLst>
          </p:cNvPr>
          <p:cNvSpPr>
            <a:spLocks noGrp="1"/>
          </p:cNvSpPr>
          <p:nvPr>
            <p:ph type="title"/>
          </p:nvPr>
        </p:nvSpPr>
        <p:spPr/>
        <p:txBody>
          <a:bodyPr>
            <a:normAutofit fontScale="90000"/>
          </a:bodyPr>
          <a:lstStyle/>
          <a:p>
            <a:r>
              <a:rPr lang="en-IN" dirty="0"/>
              <a:t>Identify the most common pizza size ordered.</a:t>
            </a:r>
            <a:br>
              <a:rPr lang="en-IN" dirty="0"/>
            </a:br>
            <a:endParaRPr lang="en-IN" dirty="0"/>
          </a:p>
        </p:txBody>
      </p:sp>
      <p:pic>
        <p:nvPicPr>
          <p:cNvPr id="4" name="Content Placeholder 3">
            <a:extLst>
              <a:ext uri="{FF2B5EF4-FFF2-40B4-BE49-F238E27FC236}">
                <a16:creationId xmlns:a16="http://schemas.microsoft.com/office/drawing/2014/main" id="{4284C2C8-CB59-4EBB-8EEA-366A6064460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599" y="1905000"/>
            <a:ext cx="8759687" cy="4601817"/>
          </a:xfrm>
          <a:prstGeom prst="rect">
            <a:avLst/>
          </a:prstGeom>
          <a:noFill/>
          <a:ln>
            <a:noFill/>
          </a:ln>
        </p:spPr>
      </p:pic>
    </p:spTree>
    <p:extLst>
      <p:ext uri="{BB962C8B-B14F-4D97-AF65-F5344CB8AC3E}">
        <p14:creationId xmlns:p14="http://schemas.microsoft.com/office/powerpoint/2010/main" val="55349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9C90-DEE2-4CB8-9B25-6D95FFADD779}"/>
              </a:ext>
            </a:extLst>
          </p:cNvPr>
          <p:cNvSpPr>
            <a:spLocks noGrp="1"/>
          </p:cNvSpPr>
          <p:nvPr>
            <p:ph type="title"/>
          </p:nvPr>
        </p:nvSpPr>
        <p:spPr/>
        <p:txBody>
          <a:bodyPr>
            <a:normAutofit fontScale="90000"/>
          </a:bodyPr>
          <a:lstStyle/>
          <a:p>
            <a:r>
              <a:rPr lang="en-IN" dirty="0"/>
              <a:t>List the top 5 most ordered pizza types along with their quantities.</a:t>
            </a:r>
            <a:br>
              <a:rPr lang="en-IN" dirty="0"/>
            </a:br>
            <a:endParaRPr lang="en-IN" dirty="0"/>
          </a:p>
        </p:txBody>
      </p:sp>
      <p:pic>
        <p:nvPicPr>
          <p:cNvPr id="4" name="Content Placeholder 3">
            <a:extLst>
              <a:ext uri="{FF2B5EF4-FFF2-40B4-BE49-F238E27FC236}">
                <a16:creationId xmlns:a16="http://schemas.microsoft.com/office/drawing/2014/main" id="{C7D6A181-A780-4CC9-9FC0-645A2A01D68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4574" y="1905000"/>
            <a:ext cx="9303025" cy="4615070"/>
          </a:xfrm>
          <a:prstGeom prst="rect">
            <a:avLst/>
          </a:prstGeom>
          <a:noFill/>
          <a:ln>
            <a:noFill/>
          </a:ln>
        </p:spPr>
      </p:pic>
    </p:spTree>
    <p:extLst>
      <p:ext uri="{BB962C8B-B14F-4D97-AF65-F5344CB8AC3E}">
        <p14:creationId xmlns:p14="http://schemas.microsoft.com/office/powerpoint/2010/main" val="13825547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TotalTime>
  <Words>521</Words>
  <Application>Microsoft Office PowerPoint</Application>
  <PresentationFormat>Widescreen</PresentationFormat>
  <Paragraphs>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Wisp</vt:lpstr>
      <vt:lpstr>Pizzaa shop sales</vt:lpstr>
      <vt:lpstr>Project Objective</vt:lpstr>
      <vt:lpstr>Dataset Description</vt:lpstr>
      <vt:lpstr>Key Analyses Performed</vt:lpstr>
      <vt:lpstr>PowerPoint Presentation</vt:lpstr>
      <vt:lpstr>PowerPoint Presentation</vt:lpstr>
      <vt:lpstr>Identify the highest-priced pizza. </vt:lpstr>
      <vt:lpstr>Identify the most common pizza size ordered. </vt:lpstr>
      <vt:lpstr>List the top 5 most ordered pizza types along with their quantities. </vt:lpstr>
      <vt:lpstr>Join the necessary tables to find the total quantity of each pizza category ordered. </vt:lpstr>
      <vt:lpstr>Determine the distribution of orders by hour of the day. </vt:lpstr>
      <vt:lpstr>Join relevant tables to find the category-wise distribution of pizzas. </vt:lpstr>
      <vt:lpstr>Group the orders by date and calculate the average number of pizzas ordered per day. </vt:lpstr>
      <vt:lpstr>Determine the top 3 most ordered pizza types based on revenue. </vt:lpstr>
      <vt:lpstr>Calculate the percentage contribution of each pizza type to total revenue. </vt:lpstr>
      <vt:lpstr>Analyze the cumulative revenue generated over time. </vt:lpstr>
      <vt:lpstr>Determine the top 3 most ordered pizza types based on revenue for each pizza category.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sales</dc:title>
  <dc:creator>HP</dc:creator>
  <cp:lastModifiedBy>HP</cp:lastModifiedBy>
  <cp:revision>4</cp:revision>
  <dcterms:created xsi:type="dcterms:W3CDTF">2025-04-23T06:53:17Z</dcterms:created>
  <dcterms:modified xsi:type="dcterms:W3CDTF">2025-04-23T07:29:47Z</dcterms:modified>
</cp:coreProperties>
</file>