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86DD-D831-4664-9998-10ED133DFB8B}"/>
              </a:ext>
            </a:extLst>
          </p:cNvPr>
          <p:cNvSpPr>
            <a:spLocks noGrp="1"/>
          </p:cNvSpPr>
          <p:nvPr>
            <p:ph type="ctrTitle"/>
          </p:nvPr>
        </p:nvSpPr>
        <p:spPr/>
        <p:txBody>
          <a:bodyPr/>
          <a:lstStyle/>
          <a:p>
            <a:r>
              <a:rPr lang="en-US" dirty="0"/>
              <a:t>Sales and Profit ANALYSIS</a:t>
            </a:r>
            <a:endParaRPr lang="en-IN" dirty="0"/>
          </a:p>
        </p:txBody>
      </p:sp>
      <p:sp>
        <p:nvSpPr>
          <p:cNvPr id="3" name="Subtitle 2">
            <a:extLst>
              <a:ext uri="{FF2B5EF4-FFF2-40B4-BE49-F238E27FC236}">
                <a16:creationId xmlns:a16="http://schemas.microsoft.com/office/drawing/2014/main" id="{3A71CB99-2CDD-40BE-B5E1-3E1C1D4C55E4}"/>
              </a:ext>
            </a:extLst>
          </p:cNvPr>
          <p:cNvSpPr>
            <a:spLocks noGrp="1"/>
          </p:cNvSpPr>
          <p:nvPr>
            <p:ph type="subTitle" idx="1"/>
          </p:nvPr>
        </p:nvSpPr>
        <p:spPr/>
        <p:txBody>
          <a:bodyPr/>
          <a:lstStyle/>
          <a:p>
            <a:r>
              <a:rPr lang="en-US" dirty="0"/>
              <a:t>Dashboard using </a:t>
            </a:r>
            <a:r>
              <a:rPr lang="en-US" dirty="0" err="1"/>
              <a:t>powerbi</a:t>
            </a:r>
            <a:endParaRPr lang="en-IN" dirty="0"/>
          </a:p>
        </p:txBody>
      </p:sp>
    </p:spTree>
    <p:extLst>
      <p:ext uri="{BB962C8B-B14F-4D97-AF65-F5344CB8AC3E}">
        <p14:creationId xmlns:p14="http://schemas.microsoft.com/office/powerpoint/2010/main" val="199734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400F-D059-4427-AA8D-277AD8C383B2}"/>
              </a:ext>
            </a:extLst>
          </p:cNvPr>
          <p:cNvSpPr>
            <a:spLocks noGrp="1"/>
          </p:cNvSpPr>
          <p:nvPr>
            <p:ph type="title"/>
          </p:nvPr>
        </p:nvSpPr>
        <p:spPr/>
        <p:txBody>
          <a:bodyPr/>
          <a:lstStyle/>
          <a:p>
            <a:r>
              <a:rPr lang="en-US" dirty="0"/>
              <a:t>Overview </a:t>
            </a:r>
            <a:endParaRPr lang="en-IN" dirty="0"/>
          </a:p>
        </p:txBody>
      </p:sp>
      <p:sp>
        <p:nvSpPr>
          <p:cNvPr id="3" name="Content Placeholder 2">
            <a:extLst>
              <a:ext uri="{FF2B5EF4-FFF2-40B4-BE49-F238E27FC236}">
                <a16:creationId xmlns:a16="http://schemas.microsoft.com/office/drawing/2014/main" id="{6CD000F9-737E-465D-82C1-4B94B71B7917}"/>
              </a:ext>
            </a:extLst>
          </p:cNvPr>
          <p:cNvSpPr>
            <a:spLocks noGrp="1"/>
          </p:cNvSpPr>
          <p:nvPr>
            <p:ph idx="1"/>
          </p:nvPr>
        </p:nvSpPr>
        <p:spPr/>
        <p:txBody>
          <a:bodyPr>
            <a:normAutofit lnSpcReduction="10000"/>
          </a:bodyPr>
          <a:lstStyle/>
          <a:p>
            <a:r>
              <a:rPr lang="en-US" dirty="0"/>
              <a:t>A Sales and Profit project in Power BI can involve creating dashboards and reports to visualize sales performance and profitability, providing insights into key metrics and trends. This can include analyzing sales by region, product, time, or customer segment, as well as calculating and displaying profit margins and profitability. </a:t>
            </a:r>
            <a:endParaRPr lang="en-IN" dirty="0"/>
          </a:p>
          <a:p>
            <a:r>
              <a:rPr lang="en-US" dirty="0"/>
              <a:t>To contribute to the success of a business by</a:t>
            </a:r>
            <a:r>
              <a:rPr lang="en-IN" dirty="0"/>
              <a:t> </a:t>
            </a:r>
            <a:r>
              <a:rPr lang="en-US" dirty="0"/>
              <a:t>Utilizing data analysis techniques, specifically focusing On Time series analysis, to provide valuable insights and accurate sales  forecasting.</a:t>
            </a:r>
            <a:endParaRPr lang="en-IN" dirty="0"/>
          </a:p>
          <a:p>
            <a:endParaRPr lang="en-IN" dirty="0"/>
          </a:p>
        </p:txBody>
      </p:sp>
    </p:spTree>
    <p:extLst>
      <p:ext uri="{BB962C8B-B14F-4D97-AF65-F5344CB8AC3E}">
        <p14:creationId xmlns:p14="http://schemas.microsoft.com/office/powerpoint/2010/main" val="11215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A8EC-71A7-4A4B-B4DE-3BD6842B2CE4}"/>
              </a:ext>
            </a:extLst>
          </p:cNvPr>
          <p:cNvSpPr>
            <a:spLocks noGrp="1"/>
          </p:cNvSpPr>
          <p:nvPr>
            <p:ph type="title"/>
          </p:nvPr>
        </p:nvSpPr>
        <p:spPr>
          <a:xfrm>
            <a:off x="955883" y="26504"/>
            <a:ext cx="9905998" cy="852473"/>
          </a:xfrm>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113F543F-A9B9-491E-A3B5-7D24CAE5FF5A}"/>
              </a:ext>
            </a:extLst>
          </p:cNvPr>
          <p:cNvSpPr>
            <a:spLocks noGrp="1"/>
          </p:cNvSpPr>
          <p:nvPr>
            <p:ph idx="1"/>
          </p:nvPr>
        </p:nvSpPr>
        <p:spPr>
          <a:xfrm>
            <a:off x="0" y="706698"/>
            <a:ext cx="12192000" cy="5952519"/>
          </a:xfrm>
        </p:spPr>
        <p:txBody>
          <a:bodyPr>
            <a:normAutofit lnSpcReduction="10000"/>
          </a:bodyPr>
          <a:lstStyle/>
          <a:p>
            <a:pPr marL="0" indent="0">
              <a:buNone/>
            </a:pPr>
            <a:r>
              <a:rPr lang="en-US" dirty="0"/>
              <a:t>Sales and profit objectives in Power BI projects typically focus on analyzing and visualizing data to drive business decisions. Here are some common objectives:</a:t>
            </a:r>
          </a:p>
          <a:p>
            <a:r>
              <a:rPr lang="en-US" b="1" dirty="0"/>
              <a:t>Total Sales Analysis: </a:t>
            </a:r>
            <a:r>
              <a:rPr lang="en-US" dirty="0"/>
              <a:t>Calculate and display the total sales value for specific periods to understand revenue trends</a:t>
            </a:r>
            <a:r>
              <a:rPr lang="en-US" b="1" dirty="0"/>
              <a:t>.</a:t>
            </a:r>
          </a:p>
          <a:p>
            <a:r>
              <a:rPr lang="en-US" b="1" dirty="0"/>
              <a:t>Profit Calculation: </a:t>
            </a:r>
            <a:r>
              <a:rPr lang="en-US" dirty="0"/>
              <a:t>Visualize profit margins and total profit achieved to assess financial performance.</a:t>
            </a:r>
          </a:p>
          <a:p>
            <a:r>
              <a:rPr lang="en-US" b="1" dirty="0"/>
              <a:t>Year-over-Year Comparisons: </a:t>
            </a:r>
            <a:r>
              <a:rPr lang="en-US" dirty="0"/>
              <a:t>Compare sales and profit performance across different timeframes, such as months or years</a:t>
            </a:r>
            <a:r>
              <a:rPr lang="en-US" b="1" dirty="0"/>
              <a:t>.</a:t>
            </a:r>
          </a:p>
          <a:p>
            <a:r>
              <a:rPr lang="en-US" b="1" dirty="0"/>
              <a:t>Customer Insights: </a:t>
            </a:r>
            <a:r>
              <a:rPr lang="en-US" dirty="0"/>
              <a:t>Analyze sales by customer to identify top-performing segments and opportunities for targeted marketing.</a:t>
            </a:r>
          </a:p>
          <a:p>
            <a:r>
              <a:rPr lang="en-US" b="1" dirty="0"/>
              <a:t>Product Performance: </a:t>
            </a:r>
            <a:r>
              <a:rPr lang="en-US" dirty="0"/>
              <a:t>Evaluate sales and profit by product to determine which items contribute most to revenue.</a:t>
            </a:r>
          </a:p>
          <a:p>
            <a:endParaRPr lang="en-IN" dirty="0"/>
          </a:p>
        </p:txBody>
      </p:sp>
    </p:spTree>
    <p:extLst>
      <p:ext uri="{BB962C8B-B14F-4D97-AF65-F5344CB8AC3E}">
        <p14:creationId xmlns:p14="http://schemas.microsoft.com/office/powerpoint/2010/main" val="357443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EDE64-7CEF-4A82-BF78-F28514799E26}"/>
              </a:ext>
            </a:extLst>
          </p:cNvPr>
          <p:cNvPicPr>
            <a:picLocks noChangeAspect="1"/>
          </p:cNvPicPr>
          <p:nvPr/>
        </p:nvPicPr>
        <p:blipFill>
          <a:blip r:embed="rId2"/>
          <a:stretch>
            <a:fillRect/>
          </a:stretch>
        </p:blipFill>
        <p:spPr>
          <a:xfrm>
            <a:off x="1408063" y="278296"/>
            <a:ext cx="9949050" cy="6022093"/>
          </a:xfrm>
          <a:prstGeom prst="rect">
            <a:avLst/>
          </a:prstGeom>
        </p:spPr>
      </p:pic>
    </p:spTree>
    <p:extLst>
      <p:ext uri="{BB962C8B-B14F-4D97-AF65-F5344CB8AC3E}">
        <p14:creationId xmlns:p14="http://schemas.microsoft.com/office/powerpoint/2010/main" val="60278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D72F2-8360-435F-A37C-0F63C12375B0}"/>
              </a:ext>
            </a:extLst>
          </p:cNvPr>
          <p:cNvPicPr>
            <a:picLocks noChangeAspect="1"/>
          </p:cNvPicPr>
          <p:nvPr/>
        </p:nvPicPr>
        <p:blipFill>
          <a:blip r:embed="rId2"/>
          <a:stretch>
            <a:fillRect/>
          </a:stretch>
        </p:blipFill>
        <p:spPr>
          <a:xfrm>
            <a:off x="970817" y="304800"/>
            <a:ext cx="10823618" cy="6347791"/>
          </a:xfrm>
          <a:prstGeom prst="rect">
            <a:avLst/>
          </a:prstGeom>
        </p:spPr>
      </p:pic>
    </p:spTree>
    <p:extLst>
      <p:ext uri="{BB962C8B-B14F-4D97-AF65-F5344CB8AC3E}">
        <p14:creationId xmlns:p14="http://schemas.microsoft.com/office/powerpoint/2010/main" val="25719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ACF6-BF60-49DF-BB17-258D52818F42}"/>
              </a:ext>
            </a:extLst>
          </p:cNvPr>
          <p:cNvSpPr>
            <a:spLocks noGrp="1"/>
          </p:cNvSpPr>
          <p:nvPr>
            <p:ph type="title"/>
          </p:nvPr>
        </p:nvSpPr>
        <p:spPr/>
        <p:txBody>
          <a:bodyPr/>
          <a:lstStyle/>
          <a:p>
            <a:r>
              <a:rPr lang="en-US" dirty="0"/>
              <a:t>DAX FORMULAS</a:t>
            </a:r>
            <a:endParaRPr lang="en-IN" dirty="0"/>
          </a:p>
        </p:txBody>
      </p:sp>
      <p:sp>
        <p:nvSpPr>
          <p:cNvPr id="3" name="Content Placeholder 2">
            <a:extLst>
              <a:ext uri="{FF2B5EF4-FFF2-40B4-BE49-F238E27FC236}">
                <a16:creationId xmlns:a16="http://schemas.microsoft.com/office/drawing/2014/main" id="{CBD7ABFB-B94E-4070-8079-A6AA7FE4EEF8}"/>
              </a:ext>
            </a:extLst>
          </p:cNvPr>
          <p:cNvSpPr>
            <a:spLocks noGrp="1"/>
          </p:cNvSpPr>
          <p:nvPr>
            <p:ph idx="1"/>
          </p:nvPr>
        </p:nvSpPr>
        <p:spPr/>
        <p:txBody>
          <a:bodyPr/>
          <a:lstStyle/>
          <a:p>
            <a:r>
              <a:rPr lang="en-US" dirty="0" err="1"/>
              <a:t>Average_Delivery</a:t>
            </a:r>
            <a:r>
              <a:rPr lang="en-US" dirty="0"/>
              <a:t> = DATEDIFF('</a:t>
            </a:r>
            <a:r>
              <a:rPr lang="en-US" dirty="0" err="1"/>
              <a:t>SuperStore_Sales_Dataset</a:t>
            </a:r>
            <a:r>
              <a:rPr lang="en-US" dirty="0"/>
              <a:t>'[Order Date],'</a:t>
            </a:r>
            <a:r>
              <a:rPr lang="en-US" dirty="0" err="1"/>
              <a:t>SuperStore_Sales_Dataset</a:t>
            </a:r>
            <a:r>
              <a:rPr lang="en-US" dirty="0"/>
              <a:t>'[Ship Date],DAY) </a:t>
            </a:r>
          </a:p>
          <a:p>
            <a:r>
              <a:rPr lang="en-IN" dirty="0" err="1"/>
              <a:t>SalesForcast</a:t>
            </a:r>
            <a:r>
              <a:rPr lang="en-IN"/>
              <a:t>=SUMMARIZE</a:t>
            </a:r>
            <a:r>
              <a:rPr lang="en-IN" dirty="0"/>
              <a:t>('SuperStore_Sales_Dataset',</a:t>
            </a:r>
            <a:r>
              <a:rPr lang="en-IN" dirty="0" err="1"/>
              <a:t>SuperStore_Sales_Dataset</a:t>
            </a:r>
            <a:r>
              <a:rPr lang="en-IN" dirty="0"/>
              <a:t>[Order Date],"</a:t>
            </a:r>
            <a:r>
              <a:rPr lang="en-IN" dirty="0" err="1"/>
              <a:t>total_sales",SUM</a:t>
            </a:r>
            <a:r>
              <a:rPr lang="en-IN" dirty="0"/>
              <a:t>(</a:t>
            </a:r>
            <a:r>
              <a:rPr lang="en-IN" dirty="0" err="1"/>
              <a:t>SuperStore_Sales_Dataset</a:t>
            </a:r>
            <a:r>
              <a:rPr lang="en-IN" dirty="0"/>
              <a:t>[Sales]))</a:t>
            </a:r>
          </a:p>
          <a:p>
            <a:endParaRPr lang="en-IN" dirty="0"/>
          </a:p>
        </p:txBody>
      </p:sp>
    </p:spTree>
    <p:extLst>
      <p:ext uri="{BB962C8B-B14F-4D97-AF65-F5344CB8AC3E}">
        <p14:creationId xmlns:p14="http://schemas.microsoft.com/office/powerpoint/2010/main" val="305836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0EF8-209F-4030-B5A7-7A637A6E8FFD}"/>
              </a:ext>
            </a:extLst>
          </p:cNvPr>
          <p:cNvSpPr>
            <a:spLocks noGrp="1"/>
          </p:cNvSpPr>
          <p:nvPr>
            <p:ph type="title"/>
          </p:nvPr>
        </p:nvSpPr>
        <p:spPr>
          <a:xfrm>
            <a:off x="1022143" y="46382"/>
            <a:ext cx="9905998" cy="102041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BF65C25-65B7-4281-9194-CE2069E874DE}"/>
              </a:ext>
            </a:extLst>
          </p:cNvPr>
          <p:cNvSpPr>
            <a:spLocks noGrp="1"/>
          </p:cNvSpPr>
          <p:nvPr>
            <p:ph idx="1"/>
          </p:nvPr>
        </p:nvSpPr>
        <p:spPr>
          <a:xfrm>
            <a:off x="251792" y="808383"/>
            <a:ext cx="11635408" cy="5698434"/>
          </a:xfrm>
        </p:spPr>
        <p:txBody>
          <a:bodyPr/>
          <a:lstStyle/>
          <a:p>
            <a:r>
              <a:rPr lang="en-US" dirty="0"/>
              <a:t>The conclusion of a sales and profit analysis project in Power BI typically highlights the actionable insights derived from the data.</a:t>
            </a:r>
          </a:p>
          <a:p>
            <a:r>
              <a:rPr lang="en-US" b="1" dirty="0"/>
              <a:t>Enhanced Decision-Making: </a:t>
            </a:r>
            <a:r>
              <a:rPr lang="en-US" dirty="0"/>
              <a:t>The project provides a clear understanding of sales trends, profit margins, and customer behavior, enabling data-driven decisions</a:t>
            </a:r>
            <a:r>
              <a:rPr lang="en-US" b="1" dirty="0"/>
              <a:t>.</a:t>
            </a:r>
          </a:p>
          <a:p>
            <a:r>
              <a:rPr lang="en-US" b="1" dirty="0"/>
              <a:t>Operational Efficiency: </a:t>
            </a:r>
            <a:r>
              <a:rPr lang="en-US" dirty="0"/>
              <a:t>By identifying top-performing products, regions, or customer segments, businesses can optimize their strategies and resource allocation.</a:t>
            </a:r>
          </a:p>
          <a:p>
            <a:r>
              <a:rPr lang="en-US" b="1" dirty="0"/>
              <a:t>Financial Insights: </a:t>
            </a:r>
            <a:r>
              <a:rPr lang="en-US" dirty="0"/>
              <a:t>The analysis of profit margins and revenue trends helps in setting realistic financial goals and improving profitability.</a:t>
            </a:r>
          </a:p>
          <a:p>
            <a:r>
              <a:rPr lang="en-US" b="1" dirty="0"/>
              <a:t>Interactive Reporting: </a:t>
            </a:r>
            <a:r>
              <a:rPr lang="en-US" dirty="0"/>
              <a:t>The Power BI dashboards offer dynamic and user-friendly visualizations, making it easier for stakeholders to explore and interpret data.</a:t>
            </a:r>
          </a:p>
          <a:p>
            <a:endParaRPr lang="en-IN" dirty="0"/>
          </a:p>
        </p:txBody>
      </p:sp>
    </p:spTree>
    <p:extLst>
      <p:ext uri="{BB962C8B-B14F-4D97-AF65-F5344CB8AC3E}">
        <p14:creationId xmlns:p14="http://schemas.microsoft.com/office/powerpoint/2010/main" val="1570876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31</TotalTime>
  <Words>388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Sales and Profit ANALYSIS</vt:lpstr>
      <vt:lpstr>Overview </vt:lpstr>
      <vt:lpstr>Objectives:</vt:lpstr>
      <vt:lpstr>PowerPoint Presentation</vt:lpstr>
      <vt:lpstr>PowerPoint Presentation</vt:lpstr>
      <vt:lpstr>DAX FORMULAS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and Profit ANALYSIS</dc:title>
  <dc:creator>HP</dc:creator>
  <cp:lastModifiedBy>HP</cp:lastModifiedBy>
  <cp:revision>2</cp:revision>
  <dcterms:created xsi:type="dcterms:W3CDTF">2025-04-29T14:53:06Z</dcterms:created>
  <dcterms:modified xsi:type="dcterms:W3CDTF">2025-04-29T15:24:39Z</dcterms:modified>
</cp:coreProperties>
</file>