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junatha Thippeswamy" initials="MT" lastIdx="2" clrIdx="0">
    <p:extLst>
      <p:ext uri="{19B8F6BF-5375-455C-9EA6-DF929625EA0E}">
        <p15:presenceInfo xmlns:p15="http://schemas.microsoft.com/office/powerpoint/2012/main" userId="bca053fb79c814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F602-58F4-44A5-9575-0A82903840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97D1A4-6538-4E6C-89C5-73E4DB162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00A0F7-9901-4EC8-8D63-0DE0D0C1D2BE}"/>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5" name="Footer Placeholder 4">
            <a:extLst>
              <a:ext uri="{FF2B5EF4-FFF2-40B4-BE49-F238E27FC236}">
                <a16:creationId xmlns:a16="http://schemas.microsoft.com/office/drawing/2014/main" id="{2F2D2CF7-FFE9-490A-B489-2E9D56C43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5F00A-98B1-4A07-8E90-5D44E2332A57}"/>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329840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29FE-BA41-4CAD-B3AF-00AE99FF1E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544453-9178-4011-85E1-2467F1282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756FF-1551-4A8C-A2F3-1C2057CD5E4C}"/>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5" name="Footer Placeholder 4">
            <a:extLst>
              <a:ext uri="{FF2B5EF4-FFF2-40B4-BE49-F238E27FC236}">
                <a16:creationId xmlns:a16="http://schemas.microsoft.com/office/drawing/2014/main" id="{748AC98D-BEC6-4949-8F58-BA195F313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92F7A-9090-45D6-AD3F-EE2C9B16F9B4}"/>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104786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07970-3476-4BEA-BD73-B0120274B4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1F5DA1-D8F7-4692-AA08-0515721EC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21EC6F-5406-4D1B-9439-60C16A5B653C}"/>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5" name="Footer Placeholder 4">
            <a:extLst>
              <a:ext uri="{FF2B5EF4-FFF2-40B4-BE49-F238E27FC236}">
                <a16:creationId xmlns:a16="http://schemas.microsoft.com/office/drawing/2014/main" id="{C7D48698-57FE-43E7-BC2B-720A9690FF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D1BD8-AB28-42DE-BD49-ED5D20AEEAB1}"/>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262132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0CE1-4C5D-4DC5-9E8B-BC27E46D22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3FE88-F411-43FA-B86C-68541962C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972283-4392-45C0-BFCF-FBEE12A6A162}"/>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5" name="Footer Placeholder 4">
            <a:extLst>
              <a:ext uri="{FF2B5EF4-FFF2-40B4-BE49-F238E27FC236}">
                <a16:creationId xmlns:a16="http://schemas.microsoft.com/office/drawing/2014/main" id="{07B21C54-A97F-41F1-B9CD-06BB8599B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766FD-6ED6-4A31-AA1C-EC0C24F55346}"/>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361996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EEC6-01E8-4595-923A-12BEFD6CB0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AA2C28-96A9-4587-A4FB-791B622AF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D6FD5-54E2-4506-AD78-76446A51EF33}"/>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5" name="Footer Placeholder 4">
            <a:extLst>
              <a:ext uri="{FF2B5EF4-FFF2-40B4-BE49-F238E27FC236}">
                <a16:creationId xmlns:a16="http://schemas.microsoft.com/office/drawing/2014/main" id="{FEB3C417-C88E-46A8-BD28-F539FA100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2D6BB-38F2-4494-AE8A-982F51914792}"/>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213628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C698-D784-41C7-A47D-B60899222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5598C3-A25D-470E-971E-CE2295EF2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7B3A31-2D6B-497D-8341-E38E823E57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D5DC1A-ACF8-48E5-92A5-1317B43FFD46}"/>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6" name="Footer Placeholder 5">
            <a:extLst>
              <a:ext uri="{FF2B5EF4-FFF2-40B4-BE49-F238E27FC236}">
                <a16:creationId xmlns:a16="http://schemas.microsoft.com/office/drawing/2014/main" id="{E97EF1E0-CAB5-4366-92DC-200662D4E9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A2F6D-9CFB-4C59-ADE5-9CD817E9F2D4}"/>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91993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ABD5-D01D-4399-A943-E1D0F6C481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A20C1-49E1-43F0-B649-51E8CA47A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5EEF8-7D0A-4C41-BC7D-2871071E5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F941C5-EA92-498E-B927-AD8A03EF2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DF8D5-C002-45A2-8A0C-7FF2E759A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DA5706-E306-4834-A82B-E2E2F31DE700}"/>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8" name="Footer Placeholder 7">
            <a:extLst>
              <a:ext uri="{FF2B5EF4-FFF2-40B4-BE49-F238E27FC236}">
                <a16:creationId xmlns:a16="http://schemas.microsoft.com/office/drawing/2014/main" id="{8665D99B-138E-493F-90E9-0F85E1D017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F46E83-3D69-4776-852F-CFC9365AA3D4}"/>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343396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C93-949A-429D-B852-FED1A2B64D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672951-7802-4700-BD59-E072F29D094F}"/>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4" name="Footer Placeholder 3">
            <a:extLst>
              <a:ext uri="{FF2B5EF4-FFF2-40B4-BE49-F238E27FC236}">
                <a16:creationId xmlns:a16="http://schemas.microsoft.com/office/drawing/2014/main" id="{EDB9DF20-6038-4EBB-83B1-66490B2088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9B3DE1-CD99-419F-82E6-C3C669DA1CE2}"/>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347413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426630-D230-43FE-8BC2-AD855A7B2977}"/>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3" name="Footer Placeholder 2">
            <a:extLst>
              <a:ext uri="{FF2B5EF4-FFF2-40B4-BE49-F238E27FC236}">
                <a16:creationId xmlns:a16="http://schemas.microsoft.com/office/drawing/2014/main" id="{03D3A93B-2736-4518-A894-9E1ADBA9C6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ADD366-346A-46A2-8BBB-D3BAC7A3B84D}"/>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81046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388D-A3B1-4CF6-A71F-2D7BA91EE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7D7D58-59C9-4F88-8545-DBD89C792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5FD36F-3C45-4B64-BD11-C012548DD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80A6F-AD5E-4658-BB8C-7FF8501495CE}"/>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6" name="Footer Placeholder 5">
            <a:extLst>
              <a:ext uri="{FF2B5EF4-FFF2-40B4-BE49-F238E27FC236}">
                <a16:creationId xmlns:a16="http://schemas.microsoft.com/office/drawing/2014/main" id="{FFAAADB5-291C-48AA-9134-EF296FDA0A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A6649-7349-40A8-B8FC-A202B05B18E2}"/>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65643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EDC8-E76F-4C29-B254-C3A788E82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16607C-6630-4E20-9F59-4DB48555A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EB43F-B754-494D-A312-AE3F2B032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A0A82-0559-4286-9F0A-14375EB40569}"/>
              </a:ext>
            </a:extLst>
          </p:cNvPr>
          <p:cNvSpPr>
            <a:spLocks noGrp="1"/>
          </p:cNvSpPr>
          <p:nvPr>
            <p:ph type="dt" sz="half" idx="10"/>
          </p:nvPr>
        </p:nvSpPr>
        <p:spPr/>
        <p:txBody>
          <a:bodyPr/>
          <a:lstStyle/>
          <a:p>
            <a:fld id="{9760AF91-93E9-4A19-9CB4-37DC52B707FC}" type="datetimeFigureOut">
              <a:rPr lang="en-IN" smtClean="0"/>
              <a:t>01-11-2019</a:t>
            </a:fld>
            <a:endParaRPr lang="en-IN"/>
          </a:p>
        </p:txBody>
      </p:sp>
      <p:sp>
        <p:nvSpPr>
          <p:cNvPr id="6" name="Footer Placeholder 5">
            <a:extLst>
              <a:ext uri="{FF2B5EF4-FFF2-40B4-BE49-F238E27FC236}">
                <a16:creationId xmlns:a16="http://schemas.microsoft.com/office/drawing/2014/main" id="{21234C22-78BF-4525-B9E9-396D9374E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90B7A1-BE27-47EB-B0EC-B9A9C18CB57C}"/>
              </a:ext>
            </a:extLst>
          </p:cNvPr>
          <p:cNvSpPr>
            <a:spLocks noGrp="1"/>
          </p:cNvSpPr>
          <p:nvPr>
            <p:ph type="sldNum" sz="quarter" idx="12"/>
          </p:nvPr>
        </p:nvSpPr>
        <p:spPr/>
        <p:txBody>
          <a:bodyPr/>
          <a:lstStyle/>
          <a:p>
            <a:fld id="{DF44FE5B-1BE7-4C86-B14B-44C892D5F19A}" type="slidenum">
              <a:rPr lang="en-IN" smtClean="0"/>
              <a:t>‹#›</a:t>
            </a:fld>
            <a:endParaRPr lang="en-IN"/>
          </a:p>
        </p:txBody>
      </p:sp>
    </p:spTree>
    <p:extLst>
      <p:ext uri="{BB962C8B-B14F-4D97-AF65-F5344CB8AC3E}">
        <p14:creationId xmlns:p14="http://schemas.microsoft.com/office/powerpoint/2010/main" val="306431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D967A-764C-4AFB-BBC2-EAC843443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AA50E7-1925-4F81-AB5C-7B9CD771F2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9F825-1508-4C7B-9FA1-0CEC9B459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0AF91-93E9-4A19-9CB4-37DC52B707FC}" type="datetimeFigureOut">
              <a:rPr lang="en-IN" smtClean="0"/>
              <a:t>01-11-2019</a:t>
            </a:fld>
            <a:endParaRPr lang="en-IN"/>
          </a:p>
        </p:txBody>
      </p:sp>
      <p:sp>
        <p:nvSpPr>
          <p:cNvPr id="5" name="Footer Placeholder 4">
            <a:extLst>
              <a:ext uri="{FF2B5EF4-FFF2-40B4-BE49-F238E27FC236}">
                <a16:creationId xmlns:a16="http://schemas.microsoft.com/office/drawing/2014/main" id="{E6F73E87-1FE7-4945-AE86-A70EC9415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EBC727-601B-400B-8710-5CB73E1807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4FE5B-1BE7-4C86-B14B-44C892D5F19A}" type="slidenum">
              <a:rPr lang="en-IN" smtClean="0"/>
              <a:t>‹#›</a:t>
            </a:fld>
            <a:endParaRPr lang="en-IN"/>
          </a:p>
        </p:txBody>
      </p:sp>
    </p:spTree>
    <p:extLst>
      <p:ext uri="{BB962C8B-B14F-4D97-AF65-F5344CB8AC3E}">
        <p14:creationId xmlns:p14="http://schemas.microsoft.com/office/powerpoint/2010/main" val="1626156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211B-CB08-4F09-9C7B-446BDDE07645}"/>
              </a:ext>
            </a:extLst>
          </p:cNvPr>
          <p:cNvSpPr>
            <a:spLocks noGrp="1"/>
          </p:cNvSpPr>
          <p:nvPr>
            <p:ph type="ctrTitle"/>
          </p:nvPr>
        </p:nvSpPr>
        <p:spPr>
          <a:xfrm>
            <a:off x="1524000" y="1122362"/>
            <a:ext cx="9144000" cy="5014277"/>
          </a:xfrm>
        </p:spPr>
        <p:txBody>
          <a:bodyPr/>
          <a:lstStyle/>
          <a:p>
            <a:br>
              <a:rPr lang="en-US" dirty="0"/>
            </a:br>
            <a:endParaRPr lang="en-IN" dirty="0"/>
          </a:p>
        </p:txBody>
      </p:sp>
      <p:sp>
        <p:nvSpPr>
          <p:cNvPr id="4" name="Rectangle 3">
            <a:extLst>
              <a:ext uri="{FF2B5EF4-FFF2-40B4-BE49-F238E27FC236}">
                <a16:creationId xmlns:a16="http://schemas.microsoft.com/office/drawing/2014/main" id="{0A8C24D1-9EE8-40E6-99BC-783B121B9B4A}"/>
              </a:ext>
            </a:extLst>
          </p:cNvPr>
          <p:cNvSpPr/>
          <p:nvPr/>
        </p:nvSpPr>
        <p:spPr>
          <a:xfrm>
            <a:off x="1859280" y="3202780"/>
            <a:ext cx="1249680"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IoT Devices</a:t>
            </a:r>
            <a:endParaRPr lang="en-IN" sz="1200" dirty="0"/>
          </a:p>
        </p:txBody>
      </p:sp>
      <p:sp>
        <p:nvSpPr>
          <p:cNvPr id="7" name="Rectangle 6">
            <a:extLst>
              <a:ext uri="{FF2B5EF4-FFF2-40B4-BE49-F238E27FC236}">
                <a16:creationId xmlns:a16="http://schemas.microsoft.com/office/drawing/2014/main" id="{4F309E4A-CAC0-4938-A17A-E31206B9EC22}"/>
              </a:ext>
            </a:extLst>
          </p:cNvPr>
          <p:cNvSpPr/>
          <p:nvPr/>
        </p:nvSpPr>
        <p:spPr>
          <a:xfrm>
            <a:off x="4095750" y="3202780"/>
            <a:ext cx="1249681"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Cloud Gateway</a:t>
            </a:r>
          </a:p>
          <a:p>
            <a:pPr algn="ctr"/>
            <a:r>
              <a:rPr lang="en-US" sz="1200" dirty="0"/>
              <a:t>(IoT Hub)</a:t>
            </a:r>
            <a:endParaRPr lang="en-IN" sz="1200" dirty="0"/>
          </a:p>
        </p:txBody>
      </p:sp>
      <p:sp>
        <p:nvSpPr>
          <p:cNvPr id="8" name="Rectangle 7">
            <a:extLst>
              <a:ext uri="{FF2B5EF4-FFF2-40B4-BE49-F238E27FC236}">
                <a16:creationId xmlns:a16="http://schemas.microsoft.com/office/drawing/2014/main" id="{DCC446BF-EC63-4718-A079-F0880D22424A}"/>
              </a:ext>
            </a:extLst>
          </p:cNvPr>
          <p:cNvSpPr/>
          <p:nvPr/>
        </p:nvSpPr>
        <p:spPr>
          <a:xfrm>
            <a:off x="6617969" y="3202779"/>
            <a:ext cx="1123950"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Stream</a:t>
            </a:r>
          </a:p>
          <a:p>
            <a:pPr algn="ctr"/>
            <a:r>
              <a:rPr lang="en-US" sz="1200" dirty="0"/>
              <a:t>Processing</a:t>
            </a:r>
            <a:endParaRPr lang="en-IN" sz="1200" dirty="0"/>
          </a:p>
        </p:txBody>
      </p:sp>
      <p:sp>
        <p:nvSpPr>
          <p:cNvPr id="9" name="Rectangle 8">
            <a:extLst>
              <a:ext uri="{FF2B5EF4-FFF2-40B4-BE49-F238E27FC236}">
                <a16:creationId xmlns:a16="http://schemas.microsoft.com/office/drawing/2014/main" id="{EF843448-CF69-48E0-BF1B-96AB73276E0F}"/>
              </a:ext>
            </a:extLst>
          </p:cNvPr>
          <p:cNvSpPr/>
          <p:nvPr/>
        </p:nvSpPr>
        <p:spPr>
          <a:xfrm>
            <a:off x="6581775" y="4882198"/>
            <a:ext cx="1123950"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Storage</a:t>
            </a:r>
            <a:endParaRPr lang="en-IN" sz="1200" dirty="0"/>
          </a:p>
        </p:txBody>
      </p:sp>
      <p:sp>
        <p:nvSpPr>
          <p:cNvPr id="10" name="Rectangle 9">
            <a:extLst>
              <a:ext uri="{FF2B5EF4-FFF2-40B4-BE49-F238E27FC236}">
                <a16:creationId xmlns:a16="http://schemas.microsoft.com/office/drawing/2014/main" id="{43520006-E619-4DEB-853B-5857C95397FE}"/>
              </a:ext>
            </a:extLst>
          </p:cNvPr>
          <p:cNvSpPr/>
          <p:nvPr/>
        </p:nvSpPr>
        <p:spPr>
          <a:xfrm>
            <a:off x="8991600" y="3202780"/>
            <a:ext cx="1219200" cy="85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a:t>
            </a:r>
          </a:p>
          <a:p>
            <a:pPr algn="ctr"/>
            <a:r>
              <a:rPr lang="en-US" sz="1200" dirty="0"/>
              <a:t>Integration</a:t>
            </a:r>
            <a:endParaRPr lang="en-IN" sz="1200" dirty="0"/>
          </a:p>
        </p:txBody>
      </p:sp>
      <p:cxnSp>
        <p:nvCxnSpPr>
          <p:cNvPr id="14" name="Straight Arrow Connector 13">
            <a:extLst>
              <a:ext uri="{FF2B5EF4-FFF2-40B4-BE49-F238E27FC236}">
                <a16:creationId xmlns:a16="http://schemas.microsoft.com/office/drawing/2014/main" id="{F8263403-71B6-4E72-A9FD-248580BB299F}"/>
              </a:ext>
            </a:extLst>
          </p:cNvPr>
          <p:cNvCxnSpPr>
            <a:cxnSpLocks/>
            <a:stCxn id="4" idx="3"/>
            <a:endCxn id="7" idx="1"/>
          </p:cNvCxnSpPr>
          <p:nvPr/>
        </p:nvCxnSpPr>
        <p:spPr>
          <a:xfrm>
            <a:off x="3108960" y="3629500"/>
            <a:ext cx="9867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C6372F-460F-479A-A03C-135F5E7D2558}"/>
              </a:ext>
            </a:extLst>
          </p:cNvPr>
          <p:cNvCxnSpPr>
            <a:stCxn id="7" idx="3"/>
            <a:endCxn id="8" idx="1"/>
          </p:cNvCxnSpPr>
          <p:nvPr/>
        </p:nvCxnSpPr>
        <p:spPr>
          <a:xfrm flipV="1">
            <a:off x="5345431" y="3629499"/>
            <a:ext cx="12725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44CA26C-D148-468F-A3EE-4B4309F3B7A3}"/>
              </a:ext>
            </a:extLst>
          </p:cNvPr>
          <p:cNvCxnSpPr>
            <a:endCxn id="10" idx="1"/>
          </p:cNvCxnSpPr>
          <p:nvPr/>
        </p:nvCxnSpPr>
        <p:spPr>
          <a:xfrm>
            <a:off x="7631430" y="3629499"/>
            <a:ext cx="13601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8C0D85D-BE35-43A6-ADFD-664ECDD2BE49}"/>
              </a:ext>
            </a:extLst>
          </p:cNvPr>
          <p:cNvCxnSpPr>
            <a:cxnSpLocks/>
          </p:cNvCxnSpPr>
          <p:nvPr/>
        </p:nvCxnSpPr>
        <p:spPr>
          <a:xfrm>
            <a:off x="5059680" y="3948663"/>
            <a:ext cx="1490663" cy="12319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AB2441-6AC4-480C-AFE6-4E9DC151B956}"/>
              </a:ext>
            </a:extLst>
          </p:cNvPr>
          <p:cNvCxnSpPr>
            <a:cxnSpLocks/>
            <a:stCxn id="9" idx="3"/>
          </p:cNvCxnSpPr>
          <p:nvPr/>
        </p:nvCxnSpPr>
        <p:spPr>
          <a:xfrm>
            <a:off x="7705725" y="5308918"/>
            <a:ext cx="1895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6298908-0B4C-4E6C-84B6-07C8A09998AA}"/>
              </a:ext>
            </a:extLst>
          </p:cNvPr>
          <p:cNvCxnSpPr/>
          <p:nvPr/>
        </p:nvCxnSpPr>
        <p:spPr>
          <a:xfrm flipV="1">
            <a:off x="9601200" y="4056219"/>
            <a:ext cx="0" cy="125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4617F5D-AC2F-4661-A683-63C97A4D7E61}"/>
              </a:ext>
            </a:extLst>
          </p:cNvPr>
          <p:cNvSpPr/>
          <p:nvPr/>
        </p:nvSpPr>
        <p:spPr>
          <a:xfrm>
            <a:off x="6617969" y="1549081"/>
            <a:ext cx="1123950" cy="955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UI &amp; Reporting </a:t>
            </a:r>
          </a:p>
          <a:p>
            <a:pPr algn="ctr"/>
            <a:r>
              <a:rPr lang="en-US" sz="1200" dirty="0"/>
              <a:t>Tools/Actions</a:t>
            </a:r>
            <a:endParaRPr lang="en-IN" sz="1200" dirty="0"/>
          </a:p>
        </p:txBody>
      </p:sp>
      <p:cxnSp>
        <p:nvCxnSpPr>
          <p:cNvPr id="41" name="Straight Connector 40">
            <a:extLst>
              <a:ext uri="{FF2B5EF4-FFF2-40B4-BE49-F238E27FC236}">
                <a16:creationId xmlns:a16="http://schemas.microsoft.com/office/drawing/2014/main" id="{F330EF6F-6E4A-4804-8F2E-EFFE3D48C26C}"/>
              </a:ext>
            </a:extLst>
          </p:cNvPr>
          <p:cNvCxnSpPr/>
          <p:nvPr/>
        </p:nvCxnSpPr>
        <p:spPr>
          <a:xfrm flipV="1">
            <a:off x="9601200" y="2028825"/>
            <a:ext cx="0" cy="1173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0143D60-A81B-4931-9A2B-80876026A5B5}"/>
              </a:ext>
            </a:extLst>
          </p:cNvPr>
          <p:cNvCxnSpPr>
            <a:cxnSpLocks/>
          </p:cNvCxnSpPr>
          <p:nvPr/>
        </p:nvCxnSpPr>
        <p:spPr>
          <a:xfrm flipH="1">
            <a:off x="7810501" y="2028825"/>
            <a:ext cx="1790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F78D502-4104-428D-96DD-1FB98334F359}"/>
              </a:ext>
            </a:extLst>
          </p:cNvPr>
          <p:cNvCxnSpPr>
            <a:cxnSpLocks/>
            <a:endCxn id="8" idx="0"/>
          </p:cNvCxnSpPr>
          <p:nvPr/>
        </p:nvCxnSpPr>
        <p:spPr>
          <a:xfrm>
            <a:off x="7179944" y="2525153"/>
            <a:ext cx="0" cy="6776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2FC58C9-D3EC-444C-93AB-AC63E1122F4B}"/>
              </a:ext>
            </a:extLst>
          </p:cNvPr>
          <p:cNvCxnSpPr/>
          <p:nvPr/>
        </p:nvCxnSpPr>
        <p:spPr>
          <a:xfrm>
            <a:off x="7179944" y="4056219"/>
            <a:ext cx="0" cy="825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19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1317-4311-4DAE-AAD7-E57ACD9FB6A3}"/>
              </a:ext>
            </a:extLst>
          </p:cNvPr>
          <p:cNvSpPr>
            <a:spLocks noGrp="1"/>
          </p:cNvSpPr>
          <p:nvPr>
            <p:ph type="title"/>
          </p:nvPr>
        </p:nvSpPr>
        <p:spPr>
          <a:xfrm>
            <a:off x="838200" y="365125"/>
            <a:ext cx="10515600" cy="777875"/>
          </a:xfrm>
        </p:spPr>
        <p:txBody>
          <a:bodyPr>
            <a:normAutofit/>
          </a:bodyPr>
          <a:lstStyle/>
          <a:p>
            <a:r>
              <a:rPr lang="en-US" sz="3200" dirty="0"/>
              <a:t>List of all systems and subsystems chosen for the solution</a:t>
            </a:r>
            <a:endParaRPr lang="en-IN" sz="3200" dirty="0"/>
          </a:p>
        </p:txBody>
      </p:sp>
      <p:sp>
        <p:nvSpPr>
          <p:cNvPr id="3" name="Content Placeholder 2">
            <a:extLst>
              <a:ext uri="{FF2B5EF4-FFF2-40B4-BE49-F238E27FC236}">
                <a16:creationId xmlns:a16="http://schemas.microsoft.com/office/drawing/2014/main" id="{DAF3C8C8-B287-45E9-A047-50A30217CB94}"/>
              </a:ext>
            </a:extLst>
          </p:cNvPr>
          <p:cNvSpPr>
            <a:spLocks noGrp="1"/>
          </p:cNvSpPr>
          <p:nvPr>
            <p:ph idx="1"/>
          </p:nvPr>
        </p:nvSpPr>
        <p:spPr>
          <a:xfrm>
            <a:off x="838200" y="1073426"/>
            <a:ext cx="10515600" cy="5103537"/>
          </a:xfrm>
        </p:spPr>
        <p:txBody>
          <a:bodyPr>
            <a:normAutofit fontScale="92500" lnSpcReduction="20000"/>
          </a:bodyPr>
          <a:lstStyle/>
          <a:p>
            <a:pPr marL="0" indent="0">
              <a:buNone/>
            </a:pPr>
            <a:r>
              <a:rPr lang="en-US" dirty="0"/>
              <a:t>1) Devices(series of remote sensors):  that have the ability to securely register with the cloud, and connectivity options for sending and receiving data with the cloud.</a:t>
            </a:r>
          </a:p>
          <a:p>
            <a:pPr marL="0" indent="0">
              <a:buNone/>
            </a:pPr>
            <a:r>
              <a:rPr lang="en-US" dirty="0"/>
              <a:t>2) Cloud gateway service, or IoT Hub, to securely accept that data and provide device management capability.</a:t>
            </a:r>
          </a:p>
          <a:p>
            <a:pPr marL="0" indent="0">
              <a:buNone/>
            </a:pPr>
            <a:r>
              <a:rPr lang="en-US" dirty="0"/>
              <a:t> 3) Stream processors that consume that data, integrate with business processes, and place the data into </a:t>
            </a:r>
            <a:r>
              <a:rPr lang="en-US" b="1" dirty="0"/>
              <a:t>storage.</a:t>
            </a:r>
            <a:r>
              <a:rPr lang="en-US" dirty="0"/>
              <a:t> we can use Stream Analytics for stream process , Cosmos DB for warm storage, BI tool/Machine learning for Analysis, and Azure Storage for cold path storage</a:t>
            </a:r>
          </a:p>
          <a:p>
            <a:pPr marL="0" indent="0">
              <a:buNone/>
            </a:pPr>
            <a:r>
              <a:rPr lang="en-US" dirty="0"/>
              <a:t>4) Business process integration facilitates executing actions based on insights garnered from device telemetry data during stream processing.  Integration could include storage of informational messages, alarms, sending email or SMS, integration with CRM, and more.  We can use Azure Functions and Logic Apps for business process integration.  </a:t>
            </a:r>
          </a:p>
          <a:p>
            <a:pPr marL="0" indent="0">
              <a:buNone/>
            </a:pPr>
            <a:r>
              <a:rPr lang="en-US" dirty="0"/>
              <a:t> 5) a user interface to visualize telemetry data and facilitate device management, we can user Azure function and logic apps for actions.</a:t>
            </a:r>
          </a:p>
          <a:p>
            <a:pPr marL="0" indent="0">
              <a:buNone/>
            </a:pPr>
            <a:endParaRPr lang="en-US" dirty="0"/>
          </a:p>
        </p:txBody>
      </p:sp>
    </p:spTree>
    <p:extLst>
      <p:ext uri="{BB962C8B-B14F-4D97-AF65-F5344CB8AC3E}">
        <p14:creationId xmlns:p14="http://schemas.microsoft.com/office/powerpoint/2010/main" val="1053469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215</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 </vt:lpstr>
      <vt:lpstr>List of all systems and subsystems chosen for the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Manjunatha Thippeswamy</dc:creator>
  <cp:lastModifiedBy>Manjunatha Thippeswamy</cp:lastModifiedBy>
  <cp:revision>11</cp:revision>
  <dcterms:created xsi:type="dcterms:W3CDTF">2019-11-01T11:01:13Z</dcterms:created>
  <dcterms:modified xsi:type="dcterms:W3CDTF">2019-11-01T11:57:15Z</dcterms:modified>
</cp:coreProperties>
</file>