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301" r:id="rId3"/>
    <p:sldId id="258" r:id="rId4"/>
    <p:sldId id="259" r:id="rId5"/>
    <p:sldId id="282" r:id="rId6"/>
    <p:sldId id="285" r:id="rId7"/>
    <p:sldId id="287" r:id="rId8"/>
    <p:sldId id="289" r:id="rId9"/>
    <p:sldId id="262" r:id="rId10"/>
    <p:sldId id="286" r:id="rId11"/>
    <p:sldId id="291" r:id="rId12"/>
    <p:sldId id="293" r:id="rId13"/>
    <p:sldId id="298" r:id="rId14"/>
    <p:sldId id="294" r:id="rId15"/>
    <p:sldId id="299" r:id="rId16"/>
    <p:sldId id="300"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Assistant Regular" panose="020B0604020202020204" charset="-79"/>
      <p:regular r:id="rId23"/>
    </p:embeddedFont>
    <p:embeddedFont>
      <p:font typeface="Telegraf" panose="020B0604020202020204" charset="0"/>
      <p:regular r:id="rId24"/>
    </p:embeddedFont>
    <p:embeddedFont>
      <p:font typeface="Assistant Bold" panose="020B0604020202020204" charset="-79"/>
      <p:regular r:id="rId25"/>
    </p:embeddedFont>
    <p:embeddedFont>
      <p:font typeface="Assistant Regular Bold" panose="020B0604020202020204" charset="-79"/>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FBE55-DEB8-4C95-A822-4AAC70DB773E}" type="datetimeFigureOut">
              <a:rPr lang="en-US" smtClean="0"/>
              <a:t>5/20/2021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1F545E-889F-40E4-8CF7-FB6D7A820A75}" type="slidenum">
              <a:rPr lang="en-US" smtClean="0"/>
              <a:t>‹#›</a:t>
            </a:fld>
            <a:endParaRPr lang="en-US"/>
          </a:p>
        </p:txBody>
      </p:sp>
    </p:spTree>
    <p:extLst>
      <p:ext uri="{BB962C8B-B14F-4D97-AF65-F5344CB8AC3E}">
        <p14:creationId xmlns:p14="http://schemas.microsoft.com/office/powerpoint/2010/main" val="2892580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1F545E-889F-40E4-8CF7-FB6D7A820A75}" type="slidenum">
              <a:rPr lang="en-US" smtClean="0"/>
              <a:t>2</a:t>
            </a:fld>
            <a:endParaRPr lang="en-US"/>
          </a:p>
        </p:txBody>
      </p:sp>
    </p:spTree>
    <p:extLst>
      <p:ext uri="{BB962C8B-B14F-4D97-AF65-F5344CB8AC3E}">
        <p14:creationId xmlns:p14="http://schemas.microsoft.com/office/powerpoint/2010/main" val="3654572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1F545E-889F-40E4-8CF7-FB6D7A820A75}" type="slidenum">
              <a:rPr lang="en-US" smtClean="0"/>
              <a:t>11</a:t>
            </a:fld>
            <a:endParaRPr lang="en-US"/>
          </a:p>
        </p:txBody>
      </p:sp>
    </p:spTree>
    <p:extLst>
      <p:ext uri="{BB962C8B-B14F-4D97-AF65-F5344CB8AC3E}">
        <p14:creationId xmlns:p14="http://schemas.microsoft.com/office/powerpoint/2010/main" val="391648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1F545E-889F-40E4-8CF7-FB6D7A820A75}" type="slidenum">
              <a:rPr lang="en-US" smtClean="0"/>
              <a:t>12</a:t>
            </a:fld>
            <a:endParaRPr lang="en-US"/>
          </a:p>
        </p:txBody>
      </p:sp>
    </p:spTree>
    <p:extLst>
      <p:ext uri="{BB962C8B-B14F-4D97-AF65-F5344CB8AC3E}">
        <p14:creationId xmlns:p14="http://schemas.microsoft.com/office/powerpoint/2010/main" val="1773177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1F545E-889F-40E4-8CF7-FB6D7A820A75}" type="slidenum">
              <a:rPr lang="en-US" smtClean="0"/>
              <a:t>14</a:t>
            </a:fld>
            <a:endParaRPr lang="en-US"/>
          </a:p>
        </p:txBody>
      </p:sp>
    </p:spTree>
    <p:extLst>
      <p:ext uri="{BB962C8B-B14F-4D97-AF65-F5344CB8AC3E}">
        <p14:creationId xmlns:p14="http://schemas.microsoft.com/office/powerpoint/2010/main" val="72345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1F545E-889F-40E4-8CF7-FB6D7A820A75}" type="slidenum">
              <a:rPr lang="en-US" smtClean="0"/>
              <a:t>15</a:t>
            </a:fld>
            <a:endParaRPr lang="en-US"/>
          </a:p>
        </p:txBody>
      </p:sp>
    </p:spTree>
    <p:extLst>
      <p:ext uri="{BB962C8B-B14F-4D97-AF65-F5344CB8AC3E}">
        <p14:creationId xmlns:p14="http://schemas.microsoft.com/office/powerpoint/2010/main" val="2189484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1F545E-889F-40E4-8CF7-FB6D7A820A75}" type="slidenum">
              <a:rPr lang="en-US" smtClean="0"/>
              <a:t>16</a:t>
            </a:fld>
            <a:endParaRPr lang="en-US"/>
          </a:p>
        </p:txBody>
      </p:sp>
    </p:spTree>
    <p:extLst>
      <p:ext uri="{BB962C8B-B14F-4D97-AF65-F5344CB8AC3E}">
        <p14:creationId xmlns:p14="http://schemas.microsoft.com/office/powerpoint/2010/main" val="43175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4E7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724" y="0"/>
            <a:ext cx="7070276" cy="10287000"/>
          </a:xfrm>
          <a:prstGeom prst="rect">
            <a:avLst/>
          </a:prstGeom>
        </p:spPr>
      </p:pic>
      <p:sp>
        <p:nvSpPr>
          <p:cNvPr id="3" name="AutoShape 3"/>
          <p:cNvSpPr/>
          <p:nvPr/>
        </p:nvSpPr>
        <p:spPr>
          <a:xfrm>
            <a:off x="0" y="1013809"/>
            <a:ext cx="18288000" cy="9575"/>
          </a:xfrm>
          <a:prstGeom prst="rect">
            <a:avLst/>
          </a:prstGeom>
          <a:solidFill>
            <a:srgbClr val="FEFFFF"/>
          </a:solidFill>
        </p:spPr>
      </p:sp>
      <p:sp>
        <p:nvSpPr>
          <p:cNvPr id="4" name="AutoShape 4"/>
          <p:cNvSpPr/>
          <p:nvPr/>
        </p:nvSpPr>
        <p:spPr>
          <a:xfrm rot="-5400000">
            <a:off x="586787" y="400050"/>
            <a:ext cx="63520" cy="1237093"/>
          </a:xfrm>
          <a:prstGeom prst="rect">
            <a:avLst/>
          </a:prstGeom>
          <a:solidFill>
            <a:srgbClr val="C0E8DF"/>
          </a:solidFill>
        </p:spPr>
      </p:sp>
      <p:grpSp>
        <p:nvGrpSpPr>
          <p:cNvPr id="5" name="Group 5"/>
          <p:cNvGrpSpPr/>
          <p:nvPr/>
        </p:nvGrpSpPr>
        <p:grpSpPr>
          <a:xfrm>
            <a:off x="1237093" y="3540577"/>
            <a:ext cx="8336005" cy="5473957"/>
            <a:chOff x="0" y="945547"/>
            <a:chExt cx="11114673" cy="7298609"/>
          </a:xfrm>
        </p:grpSpPr>
        <p:sp>
          <p:nvSpPr>
            <p:cNvPr id="7" name="TextBox 7"/>
            <p:cNvSpPr txBox="1"/>
            <p:nvPr/>
          </p:nvSpPr>
          <p:spPr>
            <a:xfrm>
              <a:off x="0" y="945547"/>
              <a:ext cx="11114673" cy="4137885"/>
            </a:xfrm>
            <a:prstGeom prst="rect">
              <a:avLst/>
            </a:prstGeom>
          </p:spPr>
          <p:txBody>
            <a:bodyPr lIns="0" tIns="0" rIns="0" bIns="0" rtlCol="0" anchor="t">
              <a:spAutoFit/>
            </a:bodyPr>
            <a:lstStyle/>
            <a:p>
              <a:pPr>
                <a:lnSpc>
                  <a:spcPts val="12100"/>
                </a:lnSpc>
              </a:pPr>
              <a:r>
                <a:rPr lang="en-US" sz="11000" spc="110" dirty="0" smtClean="0">
                  <a:solidFill>
                    <a:srgbClr val="FEFFFF"/>
                  </a:solidFill>
                  <a:latin typeface="Telegraf"/>
                </a:rPr>
                <a:t>Stroke Analysis</a:t>
              </a:r>
              <a:endParaRPr lang="en-US" sz="11000" spc="110" dirty="0">
                <a:solidFill>
                  <a:srgbClr val="FEFFFF"/>
                </a:solidFill>
                <a:latin typeface="Telegraf"/>
              </a:endParaRPr>
            </a:p>
          </p:txBody>
        </p:sp>
        <p:sp>
          <p:nvSpPr>
            <p:cNvPr id="8" name="TextBox 8"/>
            <p:cNvSpPr txBox="1"/>
            <p:nvPr/>
          </p:nvSpPr>
          <p:spPr>
            <a:xfrm>
              <a:off x="0" y="7739232"/>
              <a:ext cx="11114673" cy="504924"/>
            </a:xfrm>
            <a:prstGeom prst="rect">
              <a:avLst/>
            </a:prstGeom>
          </p:spPr>
          <p:txBody>
            <a:bodyPr lIns="0" tIns="0" rIns="0" bIns="0" rtlCol="0" anchor="t">
              <a:spAutoFit/>
            </a:bodyPr>
            <a:lstStyle/>
            <a:p>
              <a:pPr>
                <a:lnSpc>
                  <a:spcPts val="3150"/>
                </a:lnSpc>
              </a:pPr>
              <a:r>
                <a:rPr lang="en-US" sz="2100" spc="63" dirty="0">
                  <a:solidFill>
                    <a:srgbClr val="C0E8DF"/>
                  </a:solidFill>
                  <a:latin typeface="Assistant Regular"/>
                </a:rPr>
                <a:t>Presenter: </a:t>
              </a:r>
              <a:r>
                <a:rPr lang="en-US" sz="2100" spc="63" dirty="0" smtClean="0">
                  <a:solidFill>
                    <a:srgbClr val="C0E8DF"/>
                  </a:solidFill>
                  <a:latin typeface="Assistant Regular Bold"/>
                </a:rPr>
                <a:t>Manju </a:t>
              </a:r>
              <a:r>
                <a:rPr lang="en-US" sz="2100" spc="63" dirty="0" err="1" smtClean="0">
                  <a:solidFill>
                    <a:srgbClr val="C0E8DF"/>
                  </a:solidFill>
                  <a:latin typeface="Assistant Regular Bold"/>
                </a:rPr>
                <a:t>Sankaranarayanan</a:t>
              </a:r>
              <a:endParaRPr lang="en-US" sz="2100" spc="63" dirty="0">
                <a:solidFill>
                  <a:srgbClr val="C0E8DF"/>
                </a:solidFill>
                <a:latin typeface="Assistant Regular Bold"/>
              </a:endParaRPr>
            </a:p>
          </p:txBody>
        </p:sp>
      </p:grpSp>
      <p:grpSp>
        <p:nvGrpSpPr>
          <p:cNvPr id="9" name="Group 9"/>
          <p:cNvGrpSpPr/>
          <p:nvPr/>
        </p:nvGrpSpPr>
        <p:grpSpPr>
          <a:xfrm rot="-10800000">
            <a:off x="16770298" y="8769298"/>
            <a:ext cx="489002" cy="489002"/>
            <a:chOff x="0" y="0"/>
            <a:chExt cx="652003" cy="652003"/>
          </a:xfrm>
        </p:grpSpPr>
        <p:grpSp>
          <p:nvGrpSpPr>
            <p:cNvPr id="10" name="Group 10"/>
            <p:cNvGrpSpPr>
              <a:grpSpLocks noChangeAspect="1"/>
            </p:cNvGrpSpPr>
            <p:nvPr/>
          </p:nvGrpSpPr>
          <p:grpSpPr>
            <a:xfrm rot="-10800000">
              <a:off x="0" y="0"/>
              <a:ext cx="652003" cy="652003"/>
              <a:chOff x="0" y="0"/>
              <a:chExt cx="6355080" cy="6355080"/>
            </a:xfrm>
          </p:grpSpPr>
          <p:sp>
            <p:nvSpPr>
              <p:cNvPr id="11" name="Freeform 1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EFF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8667" y="108667"/>
              <a:ext cx="434669" cy="434669"/>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3" name="AutoShape 3"/>
          <p:cNvSpPr/>
          <p:nvPr/>
        </p:nvSpPr>
        <p:spPr>
          <a:xfrm>
            <a:off x="0" y="0"/>
            <a:ext cx="8672741" cy="10287000"/>
          </a:xfrm>
          <a:prstGeom prst="rect">
            <a:avLst/>
          </a:prstGeom>
          <a:solidFill>
            <a:srgbClr val="C0E8DF"/>
          </a:solidFill>
        </p:spPr>
      </p:sp>
      <p:grpSp>
        <p:nvGrpSpPr>
          <p:cNvPr id="4" name="Group 4"/>
          <p:cNvGrpSpPr/>
          <p:nvPr/>
        </p:nvGrpSpPr>
        <p:grpSpPr>
          <a:xfrm>
            <a:off x="1028700" y="0"/>
            <a:ext cx="63520" cy="10287000"/>
            <a:chOff x="0" y="0"/>
            <a:chExt cx="84693" cy="13716000"/>
          </a:xfrm>
        </p:grpSpPr>
        <p:sp>
          <p:nvSpPr>
            <p:cNvPr id="5" name="AutoShape 5"/>
            <p:cNvSpPr/>
            <p:nvPr/>
          </p:nvSpPr>
          <p:spPr>
            <a:xfrm>
              <a:off x="35961" y="1371600"/>
              <a:ext cx="12770" cy="12344400"/>
            </a:xfrm>
            <a:prstGeom prst="rect">
              <a:avLst/>
            </a:prstGeom>
            <a:solidFill>
              <a:srgbClr val="254E72"/>
            </a:solidFill>
          </p:spPr>
        </p:sp>
        <p:sp>
          <p:nvSpPr>
            <p:cNvPr id="6" name="AutoShape 6"/>
            <p:cNvSpPr/>
            <p:nvPr/>
          </p:nvSpPr>
          <p:spPr>
            <a:xfrm>
              <a:off x="0" y="0"/>
              <a:ext cx="84693" cy="1649458"/>
            </a:xfrm>
            <a:prstGeom prst="rect">
              <a:avLst/>
            </a:prstGeom>
            <a:solidFill>
              <a:srgbClr val="254E72"/>
            </a:solidFill>
          </p:spPr>
        </p:sp>
      </p:grpSp>
      <p:sp>
        <p:nvSpPr>
          <p:cNvPr id="8" name="TextBox 8"/>
          <p:cNvSpPr txBox="1"/>
          <p:nvPr/>
        </p:nvSpPr>
        <p:spPr>
          <a:xfrm>
            <a:off x="9914088" y="2321332"/>
            <a:ext cx="7231543" cy="1231106"/>
          </a:xfrm>
          <a:prstGeom prst="rect">
            <a:avLst/>
          </a:prstGeom>
        </p:spPr>
        <p:txBody>
          <a:bodyPr lIns="0" tIns="0" rIns="0" bIns="0" rtlCol="0" anchor="t">
            <a:spAutoFit/>
          </a:bodyPr>
          <a:lstStyle/>
          <a:p>
            <a:pPr fontAlgn="base">
              <a:lnSpc>
                <a:spcPts val="3240"/>
              </a:lnSpc>
            </a:pPr>
            <a:r>
              <a:rPr lang="en-US" sz="2700" spc="108" dirty="0">
                <a:solidFill>
                  <a:srgbClr val="254E72"/>
                </a:solidFill>
                <a:latin typeface="Assistant Regular Bold"/>
              </a:rPr>
              <a:t>Checking if the mean </a:t>
            </a:r>
            <a:r>
              <a:rPr lang="en-US" sz="2700" spc="108" dirty="0" smtClean="0">
                <a:solidFill>
                  <a:srgbClr val="254E72"/>
                </a:solidFill>
                <a:latin typeface="Assistant Regular Bold"/>
              </a:rPr>
              <a:t>BMI </a:t>
            </a:r>
            <a:r>
              <a:rPr lang="en-US" sz="2700" spc="108" dirty="0">
                <a:solidFill>
                  <a:srgbClr val="254E72"/>
                </a:solidFill>
                <a:latin typeface="Assistant Regular Bold"/>
              </a:rPr>
              <a:t>for those age greater than 45 is equal/ not equal to the mean </a:t>
            </a:r>
            <a:r>
              <a:rPr lang="en-US" sz="2700" spc="108" dirty="0" smtClean="0">
                <a:solidFill>
                  <a:srgbClr val="254E72"/>
                </a:solidFill>
                <a:latin typeface="Assistant Regular Bold"/>
              </a:rPr>
              <a:t>BMI </a:t>
            </a:r>
            <a:r>
              <a:rPr lang="en-US" sz="2700" spc="108" dirty="0">
                <a:solidFill>
                  <a:srgbClr val="254E72"/>
                </a:solidFill>
                <a:latin typeface="Assistant Regular Bold"/>
              </a:rPr>
              <a:t>for those less than 45.</a:t>
            </a:r>
            <a:endParaRPr lang="en-US" sz="2700" spc="108" dirty="0">
              <a:solidFill>
                <a:srgbClr val="254E72"/>
              </a:solidFill>
              <a:latin typeface="Assistant Regular Bold"/>
            </a:endParaRPr>
          </a:p>
        </p:txBody>
      </p:sp>
      <p:sp>
        <p:nvSpPr>
          <p:cNvPr id="11" name="TextBox 11"/>
          <p:cNvSpPr txBox="1"/>
          <p:nvPr/>
        </p:nvSpPr>
        <p:spPr>
          <a:xfrm>
            <a:off x="9914088" y="4850920"/>
            <a:ext cx="7231543" cy="1231106"/>
          </a:xfrm>
          <a:prstGeom prst="rect">
            <a:avLst/>
          </a:prstGeom>
        </p:spPr>
        <p:txBody>
          <a:bodyPr lIns="0" tIns="0" rIns="0" bIns="0" rtlCol="0" anchor="t">
            <a:spAutoFit/>
          </a:bodyPr>
          <a:lstStyle/>
          <a:p>
            <a:pPr lvl="0" fontAlgn="base">
              <a:lnSpc>
                <a:spcPts val="3240"/>
              </a:lnSpc>
            </a:pPr>
            <a:r>
              <a:rPr lang="en-US" sz="2700" spc="108" dirty="0">
                <a:solidFill>
                  <a:srgbClr val="254E72"/>
                </a:solidFill>
                <a:latin typeface="Assistant Regular Bold"/>
              </a:rPr>
              <a:t>Checking if the </a:t>
            </a:r>
            <a:r>
              <a:rPr lang="en-US" sz="2700" spc="108" dirty="0">
                <a:solidFill>
                  <a:srgbClr val="254E72"/>
                </a:solidFill>
                <a:latin typeface="Assistant Regular Bold"/>
              </a:rPr>
              <a:t>mean </a:t>
            </a:r>
            <a:r>
              <a:rPr lang="en-US" sz="2700" spc="108" dirty="0" smtClean="0">
                <a:solidFill>
                  <a:srgbClr val="254E72"/>
                </a:solidFill>
                <a:latin typeface="Assistant Regular Bold"/>
              </a:rPr>
              <a:t>BMI </a:t>
            </a:r>
            <a:r>
              <a:rPr lang="en-US" sz="2700" spc="108" dirty="0">
                <a:solidFill>
                  <a:srgbClr val="254E72"/>
                </a:solidFill>
                <a:latin typeface="Assistant Regular Bold"/>
              </a:rPr>
              <a:t>for individuals with glucose levels greater than 90 is </a:t>
            </a:r>
            <a:r>
              <a:rPr lang="en-US" sz="2700" spc="108" dirty="0">
                <a:solidFill>
                  <a:srgbClr val="254E72"/>
                </a:solidFill>
                <a:latin typeface="Assistant Regular Bold"/>
              </a:rPr>
              <a:t>equal/ not equal </a:t>
            </a:r>
            <a:r>
              <a:rPr lang="en-US" sz="2700" spc="108" dirty="0">
                <a:solidFill>
                  <a:srgbClr val="254E72"/>
                </a:solidFill>
                <a:latin typeface="Assistant Regular Bold"/>
              </a:rPr>
              <a:t>to the mean </a:t>
            </a:r>
            <a:r>
              <a:rPr lang="en-US" sz="2700" spc="108" dirty="0" smtClean="0">
                <a:solidFill>
                  <a:srgbClr val="254E72"/>
                </a:solidFill>
                <a:latin typeface="Assistant Regular Bold"/>
              </a:rPr>
              <a:t>BMI </a:t>
            </a:r>
            <a:r>
              <a:rPr lang="en-US" sz="2700" spc="108" dirty="0">
                <a:solidFill>
                  <a:srgbClr val="254E72"/>
                </a:solidFill>
                <a:latin typeface="Assistant Regular Bold"/>
              </a:rPr>
              <a:t>for those less than 90</a:t>
            </a:r>
            <a:r>
              <a:rPr lang="en-US" sz="2700" spc="108" dirty="0">
                <a:solidFill>
                  <a:srgbClr val="254E72"/>
                </a:solidFill>
                <a:latin typeface="Assistant Regular Bold"/>
              </a:rPr>
              <a:t>?</a:t>
            </a:r>
            <a:endParaRPr lang="en-US" sz="2700" spc="108" dirty="0">
              <a:solidFill>
                <a:srgbClr val="254E72"/>
              </a:solidFill>
              <a:latin typeface="Assistant Regular Bold"/>
            </a:endParaRPr>
          </a:p>
        </p:txBody>
      </p:sp>
      <p:sp>
        <p:nvSpPr>
          <p:cNvPr id="16" name="TextBox 16"/>
          <p:cNvSpPr txBox="1"/>
          <p:nvPr/>
        </p:nvSpPr>
        <p:spPr>
          <a:xfrm>
            <a:off x="1972705" y="3581374"/>
            <a:ext cx="5633576" cy="2128788"/>
          </a:xfrm>
          <a:prstGeom prst="rect">
            <a:avLst/>
          </a:prstGeom>
        </p:spPr>
        <p:txBody>
          <a:bodyPr lIns="0" tIns="0" rIns="0" bIns="0" rtlCol="0" anchor="t">
            <a:spAutoFit/>
          </a:bodyPr>
          <a:lstStyle/>
          <a:p>
            <a:pPr>
              <a:lnSpc>
                <a:spcPts val="8250"/>
              </a:lnSpc>
            </a:pPr>
            <a:r>
              <a:rPr lang="en-US" sz="7500" spc="75" dirty="0" smtClean="0">
                <a:solidFill>
                  <a:srgbClr val="254E72"/>
                </a:solidFill>
                <a:latin typeface="Telegraf"/>
              </a:rPr>
              <a:t>Hypotheses</a:t>
            </a:r>
          </a:p>
          <a:p>
            <a:pPr>
              <a:lnSpc>
                <a:spcPts val="8250"/>
              </a:lnSpc>
            </a:pPr>
            <a:r>
              <a:rPr lang="en-US" sz="7500" spc="75" dirty="0" smtClean="0">
                <a:solidFill>
                  <a:srgbClr val="254E72"/>
                </a:solidFill>
                <a:latin typeface="Telegraf"/>
              </a:rPr>
              <a:t>T-test</a:t>
            </a:r>
            <a:endParaRPr lang="en-US" sz="7500" spc="75" dirty="0">
              <a:solidFill>
                <a:srgbClr val="254E72"/>
              </a:solidFill>
              <a:latin typeface="Telegraf"/>
            </a:endParaRPr>
          </a:p>
        </p:txBody>
      </p:sp>
      <p:grpSp>
        <p:nvGrpSpPr>
          <p:cNvPr id="17" name="Group 17"/>
          <p:cNvGrpSpPr/>
          <p:nvPr/>
        </p:nvGrpSpPr>
        <p:grpSpPr>
          <a:xfrm rot="-10800000">
            <a:off x="16770298" y="1028700"/>
            <a:ext cx="489002" cy="489002"/>
            <a:chOff x="0" y="0"/>
            <a:chExt cx="652003" cy="652003"/>
          </a:xfrm>
        </p:grpSpPr>
        <p:grpSp>
          <p:nvGrpSpPr>
            <p:cNvPr id="18" name="Group 18"/>
            <p:cNvGrpSpPr>
              <a:grpSpLocks noChangeAspect="1"/>
            </p:cNvGrpSpPr>
            <p:nvPr/>
          </p:nvGrpSpPr>
          <p:grpSpPr>
            <a:xfrm rot="-10800000">
              <a:off x="0" y="0"/>
              <a:ext cx="652003" cy="652003"/>
              <a:chOff x="0" y="0"/>
              <a:chExt cx="6355080" cy="6355080"/>
            </a:xfrm>
          </p:grpSpPr>
          <p:sp>
            <p:nvSpPr>
              <p:cNvPr id="19" name="Freeform 1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54E72"/>
              </a:solidFill>
            </p:spPr>
          </p:sp>
        </p:grpSp>
        <p:pic>
          <p:nvPicPr>
            <p:cNvPr id="20" name="Picture 2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8667" y="108667"/>
              <a:ext cx="434669" cy="434669"/>
            </a:xfrm>
            <a:prstGeom prst="rect">
              <a:avLst/>
            </a:prstGeom>
          </p:spPr>
        </p:pic>
      </p:grpSp>
      <p:grpSp>
        <p:nvGrpSpPr>
          <p:cNvPr id="21" name="Group 21"/>
          <p:cNvGrpSpPr/>
          <p:nvPr/>
        </p:nvGrpSpPr>
        <p:grpSpPr>
          <a:xfrm>
            <a:off x="16121229" y="1028700"/>
            <a:ext cx="489002" cy="489002"/>
            <a:chOff x="0" y="0"/>
            <a:chExt cx="652003" cy="652003"/>
          </a:xfrm>
        </p:grpSpPr>
        <p:grpSp>
          <p:nvGrpSpPr>
            <p:cNvPr id="22" name="Group 22"/>
            <p:cNvGrpSpPr>
              <a:grpSpLocks noChangeAspect="1"/>
            </p:cNvGrpSpPr>
            <p:nvPr/>
          </p:nvGrpSpPr>
          <p:grpSpPr>
            <a:xfrm rot="-10800000">
              <a:off x="0" y="0"/>
              <a:ext cx="652003" cy="652003"/>
              <a:chOff x="0" y="0"/>
              <a:chExt cx="6355080" cy="6355080"/>
            </a:xfrm>
          </p:grpSpPr>
          <p:sp>
            <p:nvSpPr>
              <p:cNvPr id="23" name="Freeform 2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54E72"/>
              </a:solidFill>
            </p:spPr>
          </p:sp>
        </p:grpSp>
        <p:pic>
          <p:nvPicPr>
            <p:cNvPr id="24" name="Picture 2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8667" y="108667"/>
              <a:ext cx="434669" cy="434669"/>
            </a:xfrm>
            <a:prstGeom prst="rect">
              <a:avLst/>
            </a:prstGeom>
          </p:spPr>
        </p:pic>
      </p:grpSp>
    </p:spTree>
    <p:extLst>
      <p:ext uri="{BB962C8B-B14F-4D97-AF65-F5344CB8AC3E}">
        <p14:creationId xmlns:p14="http://schemas.microsoft.com/office/powerpoint/2010/main" val="190485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54E72"/>
        </a:solidFill>
        <a:effectLst/>
      </p:bgPr>
    </p:bg>
    <p:spTree>
      <p:nvGrpSpPr>
        <p:cNvPr id="1" name=""/>
        <p:cNvGrpSpPr/>
        <p:nvPr/>
      </p:nvGrpSpPr>
      <p:grpSpPr>
        <a:xfrm>
          <a:off x="0" y="0"/>
          <a:ext cx="0" cy="0"/>
          <a:chOff x="0" y="0"/>
          <a:chExt cx="0" cy="0"/>
        </a:xfrm>
      </p:grpSpPr>
      <p:grpSp>
        <p:nvGrpSpPr>
          <p:cNvPr id="3" name="Group 3"/>
          <p:cNvGrpSpPr/>
          <p:nvPr/>
        </p:nvGrpSpPr>
        <p:grpSpPr>
          <a:xfrm>
            <a:off x="9432457" y="112064"/>
            <a:ext cx="8534398" cy="10228786"/>
            <a:chOff x="295477" y="77619"/>
            <a:chExt cx="11379197" cy="13638381"/>
          </a:xfrm>
          <a:solidFill>
            <a:srgbClr val="31849B"/>
          </a:solidFill>
        </p:grpSpPr>
        <p:pic>
          <p:nvPicPr>
            <p:cNvPr id="4"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77" y="77619"/>
              <a:ext cx="11379197" cy="6680375"/>
            </a:xfrm>
            <a:prstGeom prst="rect">
              <a:avLst/>
            </a:prstGeom>
            <a:solidFill>
              <a:schemeClr val="accent1"/>
            </a:solidFill>
            <a:ln>
              <a:noFill/>
            </a:ln>
            <a:effectLst>
              <a:outerShdw blurRad="50800" dist="50800" dir="5400000" algn="ctr" rotWithShape="0">
                <a:schemeClr val="accent1"/>
              </a:outerShdw>
            </a:effectLst>
          </p:spPr>
        </p:pic>
        <p:pic>
          <p:nvPicPr>
            <p:cNvPr id="5"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477" y="6959600"/>
              <a:ext cx="11379197" cy="6756400"/>
            </a:xfrm>
            <a:prstGeom prst="rect">
              <a:avLst/>
            </a:prstGeom>
            <a:solidFill>
              <a:srgbClr val="31849B"/>
            </a:solidFill>
            <a:ln>
              <a:noFill/>
            </a:ln>
          </p:spPr>
        </p:pic>
      </p:grpSp>
      <p:grpSp>
        <p:nvGrpSpPr>
          <p:cNvPr id="6" name="Group 6"/>
          <p:cNvGrpSpPr/>
          <p:nvPr/>
        </p:nvGrpSpPr>
        <p:grpSpPr>
          <a:xfrm>
            <a:off x="1046594" y="0"/>
            <a:ext cx="63520" cy="10287000"/>
            <a:chOff x="0" y="0"/>
            <a:chExt cx="84693" cy="13716000"/>
          </a:xfrm>
        </p:grpSpPr>
        <p:sp>
          <p:nvSpPr>
            <p:cNvPr id="7" name="AutoShape 7"/>
            <p:cNvSpPr/>
            <p:nvPr/>
          </p:nvSpPr>
          <p:spPr>
            <a:xfrm>
              <a:off x="35961" y="1371600"/>
              <a:ext cx="12770" cy="12344400"/>
            </a:xfrm>
            <a:prstGeom prst="rect">
              <a:avLst/>
            </a:prstGeom>
            <a:solidFill>
              <a:srgbClr val="C0E8DF"/>
            </a:solidFill>
          </p:spPr>
        </p:sp>
        <p:sp>
          <p:nvSpPr>
            <p:cNvPr id="8" name="AutoShape 8"/>
            <p:cNvSpPr/>
            <p:nvPr/>
          </p:nvSpPr>
          <p:spPr>
            <a:xfrm>
              <a:off x="0" y="0"/>
              <a:ext cx="84693" cy="1649458"/>
            </a:xfrm>
            <a:prstGeom prst="rect">
              <a:avLst/>
            </a:prstGeom>
            <a:solidFill>
              <a:srgbClr val="C0E8DF"/>
            </a:solidFill>
          </p:spPr>
        </p:sp>
      </p:grpSp>
      <p:grpSp>
        <p:nvGrpSpPr>
          <p:cNvPr id="9" name="Group 9"/>
          <p:cNvGrpSpPr/>
          <p:nvPr/>
        </p:nvGrpSpPr>
        <p:grpSpPr>
          <a:xfrm>
            <a:off x="1371600" y="1237094"/>
            <a:ext cx="7772400" cy="8182612"/>
            <a:chOff x="0" y="0"/>
            <a:chExt cx="6464559" cy="5270138"/>
          </a:xfrm>
        </p:grpSpPr>
        <p:sp>
          <p:nvSpPr>
            <p:cNvPr id="10" name="TextBox 10"/>
            <p:cNvSpPr txBox="1"/>
            <p:nvPr/>
          </p:nvSpPr>
          <p:spPr>
            <a:xfrm>
              <a:off x="0" y="0"/>
              <a:ext cx="6464559" cy="854199"/>
            </a:xfrm>
            <a:prstGeom prst="rect">
              <a:avLst/>
            </a:prstGeom>
          </p:spPr>
          <p:txBody>
            <a:bodyPr lIns="0" tIns="0" rIns="0" bIns="0" rtlCol="0" anchor="t">
              <a:spAutoFit/>
            </a:bodyPr>
            <a:lstStyle/>
            <a:p>
              <a:pPr>
                <a:lnSpc>
                  <a:spcPts val="12100"/>
                </a:lnSpc>
              </a:pPr>
              <a:r>
                <a:rPr lang="en-US" sz="4800" spc="110" dirty="0">
                  <a:solidFill>
                    <a:srgbClr val="FEFFFF"/>
                  </a:solidFill>
                  <a:latin typeface="Telegraf"/>
                </a:rPr>
                <a:t>Glucose Level and BMI </a:t>
              </a:r>
              <a:endParaRPr lang="en-US" sz="4800" spc="110" dirty="0">
                <a:solidFill>
                  <a:srgbClr val="FEFFFF"/>
                </a:solidFill>
                <a:latin typeface="Telegraf"/>
              </a:endParaRPr>
            </a:p>
          </p:txBody>
        </p:sp>
        <p:sp>
          <p:nvSpPr>
            <p:cNvPr id="11" name="TextBox 11"/>
            <p:cNvSpPr txBox="1"/>
            <p:nvPr/>
          </p:nvSpPr>
          <p:spPr>
            <a:xfrm>
              <a:off x="0" y="1057787"/>
              <a:ext cx="6464559" cy="4212351"/>
            </a:xfrm>
            <a:prstGeom prst="rect">
              <a:avLst/>
            </a:prstGeom>
          </p:spPr>
          <p:txBody>
            <a:bodyPr lIns="0" tIns="0" rIns="0" bIns="0" rtlCol="0" anchor="t">
              <a:spAutoFit/>
            </a:bodyPr>
            <a:lstStyle/>
            <a:p>
              <a:pPr>
                <a:lnSpc>
                  <a:spcPts val="3000"/>
                </a:lnSpc>
              </a:pPr>
              <a:endParaRPr lang="en-US" sz="2700" spc="108" dirty="0" smtClean="0">
                <a:solidFill>
                  <a:srgbClr val="C0E8DF"/>
                </a:solidFill>
                <a:latin typeface="Assistant Regular Bold"/>
              </a:endParaRPr>
            </a:p>
            <a:p>
              <a:pPr>
                <a:lnSpc>
                  <a:spcPts val="3000"/>
                </a:lnSpc>
              </a:pPr>
              <a:r>
                <a:rPr lang="en-US" sz="2700" spc="108" dirty="0" smtClean="0">
                  <a:solidFill>
                    <a:srgbClr val="C0E8DF"/>
                  </a:solidFill>
                  <a:latin typeface="Assistant Regular Bold"/>
                </a:rPr>
                <a:t>Evaluating </a:t>
              </a:r>
              <a:r>
                <a:rPr lang="en-US" sz="2700" spc="108" dirty="0">
                  <a:solidFill>
                    <a:srgbClr val="C0E8DF"/>
                  </a:solidFill>
                  <a:latin typeface="Assistant Regular Bold"/>
                </a:rPr>
                <a:t>statistical significance between Avg. </a:t>
              </a:r>
              <a:r>
                <a:rPr lang="en-US" sz="2700" spc="108" dirty="0" smtClean="0">
                  <a:solidFill>
                    <a:srgbClr val="C0E8DF"/>
                  </a:solidFill>
                  <a:latin typeface="Assistant Regular Bold"/>
                </a:rPr>
                <a:t>Glucose </a:t>
              </a:r>
              <a:r>
                <a:rPr lang="en-US" sz="2700" spc="108" dirty="0">
                  <a:solidFill>
                    <a:srgbClr val="C0E8DF"/>
                  </a:solidFill>
                  <a:latin typeface="Assistant Regular Bold"/>
                </a:rPr>
                <a:t>Level and BMI</a:t>
              </a:r>
              <a:r>
                <a:rPr lang="en-US" sz="2000" dirty="0" smtClean="0">
                  <a:solidFill>
                    <a:srgbClr val="FEFFFF"/>
                  </a:solidFill>
                  <a:latin typeface="Assistant Regular"/>
                </a:rPr>
                <a:t>.</a:t>
              </a:r>
            </a:p>
            <a:p>
              <a:pPr>
                <a:lnSpc>
                  <a:spcPts val="3000"/>
                </a:lnSpc>
              </a:pPr>
              <a:endParaRPr lang="en-US" sz="2000" dirty="0">
                <a:solidFill>
                  <a:srgbClr val="FEFFFF"/>
                </a:solidFill>
                <a:latin typeface="Assistant Regular"/>
              </a:endParaRPr>
            </a:p>
            <a:p>
              <a:pPr>
                <a:lnSpc>
                  <a:spcPts val="3000"/>
                </a:lnSpc>
              </a:pPr>
              <a:r>
                <a:rPr lang="en-US" sz="2700" spc="108" dirty="0">
                  <a:solidFill>
                    <a:srgbClr val="C0E8DF"/>
                  </a:solidFill>
                  <a:latin typeface="Assistant Regular Bold"/>
                </a:rPr>
                <a:t>The null and alternative hypotheses are as follows:</a:t>
              </a:r>
            </a:p>
            <a:p>
              <a:pPr>
                <a:lnSpc>
                  <a:spcPts val="3000"/>
                </a:lnSpc>
              </a:pPr>
              <a:r>
                <a:rPr lang="en-US" sz="2700" spc="108" dirty="0">
                  <a:solidFill>
                    <a:srgbClr val="C0E8DF"/>
                  </a:solidFill>
                  <a:latin typeface="Assistant Regular Bold"/>
                </a:rPr>
                <a:t>H₀: µ₁ = µ₂ ( The mean </a:t>
              </a:r>
              <a:r>
                <a:rPr lang="en-US" sz="2700" spc="108" dirty="0" smtClean="0">
                  <a:solidFill>
                    <a:srgbClr val="C0E8DF"/>
                  </a:solidFill>
                  <a:latin typeface="Assistant Regular Bold"/>
                </a:rPr>
                <a:t>BMI </a:t>
              </a:r>
              <a:r>
                <a:rPr lang="en-US" sz="2700" spc="108" dirty="0">
                  <a:solidFill>
                    <a:srgbClr val="C0E8DF"/>
                  </a:solidFill>
                  <a:latin typeface="Assistant Regular Bold"/>
                </a:rPr>
                <a:t>for individuals with glucose levels </a:t>
              </a:r>
              <a:r>
                <a:rPr lang="en-US" sz="2700" spc="108" dirty="0" smtClean="0">
                  <a:solidFill>
                    <a:srgbClr val="C0E8DF"/>
                  </a:solidFill>
                  <a:latin typeface="Assistant Regular Bold"/>
                </a:rPr>
                <a:t>greater </a:t>
              </a:r>
              <a:r>
                <a:rPr lang="en-US" sz="2700" spc="108" dirty="0">
                  <a:solidFill>
                    <a:srgbClr val="C0E8DF"/>
                  </a:solidFill>
                  <a:latin typeface="Assistant Regular Bold"/>
                </a:rPr>
                <a:t>than 90 is equal to the mean </a:t>
              </a:r>
              <a:r>
                <a:rPr lang="en-US" sz="2700" spc="108" dirty="0" smtClean="0">
                  <a:solidFill>
                    <a:srgbClr val="C0E8DF"/>
                  </a:solidFill>
                  <a:latin typeface="Assistant Regular Bold"/>
                </a:rPr>
                <a:t>BMI </a:t>
              </a:r>
              <a:r>
                <a:rPr lang="en-US" sz="2700" spc="108" dirty="0">
                  <a:solidFill>
                    <a:srgbClr val="C0E8DF"/>
                  </a:solidFill>
                  <a:latin typeface="Assistant Regular Bold"/>
                </a:rPr>
                <a:t>for those less than 90</a:t>
              </a:r>
              <a:r>
                <a:rPr lang="en-US" sz="2700" spc="108" dirty="0" smtClean="0">
                  <a:solidFill>
                    <a:srgbClr val="C0E8DF"/>
                  </a:solidFill>
                  <a:latin typeface="Assistant Regular Bold"/>
                </a:rPr>
                <a:t>.)</a:t>
              </a:r>
            </a:p>
            <a:p>
              <a:pPr>
                <a:lnSpc>
                  <a:spcPts val="3000"/>
                </a:lnSpc>
              </a:pPr>
              <a:endParaRPr lang="en-US" sz="2700" spc="108" dirty="0">
                <a:solidFill>
                  <a:srgbClr val="C0E8DF"/>
                </a:solidFill>
                <a:latin typeface="Assistant Regular Bold"/>
              </a:endParaRPr>
            </a:p>
            <a:p>
              <a:pPr>
                <a:lnSpc>
                  <a:spcPts val="3000"/>
                </a:lnSpc>
              </a:pPr>
              <a:r>
                <a:rPr lang="en-US" sz="2700" spc="108" dirty="0">
                  <a:solidFill>
                    <a:srgbClr val="C0E8DF"/>
                  </a:solidFill>
                  <a:latin typeface="Assistant Regular Bold"/>
                </a:rPr>
                <a:t>Hₐ: µ₁ ≠ µ₂ (The mean </a:t>
              </a:r>
              <a:r>
                <a:rPr lang="en-US" sz="2700" spc="108" dirty="0" smtClean="0">
                  <a:solidFill>
                    <a:srgbClr val="C0E8DF"/>
                  </a:solidFill>
                  <a:latin typeface="Assistant Regular Bold"/>
                </a:rPr>
                <a:t>BMI for </a:t>
              </a:r>
              <a:r>
                <a:rPr lang="en-US" sz="2700" spc="108" dirty="0">
                  <a:solidFill>
                    <a:srgbClr val="C0E8DF"/>
                  </a:solidFill>
                  <a:latin typeface="Assistant Regular Bold"/>
                </a:rPr>
                <a:t>individuals with glucose levels greater than 90 is not equal to the mean </a:t>
              </a:r>
              <a:r>
                <a:rPr lang="en-US" sz="2700" spc="108" dirty="0" smtClean="0">
                  <a:solidFill>
                    <a:srgbClr val="C0E8DF"/>
                  </a:solidFill>
                  <a:latin typeface="Assistant Regular Bold"/>
                </a:rPr>
                <a:t>BMI </a:t>
              </a:r>
              <a:r>
                <a:rPr lang="en-US" sz="2700" spc="108" dirty="0">
                  <a:solidFill>
                    <a:srgbClr val="C0E8DF"/>
                  </a:solidFill>
                  <a:latin typeface="Assistant Regular Bold"/>
                </a:rPr>
                <a:t>for those less than 90.)</a:t>
              </a:r>
            </a:p>
            <a:p>
              <a:pPr>
                <a:lnSpc>
                  <a:spcPts val="3000"/>
                </a:lnSpc>
              </a:pPr>
              <a:endParaRPr lang="en-US" sz="2000" dirty="0">
                <a:solidFill>
                  <a:srgbClr val="FEFFFF"/>
                </a:solidFill>
                <a:latin typeface="Assistant Regular"/>
              </a:endParaRPr>
            </a:p>
            <a:p>
              <a:pPr>
                <a:lnSpc>
                  <a:spcPts val="3000"/>
                </a:lnSpc>
              </a:pPr>
              <a:r>
                <a:rPr lang="en-US" sz="2700" spc="108" dirty="0">
                  <a:solidFill>
                    <a:srgbClr val="C0E8DF"/>
                  </a:solidFill>
                  <a:latin typeface="Assistant Regular Bold"/>
                </a:rPr>
                <a:t>Statistic Value:  3.96</a:t>
              </a:r>
            </a:p>
            <a:p>
              <a:pPr>
                <a:lnSpc>
                  <a:spcPts val="3000"/>
                </a:lnSpc>
              </a:pPr>
              <a:endParaRPr lang="en-US" sz="2000" dirty="0">
                <a:solidFill>
                  <a:srgbClr val="FEFFFF"/>
                </a:solidFill>
                <a:latin typeface="Assistant Regular"/>
              </a:endParaRPr>
            </a:p>
            <a:p>
              <a:pPr>
                <a:lnSpc>
                  <a:spcPts val="3000"/>
                </a:lnSpc>
              </a:pPr>
              <a:r>
                <a:rPr lang="en-US" sz="2700" spc="108" dirty="0">
                  <a:solidFill>
                    <a:srgbClr val="C0E8DF"/>
                  </a:solidFill>
                  <a:latin typeface="Assistant Regular Bold"/>
                </a:rPr>
                <a:t>p-Value:  </a:t>
              </a:r>
              <a:r>
                <a:rPr lang="en-US" sz="2700" spc="108" dirty="0">
                  <a:solidFill>
                    <a:srgbClr val="C0E8DF"/>
                  </a:solidFill>
                  <a:latin typeface="Assistant Regular Bold"/>
                </a:rPr>
                <a:t>7.68416578422278e-05</a:t>
              </a:r>
            </a:p>
          </p:txBody>
        </p:sp>
      </p:grpSp>
    </p:spTree>
    <p:extLst>
      <p:ext uri="{BB962C8B-B14F-4D97-AF65-F5344CB8AC3E}">
        <p14:creationId xmlns:p14="http://schemas.microsoft.com/office/powerpoint/2010/main" val="77489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54E72"/>
        </a:solidFill>
        <a:effectLst/>
      </p:bgPr>
    </p:bg>
    <p:spTree>
      <p:nvGrpSpPr>
        <p:cNvPr id="1" name=""/>
        <p:cNvGrpSpPr/>
        <p:nvPr/>
      </p:nvGrpSpPr>
      <p:grpSpPr>
        <a:xfrm>
          <a:off x="0" y="0"/>
          <a:ext cx="0" cy="0"/>
          <a:chOff x="0" y="0"/>
          <a:chExt cx="0" cy="0"/>
        </a:xfrm>
      </p:grpSpPr>
      <p:grpSp>
        <p:nvGrpSpPr>
          <p:cNvPr id="3" name="Group 3"/>
          <p:cNvGrpSpPr/>
          <p:nvPr/>
        </p:nvGrpSpPr>
        <p:grpSpPr>
          <a:xfrm>
            <a:off x="9748285" y="58214"/>
            <a:ext cx="8534399" cy="10228786"/>
            <a:chOff x="295476" y="77619"/>
            <a:chExt cx="11379198" cy="13638381"/>
          </a:xfrm>
          <a:solidFill>
            <a:srgbClr val="31849B"/>
          </a:solidFill>
        </p:grpSpPr>
        <p:pic>
          <p:nvPicPr>
            <p:cNvPr id="4"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76" y="77619"/>
              <a:ext cx="11379198" cy="6680375"/>
            </a:xfrm>
            <a:prstGeom prst="rect">
              <a:avLst/>
            </a:prstGeom>
            <a:grpFill/>
            <a:ln>
              <a:noFill/>
            </a:ln>
          </p:spPr>
        </p:pic>
        <p:pic>
          <p:nvPicPr>
            <p:cNvPr id="5"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476" y="6959600"/>
              <a:ext cx="11379198" cy="6756400"/>
            </a:xfrm>
            <a:prstGeom prst="rect">
              <a:avLst/>
            </a:prstGeom>
            <a:grpFill/>
            <a:ln>
              <a:noFill/>
            </a:ln>
          </p:spPr>
        </p:pic>
      </p:grpSp>
      <p:grpSp>
        <p:nvGrpSpPr>
          <p:cNvPr id="6" name="Group 6"/>
          <p:cNvGrpSpPr/>
          <p:nvPr/>
        </p:nvGrpSpPr>
        <p:grpSpPr>
          <a:xfrm>
            <a:off x="1046594" y="0"/>
            <a:ext cx="63520" cy="10287000"/>
            <a:chOff x="0" y="0"/>
            <a:chExt cx="84693" cy="13716000"/>
          </a:xfrm>
        </p:grpSpPr>
        <p:sp>
          <p:nvSpPr>
            <p:cNvPr id="7" name="AutoShape 7"/>
            <p:cNvSpPr/>
            <p:nvPr/>
          </p:nvSpPr>
          <p:spPr>
            <a:xfrm>
              <a:off x="35961" y="1371600"/>
              <a:ext cx="12770" cy="12344400"/>
            </a:xfrm>
            <a:prstGeom prst="rect">
              <a:avLst/>
            </a:prstGeom>
            <a:solidFill>
              <a:srgbClr val="C0E8DF"/>
            </a:solidFill>
          </p:spPr>
        </p:sp>
        <p:sp>
          <p:nvSpPr>
            <p:cNvPr id="8" name="AutoShape 8"/>
            <p:cNvSpPr/>
            <p:nvPr/>
          </p:nvSpPr>
          <p:spPr>
            <a:xfrm>
              <a:off x="0" y="0"/>
              <a:ext cx="84693" cy="1649458"/>
            </a:xfrm>
            <a:prstGeom prst="rect">
              <a:avLst/>
            </a:prstGeom>
            <a:solidFill>
              <a:srgbClr val="C0E8DF"/>
            </a:solidFill>
          </p:spPr>
        </p:sp>
      </p:grpSp>
      <p:grpSp>
        <p:nvGrpSpPr>
          <p:cNvPr id="9" name="Group 9"/>
          <p:cNvGrpSpPr/>
          <p:nvPr/>
        </p:nvGrpSpPr>
        <p:grpSpPr>
          <a:xfrm>
            <a:off x="1137085" y="571500"/>
            <a:ext cx="8006915" cy="8689443"/>
            <a:chOff x="0" y="0"/>
            <a:chExt cx="6464559" cy="5209257"/>
          </a:xfrm>
        </p:grpSpPr>
        <p:sp>
          <p:nvSpPr>
            <p:cNvPr id="10" name="TextBox 10"/>
            <p:cNvSpPr txBox="1"/>
            <p:nvPr/>
          </p:nvSpPr>
          <p:spPr>
            <a:xfrm>
              <a:off x="0" y="0"/>
              <a:ext cx="6464559" cy="999401"/>
            </a:xfrm>
            <a:prstGeom prst="rect">
              <a:avLst/>
            </a:prstGeom>
          </p:spPr>
          <p:txBody>
            <a:bodyPr lIns="0" tIns="0" rIns="0" bIns="0" rtlCol="0" anchor="t">
              <a:spAutoFit/>
            </a:bodyPr>
            <a:lstStyle/>
            <a:p>
              <a:pPr>
                <a:lnSpc>
                  <a:spcPts val="12100"/>
                </a:lnSpc>
              </a:pPr>
              <a:r>
                <a:rPr lang="en-US" sz="4800" spc="110" dirty="0" smtClean="0">
                  <a:solidFill>
                    <a:srgbClr val="FEFFFF"/>
                  </a:solidFill>
                  <a:latin typeface="Telegraf"/>
                </a:rPr>
                <a:t>Age </a:t>
              </a:r>
              <a:r>
                <a:rPr lang="en-US" sz="4800" spc="110" dirty="0">
                  <a:solidFill>
                    <a:srgbClr val="FEFFFF"/>
                  </a:solidFill>
                  <a:latin typeface="Telegraf"/>
                </a:rPr>
                <a:t>and BMI </a:t>
              </a:r>
              <a:endParaRPr lang="en-US" sz="4800" spc="110" dirty="0">
                <a:solidFill>
                  <a:srgbClr val="FEFFFF"/>
                </a:solidFill>
                <a:latin typeface="Telegraf"/>
              </a:endParaRPr>
            </a:p>
          </p:txBody>
        </p:sp>
        <p:sp>
          <p:nvSpPr>
            <p:cNvPr id="11" name="TextBox 11"/>
            <p:cNvSpPr txBox="1"/>
            <p:nvPr/>
          </p:nvSpPr>
          <p:spPr>
            <a:xfrm>
              <a:off x="0" y="1057787"/>
              <a:ext cx="6464559" cy="4151470"/>
            </a:xfrm>
            <a:prstGeom prst="rect">
              <a:avLst/>
            </a:prstGeom>
          </p:spPr>
          <p:txBody>
            <a:bodyPr lIns="0" tIns="0" rIns="0" bIns="0" rtlCol="0" anchor="t">
              <a:spAutoFit/>
            </a:bodyPr>
            <a:lstStyle/>
            <a:p>
              <a:pPr>
                <a:lnSpc>
                  <a:spcPts val="3000"/>
                </a:lnSpc>
              </a:pPr>
              <a:endParaRPr lang="en-US" sz="2700" spc="108" dirty="0" smtClean="0">
                <a:solidFill>
                  <a:srgbClr val="C0E8DF"/>
                </a:solidFill>
                <a:latin typeface="Assistant Regular Bold"/>
              </a:endParaRPr>
            </a:p>
            <a:p>
              <a:pPr>
                <a:lnSpc>
                  <a:spcPts val="3000"/>
                </a:lnSpc>
              </a:pPr>
              <a:r>
                <a:rPr lang="en-US" sz="2700" spc="108" dirty="0" smtClean="0">
                  <a:solidFill>
                    <a:srgbClr val="C0E8DF"/>
                  </a:solidFill>
                  <a:latin typeface="Assistant Regular Bold"/>
                </a:rPr>
                <a:t>Evaluating </a:t>
              </a:r>
              <a:r>
                <a:rPr lang="en-US" sz="2700" spc="108" dirty="0">
                  <a:solidFill>
                    <a:srgbClr val="C0E8DF"/>
                  </a:solidFill>
                  <a:latin typeface="Assistant Regular Bold"/>
                </a:rPr>
                <a:t>statistical significance between </a:t>
              </a:r>
              <a:r>
                <a:rPr lang="en-US" sz="2700" spc="108" dirty="0" smtClean="0">
                  <a:solidFill>
                    <a:srgbClr val="C0E8DF"/>
                  </a:solidFill>
                  <a:latin typeface="Assistant Regular Bold"/>
                </a:rPr>
                <a:t>Age and </a:t>
              </a:r>
              <a:r>
                <a:rPr lang="en-US" sz="2700" spc="108" dirty="0">
                  <a:solidFill>
                    <a:srgbClr val="C0E8DF"/>
                  </a:solidFill>
                  <a:latin typeface="Assistant Regular Bold"/>
                </a:rPr>
                <a:t>BMI</a:t>
              </a:r>
              <a:r>
                <a:rPr lang="en-US" sz="2000" dirty="0" smtClean="0">
                  <a:solidFill>
                    <a:srgbClr val="FEFFFF"/>
                  </a:solidFill>
                  <a:latin typeface="Assistant Regular"/>
                </a:rPr>
                <a:t>.</a:t>
              </a:r>
            </a:p>
            <a:p>
              <a:pPr>
                <a:lnSpc>
                  <a:spcPts val="3000"/>
                </a:lnSpc>
              </a:pPr>
              <a:endParaRPr lang="en-US" sz="2700" spc="108" dirty="0">
                <a:solidFill>
                  <a:srgbClr val="C0E8DF"/>
                </a:solidFill>
                <a:latin typeface="Assistant Regular Bold"/>
              </a:endParaRPr>
            </a:p>
            <a:p>
              <a:pPr>
                <a:lnSpc>
                  <a:spcPts val="3000"/>
                </a:lnSpc>
              </a:pPr>
              <a:r>
                <a:rPr lang="en-US" sz="2700" spc="108" dirty="0">
                  <a:solidFill>
                    <a:srgbClr val="C0E8DF"/>
                  </a:solidFill>
                  <a:latin typeface="Assistant Regular Bold"/>
                </a:rPr>
                <a:t>The null and alternative hypotheses are as follows:</a:t>
              </a:r>
            </a:p>
            <a:p>
              <a:pPr>
                <a:lnSpc>
                  <a:spcPts val="3000"/>
                </a:lnSpc>
              </a:pPr>
              <a:r>
                <a:rPr lang="en-US" sz="2700" spc="108" dirty="0">
                  <a:solidFill>
                    <a:srgbClr val="C0E8DF"/>
                  </a:solidFill>
                  <a:latin typeface="Assistant Regular Bold"/>
                </a:rPr>
                <a:t/>
              </a:r>
              <a:br>
                <a:rPr lang="en-US" sz="2700" spc="108" dirty="0">
                  <a:solidFill>
                    <a:srgbClr val="C0E8DF"/>
                  </a:solidFill>
                  <a:latin typeface="Assistant Regular Bold"/>
                </a:rPr>
              </a:br>
              <a:r>
                <a:rPr lang="en-US" sz="2700" spc="108" dirty="0">
                  <a:solidFill>
                    <a:srgbClr val="C0E8DF"/>
                  </a:solidFill>
                  <a:latin typeface="Assistant Regular Bold"/>
                </a:rPr>
                <a:t>H₀: µ₁ = µ₂</a:t>
              </a:r>
            </a:p>
            <a:p>
              <a:pPr>
                <a:lnSpc>
                  <a:spcPts val="3000"/>
                </a:lnSpc>
              </a:pPr>
              <a:r>
                <a:rPr lang="en-US" sz="2700" spc="108" dirty="0">
                  <a:solidFill>
                    <a:srgbClr val="C0E8DF"/>
                  </a:solidFill>
                  <a:latin typeface="Assistant Regular Bold"/>
                </a:rPr>
                <a:t>( The mean BMI for those age greater than 45 is equal to the mean BMI for those less than 45.)</a:t>
              </a:r>
            </a:p>
            <a:p>
              <a:pPr>
                <a:lnSpc>
                  <a:spcPts val="3000"/>
                </a:lnSpc>
              </a:pPr>
              <a:r>
                <a:rPr lang="en-US" sz="2700" spc="108" dirty="0">
                  <a:solidFill>
                    <a:srgbClr val="C0E8DF"/>
                  </a:solidFill>
                  <a:latin typeface="Assistant Regular Bold"/>
                </a:rPr>
                <a:t/>
              </a:r>
              <a:br>
                <a:rPr lang="en-US" sz="2700" spc="108" dirty="0">
                  <a:solidFill>
                    <a:srgbClr val="C0E8DF"/>
                  </a:solidFill>
                  <a:latin typeface="Assistant Regular Bold"/>
                </a:rPr>
              </a:br>
              <a:r>
                <a:rPr lang="en-US" sz="2700" spc="108" dirty="0">
                  <a:solidFill>
                    <a:srgbClr val="C0E8DF"/>
                  </a:solidFill>
                  <a:latin typeface="Assistant Regular Bold"/>
                </a:rPr>
                <a:t>Hₐ: µ₁ ≠ µ₂</a:t>
              </a:r>
            </a:p>
            <a:p>
              <a:pPr>
                <a:lnSpc>
                  <a:spcPts val="3000"/>
                </a:lnSpc>
              </a:pPr>
              <a:r>
                <a:rPr lang="en-US" sz="2700" spc="108" dirty="0">
                  <a:solidFill>
                    <a:srgbClr val="C0E8DF"/>
                  </a:solidFill>
                  <a:latin typeface="Assistant Regular Bold"/>
                </a:rPr>
                <a:t>(The mean BMI for those age greater than 45 is not equal to the mean BMI for those less than 45</a:t>
              </a:r>
              <a:r>
                <a:rPr lang="en-US" sz="2700" spc="108" dirty="0" smtClean="0">
                  <a:solidFill>
                    <a:srgbClr val="C0E8DF"/>
                  </a:solidFill>
                  <a:latin typeface="Assistant Regular Bold"/>
                </a:rPr>
                <a:t>.)</a:t>
              </a:r>
              <a:endParaRPr lang="en-US" sz="2000" dirty="0" smtClean="0">
                <a:solidFill>
                  <a:srgbClr val="FEFFFF"/>
                </a:solidFill>
                <a:latin typeface="Assistant Regular"/>
              </a:endParaRPr>
            </a:p>
            <a:p>
              <a:pPr>
                <a:lnSpc>
                  <a:spcPts val="3000"/>
                </a:lnSpc>
              </a:pPr>
              <a:endParaRPr lang="en-US" sz="2000" dirty="0">
                <a:solidFill>
                  <a:srgbClr val="FEFFFF"/>
                </a:solidFill>
                <a:latin typeface="Assistant Regular"/>
              </a:endParaRPr>
            </a:p>
            <a:p>
              <a:pPr>
                <a:lnSpc>
                  <a:spcPts val="3000"/>
                </a:lnSpc>
              </a:pPr>
              <a:r>
                <a:rPr lang="en-US" sz="2700" spc="108" dirty="0">
                  <a:solidFill>
                    <a:srgbClr val="C0E8DF"/>
                  </a:solidFill>
                  <a:latin typeface="Assistant Regular Bold"/>
                </a:rPr>
                <a:t>Statistic Value:  </a:t>
              </a:r>
              <a:r>
                <a:rPr lang="en-US" sz="2700" spc="108" dirty="0" smtClean="0">
                  <a:solidFill>
                    <a:srgbClr val="C0E8DF"/>
                  </a:solidFill>
                  <a:latin typeface="Assistant Regular Bold"/>
                </a:rPr>
                <a:t>17.21</a:t>
              </a:r>
              <a:endParaRPr lang="en-US" sz="2700" spc="108" dirty="0">
                <a:solidFill>
                  <a:srgbClr val="C0E8DF"/>
                </a:solidFill>
                <a:latin typeface="Assistant Regular Bold"/>
              </a:endParaRPr>
            </a:p>
            <a:p>
              <a:pPr>
                <a:lnSpc>
                  <a:spcPts val="3000"/>
                </a:lnSpc>
              </a:pPr>
              <a:endParaRPr lang="en-US" sz="2000" dirty="0">
                <a:solidFill>
                  <a:srgbClr val="FEFFFF"/>
                </a:solidFill>
                <a:latin typeface="Assistant Regular"/>
              </a:endParaRPr>
            </a:p>
            <a:p>
              <a:pPr>
                <a:lnSpc>
                  <a:spcPts val="3000"/>
                </a:lnSpc>
              </a:pPr>
              <a:r>
                <a:rPr lang="en-US" sz="2700" spc="108" dirty="0">
                  <a:solidFill>
                    <a:srgbClr val="C0E8DF"/>
                  </a:solidFill>
                  <a:latin typeface="Assistant Regular Bold"/>
                </a:rPr>
                <a:t>p-Value:  </a:t>
              </a:r>
              <a:r>
                <a:rPr lang="en-US" sz="2700" spc="108" dirty="0">
                  <a:solidFill>
                    <a:srgbClr val="C0E8DF"/>
                  </a:solidFill>
                  <a:latin typeface="Assistant Regular Bold"/>
                </a:rPr>
                <a:t>1.4276153587628098e-64</a:t>
              </a:r>
            </a:p>
          </p:txBody>
        </p:sp>
      </p:grpSp>
    </p:spTree>
    <p:extLst>
      <p:ext uri="{BB962C8B-B14F-4D97-AF65-F5344CB8AC3E}">
        <p14:creationId xmlns:p14="http://schemas.microsoft.com/office/powerpoint/2010/main" val="71142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3" name="AutoShape 3"/>
          <p:cNvSpPr/>
          <p:nvPr/>
        </p:nvSpPr>
        <p:spPr>
          <a:xfrm>
            <a:off x="0" y="0"/>
            <a:ext cx="8672741" cy="10287000"/>
          </a:xfrm>
          <a:prstGeom prst="rect">
            <a:avLst/>
          </a:prstGeom>
          <a:solidFill>
            <a:srgbClr val="C0E8DF"/>
          </a:solidFill>
        </p:spPr>
      </p:sp>
      <p:grpSp>
        <p:nvGrpSpPr>
          <p:cNvPr id="4" name="Group 4"/>
          <p:cNvGrpSpPr/>
          <p:nvPr/>
        </p:nvGrpSpPr>
        <p:grpSpPr>
          <a:xfrm>
            <a:off x="1028700" y="0"/>
            <a:ext cx="63520" cy="10287000"/>
            <a:chOff x="0" y="0"/>
            <a:chExt cx="84693" cy="13716000"/>
          </a:xfrm>
        </p:grpSpPr>
        <p:sp>
          <p:nvSpPr>
            <p:cNvPr id="5" name="AutoShape 5"/>
            <p:cNvSpPr/>
            <p:nvPr/>
          </p:nvSpPr>
          <p:spPr>
            <a:xfrm>
              <a:off x="35961" y="1371600"/>
              <a:ext cx="12770" cy="12344400"/>
            </a:xfrm>
            <a:prstGeom prst="rect">
              <a:avLst/>
            </a:prstGeom>
            <a:solidFill>
              <a:srgbClr val="254E72"/>
            </a:solidFill>
          </p:spPr>
        </p:sp>
        <p:sp>
          <p:nvSpPr>
            <p:cNvPr id="6" name="AutoShape 6"/>
            <p:cNvSpPr/>
            <p:nvPr/>
          </p:nvSpPr>
          <p:spPr>
            <a:xfrm>
              <a:off x="0" y="0"/>
              <a:ext cx="84693" cy="1649458"/>
            </a:xfrm>
            <a:prstGeom prst="rect">
              <a:avLst/>
            </a:prstGeom>
            <a:solidFill>
              <a:srgbClr val="254E72"/>
            </a:solidFill>
          </p:spPr>
        </p:sp>
      </p:grpSp>
      <p:sp>
        <p:nvSpPr>
          <p:cNvPr id="8" name="TextBox 8"/>
          <p:cNvSpPr txBox="1"/>
          <p:nvPr/>
        </p:nvSpPr>
        <p:spPr>
          <a:xfrm>
            <a:off x="9914088" y="2321332"/>
            <a:ext cx="7231543" cy="820738"/>
          </a:xfrm>
          <a:prstGeom prst="rect">
            <a:avLst/>
          </a:prstGeom>
        </p:spPr>
        <p:txBody>
          <a:bodyPr lIns="0" tIns="0" rIns="0" bIns="0" rtlCol="0" anchor="t">
            <a:spAutoFit/>
          </a:bodyPr>
          <a:lstStyle/>
          <a:p>
            <a:pPr fontAlgn="base">
              <a:lnSpc>
                <a:spcPts val="3240"/>
              </a:lnSpc>
            </a:pPr>
            <a:r>
              <a:rPr lang="en-US" sz="2700" spc="108" dirty="0">
                <a:solidFill>
                  <a:srgbClr val="254E72"/>
                </a:solidFill>
                <a:latin typeface="Assistant Regular Bold"/>
              </a:rPr>
              <a:t>Checking if </a:t>
            </a:r>
            <a:r>
              <a:rPr lang="en-US" sz="2700" spc="108" dirty="0" smtClean="0">
                <a:solidFill>
                  <a:srgbClr val="254E72"/>
                </a:solidFill>
                <a:latin typeface="Assistant Regular Bold"/>
              </a:rPr>
              <a:t>hypertension and stroke are dependent or independent of each other?</a:t>
            </a:r>
            <a:endParaRPr lang="en-US" sz="2700" spc="108" dirty="0">
              <a:solidFill>
                <a:srgbClr val="254E72"/>
              </a:solidFill>
              <a:latin typeface="Assistant Regular Bold"/>
            </a:endParaRPr>
          </a:p>
        </p:txBody>
      </p:sp>
      <p:sp>
        <p:nvSpPr>
          <p:cNvPr id="11" name="TextBox 11"/>
          <p:cNvSpPr txBox="1"/>
          <p:nvPr/>
        </p:nvSpPr>
        <p:spPr>
          <a:xfrm>
            <a:off x="9914088" y="4850920"/>
            <a:ext cx="7231543" cy="820738"/>
          </a:xfrm>
          <a:prstGeom prst="rect">
            <a:avLst/>
          </a:prstGeom>
        </p:spPr>
        <p:txBody>
          <a:bodyPr lIns="0" tIns="0" rIns="0" bIns="0" rtlCol="0" anchor="t">
            <a:spAutoFit/>
          </a:bodyPr>
          <a:lstStyle/>
          <a:p>
            <a:pPr lvl="0" fontAlgn="base">
              <a:lnSpc>
                <a:spcPts val="3240"/>
              </a:lnSpc>
            </a:pPr>
            <a:r>
              <a:rPr lang="en-US" sz="2700" spc="108" dirty="0">
                <a:solidFill>
                  <a:srgbClr val="254E72"/>
                </a:solidFill>
                <a:latin typeface="Assistant Regular Bold"/>
              </a:rPr>
              <a:t>Checking if </a:t>
            </a:r>
            <a:r>
              <a:rPr lang="en-US" sz="2700" spc="108" dirty="0" err="1" smtClean="0">
                <a:solidFill>
                  <a:srgbClr val="254E72"/>
                </a:solidFill>
                <a:latin typeface="Assistant Regular Bold"/>
              </a:rPr>
              <a:t>heartdisease</a:t>
            </a:r>
            <a:r>
              <a:rPr lang="en-US" sz="2700" spc="108" dirty="0" smtClean="0">
                <a:solidFill>
                  <a:srgbClr val="254E72"/>
                </a:solidFill>
                <a:latin typeface="Assistant Regular Bold"/>
              </a:rPr>
              <a:t> </a:t>
            </a:r>
            <a:r>
              <a:rPr lang="en-US" sz="2700" spc="108" dirty="0">
                <a:solidFill>
                  <a:srgbClr val="254E72"/>
                </a:solidFill>
                <a:latin typeface="Assistant Regular Bold"/>
              </a:rPr>
              <a:t>and stroke are dependent or independent of each other</a:t>
            </a:r>
            <a:r>
              <a:rPr lang="en-US" sz="2700" spc="108" dirty="0" smtClean="0">
                <a:solidFill>
                  <a:srgbClr val="254E72"/>
                </a:solidFill>
                <a:latin typeface="Assistant Regular Bold"/>
              </a:rPr>
              <a:t>?</a:t>
            </a:r>
            <a:endParaRPr lang="en-US" sz="2700" spc="108" dirty="0">
              <a:solidFill>
                <a:srgbClr val="254E72"/>
              </a:solidFill>
              <a:latin typeface="Assistant Regular Bold"/>
            </a:endParaRPr>
          </a:p>
        </p:txBody>
      </p:sp>
      <p:sp>
        <p:nvSpPr>
          <p:cNvPr id="16" name="TextBox 16"/>
          <p:cNvSpPr txBox="1"/>
          <p:nvPr/>
        </p:nvSpPr>
        <p:spPr>
          <a:xfrm>
            <a:off x="1972705" y="3581374"/>
            <a:ext cx="5633576" cy="2128788"/>
          </a:xfrm>
          <a:prstGeom prst="rect">
            <a:avLst/>
          </a:prstGeom>
        </p:spPr>
        <p:txBody>
          <a:bodyPr lIns="0" tIns="0" rIns="0" bIns="0" rtlCol="0" anchor="t">
            <a:spAutoFit/>
          </a:bodyPr>
          <a:lstStyle/>
          <a:p>
            <a:pPr>
              <a:lnSpc>
                <a:spcPts val="8250"/>
              </a:lnSpc>
            </a:pPr>
            <a:r>
              <a:rPr lang="en-US" sz="7500" spc="75" dirty="0" smtClean="0">
                <a:solidFill>
                  <a:srgbClr val="254E72"/>
                </a:solidFill>
                <a:latin typeface="Telegraf"/>
              </a:rPr>
              <a:t>Hypotheses</a:t>
            </a:r>
          </a:p>
          <a:p>
            <a:pPr>
              <a:lnSpc>
                <a:spcPts val="8250"/>
              </a:lnSpc>
            </a:pPr>
            <a:r>
              <a:rPr lang="en-US" sz="7500" spc="75" dirty="0" smtClean="0">
                <a:solidFill>
                  <a:srgbClr val="254E72"/>
                </a:solidFill>
                <a:latin typeface="Telegraf"/>
              </a:rPr>
              <a:t>Chi</a:t>
            </a:r>
            <a:r>
              <a:rPr lang="en-US" sz="7500" spc="75" dirty="0" smtClean="0">
                <a:solidFill>
                  <a:srgbClr val="254E72"/>
                </a:solidFill>
                <a:latin typeface="Telegraf"/>
              </a:rPr>
              <a:t>-test</a:t>
            </a:r>
            <a:endParaRPr lang="en-US" sz="7500" spc="75" dirty="0">
              <a:solidFill>
                <a:srgbClr val="254E72"/>
              </a:solidFill>
              <a:latin typeface="Telegraf"/>
            </a:endParaRPr>
          </a:p>
        </p:txBody>
      </p:sp>
      <p:grpSp>
        <p:nvGrpSpPr>
          <p:cNvPr id="17" name="Group 17"/>
          <p:cNvGrpSpPr/>
          <p:nvPr/>
        </p:nvGrpSpPr>
        <p:grpSpPr>
          <a:xfrm rot="-10800000">
            <a:off x="16770298" y="1028700"/>
            <a:ext cx="489002" cy="489002"/>
            <a:chOff x="0" y="0"/>
            <a:chExt cx="652003" cy="652003"/>
          </a:xfrm>
        </p:grpSpPr>
        <p:grpSp>
          <p:nvGrpSpPr>
            <p:cNvPr id="18" name="Group 18"/>
            <p:cNvGrpSpPr>
              <a:grpSpLocks noChangeAspect="1"/>
            </p:cNvGrpSpPr>
            <p:nvPr/>
          </p:nvGrpSpPr>
          <p:grpSpPr>
            <a:xfrm rot="-10800000">
              <a:off x="0" y="0"/>
              <a:ext cx="652003" cy="652003"/>
              <a:chOff x="0" y="0"/>
              <a:chExt cx="6355080" cy="6355080"/>
            </a:xfrm>
          </p:grpSpPr>
          <p:sp>
            <p:nvSpPr>
              <p:cNvPr id="19" name="Freeform 1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54E72"/>
              </a:solidFill>
            </p:spPr>
          </p:sp>
        </p:grpSp>
        <p:pic>
          <p:nvPicPr>
            <p:cNvPr id="20" name="Picture 2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8667" y="108667"/>
              <a:ext cx="434669" cy="434669"/>
            </a:xfrm>
            <a:prstGeom prst="rect">
              <a:avLst/>
            </a:prstGeom>
          </p:spPr>
        </p:pic>
      </p:grpSp>
      <p:grpSp>
        <p:nvGrpSpPr>
          <p:cNvPr id="21" name="Group 21"/>
          <p:cNvGrpSpPr/>
          <p:nvPr/>
        </p:nvGrpSpPr>
        <p:grpSpPr>
          <a:xfrm>
            <a:off x="16121229" y="1028700"/>
            <a:ext cx="489002" cy="489002"/>
            <a:chOff x="0" y="0"/>
            <a:chExt cx="652003" cy="652003"/>
          </a:xfrm>
        </p:grpSpPr>
        <p:grpSp>
          <p:nvGrpSpPr>
            <p:cNvPr id="22" name="Group 22"/>
            <p:cNvGrpSpPr>
              <a:grpSpLocks noChangeAspect="1"/>
            </p:cNvGrpSpPr>
            <p:nvPr/>
          </p:nvGrpSpPr>
          <p:grpSpPr>
            <a:xfrm rot="-10800000">
              <a:off x="0" y="0"/>
              <a:ext cx="652003" cy="652003"/>
              <a:chOff x="0" y="0"/>
              <a:chExt cx="6355080" cy="6355080"/>
            </a:xfrm>
          </p:grpSpPr>
          <p:sp>
            <p:nvSpPr>
              <p:cNvPr id="23" name="Freeform 2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54E72"/>
              </a:solidFill>
            </p:spPr>
          </p:sp>
        </p:grpSp>
        <p:pic>
          <p:nvPicPr>
            <p:cNvPr id="24" name="Picture 2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8667" y="108667"/>
              <a:ext cx="434669" cy="434669"/>
            </a:xfrm>
            <a:prstGeom prst="rect">
              <a:avLst/>
            </a:prstGeom>
          </p:spPr>
        </p:pic>
      </p:grpSp>
    </p:spTree>
    <p:extLst>
      <p:ext uri="{BB962C8B-B14F-4D97-AF65-F5344CB8AC3E}">
        <p14:creationId xmlns:p14="http://schemas.microsoft.com/office/powerpoint/2010/main" val="1601348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54E72"/>
        </a:solidFill>
        <a:effectLst/>
      </p:bgPr>
    </p:bg>
    <p:spTree>
      <p:nvGrpSpPr>
        <p:cNvPr id="1" name=""/>
        <p:cNvGrpSpPr/>
        <p:nvPr/>
      </p:nvGrpSpPr>
      <p:grpSpPr>
        <a:xfrm>
          <a:off x="0" y="0"/>
          <a:ext cx="0" cy="0"/>
          <a:chOff x="0" y="0"/>
          <a:chExt cx="0" cy="0"/>
        </a:xfrm>
      </p:grpSpPr>
      <p:grpSp>
        <p:nvGrpSpPr>
          <p:cNvPr id="3" name="Group 3"/>
          <p:cNvGrpSpPr/>
          <p:nvPr/>
        </p:nvGrpSpPr>
        <p:grpSpPr>
          <a:xfrm>
            <a:off x="9748285" y="58214"/>
            <a:ext cx="8006215" cy="10228786"/>
            <a:chOff x="295476" y="77619"/>
            <a:chExt cx="10674953" cy="13638381"/>
          </a:xfrm>
          <a:solidFill>
            <a:srgbClr val="31849B"/>
          </a:solidFill>
        </p:grpSpPr>
        <p:pic>
          <p:nvPicPr>
            <p:cNvPr id="4"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76" y="77619"/>
              <a:ext cx="10674953" cy="6680375"/>
            </a:xfrm>
            <a:prstGeom prst="rect">
              <a:avLst/>
            </a:prstGeom>
            <a:grpFill/>
            <a:ln>
              <a:noFill/>
            </a:ln>
          </p:spPr>
        </p:pic>
        <p:pic>
          <p:nvPicPr>
            <p:cNvPr id="5"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476" y="6959600"/>
              <a:ext cx="10674953" cy="6756400"/>
            </a:xfrm>
            <a:prstGeom prst="rect">
              <a:avLst/>
            </a:prstGeom>
            <a:grpFill/>
            <a:ln>
              <a:noFill/>
            </a:ln>
          </p:spPr>
        </p:pic>
      </p:grpSp>
      <p:grpSp>
        <p:nvGrpSpPr>
          <p:cNvPr id="6" name="Group 6"/>
          <p:cNvGrpSpPr/>
          <p:nvPr/>
        </p:nvGrpSpPr>
        <p:grpSpPr>
          <a:xfrm>
            <a:off x="1046594" y="0"/>
            <a:ext cx="63520" cy="10287000"/>
            <a:chOff x="0" y="0"/>
            <a:chExt cx="84693" cy="13716000"/>
          </a:xfrm>
        </p:grpSpPr>
        <p:sp>
          <p:nvSpPr>
            <p:cNvPr id="7" name="AutoShape 7"/>
            <p:cNvSpPr/>
            <p:nvPr/>
          </p:nvSpPr>
          <p:spPr>
            <a:xfrm>
              <a:off x="35961" y="1371600"/>
              <a:ext cx="12770" cy="12344400"/>
            </a:xfrm>
            <a:prstGeom prst="rect">
              <a:avLst/>
            </a:prstGeom>
            <a:solidFill>
              <a:srgbClr val="C0E8DF"/>
            </a:solidFill>
          </p:spPr>
        </p:sp>
        <p:sp>
          <p:nvSpPr>
            <p:cNvPr id="8" name="AutoShape 8"/>
            <p:cNvSpPr/>
            <p:nvPr/>
          </p:nvSpPr>
          <p:spPr>
            <a:xfrm>
              <a:off x="0" y="0"/>
              <a:ext cx="84693" cy="1649458"/>
            </a:xfrm>
            <a:prstGeom prst="rect">
              <a:avLst/>
            </a:prstGeom>
            <a:solidFill>
              <a:srgbClr val="C0E8DF"/>
            </a:solidFill>
          </p:spPr>
        </p:sp>
      </p:grpSp>
      <p:grpSp>
        <p:nvGrpSpPr>
          <p:cNvPr id="9" name="Group 9"/>
          <p:cNvGrpSpPr/>
          <p:nvPr/>
        </p:nvGrpSpPr>
        <p:grpSpPr>
          <a:xfrm>
            <a:off x="1137085" y="571500"/>
            <a:ext cx="8006915" cy="9617646"/>
            <a:chOff x="0" y="0"/>
            <a:chExt cx="6464559" cy="5765708"/>
          </a:xfrm>
        </p:grpSpPr>
        <p:sp>
          <p:nvSpPr>
            <p:cNvPr id="10" name="TextBox 10"/>
            <p:cNvSpPr txBox="1"/>
            <p:nvPr/>
          </p:nvSpPr>
          <p:spPr>
            <a:xfrm>
              <a:off x="0" y="0"/>
              <a:ext cx="6464559" cy="999401"/>
            </a:xfrm>
            <a:prstGeom prst="rect">
              <a:avLst/>
            </a:prstGeom>
          </p:spPr>
          <p:txBody>
            <a:bodyPr lIns="0" tIns="0" rIns="0" bIns="0" rtlCol="0" anchor="t">
              <a:spAutoFit/>
            </a:bodyPr>
            <a:lstStyle/>
            <a:p>
              <a:pPr>
                <a:lnSpc>
                  <a:spcPts val="12100"/>
                </a:lnSpc>
              </a:pPr>
              <a:r>
                <a:rPr lang="en-US" sz="4800" spc="110" dirty="0" smtClean="0">
                  <a:solidFill>
                    <a:srgbClr val="FEFFFF"/>
                  </a:solidFill>
                  <a:latin typeface="Telegraf"/>
                </a:rPr>
                <a:t>Hypertension </a:t>
              </a:r>
              <a:r>
                <a:rPr lang="en-US" sz="4800" spc="110" dirty="0">
                  <a:solidFill>
                    <a:srgbClr val="FEFFFF"/>
                  </a:solidFill>
                  <a:latin typeface="Telegraf"/>
                </a:rPr>
                <a:t>and </a:t>
              </a:r>
              <a:r>
                <a:rPr lang="en-US" sz="4800" spc="110" dirty="0" smtClean="0">
                  <a:solidFill>
                    <a:srgbClr val="FEFFFF"/>
                  </a:solidFill>
                  <a:latin typeface="Telegraf"/>
                </a:rPr>
                <a:t>Stroke </a:t>
              </a:r>
              <a:endParaRPr lang="en-US" sz="4800" spc="110" dirty="0">
                <a:solidFill>
                  <a:srgbClr val="FEFFFF"/>
                </a:solidFill>
                <a:latin typeface="Telegraf"/>
              </a:endParaRPr>
            </a:p>
          </p:txBody>
        </p:sp>
        <p:sp>
          <p:nvSpPr>
            <p:cNvPr id="11" name="TextBox 11"/>
            <p:cNvSpPr txBox="1"/>
            <p:nvPr/>
          </p:nvSpPr>
          <p:spPr>
            <a:xfrm>
              <a:off x="0" y="1057787"/>
              <a:ext cx="6464559" cy="4707921"/>
            </a:xfrm>
            <a:prstGeom prst="rect">
              <a:avLst/>
            </a:prstGeom>
          </p:spPr>
          <p:txBody>
            <a:bodyPr lIns="0" tIns="0" rIns="0" bIns="0" rtlCol="0" anchor="t">
              <a:spAutoFit/>
            </a:bodyPr>
            <a:lstStyle/>
            <a:p>
              <a:pPr>
                <a:lnSpc>
                  <a:spcPts val="3000"/>
                </a:lnSpc>
              </a:pPr>
              <a:endParaRPr lang="en-US" sz="2700" spc="108" dirty="0" smtClean="0">
                <a:solidFill>
                  <a:srgbClr val="C0E8DF"/>
                </a:solidFill>
                <a:latin typeface="Assistant Regular Bold"/>
              </a:endParaRPr>
            </a:p>
            <a:p>
              <a:pPr>
                <a:lnSpc>
                  <a:spcPts val="3000"/>
                </a:lnSpc>
              </a:pPr>
              <a:r>
                <a:rPr lang="en-US" sz="2700" spc="108" dirty="0" smtClean="0">
                  <a:solidFill>
                    <a:srgbClr val="C0E8DF"/>
                  </a:solidFill>
                  <a:latin typeface="Assistant Regular Bold"/>
                </a:rPr>
                <a:t>Evaluating </a:t>
              </a:r>
              <a:r>
                <a:rPr lang="en-US" sz="2700" spc="108" dirty="0">
                  <a:solidFill>
                    <a:srgbClr val="C0E8DF"/>
                  </a:solidFill>
                  <a:latin typeface="Assistant Regular Bold"/>
                </a:rPr>
                <a:t>statistical significance between </a:t>
              </a:r>
              <a:r>
                <a:rPr lang="en-US" sz="2700" spc="108" dirty="0" smtClean="0">
                  <a:solidFill>
                    <a:srgbClr val="C0E8DF"/>
                  </a:solidFill>
                  <a:latin typeface="Assistant Regular Bold"/>
                </a:rPr>
                <a:t>Hypertension and Stroke.</a:t>
              </a:r>
            </a:p>
            <a:p>
              <a:pPr>
                <a:lnSpc>
                  <a:spcPts val="3000"/>
                </a:lnSpc>
              </a:pPr>
              <a:endParaRPr lang="en-US" sz="2700" spc="108" dirty="0">
                <a:solidFill>
                  <a:srgbClr val="C0E8DF"/>
                </a:solidFill>
                <a:latin typeface="Assistant Regular Bold"/>
              </a:endParaRPr>
            </a:p>
            <a:p>
              <a:pPr>
                <a:lnSpc>
                  <a:spcPts val="3000"/>
                </a:lnSpc>
              </a:pPr>
              <a:r>
                <a:rPr lang="en-US" sz="2700" spc="108" dirty="0">
                  <a:solidFill>
                    <a:srgbClr val="C0E8DF"/>
                  </a:solidFill>
                  <a:latin typeface="Assistant Regular Bold"/>
                </a:rPr>
                <a:t>Null hypothesis, H₀ : </a:t>
              </a:r>
              <a:r>
                <a:rPr lang="en-US" sz="2700" spc="108" dirty="0" smtClean="0">
                  <a:solidFill>
                    <a:srgbClr val="C0E8DF"/>
                  </a:solidFill>
                  <a:latin typeface="Assistant Regular Bold"/>
                </a:rPr>
                <a:t>Hypertension </a:t>
              </a:r>
              <a:r>
                <a:rPr lang="en-US" sz="2700" spc="108" dirty="0">
                  <a:solidFill>
                    <a:srgbClr val="C0E8DF"/>
                  </a:solidFill>
                  <a:latin typeface="Assistant Regular Bold"/>
                </a:rPr>
                <a:t>and Stroke are independent.</a:t>
              </a:r>
            </a:p>
            <a:p>
              <a:pPr>
                <a:lnSpc>
                  <a:spcPts val="3000"/>
                </a:lnSpc>
              </a:pPr>
              <a:r>
                <a:rPr lang="en-US" sz="2700" spc="108" dirty="0">
                  <a:solidFill>
                    <a:srgbClr val="C0E8DF"/>
                  </a:solidFill>
                  <a:latin typeface="Assistant Regular Bold"/>
                </a:rPr>
                <a:t>Alternative hypothesis, Hₐ : </a:t>
              </a:r>
              <a:r>
                <a:rPr lang="en-US" sz="2700" spc="108" dirty="0" smtClean="0">
                  <a:solidFill>
                    <a:srgbClr val="C0E8DF"/>
                  </a:solidFill>
                  <a:latin typeface="Assistant Regular Bold"/>
                </a:rPr>
                <a:t>Hypertension </a:t>
              </a:r>
              <a:r>
                <a:rPr lang="en-US" sz="2700" spc="108" dirty="0">
                  <a:solidFill>
                    <a:srgbClr val="C0E8DF"/>
                  </a:solidFill>
                  <a:latin typeface="Assistant Regular Bold"/>
                </a:rPr>
                <a:t>and Stroke are </a:t>
              </a:r>
              <a:r>
                <a:rPr lang="en-US" sz="2700" spc="108" dirty="0" smtClean="0">
                  <a:solidFill>
                    <a:srgbClr val="C0E8DF"/>
                  </a:solidFill>
                  <a:latin typeface="Assistant Regular Bold"/>
                </a:rPr>
                <a:t>dependent</a:t>
              </a:r>
            </a:p>
            <a:p>
              <a:pPr>
                <a:lnSpc>
                  <a:spcPts val="3000"/>
                </a:lnSpc>
              </a:pPr>
              <a:endParaRPr lang="en-US" sz="2700" spc="108" dirty="0">
                <a:solidFill>
                  <a:srgbClr val="C0E8DF"/>
                </a:solidFill>
                <a:latin typeface="Assistant Regular Bold"/>
              </a:endParaRPr>
            </a:p>
            <a:p>
              <a:pPr>
                <a:lnSpc>
                  <a:spcPts val="3000"/>
                </a:lnSpc>
              </a:pPr>
              <a:r>
                <a:rPr lang="en-US" sz="2700" spc="108" dirty="0">
                  <a:solidFill>
                    <a:srgbClr val="C0E8DF"/>
                  </a:solidFill>
                  <a:latin typeface="Assistant Regular Bold"/>
                </a:rPr>
                <a:t>Significance level, α is generally set to 0.05.</a:t>
              </a:r>
            </a:p>
            <a:p>
              <a:pPr>
                <a:lnSpc>
                  <a:spcPts val="3000"/>
                </a:lnSpc>
              </a:pPr>
              <a:r>
                <a:rPr lang="en-US" sz="2700" spc="108" dirty="0">
                  <a:solidFill>
                    <a:srgbClr val="C0E8DF"/>
                  </a:solidFill>
                  <a:latin typeface="Assistant Regular Bold"/>
                </a:rPr>
                <a:t>• p-value ≤ α : significant result, reject null hypothesis.</a:t>
              </a:r>
            </a:p>
            <a:p>
              <a:pPr>
                <a:lnSpc>
                  <a:spcPts val="3000"/>
                </a:lnSpc>
              </a:pPr>
              <a:r>
                <a:rPr lang="en-US" sz="2700" spc="108" dirty="0">
                  <a:solidFill>
                    <a:srgbClr val="C0E8DF"/>
                  </a:solidFill>
                  <a:latin typeface="Assistant Regular Bold"/>
                </a:rPr>
                <a:t>• p-value &gt; α : not significant result, fail to reject null hypothesis</a:t>
              </a:r>
            </a:p>
            <a:p>
              <a:pPr>
                <a:lnSpc>
                  <a:spcPts val="3000"/>
                </a:lnSpc>
              </a:pPr>
              <a:endParaRPr lang="en-US" sz="2000" dirty="0" smtClean="0">
                <a:solidFill>
                  <a:srgbClr val="FEFFFF"/>
                </a:solidFill>
                <a:latin typeface="Assistant Regular"/>
              </a:endParaRPr>
            </a:p>
            <a:p>
              <a:pPr>
                <a:lnSpc>
                  <a:spcPts val="3000"/>
                </a:lnSpc>
              </a:pPr>
              <a:endParaRPr lang="en-US" sz="2000" dirty="0">
                <a:solidFill>
                  <a:srgbClr val="FEFFFF"/>
                </a:solidFill>
                <a:latin typeface="Assistant Regular"/>
              </a:endParaRPr>
            </a:p>
            <a:p>
              <a:pPr>
                <a:lnSpc>
                  <a:spcPts val="3000"/>
                </a:lnSpc>
              </a:pPr>
              <a:r>
                <a:rPr lang="en-US" sz="2700" spc="108" dirty="0" smtClean="0">
                  <a:solidFill>
                    <a:srgbClr val="C0E8DF"/>
                  </a:solidFill>
                  <a:latin typeface="Assistant Regular Bold"/>
                </a:rPr>
                <a:t>Chi-Statistic </a:t>
              </a:r>
              <a:r>
                <a:rPr lang="en-US" sz="2700" spc="108" dirty="0">
                  <a:solidFill>
                    <a:srgbClr val="C0E8DF"/>
                  </a:solidFill>
                  <a:latin typeface="Assistant Regular Bold"/>
                </a:rPr>
                <a:t>Value:  </a:t>
              </a:r>
              <a:r>
                <a:rPr lang="en-US" sz="2700" spc="108" dirty="0" smtClean="0">
                  <a:solidFill>
                    <a:srgbClr val="C0E8DF"/>
                  </a:solidFill>
                  <a:latin typeface="Assistant Regular Bold"/>
                </a:rPr>
                <a:t>81.57</a:t>
              </a:r>
              <a:endParaRPr lang="en-US" sz="2700" spc="108" dirty="0">
                <a:solidFill>
                  <a:srgbClr val="C0E8DF"/>
                </a:solidFill>
                <a:latin typeface="Assistant Regular Bold"/>
              </a:endParaRPr>
            </a:p>
            <a:p>
              <a:pPr>
                <a:lnSpc>
                  <a:spcPts val="3000"/>
                </a:lnSpc>
              </a:pPr>
              <a:endParaRPr lang="en-US" sz="2000" dirty="0">
                <a:solidFill>
                  <a:srgbClr val="FEFFFF"/>
                </a:solidFill>
                <a:latin typeface="Assistant Regular"/>
              </a:endParaRPr>
            </a:p>
            <a:p>
              <a:pPr>
                <a:lnSpc>
                  <a:spcPts val="3000"/>
                </a:lnSpc>
              </a:pPr>
              <a:r>
                <a:rPr lang="en-US" sz="2700" spc="108" dirty="0">
                  <a:solidFill>
                    <a:srgbClr val="C0E8DF"/>
                  </a:solidFill>
                  <a:latin typeface="Assistant Regular Bold"/>
                </a:rPr>
                <a:t>p-Value: </a:t>
              </a:r>
              <a:r>
                <a:rPr lang="en-US" sz="2700" spc="108" dirty="0">
                  <a:solidFill>
                    <a:srgbClr val="C0E8DF"/>
                  </a:solidFill>
                  <a:latin typeface="Assistant Regular Bold"/>
                </a:rPr>
                <a:t>1.688936253410575e-19</a:t>
              </a:r>
            </a:p>
          </p:txBody>
        </p:sp>
      </p:grpSp>
    </p:spTree>
    <p:extLst>
      <p:ext uri="{BB962C8B-B14F-4D97-AF65-F5344CB8AC3E}">
        <p14:creationId xmlns:p14="http://schemas.microsoft.com/office/powerpoint/2010/main" val="147603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54E72"/>
        </a:solidFill>
        <a:effectLst/>
      </p:bgPr>
    </p:bg>
    <p:spTree>
      <p:nvGrpSpPr>
        <p:cNvPr id="1" name=""/>
        <p:cNvGrpSpPr/>
        <p:nvPr/>
      </p:nvGrpSpPr>
      <p:grpSpPr>
        <a:xfrm>
          <a:off x="0" y="0"/>
          <a:ext cx="0" cy="0"/>
          <a:chOff x="0" y="0"/>
          <a:chExt cx="0" cy="0"/>
        </a:xfrm>
      </p:grpSpPr>
      <p:grpSp>
        <p:nvGrpSpPr>
          <p:cNvPr id="3" name="Group 3"/>
          <p:cNvGrpSpPr/>
          <p:nvPr/>
        </p:nvGrpSpPr>
        <p:grpSpPr>
          <a:xfrm>
            <a:off x="10211036" y="58214"/>
            <a:ext cx="7608896" cy="10228786"/>
            <a:chOff x="912477" y="77619"/>
            <a:chExt cx="10145194" cy="13638381"/>
          </a:xfrm>
          <a:solidFill>
            <a:srgbClr val="31849B"/>
          </a:solidFill>
        </p:grpSpPr>
        <p:pic>
          <p:nvPicPr>
            <p:cNvPr id="4"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477" y="77619"/>
              <a:ext cx="10145194" cy="6680375"/>
            </a:xfrm>
            <a:prstGeom prst="rect">
              <a:avLst/>
            </a:prstGeom>
            <a:grpFill/>
            <a:ln>
              <a:noFill/>
            </a:ln>
          </p:spPr>
        </p:pic>
        <p:pic>
          <p:nvPicPr>
            <p:cNvPr id="5"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477" y="6959600"/>
              <a:ext cx="10145194" cy="6756400"/>
            </a:xfrm>
            <a:prstGeom prst="rect">
              <a:avLst/>
            </a:prstGeom>
            <a:grpFill/>
            <a:ln>
              <a:noFill/>
            </a:ln>
          </p:spPr>
        </p:pic>
      </p:grpSp>
      <p:grpSp>
        <p:nvGrpSpPr>
          <p:cNvPr id="6" name="Group 6"/>
          <p:cNvGrpSpPr/>
          <p:nvPr/>
        </p:nvGrpSpPr>
        <p:grpSpPr>
          <a:xfrm>
            <a:off x="1046594" y="0"/>
            <a:ext cx="63520" cy="10287000"/>
            <a:chOff x="0" y="0"/>
            <a:chExt cx="84693" cy="13716000"/>
          </a:xfrm>
        </p:grpSpPr>
        <p:sp>
          <p:nvSpPr>
            <p:cNvPr id="7" name="AutoShape 7"/>
            <p:cNvSpPr/>
            <p:nvPr/>
          </p:nvSpPr>
          <p:spPr>
            <a:xfrm>
              <a:off x="35961" y="1371600"/>
              <a:ext cx="12770" cy="12344400"/>
            </a:xfrm>
            <a:prstGeom prst="rect">
              <a:avLst/>
            </a:prstGeom>
            <a:solidFill>
              <a:srgbClr val="C0E8DF"/>
            </a:solidFill>
          </p:spPr>
        </p:sp>
        <p:sp>
          <p:nvSpPr>
            <p:cNvPr id="8" name="AutoShape 8"/>
            <p:cNvSpPr/>
            <p:nvPr/>
          </p:nvSpPr>
          <p:spPr>
            <a:xfrm>
              <a:off x="0" y="0"/>
              <a:ext cx="84693" cy="1649458"/>
            </a:xfrm>
            <a:prstGeom prst="rect">
              <a:avLst/>
            </a:prstGeom>
            <a:solidFill>
              <a:srgbClr val="C0E8DF"/>
            </a:solidFill>
          </p:spPr>
        </p:sp>
      </p:grpSp>
      <p:grpSp>
        <p:nvGrpSpPr>
          <p:cNvPr id="9" name="Group 9"/>
          <p:cNvGrpSpPr/>
          <p:nvPr/>
        </p:nvGrpSpPr>
        <p:grpSpPr>
          <a:xfrm>
            <a:off x="1371600" y="1237094"/>
            <a:ext cx="7772400" cy="8567332"/>
            <a:chOff x="0" y="0"/>
            <a:chExt cx="6464559" cy="5517923"/>
          </a:xfrm>
        </p:grpSpPr>
        <p:sp>
          <p:nvSpPr>
            <p:cNvPr id="10" name="TextBox 10"/>
            <p:cNvSpPr txBox="1"/>
            <p:nvPr/>
          </p:nvSpPr>
          <p:spPr>
            <a:xfrm>
              <a:off x="0" y="0"/>
              <a:ext cx="6464559" cy="999401"/>
            </a:xfrm>
            <a:prstGeom prst="rect">
              <a:avLst/>
            </a:prstGeom>
          </p:spPr>
          <p:txBody>
            <a:bodyPr lIns="0" tIns="0" rIns="0" bIns="0" rtlCol="0" anchor="t">
              <a:spAutoFit/>
            </a:bodyPr>
            <a:lstStyle/>
            <a:p>
              <a:pPr>
                <a:lnSpc>
                  <a:spcPts val="12100"/>
                </a:lnSpc>
              </a:pPr>
              <a:r>
                <a:rPr lang="en-US" sz="4800" spc="110" dirty="0" err="1" smtClean="0">
                  <a:solidFill>
                    <a:srgbClr val="FEFFFF"/>
                  </a:solidFill>
                  <a:latin typeface="Telegraf"/>
                </a:rPr>
                <a:t>Heartdisease</a:t>
              </a:r>
              <a:r>
                <a:rPr lang="en-US" sz="4800" spc="110" dirty="0" smtClean="0">
                  <a:solidFill>
                    <a:srgbClr val="FEFFFF"/>
                  </a:solidFill>
                  <a:latin typeface="Telegraf"/>
                </a:rPr>
                <a:t> </a:t>
              </a:r>
              <a:r>
                <a:rPr lang="en-US" sz="4800" spc="110" dirty="0">
                  <a:solidFill>
                    <a:srgbClr val="FEFFFF"/>
                  </a:solidFill>
                  <a:latin typeface="Telegraf"/>
                </a:rPr>
                <a:t>and </a:t>
              </a:r>
              <a:r>
                <a:rPr lang="en-US" sz="4800" spc="110" dirty="0" smtClean="0">
                  <a:solidFill>
                    <a:srgbClr val="FEFFFF"/>
                  </a:solidFill>
                  <a:latin typeface="Telegraf"/>
                </a:rPr>
                <a:t>Stroke </a:t>
              </a:r>
              <a:endParaRPr lang="en-US" sz="4800" spc="110" dirty="0">
                <a:solidFill>
                  <a:srgbClr val="FEFFFF"/>
                </a:solidFill>
                <a:latin typeface="Telegraf"/>
              </a:endParaRPr>
            </a:p>
          </p:txBody>
        </p:sp>
        <p:sp>
          <p:nvSpPr>
            <p:cNvPr id="11" name="TextBox 11"/>
            <p:cNvSpPr txBox="1"/>
            <p:nvPr/>
          </p:nvSpPr>
          <p:spPr>
            <a:xfrm>
              <a:off x="0" y="1057787"/>
              <a:ext cx="6464559" cy="4460136"/>
            </a:xfrm>
            <a:prstGeom prst="rect">
              <a:avLst/>
            </a:prstGeom>
          </p:spPr>
          <p:txBody>
            <a:bodyPr lIns="0" tIns="0" rIns="0" bIns="0" rtlCol="0" anchor="t">
              <a:spAutoFit/>
            </a:bodyPr>
            <a:lstStyle/>
            <a:p>
              <a:pPr>
                <a:lnSpc>
                  <a:spcPts val="3000"/>
                </a:lnSpc>
              </a:pPr>
              <a:endParaRPr lang="en-US" sz="2700" spc="108" dirty="0" smtClean="0">
                <a:solidFill>
                  <a:srgbClr val="C0E8DF"/>
                </a:solidFill>
                <a:latin typeface="Assistant Regular Bold"/>
              </a:endParaRPr>
            </a:p>
            <a:p>
              <a:pPr>
                <a:lnSpc>
                  <a:spcPts val="3000"/>
                </a:lnSpc>
              </a:pPr>
              <a:r>
                <a:rPr lang="en-US" sz="2700" spc="108" dirty="0" smtClean="0">
                  <a:solidFill>
                    <a:srgbClr val="C0E8DF"/>
                  </a:solidFill>
                  <a:latin typeface="Assistant Regular Bold"/>
                </a:rPr>
                <a:t>Evaluating </a:t>
              </a:r>
              <a:r>
                <a:rPr lang="en-US" sz="2700" spc="108" dirty="0">
                  <a:solidFill>
                    <a:srgbClr val="C0E8DF"/>
                  </a:solidFill>
                  <a:latin typeface="Assistant Regular Bold"/>
                </a:rPr>
                <a:t>statistical significance between </a:t>
              </a:r>
              <a:r>
                <a:rPr lang="en-US" sz="2700" spc="108" dirty="0" err="1" smtClean="0">
                  <a:solidFill>
                    <a:srgbClr val="C0E8DF"/>
                  </a:solidFill>
                  <a:latin typeface="Assistant Regular Bold"/>
                </a:rPr>
                <a:t>Heartdisease</a:t>
              </a:r>
              <a:r>
                <a:rPr lang="en-US" sz="2700" spc="108" dirty="0" smtClean="0">
                  <a:solidFill>
                    <a:srgbClr val="C0E8DF"/>
                  </a:solidFill>
                  <a:latin typeface="Assistant Regular Bold"/>
                </a:rPr>
                <a:t> and Stroke.</a:t>
              </a:r>
            </a:p>
            <a:p>
              <a:pPr>
                <a:lnSpc>
                  <a:spcPts val="3000"/>
                </a:lnSpc>
              </a:pPr>
              <a:endParaRPr lang="en-US" sz="2700" spc="108" dirty="0">
                <a:solidFill>
                  <a:srgbClr val="C0E8DF"/>
                </a:solidFill>
                <a:latin typeface="Assistant Regular Bold"/>
              </a:endParaRPr>
            </a:p>
            <a:p>
              <a:pPr>
                <a:lnSpc>
                  <a:spcPts val="3000"/>
                </a:lnSpc>
              </a:pPr>
              <a:r>
                <a:rPr lang="en-US" sz="2700" spc="108" dirty="0">
                  <a:solidFill>
                    <a:srgbClr val="C0E8DF"/>
                  </a:solidFill>
                  <a:latin typeface="Assistant Regular Bold"/>
                </a:rPr>
                <a:t>Null hypothesis, H₀ : </a:t>
              </a:r>
              <a:r>
                <a:rPr lang="en-US" sz="2700" spc="108" dirty="0" err="1">
                  <a:solidFill>
                    <a:srgbClr val="C0E8DF"/>
                  </a:solidFill>
                  <a:latin typeface="Assistant Regular Bold"/>
                </a:rPr>
                <a:t>Heartdisease</a:t>
              </a:r>
              <a:r>
                <a:rPr lang="en-US" sz="2700" spc="108" dirty="0">
                  <a:solidFill>
                    <a:srgbClr val="C0E8DF"/>
                  </a:solidFill>
                  <a:latin typeface="Assistant Regular Bold"/>
                </a:rPr>
                <a:t> and Stroke are independent.</a:t>
              </a:r>
            </a:p>
            <a:p>
              <a:pPr>
                <a:lnSpc>
                  <a:spcPts val="3000"/>
                </a:lnSpc>
              </a:pPr>
              <a:r>
                <a:rPr lang="en-US" sz="2700" spc="108" dirty="0">
                  <a:solidFill>
                    <a:srgbClr val="C0E8DF"/>
                  </a:solidFill>
                  <a:latin typeface="Assistant Regular Bold"/>
                </a:rPr>
                <a:t>Alternative hypothesis, Hₐ : </a:t>
              </a:r>
              <a:r>
                <a:rPr lang="en-US" sz="2700" spc="108" dirty="0" err="1">
                  <a:solidFill>
                    <a:srgbClr val="C0E8DF"/>
                  </a:solidFill>
                  <a:latin typeface="Assistant Regular Bold"/>
                </a:rPr>
                <a:t>Heartdisease</a:t>
              </a:r>
              <a:r>
                <a:rPr lang="en-US" sz="2700" spc="108" dirty="0">
                  <a:solidFill>
                    <a:srgbClr val="C0E8DF"/>
                  </a:solidFill>
                  <a:latin typeface="Assistant Regular Bold"/>
                </a:rPr>
                <a:t> and Stroke are dependent</a:t>
              </a:r>
            </a:p>
            <a:p>
              <a:pPr>
                <a:lnSpc>
                  <a:spcPts val="3000"/>
                </a:lnSpc>
              </a:pPr>
              <a:r>
                <a:rPr lang="en-US" sz="2700" spc="108" dirty="0">
                  <a:solidFill>
                    <a:srgbClr val="C0E8DF"/>
                  </a:solidFill>
                  <a:latin typeface="Assistant Regular Bold"/>
                </a:rPr>
                <a:t>Significance level, α is generally set to 0.05.</a:t>
              </a:r>
            </a:p>
            <a:p>
              <a:pPr>
                <a:lnSpc>
                  <a:spcPts val="3000"/>
                </a:lnSpc>
              </a:pPr>
              <a:r>
                <a:rPr lang="en-US" sz="2700" spc="108" dirty="0">
                  <a:solidFill>
                    <a:srgbClr val="C0E8DF"/>
                  </a:solidFill>
                  <a:latin typeface="Assistant Regular Bold"/>
                </a:rPr>
                <a:t>• p-value ≤ α : significant result, reject null hypothesis.</a:t>
              </a:r>
            </a:p>
            <a:p>
              <a:pPr>
                <a:lnSpc>
                  <a:spcPts val="3000"/>
                </a:lnSpc>
              </a:pPr>
              <a:r>
                <a:rPr lang="en-US" sz="2700" spc="108" dirty="0">
                  <a:solidFill>
                    <a:srgbClr val="C0E8DF"/>
                  </a:solidFill>
                  <a:latin typeface="Assistant Regular Bold"/>
                </a:rPr>
                <a:t>• p-value &gt; α : not significant result, fail to reject null </a:t>
              </a:r>
              <a:r>
                <a:rPr lang="en-US" sz="2700" spc="108" dirty="0" smtClean="0">
                  <a:solidFill>
                    <a:srgbClr val="C0E8DF"/>
                  </a:solidFill>
                  <a:latin typeface="Assistant Regular Bold"/>
                </a:rPr>
                <a:t>hypothesis</a:t>
              </a:r>
              <a:endParaRPr lang="en-US" sz="2000" dirty="0">
                <a:solidFill>
                  <a:srgbClr val="FEFFFF"/>
                </a:solidFill>
                <a:latin typeface="Assistant Regular"/>
              </a:endParaRPr>
            </a:p>
            <a:p>
              <a:pPr>
                <a:lnSpc>
                  <a:spcPts val="3000"/>
                </a:lnSpc>
              </a:pPr>
              <a:endParaRPr lang="en-US" sz="2000" dirty="0" smtClean="0">
                <a:solidFill>
                  <a:srgbClr val="FEFFFF"/>
                </a:solidFill>
                <a:latin typeface="Assistant Regular"/>
              </a:endParaRPr>
            </a:p>
            <a:p>
              <a:pPr>
                <a:lnSpc>
                  <a:spcPts val="3000"/>
                </a:lnSpc>
              </a:pPr>
              <a:endParaRPr lang="en-US" sz="2000" dirty="0">
                <a:solidFill>
                  <a:srgbClr val="FEFFFF"/>
                </a:solidFill>
                <a:latin typeface="Assistant Regular"/>
              </a:endParaRPr>
            </a:p>
            <a:p>
              <a:pPr>
                <a:lnSpc>
                  <a:spcPts val="3000"/>
                </a:lnSpc>
              </a:pPr>
              <a:r>
                <a:rPr lang="en-US" sz="2700" spc="108" dirty="0" smtClean="0">
                  <a:solidFill>
                    <a:srgbClr val="C0E8DF"/>
                  </a:solidFill>
                  <a:latin typeface="Assistant Regular Bold"/>
                </a:rPr>
                <a:t>Chi-Statistic </a:t>
              </a:r>
              <a:r>
                <a:rPr lang="en-US" sz="2700" spc="108" dirty="0">
                  <a:solidFill>
                    <a:srgbClr val="C0E8DF"/>
                  </a:solidFill>
                  <a:latin typeface="Assistant Regular Bold"/>
                </a:rPr>
                <a:t>Value:  </a:t>
              </a:r>
              <a:r>
                <a:rPr lang="en-US" sz="2700" spc="108" dirty="0" smtClean="0">
                  <a:solidFill>
                    <a:srgbClr val="C0E8DF"/>
                  </a:solidFill>
                  <a:latin typeface="Assistant Regular Bold"/>
                </a:rPr>
                <a:t>90.23</a:t>
              </a:r>
              <a:endParaRPr lang="en-US" sz="2700" spc="108" dirty="0">
                <a:solidFill>
                  <a:srgbClr val="C0E8DF"/>
                </a:solidFill>
                <a:latin typeface="Assistant Regular Bold"/>
              </a:endParaRPr>
            </a:p>
            <a:p>
              <a:pPr>
                <a:lnSpc>
                  <a:spcPts val="3000"/>
                </a:lnSpc>
              </a:pPr>
              <a:endParaRPr lang="en-US" sz="2000" dirty="0">
                <a:solidFill>
                  <a:srgbClr val="FEFFFF"/>
                </a:solidFill>
                <a:latin typeface="Assistant Regular"/>
              </a:endParaRPr>
            </a:p>
            <a:p>
              <a:pPr>
                <a:lnSpc>
                  <a:spcPts val="3000"/>
                </a:lnSpc>
              </a:pPr>
              <a:r>
                <a:rPr lang="en-US" sz="2700" spc="108" dirty="0">
                  <a:solidFill>
                    <a:srgbClr val="C0E8DF"/>
                  </a:solidFill>
                  <a:latin typeface="Assistant Regular Bold"/>
                </a:rPr>
                <a:t>p-Value: </a:t>
              </a:r>
              <a:r>
                <a:rPr lang="en-US" sz="2700" spc="108" dirty="0">
                  <a:solidFill>
                    <a:srgbClr val="C0E8DF"/>
                  </a:solidFill>
                  <a:latin typeface="Assistant Regular Bold"/>
                </a:rPr>
                <a:t>2.120831133146208e-21</a:t>
              </a:r>
            </a:p>
          </p:txBody>
        </p:sp>
      </p:grpSp>
    </p:spTree>
    <p:extLst>
      <p:ext uri="{BB962C8B-B14F-4D97-AF65-F5344CB8AC3E}">
        <p14:creationId xmlns:p14="http://schemas.microsoft.com/office/powerpoint/2010/main" val="87770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54E72"/>
        </a:solidFill>
        <a:effectLst/>
      </p:bgPr>
    </p:bg>
    <p:spTree>
      <p:nvGrpSpPr>
        <p:cNvPr id="1" name=""/>
        <p:cNvGrpSpPr/>
        <p:nvPr/>
      </p:nvGrpSpPr>
      <p:grpSpPr>
        <a:xfrm>
          <a:off x="0" y="0"/>
          <a:ext cx="0" cy="0"/>
          <a:chOff x="0" y="0"/>
          <a:chExt cx="0" cy="0"/>
        </a:xfrm>
      </p:grpSpPr>
      <p:grpSp>
        <p:nvGrpSpPr>
          <p:cNvPr id="2" name="Group 2"/>
          <p:cNvGrpSpPr/>
          <p:nvPr/>
        </p:nvGrpSpPr>
        <p:grpSpPr>
          <a:xfrm>
            <a:off x="0" y="986837"/>
            <a:ext cx="18288000" cy="63520"/>
            <a:chOff x="0" y="0"/>
            <a:chExt cx="24384000" cy="84693"/>
          </a:xfrm>
        </p:grpSpPr>
        <p:sp>
          <p:nvSpPr>
            <p:cNvPr id="3" name="AutoShape 3"/>
            <p:cNvSpPr/>
            <p:nvPr/>
          </p:nvSpPr>
          <p:spPr>
            <a:xfrm>
              <a:off x="0" y="35963"/>
              <a:ext cx="24384000" cy="12766"/>
            </a:xfrm>
            <a:prstGeom prst="rect">
              <a:avLst/>
            </a:prstGeom>
            <a:solidFill>
              <a:srgbClr val="FEFFFF"/>
            </a:solidFill>
          </p:spPr>
        </p:sp>
        <p:sp>
          <p:nvSpPr>
            <p:cNvPr id="4" name="AutoShape 4"/>
            <p:cNvSpPr/>
            <p:nvPr/>
          </p:nvSpPr>
          <p:spPr>
            <a:xfrm rot="-5400000">
              <a:off x="782383" y="-782383"/>
              <a:ext cx="84693" cy="1649458"/>
            </a:xfrm>
            <a:prstGeom prst="rect">
              <a:avLst/>
            </a:prstGeom>
            <a:solidFill>
              <a:srgbClr val="C0E8DF"/>
            </a:solidFill>
          </p:spPr>
        </p:sp>
      </p:grpSp>
      <p:sp>
        <p:nvSpPr>
          <p:cNvPr id="5" name="TextBox 5"/>
          <p:cNvSpPr txBox="1"/>
          <p:nvPr/>
        </p:nvSpPr>
        <p:spPr>
          <a:xfrm>
            <a:off x="1881344" y="4119407"/>
            <a:ext cx="5437909" cy="1064394"/>
          </a:xfrm>
          <a:prstGeom prst="rect">
            <a:avLst/>
          </a:prstGeom>
        </p:spPr>
        <p:txBody>
          <a:bodyPr lIns="0" tIns="0" rIns="0" bIns="0" rtlCol="0" anchor="t">
            <a:spAutoFit/>
          </a:bodyPr>
          <a:lstStyle/>
          <a:p>
            <a:pPr>
              <a:lnSpc>
                <a:spcPts val="8250"/>
              </a:lnSpc>
            </a:pPr>
            <a:r>
              <a:rPr lang="en-US" sz="7500" spc="75" dirty="0" smtClean="0">
                <a:solidFill>
                  <a:srgbClr val="FEFFFF"/>
                </a:solidFill>
                <a:latin typeface="Telegraf"/>
              </a:rPr>
              <a:t>Conclusion</a:t>
            </a:r>
            <a:endParaRPr lang="en-US" sz="7500" spc="75" dirty="0">
              <a:solidFill>
                <a:srgbClr val="FEFFFF"/>
              </a:solidFill>
              <a:latin typeface="Telegraf"/>
            </a:endParaRPr>
          </a:p>
        </p:txBody>
      </p:sp>
      <p:grpSp>
        <p:nvGrpSpPr>
          <p:cNvPr id="6" name="Group 6"/>
          <p:cNvGrpSpPr/>
          <p:nvPr/>
        </p:nvGrpSpPr>
        <p:grpSpPr>
          <a:xfrm>
            <a:off x="8915400" y="1209665"/>
            <a:ext cx="8077200" cy="2893561"/>
            <a:chOff x="0" y="0"/>
            <a:chExt cx="7747572" cy="1493008"/>
          </a:xfrm>
        </p:grpSpPr>
        <p:sp>
          <p:nvSpPr>
            <p:cNvPr id="7" name="TextBox 7"/>
            <p:cNvSpPr txBox="1"/>
            <p:nvPr/>
          </p:nvSpPr>
          <p:spPr>
            <a:xfrm>
              <a:off x="0" y="0"/>
              <a:ext cx="7747572" cy="564777"/>
            </a:xfrm>
            <a:prstGeom prst="rect">
              <a:avLst/>
            </a:prstGeom>
          </p:spPr>
          <p:txBody>
            <a:bodyPr lIns="0" tIns="0" rIns="0" bIns="0" rtlCol="0" anchor="t">
              <a:spAutoFit/>
            </a:bodyPr>
            <a:lstStyle/>
            <a:p>
              <a:pPr>
                <a:lnSpc>
                  <a:spcPts val="3000"/>
                </a:lnSpc>
              </a:pPr>
              <a:r>
                <a:rPr lang="en-US" sz="2800" spc="108" dirty="0">
                  <a:solidFill>
                    <a:schemeClr val="bg1"/>
                  </a:solidFill>
                  <a:latin typeface="Assistant Regular Bold"/>
                </a:rPr>
                <a:t>Some of the risk factors for Stroke that we have seen are:</a:t>
              </a:r>
            </a:p>
          </p:txBody>
        </p:sp>
        <p:sp>
          <p:nvSpPr>
            <p:cNvPr id="8" name="TextBox 8"/>
            <p:cNvSpPr txBox="1"/>
            <p:nvPr/>
          </p:nvSpPr>
          <p:spPr>
            <a:xfrm>
              <a:off x="0" y="698981"/>
              <a:ext cx="7747572" cy="794027"/>
            </a:xfrm>
            <a:prstGeom prst="rect">
              <a:avLst/>
            </a:prstGeom>
          </p:spPr>
          <p:txBody>
            <a:bodyPr lIns="0" tIns="0" rIns="0" bIns="0" rtlCol="0" anchor="t">
              <a:spAutoFit/>
            </a:bodyPr>
            <a:lstStyle/>
            <a:p>
              <a:pPr marL="342900" indent="-342900">
                <a:lnSpc>
                  <a:spcPts val="3000"/>
                </a:lnSpc>
                <a:buFont typeface="Arial" panose="020B0604020202020204" pitchFamily="34" charset="0"/>
                <a:buChar char="•"/>
              </a:pPr>
              <a:r>
                <a:rPr lang="en-US" sz="2400" dirty="0">
                  <a:solidFill>
                    <a:schemeClr val="bg1"/>
                  </a:solidFill>
                  <a:latin typeface="Assistant Regular"/>
                </a:rPr>
                <a:t>Hypertension</a:t>
              </a:r>
            </a:p>
            <a:p>
              <a:pPr marL="342900" indent="-342900">
                <a:lnSpc>
                  <a:spcPts val="3000"/>
                </a:lnSpc>
                <a:buFont typeface="Arial" panose="020B0604020202020204" pitchFamily="34" charset="0"/>
                <a:buChar char="•"/>
              </a:pPr>
              <a:r>
                <a:rPr lang="en-US" sz="2400" dirty="0">
                  <a:solidFill>
                    <a:schemeClr val="bg1"/>
                  </a:solidFill>
                  <a:latin typeface="Assistant Regular"/>
                </a:rPr>
                <a:t>Heart condition</a:t>
              </a:r>
            </a:p>
            <a:p>
              <a:pPr marL="342900" indent="-342900">
                <a:lnSpc>
                  <a:spcPts val="3000"/>
                </a:lnSpc>
                <a:buFont typeface="Arial" panose="020B0604020202020204" pitchFamily="34" charset="0"/>
                <a:buChar char="•"/>
              </a:pPr>
              <a:r>
                <a:rPr lang="en-US" sz="2400" dirty="0">
                  <a:solidFill>
                    <a:schemeClr val="bg1"/>
                  </a:solidFill>
                  <a:latin typeface="Assistant Regular"/>
                </a:rPr>
                <a:t>Obesity</a:t>
              </a:r>
            </a:p>
            <a:p>
              <a:pPr marL="342900" indent="-342900">
                <a:lnSpc>
                  <a:spcPts val="3000"/>
                </a:lnSpc>
                <a:buFont typeface="Arial" panose="020B0604020202020204" pitchFamily="34" charset="0"/>
                <a:buChar char="•"/>
              </a:pPr>
              <a:r>
                <a:rPr lang="en-US" sz="2400" dirty="0">
                  <a:solidFill>
                    <a:schemeClr val="bg1"/>
                  </a:solidFill>
                  <a:latin typeface="Assistant Regular"/>
                </a:rPr>
                <a:t>Diabetes</a:t>
              </a:r>
              <a:endParaRPr lang="en-US" sz="2400" dirty="0">
                <a:solidFill>
                  <a:schemeClr val="bg1"/>
                </a:solidFill>
                <a:latin typeface="Assistant Regular"/>
              </a:endParaRPr>
            </a:p>
          </p:txBody>
        </p:sp>
      </p:grpSp>
      <p:grpSp>
        <p:nvGrpSpPr>
          <p:cNvPr id="12" name="Group 12"/>
          <p:cNvGrpSpPr/>
          <p:nvPr/>
        </p:nvGrpSpPr>
        <p:grpSpPr>
          <a:xfrm>
            <a:off x="8902995" y="4753505"/>
            <a:ext cx="8318205" cy="3956084"/>
            <a:chOff x="-11571" y="0"/>
            <a:chExt cx="7759143" cy="1862777"/>
          </a:xfrm>
        </p:grpSpPr>
        <p:sp>
          <p:nvSpPr>
            <p:cNvPr id="13" name="TextBox 13"/>
            <p:cNvSpPr txBox="1"/>
            <p:nvPr/>
          </p:nvSpPr>
          <p:spPr>
            <a:xfrm>
              <a:off x="0" y="0"/>
              <a:ext cx="7747572" cy="601844"/>
            </a:xfrm>
            <a:prstGeom prst="rect">
              <a:avLst/>
            </a:prstGeom>
          </p:spPr>
          <p:txBody>
            <a:bodyPr lIns="0" tIns="0" rIns="0" bIns="0" rtlCol="0" anchor="t">
              <a:spAutoFit/>
            </a:bodyPr>
            <a:lstStyle/>
            <a:p>
              <a:pPr>
                <a:lnSpc>
                  <a:spcPts val="3000"/>
                </a:lnSpc>
              </a:pPr>
              <a:r>
                <a:rPr lang="en-US" sz="2400" spc="108" dirty="0">
                  <a:solidFill>
                    <a:schemeClr val="bg1"/>
                  </a:solidFill>
                  <a:latin typeface="Assistant Regular Bold"/>
                </a:rPr>
                <a:t>The reality is that 80% of strokes are preventable. You can prevent stroke by making healthy life style choices.</a:t>
              </a:r>
              <a:endParaRPr lang="en-US" sz="2400" spc="108" dirty="0">
                <a:solidFill>
                  <a:schemeClr val="bg1"/>
                </a:solidFill>
                <a:latin typeface="Assistant Regular Bold"/>
              </a:endParaRPr>
            </a:p>
          </p:txBody>
        </p:sp>
        <p:sp>
          <p:nvSpPr>
            <p:cNvPr id="14" name="TextBox 14"/>
            <p:cNvSpPr txBox="1"/>
            <p:nvPr/>
          </p:nvSpPr>
          <p:spPr>
            <a:xfrm>
              <a:off x="-11571" y="601844"/>
              <a:ext cx="7747572" cy="1260933"/>
            </a:xfrm>
            <a:prstGeom prst="rect">
              <a:avLst/>
            </a:prstGeom>
          </p:spPr>
          <p:txBody>
            <a:bodyPr lIns="0" tIns="0" rIns="0" bIns="0" rtlCol="0" anchor="t">
              <a:spAutoFit/>
            </a:bodyPr>
            <a:lstStyle/>
            <a:p>
              <a:pPr marL="342900" indent="-342900">
                <a:lnSpc>
                  <a:spcPts val="3000"/>
                </a:lnSpc>
                <a:buFont typeface="Arial" panose="020B0604020202020204" pitchFamily="34" charset="0"/>
                <a:buChar char="•"/>
              </a:pPr>
              <a:r>
                <a:rPr lang="en-US" sz="2400" dirty="0">
                  <a:solidFill>
                    <a:schemeClr val="bg1"/>
                  </a:solidFill>
                  <a:latin typeface="Assistant Regular"/>
                </a:rPr>
                <a:t>Physical activity and exercises can help you stay at a healthy weight and lower your cholesterol and blood pressure levels.</a:t>
              </a:r>
            </a:p>
            <a:p>
              <a:pPr marL="342900" indent="-342900">
                <a:lnSpc>
                  <a:spcPts val="3000"/>
                </a:lnSpc>
                <a:buFont typeface="Arial" panose="020B0604020202020204" pitchFamily="34" charset="0"/>
                <a:buChar char="•"/>
              </a:pPr>
              <a:r>
                <a:rPr lang="en-US" sz="2400" dirty="0">
                  <a:solidFill>
                    <a:schemeClr val="bg1"/>
                  </a:solidFill>
                  <a:latin typeface="Assistant Regular"/>
                </a:rPr>
                <a:t>Choose a healthy diet.</a:t>
              </a:r>
            </a:p>
            <a:p>
              <a:pPr marL="342900" indent="-342900">
                <a:lnSpc>
                  <a:spcPts val="3000"/>
                </a:lnSpc>
                <a:buFont typeface="Arial" panose="020B0604020202020204" pitchFamily="34" charset="0"/>
                <a:buChar char="•"/>
              </a:pPr>
              <a:r>
                <a:rPr lang="en-US" sz="2400" dirty="0">
                  <a:solidFill>
                    <a:schemeClr val="bg1"/>
                  </a:solidFill>
                  <a:latin typeface="Assistant Regular"/>
                </a:rPr>
                <a:t>No Smoking</a:t>
              </a:r>
            </a:p>
            <a:p>
              <a:pPr marL="342900" indent="-342900">
                <a:lnSpc>
                  <a:spcPts val="3000"/>
                </a:lnSpc>
                <a:buFont typeface="Arial" panose="020B0604020202020204" pitchFamily="34" charset="0"/>
                <a:buChar char="•"/>
              </a:pPr>
              <a:r>
                <a:rPr lang="en-US" sz="2400" dirty="0">
                  <a:solidFill>
                    <a:schemeClr val="bg1"/>
                  </a:solidFill>
                  <a:latin typeface="Assistant Regular"/>
                </a:rPr>
                <a:t>Treating diabetes can delay the onset of complications that increase the risk of stroke.</a:t>
              </a:r>
            </a:p>
            <a:p>
              <a:pPr marL="342900" indent="-342900">
                <a:lnSpc>
                  <a:spcPts val="3000"/>
                </a:lnSpc>
                <a:buFont typeface="Arial" panose="020B0604020202020204" pitchFamily="34" charset="0"/>
                <a:buChar char="•"/>
              </a:pPr>
              <a:r>
                <a:rPr lang="en-US" sz="2400" dirty="0">
                  <a:solidFill>
                    <a:schemeClr val="bg1"/>
                  </a:solidFill>
                  <a:latin typeface="Assistant Regular"/>
                </a:rPr>
                <a:t>Finally, follow your doctors recommendations carefully.</a:t>
              </a:r>
              <a:endParaRPr lang="en-US" sz="2400" dirty="0">
                <a:solidFill>
                  <a:schemeClr val="bg1"/>
                </a:solidFill>
                <a:latin typeface="Assistant Regular"/>
              </a:endParaRPr>
            </a:p>
          </p:txBody>
        </p:sp>
      </p:grpSp>
      <p:grpSp>
        <p:nvGrpSpPr>
          <p:cNvPr id="15" name="Group 15"/>
          <p:cNvGrpSpPr/>
          <p:nvPr/>
        </p:nvGrpSpPr>
        <p:grpSpPr>
          <a:xfrm rot="-10800000">
            <a:off x="2530413" y="2262343"/>
            <a:ext cx="489002" cy="489002"/>
            <a:chOff x="0" y="0"/>
            <a:chExt cx="652003" cy="652003"/>
          </a:xfrm>
        </p:grpSpPr>
        <p:grpSp>
          <p:nvGrpSpPr>
            <p:cNvPr id="16" name="Group 16"/>
            <p:cNvGrpSpPr>
              <a:grpSpLocks noChangeAspect="1"/>
            </p:cNvGrpSpPr>
            <p:nvPr/>
          </p:nvGrpSpPr>
          <p:grpSpPr>
            <a:xfrm rot="-10800000">
              <a:off x="0" y="0"/>
              <a:ext cx="652003" cy="652003"/>
              <a:chOff x="0" y="0"/>
              <a:chExt cx="6355080" cy="6355080"/>
            </a:xfrm>
          </p:grpSpPr>
          <p:sp>
            <p:nvSpPr>
              <p:cNvPr id="17" name="Freeform 1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EFFFF"/>
              </a:solidFill>
            </p:spPr>
          </p:sp>
        </p:grpSp>
        <p:pic>
          <p:nvPicPr>
            <p:cNvPr id="18" name="Picture 1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8667" y="108667"/>
              <a:ext cx="434669" cy="434669"/>
            </a:xfrm>
            <a:prstGeom prst="rect">
              <a:avLst/>
            </a:prstGeom>
          </p:spPr>
        </p:pic>
      </p:grpSp>
      <p:grpSp>
        <p:nvGrpSpPr>
          <p:cNvPr id="19" name="Group 19"/>
          <p:cNvGrpSpPr/>
          <p:nvPr/>
        </p:nvGrpSpPr>
        <p:grpSpPr>
          <a:xfrm>
            <a:off x="1881344" y="2262343"/>
            <a:ext cx="489002" cy="489002"/>
            <a:chOff x="0" y="0"/>
            <a:chExt cx="652003" cy="652003"/>
          </a:xfrm>
        </p:grpSpPr>
        <p:grpSp>
          <p:nvGrpSpPr>
            <p:cNvPr id="20" name="Group 20"/>
            <p:cNvGrpSpPr>
              <a:grpSpLocks noChangeAspect="1"/>
            </p:cNvGrpSpPr>
            <p:nvPr/>
          </p:nvGrpSpPr>
          <p:grpSpPr>
            <a:xfrm rot="-10800000">
              <a:off x="0" y="0"/>
              <a:ext cx="652003" cy="652003"/>
              <a:chOff x="0" y="0"/>
              <a:chExt cx="6355080" cy="6355080"/>
            </a:xfrm>
          </p:grpSpPr>
          <p:sp>
            <p:nvSpPr>
              <p:cNvPr id="21" name="Freeform 2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EFFFF"/>
              </a:solidFill>
            </p:spPr>
          </p:sp>
        </p:grpSp>
        <p:pic>
          <p:nvPicPr>
            <p:cNvPr id="22" name="Picture 2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8667" y="108667"/>
              <a:ext cx="434669" cy="434669"/>
            </a:xfrm>
            <a:prstGeom prst="rect">
              <a:avLst/>
            </a:prstGeom>
          </p:spPr>
        </p:pic>
      </p:grpSp>
    </p:spTree>
    <p:extLst>
      <p:ext uri="{BB962C8B-B14F-4D97-AF65-F5344CB8AC3E}">
        <p14:creationId xmlns:p14="http://schemas.microsoft.com/office/powerpoint/2010/main" val="108901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3" name="AutoShape 3"/>
          <p:cNvSpPr/>
          <p:nvPr/>
        </p:nvSpPr>
        <p:spPr>
          <a:xfrm>
            <a:off x="0" y="0"/>
            <a:ext cx="9610129" cy="10287000"/>
          </a:xfrm>
          <a:prstGeom prst="rect">
            <a:avLst/>
          </a:prstGeom>
          <a:solidFill>
            <a:srgbClr val="C0E8DF"/>
          </a:solidFill>
        </p:spPr>
      </p:sp>
      <p:sp>
        <p:nvSpPr>
          <p:cNvPr id="6" name="TextBox 6"/>
          <p:cNvSpPr txBox="1"/>
          <p:nvPr/>
        </p:nvSpPr>
        <p:spPr>
          <a:xfrm>
            <a:off x="1546876" y="2559601"/>
            <a:ext cx="6997552" cy="2190750"/>
          </a:xfrm>
          <a:prstGeom prst="rect">
            <a:avLst/>
          </a:prstGeom>
        </p:spPr>
        <p:txBody>
          <a:bodyPr lIns="0" tIns="0" rIns="0" bIns="0" rtlCol="0" anchor="t">
            <a:spAutoFit/>
          </a:bodyPr>
          <a:lstStyle/>
          <a:p>
            <a:pPr>
              <a:lnSpc>
                <a:spcPts val="8250"/>
              </a:lnSpc>
            </a:pPr>
            <a:r>
              <a:rPr lang="en-US" sz="7500" spc="75" dirty="0">
                <a:solidFill>
                  <a:srgbClr val="254E72"/>
                </a:solidFill>
                <a:latin typeface="Telegraf"/>
              </a:rPr>
              <a:t>Content Synopsis</a:t>
            </a:r>
          </a:p>
        </p:txBody>
      </p:sp>
      <p:grpSp>
        <p:nvGrpSpPr>
          <p:cNvPr id="8" name="Group 8"/>
          <p:cNvGrpSpPr/>
          <p:nvPr/>
        </p:nvGrpSpPr>
        <p:grpSpPr>
          <a:xfrm>
            <a:off x="17195780" y="0"/>
            <a:ext cx="63520" cy="10287000"/>
            <a:chOff x="0" y="0"/>
            <a:chExt cx="84693" cy="13716000"/>
          </a:xfrm>
        </p:grpSpPr>
        <p:sp>
          <p:nvSpPr>
            <p:cNvPr id="9" name="AutoShape 9"/>
            <p:cNvSpPr/>
            <p:nvPr/>
          </p:nvSpPr>
          <p:spPr>
            <a:xfrm>
              <a:off x="35961" y="1371600"/>
              <a:ext cx="12770" cy="12344400"/>
            </a:xfrm>
            <a:prstGeom prst="rect">
              <a:avLst/>
            </a:prstGeom>
            <a:solidFill>
              <a:srgbClr val="254E72"/>
            </a:solidFill>
          </p:spPr>
        </p:sp>
        <p:sp>
          <p:nvSpPr>
            <p:cNvPr id="10" name="AutoShape 10"/>
            <p:cNvSpPr/>
            <p:nvPr/>
          </p:nvSpPr>
          <p:spPr>
            <a:xfrm>
              <a:off x="0" y="0"/>
              <a:ext cx="84693" cy="1649458"/>
            </a:xfrm>
            <a:prstGeom prst="rect">
              <a:avLst/>
            </a:prstGeom>
            <a:solidFill>
              <a:srgbClr val="254E72"/>
            </a:solidFill>
          </p:spPr>
        </p:sp>
      </p:grpSp>
      <p:sp>
        <p:nvSpPr>
          <p:cNvPr id="19" name="AutoShape 3"/>
          <p:cNvSpPr/>
          <p:nvPr/>
        </p:nvSpPr>
        <p:spPr>
          <a:xfrm>
            <a:off x="8544429" y="0"/>
            <a:ext cx="10091306" cy="10287000"/>
          </a:xfrm>
          <a:prstGeom prst="rect">
            <a:avLst/>
          </a:prstGeom>
          <a:solidFill>
            <a:srgbClr val="C0E8DF"/>
          </a:solidFill>
        </p:spPr>
      </p:sp>
      <p:sp>
        <p:nvSpPr>
          <p:cNvPr id="20" name="TextBox 5"/>
          <p:cNvSpPr txBox="1"/>
          <p:nvPr/>
        </p:nvSpPr>
        <p:spPr>
          <a:xfrm>
            <a:off x="10515600" y="3235599"/>
            <a:ext cx="6997552" cy="416719"/>
          </a:xfrm>
          <a:prstGeom prst="rect">
            <a:avLst/>
          </a:prstGeom>
        </p:spPr>
        <p:txBody>
          <a:bodyPr lIns="0" tIns="0" rIns="0" bIns="0" rtlCol="0" anchor="t">
            <a:spAutoFit/>
          </a:bodyPr>
          <a:lstStyle/>
          <a:p>
            <a:pPr>
              <a:lnSpc>
                <a:spcPts val="3360"/>
              </a:lnSpc>
            </a:pPr>
            <a:r>
              <a:rPr lang="en-US" sz="2800" spc="112" dirty="0">
                <a:solidFill>
                  <a:srgbClr val="254E72"/>
                </a:solidFill>
                <a:latin typeface="Assistant Bold"/>
              </a:rPr>
              <a:t>OVERVIEW OF KEY IDEAS</a:t>
            </a:r>
          </a:p>
        </p:txBody>
      </p:sp>
      <p:sp>
        <p:nvSpPr>
          <p:cNvPr id="5" name="TextBox 4"/>
          <p:cNvSpPr txBox="1"/>
          <p:nvPr/>
        </p:nvSpPr>
        <p:spPr>
          <a:xfrm>
            <a:off x="10478386" y="4013365"/>
            <a:ext cx="5026380" cy="2913618"/>
          </a:xfrm>
          <a:prstGeom prst="rect">
            <a:avLst/>
          </a:prstGeom>
          <a:noFill/>
        </p:spPr>
        <p:txBody>
          <a:bodyPr wrap="square" rtlCol="0">
            <a:spAutoFit/>
          </a:bodyPr>
          <a:lstStyle/>
          <a:p>
            <a:pPr>
              <a:lnSpc>
                <a:spcPts val="4400"/>
              </a:lnSpc>
            </a:pPr>
            <a:r>
              <a:rPr lang="en-US" sz="2800" dirty="0">
                <a:solidFill>
                  <a:srgbClr val="254E72"/>
                </a:solidFill>
                <a:latin typeface="Assistant Regular"/>
              </a:rPr>
              <a:t>Introduction</a:t>
            </a:r>
          </a:p>
          <a:p>
            <a:pPr>
              <a:lnSpc>
                <a:spcPts val="4400"/>
              </a:lnSpc>
            </a:pPr>
            <a:r>
              <a:rPr lang="en-US" sz="2800" dirty="0">
                <a:solidFill>
                  <a:srgbClr val="254E72"/>
                </a:solidFill>
                <a:latin typeface="Assistant Regular"/>
              </a:rPr>
              <a:t>Goals</a:t>
            </a:r>
          </a:p>
          <a:p>
            <a:pPr>
              <a:lnSpc>
                <a:spcPts val="4400"/>
              </a:lnSpc>
            </a:pPr>
            <a:r>
              <a:rPr lang="en-US" sz="2800" dirty="0">
                <a:solidFill>
                  <a:srgbClr val="254E72"/>
                </a:solidFill>
                <a:latin typeface="Assistant Regular"/>
              </a:rPr>
              <a:t>Initial Analysis</a:t>
            </a:r>
          </a:p>
          <a:p>
            <a:pPr>
              <a:lnSpc>
                <a:spcPts val="4400"/>
              </a:lnSpc>
            </a:pPr>
            <a:r>
              <a:rPr lang="en-US" sz="2800" dirty="0">
                <a:solidFill>
                  <a:srgbClr val="254E72"/>
                </a:solidFill>
                <a:latin typeface="Assistant Regular"/>
              </a:rPr>
              <a:t>Hypotheses</a:t>
            </a:r>
          </a:p>
          <a:p>
            <a:pPr>
              <a:lnSpc>
                <a:spcPts val="4400"/>
              </a:lnSpc>
            </a:pPr>
            <a:r>
              <a:rPr lang="en-US" sz="2800" dirty="0">
                <a:solidFill>
                  <a:srgbClr val="254E72"/>
                </a:solidFill>
                <a:latin typeface="Assistant Regular"/>
              </a:rPr>
              <a:t>Conclusion</a:t>
            </a:r>
            <a:endParaRPr lang="en-US" sz="2800" dirty="0">
              <a:solidFill>
                <a:srgbClr val="254E72"/>
              </a:solidFill>
              <a:latin typeface="Assistant Regular"/>
            </a:endParaRPr>
          </a:p>
        </p:txBody>
      </p:sp>
    </p:spTree>
    <p:extLst>
      <p:ext uri="{BB962C8B-B14F-4D97-AF65-F5344CB8AC3E}">
        <p14:creationId xmlns:p14="http://schemas.microsoft.com/office/powerpoint/2010/main" val="2741034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5143500"/>
          </a:xfrm>
          <a:prstGeom prst="rect">
            <a:avLst/>
          </a:prstGeom>
          <a:solidFill>
            <a:srgbClr val="254E72"/>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9768" y="2476500"/>
            <a:ext cx="7618631" cy="4267200"/>
          </a:xfrm>
          <a:prstGeom prst="rect">
            <a:avLst/>
          </a:prstGeom>
        </p:spPr>
      </p:pic>
      <p:grpSp>
        <p:nvGrpSpPr>
          <p:cNvPr id="4" name="Group 4"/>
          <p:cNvGrpSpPr/>
          <p:nvPr/>
        </p:nvGrpSpPr>
        <p:grpSpPr>
          <a:xfrm>
            <a:off x="0" y="986837"/>
            <a:ext cx="18288000" cy="63520"/>
            <a:chOff x="0" y="0"/>
            <a:chExt cx="24384000" cy="84693"/>
          </a:xfrm>
        </p:grpSpPr>
        <p:sp>
          <p:nvSpPr>
            <p:cNvPr id="5" name="AutoShape 5"/>
            <p:cNvSpPr/>
            <p:nvPr/>
          </p:nvSpPr>
          <p:spPr>
            <a:xfrm>
              <a:off x="0" y="35963"/>
              <a:ext cx="24384000" cy="12766"/>
            </a:xfrm>
            <a:prstGeom prst="rect">
              <a:avLst/>
            </a:prstGeom>
            <a:solidFill>
              <a:srgbClr val="FEFFFF"/>
            </a:solidFill>
          </p:spPr>
        </p:sp>
        <p:sp>
          <p:nvSpPr>
            <p:cNvPr id="6" name="AutoShape 6"/>
            <p:cNvSpPr/>
            <p:nvPr/>
          </p:nvSpPr>
          <p:spPr>
            <a:xfrm rot="-5400000">
              <a:off x="782383" y="-782383"/>
              <a:ext cx="84693" cy="1649458"/>
            </a:xfrm>
            <a:prstGeom prst="rect">
              <a:avLst/>
            </a:prstGeom>
            <a:solidFill>
              <a:srgbClr val="C0E8DF"/>
            </a:solidFill>
          </p:spPr>
        </p:sp>
      </p:grpSp>
      <p:sp>
        <p:nvSpPr>
          <p:cNvPr id="7" name="TextBox 7"/>
          <p:cNvSpPr txBox="1"/>
          <p:nvPr/>
        </p:nvSpPr>
        <p:spPr>
          <a:xfrm>
            <a:off x="1843329" y="1975943"/>
            <a:ext cx="6373110" cy="2128788"/>
          </a:xfrm>
          <a:prstGeom prst="rect">
            <a:avLst/>
          </a:prstGeom>
        </p:spPr>
        <p:txBody>
          <a:bodyPr lIns="0" tIns="0" rIns="0" bIns="0" rtlCol="0" anchor="t">
            <a:spAutoFit/>
          </a:bodyPr>
          <a:lstStyle/>
          <a:p>
            <a:pPr>
              <a:lnSpc>
                <a:spcPts val="8250"/>
              </a:lnSpc>
            </a:pPr>
            <a:r>
              <a:rPr lang="en-US" sz="7500" spc="75" dirty="0" smtClean="0">
                <a:solidFill>
                  <a:srgbClr val="FEFFFF"/>
                </a:solidFill>
                <a:latin typeface="Telegraf"/>
              </a:rPr>
              <a:t>What exactly is Stroke?</a:t>
            </a:r>
            <a:endParaRPr lang="en-US" sz="7500" spc="75" dirty="0">
              <a:solidFill>
                <a:srgbClr val="FEFFFF"/>
              </a:solidFill>
              <a:latin typeface="Telegraf"/>
            </a:endParaRPr>
          </a:p>
        </p:txBody>
      </p:sp>
      <p:sp>
        <p:nvSpPr>
          <p:cNvPr id="10" name="TextBox 10"/>
          <p:cNvSpPr txBox="1"/>
          <p:nvPr/>
        </p:nvSpPr>
        <p:spPr>
          <a:xfrm>
            <a:off x="1216774" y="5963972"/>
            <a:ext cx="7454438" cy="4231928"/>
          </a:xfrm>
          <a:prstGeom prst="rect">
            <a:avLst/>
          </a:prstGeom>
        </p:spPr>
        <p:txBody>
          <a:bodyPr wrap="square" lIns="0" tIns="0" rIns="0" bIns="0" rtlCol="0" anchor="t">
            <a:spAutoFit/>
          </a:bodyPr>
          <a:lstStyle/>
          <a:p>
            <a:pPr>
              <a:lnSpc>
                <a:spcPts val="3000"/>
              </a:lnSpc>
            </a:pPr>
            <a:r>
              <a:rPr lang="en-US" sz="2200" dirty="0">
                <a:solidFill>
                  <a:srgbClr val="254E72"/>
                </a:solidFill>
                <a:latin typeface="Assistant Regular"/>
              </a:rPr>
              <a:t> A </a:t>
            </a:r>
            <a:r>
              <a:rPr lang="en-US" sz="2200" dirty="0">
                <a:solidFill>
                  <a:srgbClr val="254E72"/>
                </a:solidFill>
                <a:latin typeface="Assistant Regular"/>
              </a:rPr>
              <a:t>S</a:t>
            </a:r>
            <a:r>
              <a:rPr lang="en-US" sz="2200" dirty="0" smtClean="0">
                <a:solidFill>
                  <a:srgbClr val="254E72"/>
                </a:solidFill>
                <a:latin typeface="Assistant Regular"/>
              </a:rPr>
              <a:t>troke </a:t>
            </a:r>
            <a:r>
              <a:rPr lang="en-US" sz="2200" dirty="0">
                <a:solidFill>
                  <a:srgbClr val="254E72"/>
                </a:solidFill>
                <a:latin typeface="Assistant Regular"/>
              </a:rPr>
              <a:t>occurs when a blood vessel that carries oxygen and nutrients to the brain is either blocked by a clot or bursts (or ruptures). </a:t>
            </a:r>
            <a:r>
              <a:rPr lang="en-US" sz="2200" dirty="0">
                <a:solidFill>
                  <a:srgbClr val="254E72"/>
                </a:solidFill>
                <a:latin typeface="Assistant Regular"/>
              </a:rPr>
              <a:t>When that happens, part of the brain cannot get the blood (and oxygen) it </a:t>
            </a:r>
            <a:r>
              <a:rPr lang="en-US" sz="2200" dirty="0">
                <a:solidFill>
                  <a:srgbClr val="254E72"/>
                </a:solidFill>
                <a:latin typeface="Assistant Regular"/>
              </a:rPr>
              <a:t>needs. </a:t>
            </a:r>
            <a:endParaRPr lang="en-US" sz="2200" dirty="0">
              <a:solidFill>
                <a:srgbClr val="254E72"/>
              </a:solidFill>
              <a:latin typeface="Assistant Regular"/>
            </a:endParaRPr>
          </a:p>
          <a:p>
            <a:pPr>
              <a:lnSpc>
                <a:spcPts val="3000"/>
              </a:lnSpc>
            </a:pPr>
            <a:endParaRPr lang="en-US" sz="2200" dirty="0">
              <a:solidFill>
                <a:srgbClr val="254E72"/>
              </a:solidFill>
              <a:latin typeface="Assistant Regular"/>
            </a:endParaRPr>
          </a:p>
          <a:p>
            <a:pPr>
              <a:lnSpc>
                <a:spcPts val="3000"/>
              </a:lnSpc>
            </a:pPr>
            <a:r>
              <a:rPr lang="en-US" sz="2200" dirty="0" smtClean="0">
                <a:solidFill>
                  <a:srgbClr val="254E72"/>
                </a:solidFill>
                <a:latin typeface="Assistant Regular"/>
              </a:rPr>
              <a:t> Stroke </a:t>
            </a:r>
            <a:r>
              <a:rPr lang="en-US" sz="2200" dirty="0">
                <a:solidFill>
                  <a:srgbClr val="254E72"/>
                </a:solidFill>
                <a:latin typeface="Assistant Regular"/>
              </a:rPr>
              <a:t>is a disease that affects the arteries leading to and within the brain. </a:t>
            </a:r>
            <a:r>
              <a:rPr lang="en-US" sz="2200" dirty="0">
                <a:solidFill>
                  <a:srgbClr val="254E72"/>
                </a:solidFill>
                <a:latin typeface="Assistant Regular"/>
              </a:rPr>
              <a:t>It is the No. </a:t>
            </a:r>
            <a:r>
              <a:rPr lang="en-US" sz="2200" dirty="0">
                <a:solidFill>
                  <a:srgbClr val="254E72"/>
                </a:solidFill>
                <a:latin typeface="Assistant Regular"/>
              </a:rPr>
              <a:t>5 cause of death and a leading cause of disability in the United States</a:t>
            </a:r>
            <a:r>
              <a:rPr lang="en-US" sz="2200" dirty="0" smtClean="0">
                <a:solidFill>
                  <a:srgbClr val="254E72"/>
                </a:solidFill>
                <a:latin typeface="Assistant Regular"/>
              </a:rPr>
              <a:t>. Around 15 million people are affected  by stroke worldwide.</a:t>
            </a:r>
          </a:p>
          <a:p>
            <a:pPr>
              <a:lnSpc>
                <a:spcPts val="3000"/>
              </a:lnSpc>
            </a:pPr>
            <a:endParaRPr lang="en-US" sz="2000" dirty="0">
              <a:solidFill>
                <a:srgbClr val="254E72"/>
              </a:solidFill>
              <a:latin typeface="Assistant Regular"/>
            </a:endParaRPr>
          </a:p>
          <a:p>
            <a:pPr>
              <a:lnSpc>
                <a:spcPts val="3000"/>
              </a:lnSpc>
            </a:pPr>
            <a:endParaRPr lang="en-US" sz="2000" dirty="0">
              <a:solidFill>
                <a:srgbClr val="254E72"/>
              </a:solidFill>
              <a:latin typeface="Assistant Regular"/>
            </a:endParaRPr>
          </a:p>
        </p:txBody>
      </p:sp>
      <p:grpSp>
        <p:nvGrpSpPr>
          <p:cNvPr id="11" name="Group 11"/>
          <p:cNvGrpSpPr/>
          <p:nvPr/>
        </p:nvGrpSpPr>
        <p:grpSpPr>
          <a:xfrm rot="-10800000">
            <a:off x="16692550" y="8769298"/>
            <a:ext cx="489002" cy="489002"/>
            <a:chOff x="0" y="0"/>
            <a:chExt cx="652003" cy="652003"/>
          </a:xfrm>
        </p:grpSpPr>
        <p:grpSp>
          <p:nvGrpSpPr>
            <p:cNvPr id="12" name="Group 12"/>
            <p:cNvGrpSpPr>
              <a:grpSpLocks noChangeAspect="1"/>
            </p:cNvGrpSpPr>
            <p:nvPr/>
          </p:nvGrpSpPr>
          <p:grpSpPr>
            <a:xfrm rot="-10800000">
              <a:off x="0" y="0"/>
              <a:ext cx="652003" cy="652003"/>
              <a:chOff x="0" y="0"/>
              <a:chExt cx="6355080" cy="6355080"/>
            </a:xfrm>
          </p:grpSpPr>
          <p:sp>
            <p:nvSpPr>
              <p:cNvPr id="13" name="Freeform 1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54E72"/>
              </a:solidFill>
            </p:spPr>
          </p:sp>
        </p:grpSp>
        <p:pic>
          <p:nvPicPr>
            <p:cNvPr id="14" name="Picture 1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8667" y="108667"/>
              <a:ext cx="434669" cy="434669"/>
            </a:xfrm>
            <a:prstGeom prst="rect">
              <a:avLst/>
            </a:prstGeom>
          </p:spPr>
        </p:pic>
      </p:grpSp>
      <p:grpSp>
        <p:nvGrpSpPr>
          <p:cNvPr id="15" name="Group 15"/>
          <p:cNvGrpSpPr/>
          <p:nvPr/>
        </p:nvGrpSpPr>
        <p:grpSpPr>
          <a:xfrm>
            <a:off x="16043481" y="8769298"/>
            <a:ext cx="489002" cy="489002"/>
            <a:chOff x="0" y="0"/>
            <a:chExt cx="652003" cy="652003"/>
          </a:xfrm>
        </p:grpSpPr>
        <p:grpSp>
          <p:nvGrpSpPr>
            <p:cNvPr id="16" name="Group 16"/>
            <p:cNvGrpSpPr>
              <a:grpSpLocks noChangeAspect="1"/>
            </p:cNvGrpSpPr>
            <p:nvPr/>
          </p:nvGrpSpPr>
          <p:grpSpPr>
            <a:xfrm rot="-10800000">
              <a:off x="0" y="0"/>
              <a:ext cx="652003" cy="652003"/>
              <a:chOff x="0" y="0"/>
              <a:chExt cx="6355080" cy="6355080"/>
            </a:xfrm>
          </p:grpSpPr>
          <p:sp>
            <p:nvSpPr>
              <p:cNvPr id="17" name="Freeform 1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54E72"/>
              </a:solidFill>
            </p:spPr>
          </p:sp>
        </p:grpSp>
        <p:pic>
          <p:nvPicPr>
            <p:cNvPr id="18" name="Picture 1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8667" y="108667"/>
              <a:ext cx="434669" cy="434669"/>
            </a:xfrm>
            <a:prstGeom prst="rect">
              <a:avLst/>
            </a:prstGeom>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54E72"/>
        </a:solidFill>
        <a:effectLst/>
      </p:bgPr>
    </p:bg>
    <p:spTree>
      <p:nvGrpSpPr>
        <p:cNvPr id="1" name=""/>
        <p:cNvGrpSpPr/>
        <p:nvPr/>
      </p:nvGrpSpPr>
      <p:grpSpPr>
        <a:xfrm>
          <a:off x="0" y="0"/>
          <a:ext cx="0" cy="0"/>
          <a:chOff x="0" y="0"/>
          <a:chExt cx="0" cy="0"/>
        </a:xfrm>
      </p:grpSpPr>
      <p:grpSp>
        <p:nvGrpSpPr>
          <p:cNvPr id="2" name="Group 2"/>
          <p:cNvGrpSpPr/>
          <p:nvPr/>
        </p:nvGrpSpPr>
        <p:grpSpPr>
          <a:xfrm>
            <a:off x="1046594" y="0"/>
            <a:ext cx="63520" cy="10287000"/>
            <a:chOff x="0" y="0"/>
            <a:chExt cx="84693" cy="13716000"/>
          </a:xfrm>
        </p:grpSpPr>
        <p:sp>
          <p:nvSpPr>
            <p:cNvPr id="3" name="AutoShape 3"/>
            <p:cNvSpPr/>
            <p:nvPr/>
          </p:nvSpPr>
          <p:spPr>
            <a:xfrm>
              <a:off x="35961" y="1371600"/>
              <a:ext cx="12770" cy="12344400"/>
            </a:xfrm>
            <a:prstGeom prst="rect">
              <a:avLst/>
            </a:prstGeom>
            <a:solidFill>
              <a:srgbClr val="FEFFFF"/>
            </a:solidFill>
          </p:spPr>
        </p:sp>
        <p:sp>
          <p:nvSpPr>
            <p:cNvPr id="4" name="AutoShape 4"/>
            <p:cNvSpPr/>
            <p:nvPr/>
          </p:nvSpPr>
          <p:spPr>
            <a:xfrm>
              <a:off x="0" y="0"/>
              <a:ext cx="84693" cy="1649458"/>
            </a:xfrm>
            <a:prstGeom prst="rect">
              <a:avLst/>
            </a:prstGeom>
            <a:solidFill>
              <a:srgbClr val="C0E8DF"/>
            </a:solidFill>
          </p:spPr>
        </p:sp>
      </p:grpSp>
      <p:grpSp>
        <p:nvGrpSpPr>
          <p:cNvPr id="5" name="Group 5"/>
          <p:cNvGrpSpPr/>
          <p:nvPr/>
        </p:nvGrpSpPr>
        <p:grpSpPr>
          <a:xfrm>
            <a:off x="8534400" y="1838814"/>
            <a:ext cx="9220200" cy="6753393"/>
            <a:chOff x="-195578" y="903253"/>
            <a:chExt cx="10760327" cy="3817931"/>
          </a:xfrm>
        </p:grpSpPr>
        <p:sp>
          <p:nvSpPr>
            <p:cNvPr id="6" name="TextBox 6"/>
            <p:cNvSpPr txBox="1"/>
            <p:nvPr/>
          </p:nvSpPr>
          <p:spPr>
            <a:xfrm>
              <a:off x="47468" y="1371743"/>
              <a:ext cx="10517281" cy="3349441"/>
            </a:xfrm>
            <a:prstGeom prst="rect">
              <a:avLst/>
            </a:prstGeom>
          </p:spPr>
          <p:txBody>
            <a:bodyPr lIns="0" tIns="0" rIns="0" bIns="0" rtlCol="0" anchor="t">
              <a:spAutoFit/>
            </a:bodyPr>
            <a:lstStyle/>
            <a:p>
              <a:pPr>
                <a:lnSpc>
                  <a:spcPts val="6599"/>
                </a:lnSpc>
              </a:pPr>
              <a:r>
                <a:rPr lang="en-US" sz="2000" spc="112" dirty="0" smtClean="0">
                  <a:solidFill>
                    <a:srgbClr val="C0E8DF"/>
                  </a:solidFill>
                  <a:latin typeface="Assistant Bold"/>
                </a:rPr>
                <a:t>The project is about Stroke Analysis Prediction. Dataset used here is  </a:t>
              </a:r>
              <a:r>
                <a:rPr lang="en-US" sz="2000" spc="112" dirty="0">
                  <a:solidFill>
                    <a:srgbClr val="C0E8DF"/>
                  </a:solidFill>
                  <a:latin typeface="Assistant Bold"/>
                </a:rPr>
                <a:t>from:</a:t>
              </a:r>
              <a:r>
                <a:rPr lang="en-US" sz="2000" spc="112" dirty="0">
                  <a:latin typeface="Assistant Bold"/>
                </a:rPr>
                <a:t> </a:t>
              </a:r>
              <a:r>
                <a:rPr lang="en-US" sz="2000" spc="112" dirty="0" smtClean="0">
                  <a:solidFill>
                    <a:schemeClr val="bg1"/>
                  </a:solidFill>
                  <a:latin typeface="Assistant Bold"/>
                </a:rPr>
                <a:t>https://www.kaggle.com/fedesoriano/stroke-prediction-dataset </a:t>
              </a:r>
              <a:r>
                <a:rPr lang="en-US" sz="2000" spc="112" dirty="0" smtClean="0">
                  <a:solidFill>
                    <a:srgbClr val="C0E8DF"/>
                  </a:solidFill>
                  <a:latin typeface="Assistant Bold"/>
                </a:rPr>
                <a:t>The </a:t>
              </a:r>
              <a:r>
                <a:rPr lang="en-US" sz="2000" spc="112" dirty="0">
                  <a:solidFill>
                    <a:srgbClr val="C0E8DF"/>
                  </a:solidFill>
                  <a:latin typeface="Assistant Bold"/>
                </a:rPr>
                <a:t>data consists of </a:t>
              </a:r>
              <a:r>
                <a:rPr lang="en-US" sz="2000" spc="112" dirty="0" smtClean="0">
                  <a:solidFill>
                    <a:srgbClr val="C0E8DF"/>
                  </a:solidFill>
                  <a:latin typeface="Assistant Bold"/>
                </a:rPr>
                <a:t>5110 </a:t>
              </a:r>
              <a:r>
                <a:rPr lang="en-US" sz="2000" spc="112" dirty="0">
                  <a:solidFill>
                    <a:srgbClr val="C0E8DF"/>
                  </a:solidFill>
                  <a:latin typeface="Assistant Bold"/>
                </a:rPr>
                <a:t>observations and 12 </a:t>
              </a:r>
              <a:r>
                <a:rPr lang="en-US" sz="2000" spc="112" dirty="0" smtClean="0">
                  <a:solidFill>
                    <a:srgbClr val="C0E8DF"/>
                  </a:solidFill>
                  <a:latin typeface="Assistant Bold"/>
                </a:rPr>
                <a:t>attributes</a:t>
              </a:r>
              <a:r>
                <a:rPr lang="en-US" sz="2000" spc="112" dirty="0">
                  <a:solidFill>
                    <a:srgbClr val="C0E8DF"/>
                  </a:solidFill>
                  <a:latin typeface="Assistant Bold"/>
                </a:rPr>
                <a:t>. </a:t>
              </a:r>
              <a:r>
                <a:rPr lang="en-US" sz="2000" spc="112" dirty="0">
                  <a:solidFill>
                    <a:srgbClr val="C0E8DF"/>
                  </a:solidFill>
                  <a:latin typeface="Assistant Bold"/>
                </a:rPr>
                <a:t>This dataset is used to predict whether a patient is likely to get stroke based on the various parameters like age, gender, obesity, glucose levels, heart conditions, marriage and smoking status. Each row in the data provides relevant information about the patient.</a:t>
              </a:r>
            </a:p>
          </p:txBody>
        </p:sp>
        <p:sp>
          <p:nvSpPr>
            <p:cNvPr id="7" name="TextBox 7"/>
            <p:cNvSpPr txBox="1"/>
            <p:nvPr/>
          </p:nvSpPr>
          <p:spPr>
            <a:xfrm>
              <a:off x="-195578" y="903253"/>
              <a:ext cx="10517282" cy="261430"/>
            </a:xfrm>
            <a:prstGeom prst="rect">
              <a:avLst/>
            </a:prstGeom>
          </p:spPr>
          <p:txBody>
            <a:bodyPr lIns="0" tIns="0" rIns="0" bIns="0" rtlCol="0" anchor="t">
              <a:spAutoFit/>
            </a:bodyPr>
            <a:lstStyle/>
            <a:p>
              <a:pPr algn="ctr">
                <a:lnSpc>
                  <a:spcPts val="3360"/>
                </a:lnSpc>
              </a:pPr>
              <a:r>
                <a:rPr lang="en-US" sz="4000" dirty="0" smtClean="0">
                  <a:solidFill>
                    <a:srgbClr val="FEFFFF"/>
                  </a:solidFill>
                  <a:latin typeface="Telegraf"/>
                </a:rPr>
                <a:t>Introduction</a:t>
              </a:r>
              <a:endParaRPr lang="en-US" sz="4000" dirty="0">
                <a:solidFill>
                  <a:srgbClr val="FEFFFF"/>
                </a:solidFill>
                <a:latin typeface="Telegraf"/>
              </a:endParaRPr>
            </a:p>
          </p:txBody>
        </p:sp>
      </p:grpSp>
      <p:pic>
        <p:nvPicPr>
          <p:cNvPr id="9"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982" y="1838814"/>
            <a:ext cx="5114329" cy="6753393"/>
          </a:xfrm>
          <a:prstGeom prst="rect">
            <a:avLst/>
          </a:prstGeom>
        </p:spPr>
      </p:pic>
      <p:grpSp>
        <p:nvGrpSpPr>
          <p:cNvPr id="10" name="Group 10"/>
          <p:cNvGrpSpPr/>
          <p:nvPr/>
        </p:nvGrpSpPr>
        <p:grpSpPr>
          <a:xfrm rot="-10800000">
            <a:off x="16770298" y="8695402"/>
            <a:ext cx="489002" cy="489002"/>
            <a:chOff x="0" y="0"/>
            <a:chExt cx="652003" cy="652003"/>
          </a:xfrm>
        </p:grpSpPr>
        <p:grpSp>
          <p:nvGrpSpPr>
            <p:cNvPr id="11" name="Group 11"/>
            <p:cNvGrpSpPr>
              <a:grpSpLocks noChangeAspect="1"/>
            </p:cNvGrpSpPr>
            <p:nvPr/>
          </p:nvGrpSpPr>
          <p:grpSpPr>
            <a:xfrm rot="-10800000">
              <a:off x="0" y="0"/>
              <a:ext cx="652003" cy="652003"/>
              <a:chOff x="0" y="0"/>
              <a:chExt cx="6355080" cy="6355080"/>
            </a:xfrm>
          </p:grpSpPr>
          <p:sp>
            <p:nvSpPr>
              <p:cNvPr id="12" name="Freeform 12"/>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EFFFF"/>
              </a:solidFill>
            </p:spPr>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8667" y="108667"/>
              <a:ext cx="434669" cy="434669"/>
            </a:xfrm>
            <a:prstGeom prst="rect">
              <a:avLst/>
            </a:prstGeom>
          </p:spPr>
        </p:pic>
      </p:grpSp>
      <p:grpSp>
        <p:nvGrpSpPr>
          <p:cNvPr id="14" name="Group 14"/>
          <p:cNvGrpSpPr/>
          <p:nvPr/>
        </p:nvGrpSpPr>
        <p:grpSpPr>
          <a:xfrm>
            <a:off x="16121229" y="8695402"/>
            <a:ext cx="489002" cy="489002"/>
            <a:chOff x="0" y="0"/>
            <a:chExt cx="652003" cy="652003"/>
          </a:xfrm>
        </p:grpSpPr>
        <p:grpSp>
          <p:nvGrpSpPr>
            <p:cNvPr id="15" name="Group 15"/>
            <p:cNvGrpSpPr>
              <a:grpSpLocks noChangeAspect="1"/>
            </p:cNvGrpSpPr>
            <p:nvPr/>
          </p:nvGrpSpPr>
          <p:grpSpPr>
            <a:xfrm rot="-10800000">
              <a:off x="0" y="0"/>
              <a:ext cx="652003" cy="652003"/>
              <a:chOff x="0" y="0"/>
              <a:chExt cx="6355080" cy="6355080"/>
            </a:xfrm>
          </p:grpSpPr>
          <p:sp>
            <p:nvSpPr>
              <p:cNvPr id="16" name="Freeform 1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EFFFF"/>
              </a:solidFill>
            </p:spPr>
          </p:sp>
        </p:grpSp>
        <p:pic>
          <p:nvPicPr>
            <p:cNvPr id="17" name="Picture 1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8667" y="108667"/>
              <a:ext cx="434669" cy="434669"/>
            </a:xfrm>
            <a:prstGeom prst="rect">
              <a:avLst/>
            </a:prstGeom>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3" name="AutoShape 3"/>
          <p:cNvSpPr/>
          <p:nvPr/>
        </p:nvSpPr>
        <p:spPr>
          <a:xfrm>
            <a:off x="0" y="0"/>
            <a:ext cx="8672741" cy="10287000"/>
          </a:xfrm>
          <a:prstGeom prst="rect">
            <a:avLst/>
          </a:prstGeom>
          <a:solidFill>
            <a:srgbClr val="C0E8DF"/>
          </a:solidFill>
        </p:spPr>
      </p:sp>
      <p:grpSp>
        <p:nvGrpSpPr>
          <p:cNvPr id="4" name="Group 4"/>
          <p:cNvGrpSpPr/>
          <p:nvPr/>
        </p:nvGrpSpPr>
        <p:grpSpPr>
          <a:xfrm>
            <a:off x="1028700" y="0"/>
            <a:ext cx="63520" cy="10287000"/>
            <a:chOff x="0" y="0"/>
            <a:chExt cx="84693" cy="13716000"/>
          </a:xfrm>
        </p:grpSpPr>
        <p:sp>
          <p:nvSpPr>
            <p:cNvPr id="5" name="AutoShape 5"/>
            <p:cNvSpPr/>
            <p:nvPr/>
          </p:nvSpPr>
          <p:spPr>
            <a:xfrm>
              <a:off x="35961" y="1371600"/>
              <a:ext cx="12770" cy="12344400"/>
            </a:xfrm>
            <a:prstGeom prst="rect">
              <a:avLst/>
            </a:prstGeom>
            <a:solidFill>
              <a:srgbClr val="254E72"/>
            </a:solidFill>
          </p:spPr>
        </p:sp>
        <p:sp>
          <p:nvSpPr>
            <p:cNvPr id="6" name="AutoShape 6"/>
            <p:cNvSpPr/>
            <p:nvPr/>
          </p:nvSpPr>
          <p:spPr>
            <a:xfrm>
              <a:off x="0" y="0"/>
              <a:ext cx="84693" cy="1649458"/>
            </a:xfrm>
            <a:prstGeom prst="rect">
              <a:avLst/>
            </a:prstGeom>
            <a:solidFill>
              <a:srgbClr val="254E72"/>
            </a:solidFill>
          </p:spPr>
        </p:sp>
      </p:grpSp>
      <p:sp>
        <p:nvSpPr>
          <p:cNvPr id="8" name="TextBox 8"/>
          <p:cNvSpPr txBox="1"/>
          <p:nvPr/>
        </p:nvSpPr>
        <p:spPr>
          <a:xfrm>
            <a:off x="9914088" y="2321332"/>
            <a:ext cx="7231543" cy="820738"/>
          </a:xfrm>
          <a:prstGeom prst="rect">
            <a:avLst/>
          </a:prstGeom>
        </p:spPr>
        <p:txBody>
          <a:bodyPr lIns="0" tIns="0" rIns="0" bIns="0" rtlCol="0" anchor="t">
            <a:spAutoFit/>
          </a:bodyPr>
          <a:lstStyle/>
          <a:p>
            <a:pPr lvl="0" fontAlgn="base">
              <a:lnSpc>
                <a:spcPts val="3240"/>
              </a:lnSpc>
            </a:pPr>
            <a:r>
              <a:rPr lang="en-US" sz="2700" spc="108" dirty="0" smtClean="0">
                <a:solidFill>
                  <a:srgbClr val="254E72"/>
                </a:solidFill>
                <a:latin typeface="Assistant Regular Bold"/>
              </a:rPr>
              <a:t>Analyze the </a:t>
            </a:r>
            <a:r>
              <a:rPr lang="en-US" sz="2700" spc="108" dirty="0">
                <a:solidFill>
                  <a:srgbClr val="254E72"/>
                </a:solidFill>
                <a:latin typeface="Assistant Regular Bold"/>
              </a:rPr>
              <a:t>relationship between gender, age, various diseases, and smoking status.</a:t>
            </a:r>
          </a:p>
        </p:txBody>
      </p:sp>
      <p:sp>
        <p:nvSpPr>
          <p:cNvPr id="11" name="TextBox 11"/>
          <p:cNvSpPr txBox="1"/>
          <p:nvPr/>
        </p:nvSpPr>
        <p:spPr>
          <a:xfrm>
            <a:off x="9914088" y="4850920"/>
            <a:ext cx="7231543" cy="861774"/>
          </a:xfrm>
          <a:prstGeom prst="rect">
            <a:avLst/>
          </a:prstGeom>
        </p:spPr>
        <p:txBody>
          <a:bodyPr lIns="0" tIns="0" rIns="0" bIns="0" rtlCol="0" anchor="t">
            <a:spAutoFit/>
          </a:bodyPr>
          <a:lstStyle/>
          <a:p>
            <a:pPr lvl="0" fontAlgn="base"/>
            <a:r>
              <a:rPr lang="en-US" sz="2700" spc="108" dirty="0">
                <a:solidFill>
                  <a:srgbClr val="254E72"/>
                </a:solidFill>
                <a:latin typeface="Assistant Regular Bold"/>
              </a:rPr>
              <a:t>How do these factors affect people? Are they the correct predictors of a stroke in a person?</a:t>
            </a:r>
          </a:p>
        </p:txBody>
      </p:sp>
      <p:sp>
        <p:nvSpPr>
          <p:cNvPr id="16" name="TextBox 16"/>
          <p:cNvSpPr txBox="1"/>
          <p:nvPr/>
        </p:nvSpPr>
        <p:spPr>
          <a:xfrm>
            <a:off x="1972705" y="3581374"/>
            <a:ext cx="5633576" cy="1064394"/>
          </a:xfrm>
          <a:prstGeom prst="rect">
            <a:avLst/>
          </a:prstGeom>
        </p:spPr>
        <p:txBody>
          <a:bodyPr lIns="0" tIns="0" rIns="0" bIns="0" rtlCol="0" anchor="t">
            <a:spAutoFit/>
          </a:bodyPr>
          <a:lstStyle/>
          <a:p>
            <a:pPr>
              <a:lnSpc>
                <a:spcPts val="8250"/>
              </a:lnSpc>
            </a:pPr>
            <a:r>
              <a:rPr lang="en-US" sz="7500" spc="75" dirty="0" smtClean="0">
                <a:solidFill>
                  <a:srgbClr val="254E72"/>
                </a:solidFill>
                <a:latin typeface="Telegraf"/>
              </a:rPr>
              <a:t>Goals</a:t>
            </a:r>
            <a:endParaRPr lang="en-US" sz="7500" spc="75" dirty="0">
              <a:solidFill>
                <a:srgbClr val="254E72"/>
              </a:solidFill>
              <a:latin typeface="Telegraf"/>
            </a:endParaRPr>
          </a:p>
        </p:txBody>
      </p:sp>
      <p:grpSp>
        <p:nvGrpSpPr>
          <p:cNvPr id="17" name="Group 17"/>
          <p:cNvGrpSpPr/>
          <p:nvPr/>
        </p:nvGrpSpPr>
        <p:grpSpPr>
          <a:xfrm rot="-10800000">
            <a:off x="16770298" y="1028700"/>
            <a:ext cx="489002" cy="489002"/>
            <a:chOff x="0" y="0"/>
            <a:chExt cx="652003" cy="652003"/>
          </a:xfrm>
        </p:grpSpPr>
        <p:grpSp>
          <p:nvGrpSpPr>
            <p:cNvPr id="18" name="Group 18"/>
            <p:cNvGrpSpPr>
              <a:grpSpLocks noChangeAspect="1"/>
            </p:cNvGrpSpPr>
            <p:nvPr/>
          </p:nvGrpSpPr>
          <p:grpSpPr>
            <a:xfrm rot="-10800000">
              <a:off x="0" y="0"/>
              <a:ext cx="652003" cy="652003"/>
              <a:chOff x="0" y="0"/>
              <a:chExt cx="6355080" cy="6355080"/>
            </a:xfrm>
          </p:grpSpPr>
          <p:sp>
            <p:nvSpPr>
              <p:cNvPr id="19" name="Freeform 1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54E72"/>
              </a:solidFill>
            </p:spPr>
          </p:sp>
        </p:grpSp>
        <p:pic>
          <p:nvPicPr>
            <p:cNvPr id="20" name="Picture 2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8667" y="108667"/>
              <a:ext cx="434669" cy="434669"/>
            </a:xfrm>
            <a:prstGeom prst="rect">
              <a:avLst/>
            </a:prstGeom>
          </p:spPr>
        </p:pic>
      </p:grpSp>
      <p:grpSp>
        <p:nvGrpSpPr>
          <p:cNvPr id="21" name="Group 21"/>
          <p:cNvGrpSpPr/>
          <p:nvPr/>
        </p:nvGrpSpPr>
        <p:grpSpPr>
          <a:xfrm>
            <a:off x="16121229" y="1028700"/>
            <a:ext cx="489002" cy="489002"/>
            <a:chOff x="0" y="0"/>
            <a:chExt cx="652003" cy="652003"/>
          </a:xfrm>
        </p:grpSpPr>
        <p:grpSp>
          <p:nvGrpSpPr>
            <p:cNvPr id="22" name="Group 22"/>
            <p:cNvGrpSpPr>
              <a:grpSpLocks noChangeAspect="1"/>
            </p:cNvGrpSpPr>
            <p:nvPr/>
          </p:nvGrpSpPr>
          <p:grpSpPr>
            <a:xfrm rot="-10800000">
              <a:off x="0" y="0"/>
              <a:ext cx="652003" cy="652003"/>
              <a:chOff x="0" y="0"/>
              <a:chExt cx="6355080" cy="6355080"/>
            </a:xfrm>
          </p:grpSpPr>
          <p:sp>
            <p:nvSpPr>
              <p:cNvPr id="23" name="Freeform 2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54E72"/>
              </a:solidFill>
            </p:spPr>
          </p:sp>
        </p:grpSp>
        <p:pic>
          <p:nvPicPr>
            <p:cNvPr id="24" name="Picture 2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8667" y="108667"/>
              <a:ext cx="434669" cy="434669"/>
            </a:xfrm>
            <a:prstGeom prst="rect">
              <a:avLst/>
            </a:prstGeom>
          </p:spPr>
        </p:pic>
      </p:grpSp>
    </p:spTree>
    <p:extLst>
      <p:ext uri="{BB962C8B-B14F-4D97-AF65-F5344CB8AC3E}">
        <p14:creationId xmlns:p14="http://schemas.microsoft.com/office/powerpoint/2010/main" val="28180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AutoShape 2"/>
          <p:cNvSpPr/>
          <p:nvPr/>
        </p:nvSpPr>
        <p:spPr>
          <a:xfrm>
            <a:off x="0" y="0"/>
            <a:ext cx="8227238" cy="10287000"/>
          </a:xfrm>
          <a:prstGeom prst="rect">
            <a:avLst/>
          </a:prstGeom>
          <a:solidFill>
            <a:srgbClr val="254E72"/>
          </a:solidFill>
        </p:spPr>
      </p:sp>
      <p:grpSp>
        <p:nvGrpSpPr>
          <p:cNvPr id="3" name="Group 3"/>
          <p:cNvGrpSpPr/>
          <p:nvPr/>
        </p:nvGrpSpPr>
        <p:grpSpPr>
          <a:xfrm>
            <a:off x="1028700" y="0"/>
            <a:ext cx="63520" cy="10287000"/>
            <a:chOff x="0" y="0"/>
            <a:chExt cx="84693" cy="13716000"/>
          </a:xfrm>
        </p:grpSpPr>
        <p:sp>
          <p:nvSpPr>
            <p:cNvPr id="4" name="AutoShape 4"/>
            <p:cNvSpPr/>
            <p:nvPr/>
          </p:nvSpPr>
          <p:spPr>
            <a:xfrm>
              <a:off x="35961" y="1371600"/>
              <a:ext cx="12770" cy="12344400"/>
            </a:xfrm>
            <a:prstGeom prst="rect">
              <a:avLst/>
            </a:prstGeom>
            <a:solidFill>
              <a:srgbClr val="C0E8DF"/>
            </a:solidFill>
          </p:spPr>
        </p:sp>
        <p:sp>
          <p:nvSpPr>
            <p:cNvPr id="5" name="AutoShape 5"/>
            <p:cNvSpPr/>
            <p:nvPr/>
          </p:nvSpPr>
          <p:spPr>
            <a:xfrm>
              <a:off x="0" y="0"/>
              <a:ext cx="84693" cy="1649458"/>
            </a:xfrm>
            <a:prstGeom prst="rect">
              <a:avLst/>
            </a:prstGeom>
            <a:solidFill>
              <a:srgbClr val="C0E8DF"/>
            </a:solidFill>
          </p:spPr>
        </p:sp>
      </p:grpSp>
      <p:sp>
        <p:nvSpPr>
          <p:cNvPr id="8" name="TextBox 8"/>
          <p:cNvSpPr txBox="1"/>
          <p:nvPr/>
        </p:nvSpPr>
        <p:spPr>
          <a:xfrm>
            <a:off x="9598675" y="2679515"/>
            <a:ext cx="7231543" cy="1154162"/>
          </a:xfrm>
          <a:prstGeom prst="rect">
            <a:avLst/>
          </a:prstGeom>
        </p:spPr>
        <p:txBody>
          <a:bodyPr lIns="0" tIns="0" rIns="0" bIns="0" rtlCol="0" anchor="t">
            <a:spAutoFit/>
          </a:bodyPr>
          <a:lstStyle/>
          <a:p>
            <a:pPr>
              <a:lnSpc>
                <a:spcPts val="3000"/>
              </a:lnSpc>
            </a:pPr>
            <a:r>
              <a:rPr lang="en-US" sz="2200" dirty="0">
                <a:solidFill>
                  <a:srgbClr val="254E72"/>
                </a:solidFill>
                <a:latin typeface="Assistant Regular"/>
              </a:rPr>
              <a:t>Imported CSV file </a:t>
            </a:r>
            <a:r>
              <a:rPr lang="en-US" sz="2200" dirty="0" smtClean="0">
                <a:solidFill>
                  <a:srgbClr val="254E72"/>
                </a:solidFill>
                <a:latin typeface="Assistant Regular"/>
              </a:rPr>
              <a:t>and libraries </a:t>
            </a:r>
            <a:r>
              <a:rPr lang="en-US" sz="2200" dirty="0">
                <a:solidFill>
                  <a:srgbClr val="254E72"/>
                </a:solidFill>
                <a:latin typeface="Assistant Regular"/>
              </a:rPr>
              <a:t>into Jupyter Notebook</a:t>
            </a:r>
          </a:p>
          <a:p>
            <a:pPr>
              <a:lnSpc>
                <a:spcPts val="3000"/>
              </a:lnSpc>
            </a:pPr>
            <a:r>
              <a:rPr lang="en-US" sz="2200" dirty="0">
                <a:solidFill>
                  <a:srgbClr val="254E72"/>
                </a:solidFill>
                <a:latin typeface="Assistant Regular"/>
              </a:rPr>
              <a:t>Data Exploration, Cleaning, and Descriptive Statistics </a:t>
            </a:r>
          </a:p>
          <a:p>
            <a:pPr>
              <a:lnSpc>
                <a:spcPts val="3000"/>
              </a:lnSpc>
            </a:pPr>
            <a:r>
              <a:rPr lang="en-US" sz="2200" dirty="0">
                <a:solidFill>
                  <a:srgbClr val="254E72"/>
                </a:solidFill>
                <a:latin typeface="Assistant Regular"/>
              </a:rPr>
              <a:t>Checked for Correlation with Pearsonr.</a:t>
            </a:r>
          </a:p>
        </p:txBody>
      </p:sp>
      <p:sp>
        <p:nvSpPr>
          <p:cNvPr id="11" name="TextBox 11"/>
          <p:cNvSpPr txBox="1"/>
          <p:nvPr/>
        </p:nvSpPr>
        <p:spPr>
          <a:xfrm>
            <a:off x="9563115" y="4610100"/>
            <a:ext cx="7231543" cy="747577"/>
          </a:xfrm>
          <a:prstGeom prst="rect">
            <a:avLst/>
          </a:prstGeom>
        </p:spPr>
        <p:txBody>
          <a:bodyPr lIns="0" tIns="0" rIns="0" bIns="0" rtlCol="0" anchor="t">
            <a:spAutoFit/>
          </a:bodyPr>
          <a:lstStyle/>
          <a:p>
            <a:pPr>
              <a:lnSpc>
                <a:spcPts val="3000"/>
              </a:lnSpc>
            </a:pPr>
            <a:r>
              <a:rPr lang="en-US" sz="2200" dirty="0">
                <a:solidFill>
                  <a:srgbClr val="254E72"/>
                </a:solidFill>
                <a:latin typeface="Assistant Regular"/>
              </a:rPr>
              <a:t>Split data into sample populations through conditional </a:t>
            </a:r>
            <a:r>
              <a:rPr lang="en-US" sz="2200" dirty="0" smtClean="0">
                <a:solidFill>
                  <a:srgbClr val="254E72"/>
                </a:solidFill>
                <a:latin typeface="Assistant Regular"/>
              </a:rPr>
              <a:t>filtering.</a:t>
            </a:r>
            <a:endParaRPr lang="en-US" sz="2200" dirty="0">
              <a:solidFill>
                <a:srgbClr val="254E72"/>
              </a:solidFill>
              <a:latin typeface="Assistant Regular"/>
            </a:endParaRPr>
          </a:p>
        </p:txBody>
      </p:sp>
      <p:sp>
        <p:nvSpPr>
          <p:cNvPr id="14" name="TextBox 14"/>
          <p:cNvSpPr txBox="1"/>
          <p:nvPr/>
        </p:nvSpPr>
        <p:spPr>
          <a:xfrm>
            <a:off x="9598675" y="6134100"/>
            <a:ext cx="7231543" cy="1923604"/>
          </a:xfrm>
          <a:prstGeom prst="rect">
            <a:avLst/>
          </a:prstGeom>
        </p:spPr>
        <p:txBody>
          <a:bodyPr lIns="0" tIns="0" rIns="0" bIns="0" rtlCol="0" anchor="t">
            <a:spAutoFit/>
          </a:bodyPr>
          <a:lstStyle/>
          <a:p>
            <a:pPr>
              <a:lnSpc>
                <a:spcPts val="3000"/>
              </a:lnSpc>
            </a:pPr>
            <a:r>
              <a:rPr lang="en-US" sz="2200" dirty="0">
                <a:solidFill>
                  <a:srgbClr val="254E72"/>
                </a:solidFill>
                <a:latin typeface="Assistant Regular"/>
              </a:rPr>
              <a:t>Performed statistical analysis using </a:t>
            </a:r>
            <a:r>
              <a:rPr lang="en-US" sz="2200" dirty="0">
                <a:solidFill>
                  <a:srgbClr val="254E72"/>
                </a:solidFill>
                <a:latin typeface="Assistant Regular"/>
              </a:rPr>
              <a:t>t-test for the numerical </a:t>
            </a:r>
            <a:r>
              <a:rPr lang="en-US" sz="2200" dirty="0" smtClean="0">
                <a:solidFill>
                  <a:srgbClr val="254E72"/>
                </a:solidFill>
                <a:latin typeface="Assistant Regular"/>
              </a:rPr>
              <a:t>variables.</a:t>
            </a:r>
            <a:endParaRPr lang="en-US" sz="2200" dirty="0">
              <a:solidFill>
                <a:srgbClr val="254E72"/>
              </a:solidFill>
              <a:latin typeface="Assistant Regular"/>
            </a:endParaRPr>
          </a:p>
          <a:p>
            <a:pPr>
              <a:lnSpc>
                <a:spcPts val="3000"/>
              </a:lnSpc>
            </a:pPr>
            <a:r>
              <a:rPr lang="en-US" sz="2200" dirty="0">
                <a:solidFill>
                  <a:srgbClr val="254E72"/>
                </a:solidFill>
                <a:latin typeface="Assistant Regular"/>
              </a:rPr>
              <a:t>Performed statistical analysis using chi-squared test for categorical variables.</a:t>
            </a:r>
            <a:endParaRPr lang="en-US" sz="2200" dirty="0">
              <a:solidFill>
                <a:srgbClr val="254E72"/>
              </a:solidFill>
              <a:latin typeface="Assistant Regular"/>
            </a:endParaRPr>
          </a:p>
          <a:p>
            <a:pPr>
              <a:lnSpc>
                <a:spcPts val="3000"/>
              </a:lnSpc>
            </a:pPr>
            <a:r>
              <a:rPr lang="en-US" sz="2200" dirty="0">
                <a:solidFill>
                  <a:srgbClr val="254E72"/>
                </a:solidFill>
                <a:latin typeface="Assistant Regular"/>
              </a:rPr>
              <a:t>Found 95% confidence </a:t>
            </a:r>
            <a:r>
              <a:rPr lang="en-US" sz="2200" dirty="0" smtClean="0">
                <a:solidFill>
                  <a:srgbClr val="254E72"/>
                </a:solidFill>
                <a:latin typeface="Assistant Regular"/>
              </a:rPr>
              <a:t>intervals.</a:t>
            </a:r>
            <a:endParaRPr lang="en-US" sz="2200" dirty="0">
              <a:solidFill>
                <a:srgbClr val="254E72"/>
              </a:solidFill>
              <a:latin typeface="Assistant Regular"/>
            </a:endParaRPr>
          </a:p>
        </p:txBody>
      </p:sp>
      <p:sp>
        <p:nvSpPr>
          <p:cNvPr id="15" name="TextBox 15"/>
          <p:cNvSpPr txBox="1"/>
          <p:nvPr/>
        </p:nvSpPr>
        <p:spPr>
          <a:xfrm>
            <a:off x="1295401" y="1397240"/>
            <a:ext cx="5946706" cy="2128788"/>
          </a:xfrm>
          <a:prstGeom prst="rect">
            <a:avLst/>
          </a:prstGeom>
        </p:spPr>
        <p:txBody>
          <a:bodyPr wrap="square" lIns="0" tIns="0" rIns="0" bIns="0" rtlCol="0" anchor="t">
            <a:spAutoFit/>
          </a:bodyPr>
          <a:lstStyle/>
          <a:p>
            <a:pPr>
              <a:lnSpc>
                <a:spcPts val="8250"/>
              </a:lnSpc>
            </a:pPr>
            <a:r>
              <a:rPr lang="en-US" sz="7500" spc="75" dirty="0" smtClean="0">
                <a:solidFill>
                  <a:srgbClr val="FEFFFF"/>
                </a:solidFill>
                <a:latin typeface="Telegraf"/>
              </a:rPr>
              <a:t>Approaching the data</a:t>
            </a:r>
            <a:endParaRPr lang="en-US" sz="7500" spc="75" dirty="0">
              <a:solidFill>
                <a:srgbClr val="FEFFFF"/>
              </a:solidFill>
              <a:latin typeface="Telegraf"/>
            </a:endParaRPr>
          </a:p>
        </p:txBody>
      </p:sp>
      <p:grpSp>
        <p:nvGrpSpPr>
          <p:cNvPr id="16" name="Group 16"/>
          <p:cNvGrpSpPr/>
          <p:nvPr/>
        </p:nvGrpSpPr>
        <p:grpSpPr>
          <a:xfrm rot="-10800000">
            <a:off x="2779473" y="8769298"/>
            <a:ext cx="489002" cy="489002"/>
            <a:chOff x="0" y="0"/>
            <a:chExt cx="652003" cy="652003"/>
          </a:xfrm>
        </p:grpSpPr>
        <p:grpSp>
          <p:nvGrpSpPr>
            <p:cNvPr id="17" name="Group 17"/>
            <p:cNvGrpSpPr>
              <a:grpSpLocks noChangeAspect="1"/>
            </p:cNvGrpSpPr>
            <p:nvPr/>
          </p:nvGrpSpPr>
          <p:grpSpPr>
            <a:xfrm rot="-10800000">
              <a:off x="0" y="0"/>
              <a:ext cx="652003" cy="652003"/>
              <a:chOff x="0" y="0"/>
              <a:chExt cx="6355080" cy="6355080"/>
            </a:xfrm>
          </p:grpSpPr>
          <p:sp>
            <p:nvSpPr>
              <p:cNvPr id="18" name="Freeform 1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EFFFF"/>
              </a:solidFill>
            </p:spPr>
          </p:sp>
        </p:grpSp>
        <p:pic>
          <p:nvPicPr>
            <p:cNvPr id="19" name="Picture 1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a:off x="108667" y="108667"/>
              <a:ext cx="434669" cy="434669"/>
            </a:xfrm>
            <a:prstGeom prst="rect">
              <a:avLst/>
            </a:prstGeom>
          </p:spPr>
        </p:pic>
      </p:grpSp>
      <p:grpSp>
        <p:nvGrpSpPr>
          <p:cNvPr id="20" name="Group 20"/>
          <p:cNvGrpSpPr/>
          <p:nvPr/>
        </p:nvGrpSpPr>
        <p:grpSpPr>
          <a:xfrm>
            <a:off x="2130405" y="8769298"/>
            <a:ext cx="489002" cy="489002"/>
            <a:chOff x="0" y="0"/>
            <a:chExt cx="652003" cy="652003"/>
          </a:xfrm>
        </p:grpSpPr>
        <p:grpSp>
          <p:nvGrpSpPr>
            <p:cNvPr id="21" name="Group 21"/>
            <p:cNvGrpSpPr>
              <a:grpSpLocks noChangeAspect="1"/>
            </p:cNvGrpSpPr>
            <p:nvPr/>
          </p:nvGrpSpPr>
          <p:grpSpPr>
            <a:xfrm rot="-10800000">
              <a:off x="0" y="0"/>
              <a:ext cx="652003" cy="652003"/>
              <a:chOff x="0" y="0"/>
              <a:chExt cx="6355080" cy="6355080"/>
            </a:xfrm>
          </p:grpSpPr>
          <p:sp>
            <p:nvSpPr>
              <p:cNvPr id="22" name="Freeform 22"/>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EFFFF"/>
              </a:solidFill>
            </p:spPr>
          </p:sp>
        </p:grpSp>
        <p:pic>
          <p:nvPicPr>
            <p:cNvPr id="23" name="Picture 2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a:off x="108667" y="108667"/>
              <a:ext cx="434669" cy="434669"/>
            </a:xfrm>
            <a:prstGeom prst="rect">
              <a:avLst/>
            </a:prstGeom>
          </p:spPr>
        </p:pic>
      </p:grpSp>
    </p:spTree>
    <p:extLst>
      <p:ext uri="{BB962C8B-B14F-4D97-AF65-F5344CB8AC3E}">
        <p14:creationId xmlns:p14="http://schemas.microsoft.com/office/powerpoint/2010/main" val="418344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155576" y="224950"/>
            <a:ext cx="18186399" cy="5070950"/>
            <a:chOff x="382650" y="1"/>
            <a:chExt cx="24001350" cy="6761267"/>
          </a:xfrm>
        </p:grpSpPr>
        <p:pic>
          <p:nvPicPr>
            <p:cNvPr id="3"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50" y="2"/>
              <a:ext cx="7017575" cy="6253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9077" y="1"/>
              <a:ext cx="8476923" cy="6761267"/>
            </a:xfrm>
            <a:prstGeom prst="rect">
              <a:avLst/>
            </a:prstGeom>
            <a:effectLst>
              <a:outerShdw blurRad="50800" dist="50800" dir="5400000" algn="ctr" rotWithShape="0">
                <a:srgbClr val="000000">
                  <a:alpha val="0"/>
                </a:srgbClr>
              </a:outerShdw>
            </a:effectLst>
          </p:spPr>
        </p:pic>
        <p:pic>
          <p:nvPicPr>
            <p:cNvPr id="5"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0" y="121768"/>
              <a:ext cx="8128000" cy="6614464"/>
            </a:xfrm>
            <a:prstGeom prst="rect">
              <a:avLst/>
            </a:prstGeom>
            <a:effectLst>
              <a:outerShdw blurRad="50800" dist="50800" dir="5400000" algn="ctr" rotWithShape="0">
                <a:srgbClr val="000000">
                  <a:alpha val="0"/>
                </a:srgbClr>
              </a:outerShdw>
            </a:effectLst>
          </p:spPr>
        </p:pic>
      </p:grpSp>
      <p:grpSp>
        <p:nvGrpSpPr>
          <p:cNvPr id="6" name="Group 6"/>
          <p:cNvGrpSpPr/>
          <p:nvPr/>
        </p:nvGrpSpPr>
        <p:grpSpPr>
          <a:xfrm>
            <a:off x="17195780" y="0"/>
            <a:ext cx="63520" cy="10287000"/>
            <a:chOff x="0" y="0"/>
            <a:chExt cx="84693" cy="13716000"/>
          </a:xfrm>
        </p:grpSpPr>
        <p:sp>
          <p:nvSpPr>
            <p:cNvPr id="7" name="AutoShape 7"/>
            <p:cNvSpPr/>
            <p:nvPr/>
          </p:nvSpPr>
          <p:spPr>
            <a:xfrm>
              <a:off x="35961" y="1371600"/>
              <a:ext cx="12770" cy="12344400"/>
            </a:xfrm>
            <a:prstGeom prst="rect">
              <a:avLst/>
            </a:prstGeom>
            <a:solidFill>
              <a:srgbClr val="254E72"/>
            </a:solidFill>
          </p:spPr>
        </p:sp>
        <p:sp>
          <p:nvSpPr>
            <p:cNvPr id="8" name="AutoShape 8"/>
            <p:cNvSpPr/>
            <p:nvPr/>
          </p:nvSpPr>
          <p:spPr>
            <a:xfrm>
              <a:off x="0" y="0"/>
              <a:ext cx="84693" cy="1649458"/>
            </a:xfrm>
            <a:prstGeom prst="rect">
              <a:avLst/>
            </a:prstGeom>
            <a:solidFill>
              <a:srgbClr val="C0E8DF"/>
            </a:solidFill>
          </p:spPr>
        </p:sp>
      </p:grpSp>
      <p:sp>
        <p:nvSpPr>
          <p:cNvPr id="9" name="AutoShape 9"/>
          <p:cNvSpPr/>
          <p:nvPr/>
        </p:nvSpPr>
        <p:spPr>
          <a:xfrm>
            <a:off x="0" y="5143500"/>
            <a:ext cx="6086976" cy="5143500"/>
          </a:xfrm>
          <a:prstGeom prst="rect">
            <a:avLst/>
          </a:prstGeom>
          <a:solidFill>
            <a:srgbClr val="C0E8DF"/>
          </a:solidFill>
        </p:spPr>
      </p:sp>
      <p:sp>
        <p:nvSpPr>
          <p:cNvPr id="10" name="TextBox 10"/>
          <p:cNvSpPr txBox="1"/>
          <p:nvPr/>
        </p:nvSpPr>
        <p:spPr>
          <a:xfrm>
            <a:off x="1028700" y="6621731"/>
            <a:ext cx="3713926" cy="436017"/>
          </a:xfrm>
          <a:prstGeom prst="rect">
            <a:avLst/>
          </a:prstGeom>
        </p:spPr>
        <p:txBody>
          <a:bodyPr lIns="0" tIns="0" rIns="0" bIns="0" rtlCol="0" anchor="t">
            <a:spAutoFit/>
          </a:bodyPr>
          <a:lstStyle/>
          <a:p>
            <a:pPr>
              <a:lnSpc>
                <a:spcPts val="3360"/>
              </a:lnSpc>
            </a:pPr>
            <a:r>
              <a:rPr lang="en-US" sz="2800" spc="112" dirty="0" smtClean="0">
                <a:solidFill>
                  <a:srgbClr val="254E72"/>
                </a:solidFill>
                <a:latin typeface="Assistant Bold"/>
              </a:rPr>
              <a:t>Initial Analysis</a:t>
            </a:r>
            <a:endParaRPr lang="en-US" sz="2800" spc="112" dirty="0">
              <a:solidFill>
                <a:srgbClr val="254E72"/>
              </a:solidFill>
              <a:latin typeface="Assistant Bold"/>
            </a:endParaRPr>
          </a:p>
        </p:txBody>
      </p:sp>
      <p:sp>
        <p:nvSpPr>
          <p:cNvPr id="11" name="TextBox 11"/>
          <p:cNvSpPr txBox="1"/>
          <p:nvPr/>
        </p:nvSpPr>
        <p:spPr>
          <a:xfrm>
            <a:off x="6841350" y="5905500"/>
            <a:ext cx="8570366" cy="3077766"/>
          </a:xfrm>
          <a:prstGeom prst="rect">
            <a:avLst/>
          </a:prstGeom>
        </p:spPr>
        <p:txBody>
          <a:bodyPr wrap="square" lIns="0" tIns="0" rIns="0" bIns="0" rtlCol="0" anchor="t">
            <a:spAutoFit/>
          </a:bodyPr>
          <a:lstStyle/>
          <a:p>
            <a:pPr>
              <a:lnSpc>
                <a:spcPts val="3000"/>
              </a:lnSpc>
            </a:pPr>
            <a:r>
              <a:rPr lang="en-US" sz="2200" dirty="0">
                <a:solidFill>
                  <a:srgbClr val="254E72"/>
                </a:solidFill>
                <a:latin typeface="Assistant Regular"/>
              </a:rPr>
              <a:t>We are clearly dealing with an imbalanced dataset where only 4.87% of the sample population have strokes and 95.13% have no stroke.</a:t>
            </a:r>
            <a:r>
              <a:rPr lang="en-US" sz="2200" dirty="0">
                <a:solidFill>
                  <a:srgbClr val="254E72"/>
                </a:solidFill>
                <a:latin typeface="Assistant Regular"/>
              </a:rPr>
              <a:t>.</a:t>
            </a:r>
            <a:endParaRPr lang="en-US" sz="2200" dirty="0">
              <a:solidFill>
                <a:srgbClr val="254E72"/>
              </a:solidFill>
              <a:latin typeface="Assistant Regular"/>
            </a:endParaRPr>
          </a:p>
          <a:p>
            <a:pPr>
              <a:lnSpc>
                <a:spcPts val="3000"/>
              </a:lnSpc>
            </a:pPr>
            <a:endParaRPr lang="en-US" sz="2200" dirty="0">
              <a:solidFill>
                <a:srgbClr val="254E72"/>
              </a:solidFill>
              <a:latin typeface="Assistant Regular"/>
            </a:endParaRPr>
          </a:p>
          <a:p>
            <a:pPr>
              <a:lnSpc>
                <a:spcPts val="3000"/>
              </a:lnSpc>
            </a:pPr>
            <a:r>
              <a:rPr lang="en-US" sz="2200" dirty="0" smtClean="0">
                <a:solidFill>
                  <a:srgbClr val="254E72"/>
                </a:solidFill>
                <a:latin typeface="Assistant Regular"/>
              </a:rPr>
              <a:t>Patients </a:t>
            </a:r>
            <a:r>
              <a:rPr lang="en-US" sz="2200" dirty="0">
                <a:solidFill>
                  <a:srgbClr val="254E72"/>
                </a:solidFill>
                <a:latin typeface="Assistant Regular"/>
              </a:rPr>
              <a:t>above 40 years of age are more prone to a stroke.</a:t>
            </a:r>
          </a:p>
          <a:p>
            <a:pPr>
              <a:lnSpc>
                <a:spcPts val="3000"/>
              </a:lnSpc>
            </a:pPr>
            <a:r>
              <a:rPr lang="en-US" sz="2200" dirty="0">
                <a:solidFill>
                  <a:srgbClr val="254E72"/>
                </a:solidFill>
                <a:latin typeface="Assistant Regular"/>
              </a:rPr>
              <a:t>Chances of getting a stroke is slim to none for patients 25 years and less.</a:t>
            </a:r>
          </a:p>
          <a:p>
            <a:pPr>
              <a:lnSpc>
                <a:spcPts val="3000"/>
              </a:lnSpc>
            </a:pPr>
            <a:endParaRPr lang="en-US" sz="2200" dirty="0" smtClean="0">
              <a:solidFill>
                <a:srgbClr val="254E72"/>
              </a:solidFill>
              <a:latin typeface="Assistant Regular"/>
            </a:endParaRPr>
          </a:p>
          <a:p>
            <a:pPr>
              <a:lnSpc>
                <a:spcPts val="3000"/>
              </a:lnSpc>
            </a:pPr>
            <a:r>
              <a:rPr lang="en-US" sz="2200" dirty="0">
                <a:solidFill>
                  <a:srgbClr val="254E72"/>
                </a:solidFill>
                <a:latin typeface="Assistant Regular"/>
              </a:rPr>
              <a:t>There are clearly more females than males in the </a:t>
            </a:r>
            <a:r>
              <a:rPr lang="en-US" sz="2200" dirty="0" smtClean="0">
                <a:solidFill>
                  <a:srgbClr val="254E72"/>
                </a:solidFill>
                <a:latin typeface="Assistant Regular"/>
              </a:rPr>
              <a:t>dataset.</a:t>
            </a:r>
            <a:endParaRPr lang="en-US" sz="2200" dirty="0">
              <a:solidFill>
                <a:srgbClr val="254E72"/>
              </a:solidFill>
              <a:latin typeface="Assistant Regular"/>
            </a:endParaRPr>
          </a:p>
          <a:p>
            <a:pPr>
              <a:lnSpc>
                <a:spcPts val="3000"/>
              </a:lnSpc>
            </a:pPr>
            <a:endParaRPr lang="en-US" sz="2000" dirty="0">
              <a:solidFill>
                <a:srgbClr val="254E72"/>
              </a:solidFill>
              <a:latin typeface="Assistant Regular"/>
            </a:endParaRPr>
          </a:p>
        </p:txBody>
      </p:sp>
      <p:grpSp>
        <p:nvGrpSpPr>
          <p:cNvPr id="12" name="Group 12"/>
          <p:cNvGrpSpPr/>
          <p:nvPr/>
        </p:nvGrpSpPr>
        <p:grpSpPr>
          <a:xfrm rot="-10800000">
            <a:off x="1677769" y="8769298"/>
            <a:ext cx="489002" cy="489002"/>
            <a:chOff x="0" y="0"/>
            <a:chExt cx="652003" cy="652003"/>
          </a:xfrm>
        </p:grpSpPr>
        <p:grpSp>
          <p:nvGrpSpPr>
            <p:cNvPr id="13" name="Group 13"/>
            <p:cNvGrpSpPr>
              <a:grpSpLocks noChangeAspect="1"/>
            </p:cNvGrpSpPr>
            <p:nvPr/>
          </p:nvGrpSpPr>
          <p:grpSpPr>
            <a:xfrm rot="-10800000">
              <a:off x="0" y="0"/>
              <a:ext cx="652003" cy="652003"/>
              <a:chOff x="0" y="0"/>
              <a:chExt cx="6355080" cy="6355080"/>
            </a:xfrm>
          </p:grpSpPr>
          <p:sp>
            <p:nvSpPr>
              <p:cNvPr id="14" name="Freeform 1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54E72"/>
              </a:solidFill>
            </p:spPr>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rot="-5400000">
              <a:off x="108667" y="108667"/>
              <a:ext cx="434669" cy="434669"/>
            </a:xfrm>
            <a:prstGeom prst="rect">
              <a:avLst/>
            </a:prstGeom>
          </p:spPr>
        </p:pic>
      </p:grpSp>
      <p:grpSp>
        <p:nvGrpSpPr>
          <p:cNvPr id="16" name="Group 16"/>
          <p:cNvGrpSpPr/>
          <p:nvPr/>
        </p:nvGrpSpPr>
        <p:grpSpPr>
          <a:xfrm>
            <a:off x="1028700" y="8769298"/>
            <a:ext cx="489002" cy="489002"/>
            <a:chOff x="0" y="0"/>
            <a:chExt cx="652003" cy="652003"/>
          </a:xfrm>
        </p:grpSpPr>
        <p:grpSp>
          <p:nvGrpSpPr>
            <p:cNvPr id="17" name="Group 17"/>
            <p:cNvGrpSpPr>
              <a:grpSpLocks noChangeAspect="1"/>
            </p:cNvGrpSpPr>
            <p:nvPr/>
          </p:nvGrpSpPr>
          <p:grpSpPr>
            <a:xfrm rot="-10800000">
              <a:off x="0" y="0"/>
              <a:ext cx="652003" cy="652003"/>
              <a:chOff x="0" y="0"/>
              <a:chExt cx="6355080" cy="6355080"/>
            </a:xfrm>
          </p:grpSpPr>
          <p:sp>
            <p:nvSpPr>
              <p:cNvPr id="18" name="Freeform 1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54E72"/>
              </a:solidFill>
            </p:spPr>
          </p:sp>
        </p:grpSp>
        <p:pic>
          <p:nvPicPr>
            <p:cNvPr id="19" name="Picture 1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rot="-5400000">
              <a:off x="108667" y="108667"/>
              <a:ext cx="434669" cy="434669"/>
            </a:xfrm>
            <a:prstGeom prst="rect">
              <a:avLst/>
            </a:prstGeom>
          </p:spPr>
        </p:pic>
      </p:grpSp>
      <p:sp>
        <p:nvSpPr>
          <p:cNvPr id="21" name="AutoShape 4" descr="data:image/png;base64,iVBORw0KGgoAAAANSUhEUgAAAPgAAADnCAYAAAAzUZtFAAAABHNCSVQICAgIfAhkiAAAAAlwSFlzAAALEgAACxIB0t1+/AAAADh0RVh0U29mdHdhcmUAbWF0cGxvdGxpYiB2ZXJzaW9uMy4yLjIsIGh0dHA6Ly9tYXRwbG90bGliLm9yZy+WH4yJAAAgAElEQVR4nO3dd3xV9f0/8NeZd2eQQQIhCQlwEAICSkSmoKIiLrSgto5q6+iww1a/3/ZXtctvtdqh3XWPWqnaKrhxIMiKDE1IcpgJBBJIQtYd5575++MGi8pISO499577fj4ePAjXe3NeiXnlnvE5nw9jWRYIIc7E2h2AEBI/VHBCHIwKToiDUcEJcTAqOCEORgUnxMGo4IQ4GBWcEAejghPiYFRwQhyMCk6Ig1HBCXEwKjghDkYFJ8TBqOCEOBgVnBAHo4IT4mBUcEIcjApOiINRwQlxMCo4IQ5GBSfEwajghDgYFZwQB6OCE+JgVHBCHIy3OwCxRQBAEYChAETEfg6E3r+P/JgF0AOgE0BX798Hez+mNa9SABXcmUQAEwFMME2rJBzVR5umOZJl2SJRYHNZMEJXKBrp7Ikaqm7CMExGNywYpsnohsXohgnDMFnLArxu3gh4RcvvFeBzC5zPI4gcy7BRzew0TLONAWr8XnE9gJreP/tA5U8aDC0+mPI4AGMBTI1E9Zm6Yc70uPiy9s5IZHtTJ7e/NeRp7QizbV0K2jojaOuMIBjRBrRBl8AhK+BCTqYbRfl+jByWqY4akRUZkR8QRYFFJGrs5Dlmk9ctVAH4AEA1qPS2oIKnHhbAZN0wF0YU/TK3ix/bHYqqcmMHU7u73b99byd27utCVDVsCZfhE1FcEEBJQQZGj8iKTJHyDa+bNzXDesfvEV4G8DaA/baES0NU8NTgBjA/FNGu4jjmgp6wxq39ZL/4Uf0BcdueToQG+I4cb0OHeDF5TB6mji8ITizP5Q3TauU4Zrlb5JcBWAEgub+AFEYFT14igIuDEe16kWfPbmzuVt/b2BSoqmthWtrDdmc7aSwDlBdlYfKYfHPmpGHBYbl+xoL1lFvk/w7gY7vzOQ0VPPkURzXjm5Zl3bynpYd9c11jYP3WZnQFVbtzxUVhrg/nTC3Wz5tWovIc2+Jx8X9gWeZZxM7WkwGigicHFsD8YFi9g+fYM1dU7WFe/XC3q+lg0O5cCcMwwITyXJw3rSR8RkUhp2nGGr9X/A2A1wCYdudLVVRwew3RDfMmTTO/294d8b703o7AB1v22XaCLFl4XDymTxyGK+aNCg7JcLd73cLdAJ4D4MzdmDiigtvDr2rG9y0Ld6zb2sy+vHKnZ/veTrszJaVJY/Jw9XwpOHJYpirw7D0cx/4dgGJ3rlRBBU8sl2GYt2iG+dNN9QeFJ16t9Ta3hezOlBJGj8jCtQtOCY0tHaIKHHtXb9GjdudKdlTwxOBNy7omqhr3y40dnkdfqfE1NHfbnSkljSrKwnUXnhIcWzJEcbv4WwC8BBpEc0xU8Pi7KKxof2w6GMx+5OUaf13DIbvzOML4shx898rJoYBX3OzzCDcA2G53pmREBY+f/JCi/T2i6Gc/vHSLb5NMV30GG8cyuHh2mXH1/LEqGDzkFvmfAUjdQQJxQAUffIxpWVermvGn19c0uJ95vU5UdbrKE09DMty4ZdHE8KQxeT0eF/91AMvszpQsqOCDa0Qooj3ZFYpW/vrpjb4dTXRmPJFOHZ2H7yyZFPK6hTU+j/BlAK12Z7IbFXxwsLph3qQb5gMvvbdD/Nc72wTdoO+rHXiOxTUXnKIumFEadIv8IgAr7c5kJyr4wOWEFe3Fg4fCp//6mY2+PQd67M5DAEyR8vHDa06PCBzzG5fI3w0gLUcPUcEHplKJ6svfXN+Y+fiyraJh0vcymQzJcON/rpsaKikIbPW6hcuQhrepUsFPkqabt+qG+eBvn9vkWVvdbHcccgwsAyw5V9IWzR0Vdov8lQDesDtTIlHB+0+MRPW/dAWji+/621ofjURLDRVlOfjf66eGXQL/gEvk7kGaDI6hgvdPXljRXpMbO8b935NV3khUtzsP6YfsgAv3fmNGKCfT8y+Pi/8a0uC4nAred6WRqL7mtTW7c556tVakw+3U5HHxuOfr08KlhRmrvW7hUgARuzPFExW8b8Yoqv7hk6/WZi9fvZuzOwwZGJ5jcPuXT4tMkfJlr1s4G4Bjxw9TwU+sQlH1D/727+rMtzfsoYUiHIJhgBsuqlDPm1bS4nHxswE02p0pHqjgx3eaourvPrx0S+CDzfsYu8OQwXfJ7HLjKxeM7XSL/FmIzevuKFTwY5uuqPqbDz670b+upsXuLCSO5kwpsr71pVM73SI/DcA2u/MMJtrlPLqzlKj+1r1PbKByp4GVm5qYv/27OlOJ6h8CKLU7z2Cid/Avmqio+pqfPbLeV72zze4sJIEWzhxpXLdgXKvbxZ8Gh4x6o3fwzxquqPo7Dz2/xUvlTj/LV+/m/vXu9tywoq8EkGl3nsFABf+vQETR3126YlvWqi10Qi1dLV2xjV+5uWlEWNHeBOCyO89AUcFj+LCiLVtTvb/4X+9spxVX09xfXvzYVbOzfWJY0ZYCSOlf9lRwgIlE9b/t2tc19eGlW9x2hyH2My3gV09VeQ4cCp+tasadducZiLQvuKoZd3R0K4t/9uh6L93uSQ7TdBM/f3S9T9PNuwDMtjvPyUr3gs9RdfPuH//lQx/dOEI+r7Uzgvuf/sijqPp/ABTYnedkpHPBsxVVf+GBZz7ytHXSQhnk6DbJB/HKB7v8YUX7D4CUOz+TrgVnwor21LtVewMb62k6Y3J8z75RJ+ze312hqPq9dmfpr7QsuGGa13cF1bmPvFKT8pdBSPyZFnDvExt8qmZ8C8CFdufpj3Qs+ChNNx/+xePrfRrNV076qDuk4hePbfBEVeM5AHl25+mrdCu4EFa0l596tc69p4VmPyX9U9dwCG+saxDDivYnu7P0VVoVXFH1n2/f21m6bPUumrSBnJRnXq9zqZq5AMDZdmfpi3Qq+CmwcNuDz2702h2EpC5FNfDQ85u9kaj+FACP3XlOJF0KzoQi2mNPv17n6uihJaXJwFTVHcAnO9qyoqp+j91ZTiRdCr64KxSdsPzD3eny9ZI4+9MLH3tNC98GMN7uLMeTDj/wXkXV//j7f272mTQUlQySQ90Knlhe6wor2jNI4h4lbbDBomrGHVu2tXpqdzt24kxik9fX7mZbOyKjACyxO8uxOL3gBZZl/fCRl2voxBoZdJYFPPpKjT+saPcBSMorM44ueFjR7n99bQN/4FDY7ijEoTZva0VzeygbwJV2ZzkaJxe8iGOZLz3/9jbR7iDE2R5fVuuPKPp9SMKbURxbcCWq3/HW+j1MMKLZHYU43MfbW7GvNZgJ4Cq7s3yeUwuezTDMjS+9v51uJiEJ8diyrf5INPnexR1ZcE03vrl+azPoPm+SKNU727D3QE8AwFfsznIkJxbcbZjWD5au2EZnzklCPb58qz8S1e9FEvUqaYIMFtOyrpUbO7hGuluMJFjNznZ0dCt+AOfYneUwpxWcU6L63c+9JfvtDkLS00vv7/AHI9oP7M5xmNMKfm57lxLYuqvd7hwkTa3c1MTwHDMLQJHdWQCHFTwU0b72+poGevcmtlFUA+9vbGI03fi63VkAZxXcK/Dshas+pmWHiL3eXNfo0g3rZiTBqihOKvhF2/d2ap10vzex2Y6mTnSHVB+AmXZncUzBg2H15rfWNwbszkEIALy2Zrc3rGjfsDuHUwqeIwrc9LXVzXbnIAQAsHJTE8tz7MWweWSbUwp+xSb5oE7LD5Fk0d6loK0rogM4w84cjih4MKzevGLDHp/dOQg50ppPmr2qblxkZwYnFDzDJfIVm2Ragogkl6raFl5VjSvszOCEgs/cvb8rQquUkGRT39gBnmeLABTalSHlCx7VjHM/qjtAu+ck6ZimhY+3tWoAzrcrQ8oXXNOMBZ/saEvK+bAIWVPd7A+G1cV2bT/VC57pErlSubHD7hyEHNWm+oMQBW4OAMGO7ad6wWfu2tel6AYdf5Pk1BmMoiuk6gBOsWP7STG9jCRJYwA8CSAHQDuAa2VZ3n6i10VVY35V7QG6uYQktR17O5m8LM8kAJ8ketvJ8g7+FwB/lGV5DIA/AvhrX16k6sb51TvbkuVrIOSo6hsP+RRVn2rHtm0vhyRJ+QCmAHiu96HnAEyRJOlEi6zzHhc/cmdTV1zzETJQu/d1MapmzrBj2/0quCRJOZIkXSNJ0h29/x4mSdJAb2wfAWCfLMsGAPT+vb/38eMp7wmp0ahmDHDzhMTXrv1dcIvcWNhw+2ifCy5J0hwAMoAvA/hJ78OjAfw5Drn6oqKxpZvOrpGk1xVUEdUMC0BJorfdn3fw3wFYIsvy+QAO39WxHkDlADPsBTBckiQOAHr/Htb7+DEZpjVhx95OGuBCUkLD/m4dwKREb7c/BS+VZfmd3o8Pr8OrYoBn4mVZPghgC/67KsRVADbLstx6vNeFFW3S3oNBGuBCUkJ94yGfbpinJXq7/SlnrSRJ58my/OYRj50DoHoQctwC4ElJku4C0AHg2hO+woLU0h4ahE1/Uceu1ejaux6wgMziSmSXzUKb/Ba69mwA74rtNORI58M/9IuXNls+XorQgTpwLj9K59z+6eNt8psItmwFwzDgRD8KJi0G786MS36SfPa1BrlIVD8l4E3sUnn9KfjtAJZLkvQqAI8kSX8FcBGASwYaQpblevTzvllR5Ir2tw1+waPdLejaux7FM78NhuGwb8Oj8PUWObtsFoaUzznu6zOKTkdW6XS0bHn+M49nl81BrnQeAKBj92q0b1uBoRMvH/T8JDl1dEdhWVbCZ1rt8y66LMvrAJwKYCuAxwDsBlApy3JVnLIdTwbLwBWP+dfU4EG4s4rBciIYloNnSBmCzTV9fr03pwyc8MVFVTjB/enHlqECjO3z8ZEE6uhRwDLM0ERvt8/v4JIk3S7L8oMA7j/iMUaSpMdkWb4hLumOLS8U0aKIw/heMTAUbfIbMNQQGE5A6GA93FlFYAUvOhvWoLtpI9xZRcg7ZSE4sX+rI7XVv4Hupo1gBTeKpt082NFJEuvoiULg2ZxEb7c/u+jXSpLUKcvyo0Cs3ACeBpAfl2THlxVW9LhcAHcFhmJI+VloWv8IWE6EK3MYwLDIKj0TOWNiK9K0y2+htW45Ck7t301CuWPPR+7Y83Fox7vobFiDXGl+PL4EkoS6g1EIPOdDrHMJm1usP2fRzwdwhyRJi3svZT0PIBux4/BEywwp8Vv3O7O4EiWzvoMR028FJ3gg+nLBuwJgGBYMwyKzuBJK53Gv4h1XYPhkBFsG49wkSRWmBUSiehTAiUZoDqr+HIM3AzgPwH0A3kds9/gSWZbtmIg8MxjW4nYQq0eDAAAt0oGe5hoEhk+GrnR/+t+DLTVwBQr69TnV4H+v+gVbaiH67NjxIXbqDqkagP794AzQcXfRJUk62rH1SwCuBvAMYrvtkGX5sXiEO46sYFiL2zXw5o1PwVDDAMNh6IRLwQkeNNe8jGj3fgCA4M3G0AmxM+C60oWWj19A0Rk3xl676VmE23fBUEPYteKXyBlzLjKLK9FW/zrUUCsABoInG/kTFsUrPklSHd2KVZjrKwSwOVHbPNEx+DXHeLwewJW9H1uInVVPpMzucDRuN9CPmP7F+eoLJ195lGcCvDvz03IDQOGULx/1ecNOP/GlfeJsQUVjACR0cY7jFlyW5bmJCtIflmVl9oQ1W2bIIORkGYbFAEjo6Mt+DTOVJOnwSbXhAPYBWCbLcsLnS4pqRl4oEr9jcELiwTBMBgmeZKU/18HPBPAqYrvnjQAWAvidJEkXyrK8Nk75jsqywJmmdeInkn7LDrjw9Usn2B3DkaSSbDeAhM5A1J/fJr8D8A1Zlv95+AFJkpYAeAhAQmer4DkmKAp0n0k85GV7UDkm23J5vQwA6D2HEGmsMSyNVm0dKA8mMoC3f6OjBqg/BR8DYOnnHnsBsemWEkrguaCLCh4X2/Z04oqfvM2MKc7CZXPKrSnlGaZv7DRO2VNnBGs+4MLbP4KpBO2OmZLyL/1eUMge2pbIbfan4NsRO3P+jyMe+xKAnYOaqG8Ul8jpSJJJI51o255O3Pf0RgYAV5jjxeXzRnPTZl1r5C64hVMPNBjBmpVsSF7PGD2H7I6aOljOApDQKYj6U5DvInY32W2IHYOXIjajy8I45DqRiEvkDFDBE6K5PYw//Otj/AHgMnwiFp01ips95QpjxNnXcnrnQTNYs5IJ1a9ntPZ9dkdNagzHWwDiNwTzKPpUkN5x5y0AxgKYj9iMK8sAvCbLsh2/whV3rOAkwbpDKp54tRZPvApO5FlcNKuMPXvKBcaw6ZdzphK0gjWrrHD9WjbanJgdO8O0cNurO5HrFfDTsz87I9LBoIoHP9yHoGrAtCx8dUoBKosCeHdXJ17c+t895d0dCh5eWI7yIZ64ZuV8mRZi04InTJ8KLsuyJUlSNYCALMvPxDlTX0RcAk/zsdlM1U28+N4OvPjeDo5lgXmnFTMXTJtllU05z2JMgwnVrzWCtR9yyp5awIrP/66X69tRnOlCWPvi53+uuhWzSjOwUMpBY6eCu95pRGWRhHllWZhXlgUgVu6fvdcY93IDAOcJAMlY8F6bETvRVh+nLP2huESOCp5ETBNYUbUHK6r2sAAwddxQXDTzVHbcoummwPNsaPtGI1S7iovs+hiWrg7KNltDGjY09eDKCXn4d+0Xe8MAnxY/rJnI8X7xx33l7k7MGZk1KHlOhPX4eQBJe5LtfQBvSJL0BGITIn56IdqGsejtWQEXXQhPYlW1B1BVe4ABwEjF2Vh0Vjk76fyJRr7HxUUatxqhmg+48I6NMJWTn5Xnr1XNuPG0AkSOMXX2V07Nx49XNOCV+nZEdRP3njvyC89Z2dCFu+cmZrJTVvS4kMQFn4HYLC6fn7PIjrHoDXlZHjrBliLkPR34v6c+YgBww/J8uHzuaG7anOuN3Au/wUVbdhmhmpVcSN4AI9j3QZHrm7qR5eYxOseDT1qOftnu/YYunFOejcvH56KuNYxfr27CXy4eBbZ3Np361jDcPIvSbPdRXz+YGF5E77To4bhv7Ah9LkmSjUvf6/cKbo5lYNCItpSyvzWEh5duwcMAl+UXcdncUdzs0xcbI865ntM6DpjB6pVMWF7HaIeaj/t5ag+Gsa6pG1Uv9kAzLIQ1A/ev2os7Zv13vYw3t3fgF+fE3p1PyfNCM0x0KwYOvzesbOjCnJGJmfiS9WbAMtQehov/sf6R+jNUdbMsy5OP8vhHsiyfPrixTkhTVbMjL9uT29Ke0F+IZBB1BlU8vqwWjy8D5xZZLJxZxp495UJj2MwvcWak2wrWrLJC9WtZtWXXF1771SkF+OqU2K3Vn7QE8eLW9s+UGwDyfQK2NIdw7igRezoVqIaFTHdsgJRpWVjV0IVfn18W/y8UAB/IgWUYBxOysSO324/njvr8A72XzxLzHfoczTD25g/xUsEdQlFNvPDuDrzwbuyM/DlTi5kLzphtlZ52vgVTZ0J1a4xQ7RpO2Vt33DPyT205gDE5HkwbkYGvnV6Ah9bux7/r2sEA+P6M4WB6d89rDoSQ6xNQGEjMNMbCkAIAltyX50qS9ACAyxEbazJBluW+z/r5OYxlHX8XV5Kkp3o/XILYNE1HKgXAyLI862QDnKxgWH3+8eVbF7+1fk+iN00S7IyKAlw8Y6Q5tsgHnmPZ0PaPjFDt6tgZeSOh40ZOWvacq8ys6Yt+ybDsXSd6riRJMxEbTLYKwMKBFLwv7+A7j/GxBWA1YuPRE87rFmoLcnwGEnx/LUm89TUtWF/TwgLAKaXZuGzOKHbSBZPMfLeLjTRWx8bI79gEK5q8e3NifkmIYdltfXmuLMurAUCSpAFv94QFl2X5p70bqwJQJ8vybkmSChGbm20kgFcGnOIksCyza3ieP4wEz5BB7FXX0IG6hioGADM8z48r5o3iKs+6wchb+C0u2rzTCFa/z4W3VcEIddod9TPE/BILsTUFEqo/x+APIjbp4uGPgdi42r8BuHgwQ/WRPHJYJp1CT2P7WoP4/fNbAIDLDrhw2VmjuNmVVxoj5t/AaYdazGD1+0yofh2jdx6wNyjLgQ8M8cKGQWL9KfhwWZb3SJLEIzaFcjFiiw/uj0uyE/skL9vjcQkcaI1w0tETxWPLtuKxZeDcIo+LZ5Wx86YsNIpmL+GMUKcVrFmFUP06Rj2wO+HZhCGFsHS1jeH4SKK33Z+Cd0uSNBRABYCtsiwHJUkSEYfVRfpIiUT1hpHDM0bXNyR81iiSxBRVx9J3tmHpO9s4ngXOOaOUOb9yrlky9UJAVxGq+9AM1a7llKb6uI2RP5K7SIJlmQmd9eiw/hT8YQBVAETEbh0FYqPbbBubzrHMh6NHZFPByTHpJvDG2ga8sbaBBYDpEwpx0YzTmTFXzDE5jmXD2zYYwdrVnLK7Om5n5D2lE8Kc2//miZ8ZI0nSQwAWITaH+gpJktplWR5/Mts+4WWyz214DABDluWdR/zbJcuyXct0XLeupvkPv3x8Q0LnuSLOMH7kEFx6Vrl1amnAcrlENtJwxBl5dfD2pou/80iQ92efCeCkL3edrH4VPAmNDIbVrVf95PXEjv8jjlM8NIBFc0ehcnSW4fN7uOj+7UaweiUX3l4FI9R10p+X82VhxLf+HGZ5MQAg4XdApnrBGSWqt9/24PvZze2Dv1Y4SU9DMtxYNHcUZo7PMbIzfZzWvi92Rl7e0O8z8j5pGnIX3LKK8wZmxynucaX6HVmWZpirx5fnXEQFJ4PlULeCR16uwSMvx87IXzqnjJ076RKjaM5VnBHstII1HyBUv5ZRDzae8HO5S8arrNv3egJiH1Wqv4MDwA1VtS2//9mj6+k4nMQVzwLzp5XivMoioyTfy1paFMHaD81Q3Rouum/bUc/Ij/jmn3uErPz5ANYlPrEzCp6rakbT1T953UXXw0kizTi1EAunl1rSMB9YFkx4W5URrF3NRRqqAUMHnzUURTf9tpsVXNmw4fgbcEbB0RNWNzy8dMvUtdXHv4eYkHiZUJ6DS2aXWaeWBizRJbKRXR8bZjTM+aTKf7Iu71V25Ur1Y3AAQMArPjFnctG4tdXNPruzkPRUvbMd1TvbGQBMSWEAl581mptZkWOxLu/bduZi7dz4IPr36afk8zznlC+HpLLG5h48tnwrLM6l4LMLhSScUxrRrOqmPGlMnt05CAEATJ9QaKm6+QYAxc4cTik4/B7h8dmThyd8MD8hR3P21OIev0d40u4cjik4wzAvnVlRyNBuOrFbQY4XJQUZLIA+jz+PFye1YY9umptnTRpmdw6S5i6aWaYC1iOwefcccFbB4feI937p7DG0ti2xjUvkcO4ZJaZL5B+yOwvgsIIDeC03yxMcW5ptdw6SpuZMLrIM01yD2CIhtnNawU2RZ+9bdNZoGphObHH5vFEhv0f8ld05DnNawcFx7OOnjc1nczLjvxwNIUcaN3IIsvyuLgDv2J3lMMcVHECXYVpPLZwxMjUmzCaOcdlZo0Jukb8fNo07PxonFhweF/+bBTNGGiLvyC+PJKG8bA+mSPksyzJP2J3lSE5twDbLwocXTB+ZNL9JibNdf+G4sGXhdwC67c5yJKcWHD6P8N2rz5OiPrcj7qchSay0MANnjC80XCKXNCfXDnNswRGb4O6lxedIqt1BiLN97ZKKEMcxdyPJ3r0BZxccXrdw54UzRhp5WTQnI4mPirIcjCnODvEc+ye7sxyNowsOYB8YPHTdhePoJhQSFzddNiHocfG3A4janeVonF5wuATu3jMqCrTSwgy7oxCHmVZRiKFDvAdg8z3fx+P4ggPoFjj2xzddNoFGt5FBw3Msbrq0IuR1C99GEl33/rx0KDg4jv3rqKKsjmkVBXZHIQ5x9XmS5vMIawG8YXeW40mLggPQPC7+6tuWTI74PHatlUicorwoExfPKot63cK1AJJ61tJ0KTgArOI59tmbL5tAJ9zISeM5BndeMzUkCNytAJJ+Gt90Kjg8Lv77Z1YUBqdI+XZHISnqyvmSlukX17EM86zdWfoirQoOoMft4q+8/cunhQNe2lUn/VM+PBOXzi5PiV3zw9Kt4ADwrsCzj3/nyslhu4OQ1MFzDO645vSQIHDfBLDf7jx9lY4Fh8fF/2DiqLyD804fkRK/hYn9rrlgnJoZcG1gGeZpu7P0R1oWHIDicfGX3Hr5xEjZ8Ey7s5AkN62iEAuml3b73MISpMiu+WHpWnAA+ETkuet/etOZ4Sy/y+4sJEkNz/Pj+1dPCbtd/AIArXbn6a90LjhYlvmXW+R+f/fXp4VoPnXyeR4Xj3u+Pi0k8Oz3AFTZnedkpP1PtVvk/9+wXN8Hty2ZZPsc1iR5sAzwo+srw5l+11KeY/9ud56TlfYFB2B63cLiaeML910yu5wWGCcAgBsuroiOKc76xOPib0aKHXcfiQoeE/S4+XO+csHY4GRawDDtnTetxJx/Rkmb1y1cCCClJ++kgv9Xg1vkL/rf6yvDUjEtnJCu5p5WZH3tkoouj4ufC+CQ3XkGigr+Was8Lv5LP79lemT0iCy7s5AEmzVpuPWNK07tcov8DADb7c4zGKjgX/Sax8Uv/sUt08Ojiqjk6WL6hELrtiWTetwiPxtAnd15BgsV/OiWe93Clb+8dXqkvIgGwjhd5fgCfO/qKUG3yM8BUG13nsFEBT+2ZV63cNW9t86g0W4OdtrYfPzwK6cF3SI/D8AWu/MMNir48b3sFvkv33vrjEg5ldxxplUU4H+umxpyi/y5AD6yO088MJaVspf4EsY0rcuimvHMA89u9G7Y2mJ3HDIILp87Sr9yvtTjFvn5cGi5ASp4f1Qqqv7GP9+SAy++t4OWS0lRHMvg24snKWdOGNbkdfPzAOy1O1M8UcH7pyii6O+s29pc/NDzm926Qd+7VOLzCLj7xjPCJYUZ671u4RIAPXZnijcqeP/5wor2QtPB4KyfPrLO1x2ilZFSQUGOF7+8dUY44BWf9Lj4bwNIi2HJVPCTwyqq/quwon/zJ39Z46PzZOwAAATaSURBVN1zwPFvBClt4uhc/Oi6yohL4H7I8+wf7c6TSFTwATBM81pNM//8t/9Ue97esIexOw/5LIFn8dWF46PnnlEcdov8YgAr7M6UaFTwgRsXVrSXt+5qH/bb5zZ5e8IpfW+CY5QWZuBH11eGMv3iyt5JEtvtzmQHKvjgcEWi+gOabt74m39s9GysP2h3nrTFMMClc0YZV58nKQLPfotj2SeRwrd7DhQVfHDNi0T159bVNAf++tInnpCi250nreRmuXHnNVNDxQWB7V63sAjAbrsz2Y0KPvgCkaj+e003ljy89GPvupqkX/wi5bEsgwXTS81rF4yLcizzK1Hgfok0OUt+IlTw+JkbVrRHmw4G8/784if+HU2ddudxpIqyHHx7yaRQpt+11ecWbgRQY3emZEIFjy/OMK0bNd24r6r2gOuxZTWetk6a+m0wFOR4cePFFeFJo/Mibhd/K4AXkMbH2sdCBU+MQFQ1fgTgO8tW7eSXvrNdiETp+PxkZPhEXDVfip5bWWIwLO4Xee4BALT2+zFQwROrKKxovzEtLPzHG/Xutzc0MopKh4p9MSTDjUtml2kLpo80LOAZj4v/MQC6XHECVHB7TAlFtJ+zLDPvzXUN7Csf7BJbO2lV46MpLczAFWePjkyrKIRpWk97XPx9AHbZnStVUMHtNVJR9dtZhrlhY/1B64V3t3u37emwO1NSmDwmD0vOlYLlRZk6xzIPCjz3JzhgEsREo4InhwzDML+m6uadLe0hz9J3tgU21LRA1U27cyVUhk/E9AmFWDR3dDDTL7Z53cI9AP4JIGpztJRFBU8uPIBLgmH1TkHgJn5Ue0B/b+Ne3yb5IDSHlt3r5jGtohDnVhb3jCnOFlXdXOH3CA8DeAt0VnzAqODJayiART1h9UaR5yqq6lqM9zY2eTc7oOwukcPUcUNxztTi4ITyXCGqGasDXvERAMsBBO3O5yRU8NRQYFnW5cGIdqPIs+M2b2vVPqo74K/e0Yb9bcl/hUjgWYwekYWK8lxzipQfHDUiy6VqxsaAV/w7gP8AoFFAcUIFTz2FAC4IRtQLOZY9yzBMz9bd7Ub1jjZ/fWMHdu3rsv0d3i1yGFs6BBPKc40pUn6wpDDDq6j6LoFn33SL/LsAVoFOmCUEFTy1MQDKAMwIK/pswzTneES+pK0rEtnXGsTeAz2efQeDQnN7GC3tIbR2RmCag/P/m2GA7IAbBTleFOT4UFwQ0MuHZ4ZHDA0wmX6XO6zodW6Re00UuPcArEUaTI+UjKjgzuMFcAqAcsuyysOKXmGY1ikCz5aIPJvZFVLDh7oUM6LqiER1JqLoXCSqc2FF4yNRnVdUA4ZpwSPy8Hp4w+cWNJ9H0H0ewfS5ecvjEuDz8Gym3+XRDTOkauY+hsEOn1v4iGWZWsRWBdkBgOaySgJU8PTiBlCK2G6+7/N/TNPyq7qRaVlwCTx7iOfYLsTeeT//pxPAHgDhxH8JpD+o4IQ4GK1sQoiDUcEJcTAqOCEORgUnxMGo4IQ4GBWcEAejghPiYFRwQhyMCk6Ig1HBCXEwKjghDkYFJ8TBqOCEOBgVnBAHo4IT4mBUcEIcjApOiINRwQlxMCo4IQ5GBSfEwajghDgYFZwQB6OCE+JgVHBCHIwKToiDUcEJcTAqOCEO9v8B1+WiIi2k13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6" descr="data:image/png;base64,iVBORw0KGgoAAAANSUhEUgAAAPgAAADnCAYAAAAzUZtFAAAABHNCSVQICAgIfAhkiAAAAAlwSFlzAAALEgAACxIB0t1+/AAAADh0RVh0U29mdHdhcmUAbWF0cGxvdGxpYiB2ZXJzaW9uMy4yLjIsIGh0dHA6Ly9tYXRwbG90bGliLm9yZy+WH4yJAAAgAElEQVR4nO3dd3xV9f0/8NeZd2eQQQIhCQlwEAICSkSmoKIiLrSgto5q6+iww1a/3/ZXtctvtdqh3XWPWqnaKrhxIMiKDE1IcpgJBBJIQtYd5575++MGi8pISO499577fj4ePAjXe3NeiXnlnvE5nw9jWRYIIc7E2h2AEBI/VHBCHIwKToiDUcEJcTAqOCEORgUnxMGo4IQ4GBWcEAejghPiYFRwQhyMCk6Ig1HBCXEwKjghDkYFJ8TBqOCEOBgVnBAHo4IT4mBUcEIcjApOiINRwQlxMCo4IQ5GBSfEwajghDgYFZwQB6OCE+JgVHBCHIy3OwCxRQBAEYChAETEfg6E3r+P/JgF0AOgE0BX798Hez+mNa9SABXcmUQAEwFMME2rJBzVR5umOZJl2SJRYHNZMEJXKBrp7Ikaqm7CMExGNywYpsnohsXohgnDMFnLArxu3gh4RcvvFeBzC5zPI4gcy7BRzew0TLONAWr8XnE9gJreP/tA5U8aDC0+mPI4AGMBTI1E9Zm6Yc70uPiy9s5IZHtTJ7e/NeRp7QizbV0K2jojaOuMIBjRBrRBl8AhK+BCTqYbRfl+jByWqY4akRUZkR8QRYFFJGrs5Dlmk9ctVAH4AEA1qPS2oIKnHhbAZN0wF0YU/TK3ix/bHYqqcmMHU7u73b99byd27utCVDVsCZfhE1FcEEBJQQZGj8iKTJHyDa+bNzXDesfvEV4G8DaA/baES0NU8NTgBjA/FNGu4jjmgp6wxq39ZL/4Uf0BcdueToQG+I4cb0OHeDF5TB6mji8ITizP5Q3TauU4Zrlb5JcBWAEgub+AFEYFT14igIuDEe16kWfPbmzuVt/b2BSoqmthWtrDdmc7aSwDlBdlYfKYfHPmpGHBYbl+xoL1lFvk/w7gY7vzOQ0VPPkURzXjm5Zl3bynpYd9c11jYP3WZnQFVbtzxUVhrg/nTC3Wz5tWovIc2+Jx8X9gWeZZxM7WkwGigicHFsD8YFi9g+fYM1dU7WFe/XC3q+lg0O5cCcMwwITyXJw3rSR8RkUhp2nGGr9X/A2A1wCYdudLVVRwew3RDfMmTTO/294d8b703o7AB1v22XaCLFl4XDymTxyGK+aNCg7JcLd73cLdAJ4D4MzdmDiigtvDr2rG9y0Ld6zb2sy+vHKnZ/veTrszJaVJY/Jw9XwpOHJYpirw7D0cx/4dgGJ3rlRBBU8sl2GYt2iG+dNN9QeFJ16t9Ta3hezOlBJGj8jCtQtOCY0tHaIKHHtXb9GjdudKdlTwxOBNy7omqhr3y40dnkdfqfE1NHfbnSkljSrKwnUXnhIcWzJEcbv4WwC8BBpEc0xU8Pi7KKxof2w6GMx+5OUaf13DIbvzOML4shx898rJoYBX3OzzCDcA2G53pmREBY+f/JCi/T2i6Gc/vHSLb5NMV30GG8cyuHh2mXH1/LEqGDzkFvmfAUjdQQJxQAUffIxpWVermvGn19c0uJ95vU5UdbrKE09DMty4ZdHE8KQxeT0eF/91AMvszpQsqOCDa0Qooj3ZFYpW/vrpjb4dTXRmPJFOHZ2H7yyZFPK6hTU+j/BlAK12Z7IbFXxwsLph3qQb5gMvvbdD/Nc72wTdoO+rHXiOxTUXnKIumFEadIv8IgAr7c5kJyr4wOWEFe3Fg4fCp//6mY2+PQd67M5DAEyR8vHDa06PCBzzG5fI3w0gLUcPUcEHplKJ6svfXN+Y+fiyraJh0vcymQzJcON/rpsaKikIbPW6hcuQhrepUsFPkqabt+qG+eBvn9vkWVvdbHcccgwsAyw5V9IWzR0Vdov8lQDesDtTIlHB+0+MRPW/dAWji+/621ofjURLDRVlOfjf66eGXQL/gEvk7kGaDI6hgvdPXljRXpMbO8b935NV3khUtzsP6YfsgAv3fmNGKCfT8y+Pi/8a0uC4nAred6WRqL7mtTW7c556tVakw+3U5HHxuOfr08KlhRmrvW7hUgARuzPFExW8b8Yoqv7hk6/WZi9fvZuzOwwZGJ5jcPuXT4tMkfJlr1s4G4Bjxw9TwU+sQlH1D/727+rMtzfsoYUiHIJhgBsuqlDPm1bS4nHxswE02p0pHqjgx3eaourvPrx0S+CDzfsYu8OQwXfJ7HLjKxeM7XSL/FmIzevuKFTwY5uuqPqbDz670b+upsXuLCSO5kwpsr71pVM73SI/DcA2u/MMJtrlPLqzlKj+1r1PbKByp4GVm5qYv/27OlOJ6h8CKLU7z2Cid/Avmqio+pqfPbLeV72zze4sJIEWzhxpXLdgXKvbxZ8Gh4x6o3fwzxquqPo7Dz2/xUvlTj/LV+/m/vXu9tywoq8EkGl3nsFABf+vQETR3126YlvWqi10Qi1dLV2xjV+5uWlEWNHeBOCyO89AUcFj+LCiLVtTvb/4X+9spxVX09xfXvzYVbOzfWJY0ZYCSOlf9lRwgIlE9b/t2tc19eGlW9x2hyH2My3gV09VeQ4cCp+tasadducZiLQvuKoZd3R0K4t/9uh6L93uSQ7TdBM/f3S9T9PNuwDMtjvPyUr3gs9RdfPuH//lQx/dOEI+r7Uzgvuf/sijqPp/ABTYnedkpHPBsxVVf+GBZz7ytHXSQhnk6DbJB/HKB7v8YUX7D4CUOz+TrgVnwor21LtVewMb62k6Y3J8z75RJ+ze312hqPq9dmfpr7QsuGGa13cF1bmPvFKT8pdBSPyZFnDvExt8qmZ8C8CFdufpj3Qs+ChNNx/+xePrfRrNV076qDuk4hePbfBEVeM5AHl25+mrdCu4EFa0l596tc69p4VmPyX9U9dwCG+saxDDivYnu7P0VVoVXFH1n2/f21m6bPUumrSBnJRnXq9zqZq5AMDZdmfpi3Qq+CmwcNuDz2702h2EpC5FNfDQ85u9kaj+FACP3XlOJF0KzoQi2mNPv17n6uihJaXJwFTVHcAnO9qyoqp+j91ZTiRdCr64KxSdsPzD3eny9ZI4+9MLH3tNC98GMN7uLMeTDj/wXkXV//j7f272mTQUlQySQ90Knlhe6wor2jNI4h4lbbDBomrGHVu2tXpqdzt24kxik9fX7mZbOyKjACyxO8uxOL3gBZZl/fCRl2voxBoZdJYFPPpKjT+saPcBSMorM44ueFjR7n99bQN/4FDY7ijEoTZva0VzeygbwJV2ZzkaJxe8iGOZLz3/9jbR7iDE2R5fVuuPKPp9SMKbURxbcCWq3/HW+j1MMKLZHYU43MfbW7GvNZgJ4Cq7s3yeUwuezTDMjS+9v51uJiEJ8diyrf5INPnexR1ZcE03vrl+azPoPm+SKNU727D3QE8AwFfsznIkJxbcbZjWD5au2EZnzklCPb58qz8S1e9FEvUqaYIMFtOyrpUbO7hGuluMJFjNznZ0dCt+AOfYneUwpxWcU6L63c+9JfvtDkLS00vv7/AHI9oP7M5xmNMKfm57lxLYuqvd7hwkTa3c1MTwHDMLQJHdWQCHFTwU0b72+poGevcmtlFUA+9vbGI03fi63VkAZxXcK/Dshas+pmWHiL3eXNfo0g3rZiTBqihOKvhF2/d2ap10vzex2Y6mTnSHVB+AmXZncUzBg2H15rfWNwbszkEIALy2Zrc3rGjfsDuHUwqeIwrc9LXVzXbnIAQAsHJTE8tz7MWweWSbUwp+xSb5oE7LD5Fk0d6loK0rogM4w84cjih4MKzevGLDHp/dOQg50ppPmr2qblxkZwYnFDzDJfIVm2Ragogkl6raFl5VjSvszOCEgs/cvb8rQquUkGRT39gBnmeLABTalSHlCx7VjHM/qjtAu+ck6ZimhY+3tWoAzrcrQ8oXXNOMBZ/saEvK+bAIWVPd7A+G1cV2bT/VC57pErlSubHD7hyEHNWm+oMQBW4OAMGO7ad6wWfu2tel6AYdf5Pk1BmMoiuk6gBOsWP7STG9jCRJYwA8CSAHQDuAa2VZ3n6i10VVY35V7QG6uYQktR17O5m8LM8kAJ8ketvJ8g7+FwB/lGV5DIA/AvhrX16k6sb51TvbkuVrIOSo6hsP+RRVn2rHtm0vhyRJ+QCmAHiu96HnAEyRJOlEi6zzHhc/cmdTV1zzETJQu/d1MapmzrBj2/0quCRJOZIkXSNJ0h29/x4mSdJAb2wfAWCfLMsGAPT+vb/38eMp7wmp0ahmDHDzhMTXrv1dcIvcWNhw+2ifCy5J0hwAMoAvA/hJ78OjAfw5Drn6oqKxpZvOrpGk1xVUEdUMC0BJorfdn3fw3wFYIsvy+QAO39WxHkDlADPsBTBckiQOAHr/Htb7+DEZpjVhx95OGuBCUkLD/m4dwKREb7c/BS+VZfmd3o8Pr8OrYoBn4mVZPghgC/67KsRVADbLstx6vNeFFW3S3oNBGuBCUkJ94yGfbpinJXq7/SlnrSRJ58my/OYRj50DoHoQctwC4ElJku4C0AHg2hO+woLU0h4ahE1/Uceu1ejaux6wgMziSmSXzUKb/Ba69mwA74rtNORI58M/9IuXNls+XorQgTpwLj9K59z+6eNt8psItmwFwzDgRD8KJi0G786MS36SfPa1BrlIVD8l4E3sUnn9KfjtAJZLkvQqAI8kSX8FcBGASwYaQpblevTzvllR5Ir2tw1+waPdLejaux7FM78NhuGwb8Oj8PUWObtsFoaUzznu6zOKTkdW6XS0bHn+M49nl81BrnQeAKBj92q0b1uBoRMvH/T8JDl1dEdhWVbCZ1rt8y66LMvrAJwKYCuAxwDsBlApy3JVnLIdTwbLwBWP+dfU4EG4s4rBciIYloNnSBmCzTV9fr03pwyc8MVFVTjB/enHlqECjO3z8ZEE6uhRwDLM0ERvt8/v4JIk3S7L8oMA7j/iMUaSpMdkWb4hLumOLS8U0aKIw/heMTAUbfIbMNQQGE5A6GA93FlFYAUvOhvWoLtpI9xZRcg7ZSE4sX+rI7XVv4Hupo1gBTeKpt082NFJEuvoiULg2ZxEb7c/u+jXSpLUKcvyo0Cs3ACeBpAfl2THlxVW9LhcAHcFhmJI+VloWv8IWE6EK3MYwLDIKj0TOWNiK9K0y2+htW45Ck7t301CuWPPR+7Y83Fox7vobFiDXGl+PL4EkoS6g1EIPOdDrHMJm1usP2fRzwdwhyRJi3svZT0PIBux4/BEywwp8Vv3O7O4EiWzvoMR028FJ3gg+nLBuwJgGBYMwyKzuBJK53Gv4h1XYPhkBFsG49wkSRWmBUSiehTAiUZoDqr+HIM3AzgPwH0A3kds9/gSWZbtmIg8MxjW4nYQq0eDAAAt0oGe5hoEhk+GrnR/+t+DLTVwBQr69TnV4H+v+gVbaiH67NjxIXbqDqkagP794AzQcXfRJUk62rH1SwCuBvAMYrvtkGX5sXiEO46sYFiL2zXw5o1PwVDDAMNh6IRLwQkeNNe8jGj3fgCA4M3G0AmxM+C60oWWj19A0Rk3xl676VmE23fBUEPYteKXyBlzLjKLK9FW/zrUUCsABoInG/kTFsUrPklSHd2KVZjrKwSwOVHbPNEx+DXHeLwewJW9H1uInVVPpMzucDRuN9CPmP7F+eoLJ195lGcCvDvz03IDQOGULx/1ecNOP/GlfeJsQUVjACR0cY7jFlyW5bmJCtIflmVl9oQ1W2bIIORkGYbFAEjo6Mt+DTOVJOnwSbXhAPYBWCbLcsLnS4pqRl4oEr9jcELiwTBMBgmeZKU/18HPBPAqYrvnjQAWAvidJEkXyrK8Nk75jsqywJmmdeInkn7LDrjw9Usn2B3DkaSSbDeAhM5A1J/fJr8D8A1Zlv95+AFJkpYAeAhAQmer4DkmKAp0n0k85GV7UDkm23J5vQwA6D2HEGmsMSyNVm0dKA8mMoC3f6OjBqg/BR8DYOnnHnsBsemWEkrguaCLCh4X2/Z04oqfvM2MKc7CZXPKrSnlGaZv7DRO2VNnBGs+4MLbP4KpBO2OmZLyL/1eUMge2pbIbfan4NsRO3P+jyMe+xKAnYOaqG8Ul8jpSJJJI51o255O3Pf0RgYAV5jjxeXzRnPTZl1r5C64hVMPNBjBmpVsSF7PGD2H7I6aOljOApDQKYj6U5DvInY32W2IHYOXIjajy8I45DqRiEvkDFDBE6K5PYw//Otj/AHgMnwiFp01ips95QpjxNnXcnrnQTNYs5IJ1a9ntPZ9dkdNagzHWwDiNwTzKPpUkN5x5y0AxgKYj9iMK8sAvCbLsh2/whV3rOAkwbpDKp54tRZPvApO5FlcNKuMPXvKBcaw6ZdzphK0gjWrrHD9WjbanJgdO8O0cNurO5HrFfDTsz87I9LBoIoHP9yHoGrAtCx8dUoBKosCeHdXJ17c+t895d0dCh5eWI7yIZ64ZuV8mRZi04InTJ8KLsuyJUlSNYCALMvPxDlTX0RcAk/zsdlM1U28+N4OvPjeDo5lgXmnFTMXTJtllU05z2JMgwnVrzWCtR9yyp5awIrP/66X69tRnOlCWPvi53+uuhWzSjOwUMpBY6eCu95pRGWRhHllWZhXlgUgVu6fvdcY93IDAOcJAMlY8F6bETvRVh+nLP2huESOCp5ETBNYUbUHK6r2sAAwddxQXDTzVHbcoummwPNsaPtGI1S7iovs+hiWrg7KNltDGjY09eDKCXn4d+0Xe8MAnxY/rJnI8X7xx33l7k7MGZk1KHlOhPX4eQBJe5LtfQBvSJL0BGITIn56IdqGsejtWQEXXQhPYlW1B1BVe4ABwEjF2Vh0Vjk76fyJRr7HxUUatxqhmg+48I6NMJWTn5Xnr1XNuPG0AkSOMXX2V07Nx49XNOCV+nZEdRP3njvyC89Z2dCFu+cmZrJTVvS4kMQFn4HYLC6fn7PIjrHoDXlZHjrBliLkPR34v6c+YgBww/J8uHzuaG7anOuN3Au/wUVbdhmhmpVcSN4AI9j3QZHrm7qR5eYxOseDT1qOftnu/YYunFOejcvH56KuNYxfr27CXy4eBbZ3Np361jDcPIvSbPdRXz+YGF5E77To4bhv7Ah9LkmSjUvf6/cKbo5lYNCItpSyvzWEh5duwcMAl+UXcdncUdzs0xcbI865ntM6DpjB6pVMWF7HaIeaj/t5ag+Gsa6pG1Uv9kAzLIQ1A/ev2os7Zv13vYw3t3fgF+fE3p1PyfNCM0x0KwYOvzesbOjCnJGJmfiS9WbAMtQehov/sf6R+jNUdbMsy5OP8vhHsiyfPrixTkhTVbMjL9uT29Ke0F+IZBB1BlU8vqwWjy8D5xZZLJxZxp495UJj2MwvcWak2wrWrLJC9WtZtWXXF1771SkF+OqU2K3Vn7QE8eLW9s+UGwDyfQK2NIdw7igRezoVqIaFTHdsgJRpWVjV0IVfn18W/y8UAB/IgWUYBxOysSO324/njvr8A72XzxLzHfoczTD25g/xUsEdQlFNvPDuDrzwbuyM/DlTi5kLzphtlZ52vgVTZ0J1a4xQ7RpO2Vt33DPyT205gDE5HkwbkYGvnV6Ah9bux7/r2sEA+P6M4WB6d89rDoSQ6xNQGEjMNMbCkAIAltyX50qS9ACAyxEbazJBluW+z/r5OYxlHX8XV5Kkp3o/XILYNE1HKgXAyLI862QDnKxgWH3+8eVbF7+1fk+iN00S7IyKAlw8Y6Q5tsgHnmPZ0PaPjFDt6tgZeSOh40ZOWvacq8ys6Yt+ybDsXSd6riRJMxEbTLYKwMKBFLwv7+A7j/GxBWA1YuPRE87rFmoLcnwGEnx/LUm89TUtWF/TwgLAKaXZuGzOKHbSBZPMfLeLjTRWx8bI79gEK5q8e3NifkmIYdltfXmuLMurAUCSpAFv94QFl2X5p70bqwJQJ8vybkmSChGbm20kgFcGnOIksCyza3ieP4wEz5BB7FXX0IG6hioGADM8z48r5o3iKs+6wchb+C0u2rzTCFa/z4W3VcEIddod9TPE/BILsTUFEqo/x+APIjbp4uGPgdi42r8BuHgwQ/WRPHJYJp1CT2P7WoP4/fNbAIDLDrhw2VmjuNmVVxoj5t/AaYdazGD1+0yofh2jdx6wNyjLgQ8M8cKGQWL9KfhwWZb3SJLEIzaFcjFiiw/uj0uyE/skL9vjcQkcaI1w0tETxWPLtuKxZeDcIo+LZ5Wx86YsNIpmL+GMUKcVrFmFUP06Rj2wO+HZhCGFsHS1jeH4SKK33Z+Cd0uSNBRABYCtsiwHJUkSEYfVRfpIiUT1hpHDM0bXNyR81iiSxBRVx9J3tmHpO9s4ngXOOaOUOb9yrlky9UJAVxGq+9AM1a7llKb6uI2RP5K7SIJlmQmd9eiw/hT8YQBVAETEbh0FYqPbbBubzrHMh6NHZFPByTHpJvDG2ga8sbaBBYDpEwpx0YzTmTFXzDE5jmXD2zYYwdrVnLK7Om5n5D2lE8Kc2//miZ8ZI0nSQwAWITaH+gpJktplWR5/Mts+4WWyz214DABDluWdR/zbJcuyXct0XLeupvkPv3x8Q0LnuSLOMH7kEFx6Vrl1amnAcrlENtJwxBl5dfD2pou/80iQ92efCeCkL3edrH4VPAmNDIbVrVf95PXEjv8jjlM8NIBFc0ehcnSW4fN7uOj+7UaweiUX3l4FI9R10p+X82VhxLf+HGZ5MQAg4XdApnrBGSWqt9/24PvZze2Dv1Y4SU9DMtxYNHcUZo7PMbIzfZzWvi92Rl7e0O8z8j5pGnIX3LKK8wZmxynucaX6HVmWZpirx5fnXEQFJ4PlULeCR16uwSMvx87IXzqnjJ076RKjaM5VnBHstII1HyBUv5ZRDzae8HO5S8arrNv3egJiH1Wqv4MDwA1VtS2//9mj6+k4nMQVzwLzp5XivMoioyTfy1paFMHaD81Q3Rouum/bUc/Ij/jmn3uErPz5ANYlPrEzCp6rakbT1T953UXXw0kizTi1EAunl1rSMB9YFkx4W5URrF3NRRqqAUMHnzUURTf9tpsVXNmw4fgbcEbB0RNWNzy8dMvUtdXHv4eYkHiZUJ6DS2aXWaeWBizRJbKRXR8bZjTM+aTKf7Iu71V25Ur1Y3AAQMArPjFnctG4tdXNPruzkPRUvbMd1TvbGQBMSWEAl581mptZkWOxLu/bduZi7dz4IPr36afk8zznlC+HpLLG5h48tnwrLM6l4LMLhSScUxrRrOqmPGlMnt05CAEATJ9QaKm6+QYAxc4cTik4/B7h8dmThyd8MD8hR3P21OIev0d40u4cjik4wzAvnVlRyNBuOrFbQY4XJQUZLIA+jz+PFye1YY9umptnTRpmdw6S5i6aWaYC1iOwefcccFbB4feI937p7DG0ti2xjUvkcO4ZJaZL5B+yOwvgsIIDeC03yxMcW5ptdw6SpuZMLrIM01yD2CIhtnNawU2RZ+9bdNZoGphObHH5vFEhv0f8ld05DnNawcFx7OOnjc1nczLjvxwNIUcaN3IIsvyuLgDv2J3lMMcVHECXYVpPLZwxMjUmzCaOcdlZo0Jukb8fNo07PxonFhweF/+bBTNGGiLvyC+PJKG8bA+mSPksyzJP2J3lSE5twDbLwocXTB+ZNL9JibNdf+G4sGXhdwC67c5yJKcWHD6P8N2rz5OiPrcj7qchSay0MANnjC80XCKXNCfXDnNswRGb4O6lxedIqt1BiLN97ZKKEMcxdyPJ3r0BZxccXrdw54UzRhp5WTQnI4mPirIcjCnODvEc+ye7sxyNowsOYB8YPHTdhePoJhQSFzddNiHocfG3A4janeVonF5wuATu3jMqCrTSwgy7oxCHmVZRiKFDvAdg8z3fx+P4ggPoFjj2xzddNoFGt5FBw3Msbrq0IuR1C99GEl33/rx0KDg4jv3rqKKsjmkVBXZHIQ5x9XmS5vMIawG8YXeW40mLggPQPC7+6tuWTI74PHatlUicorwoExfPKot63cK1AJJ61tJ0KTgArOI59tmbL5tAJ9zISeM5BndeMzUkCNytAJJ+Gt90Kjg8Lv77Z1YUBqdI+XZHISnqyvmSlukX17EM86zdWfoirQoOoMft4q+8/cunhQNe2lUn/VM+PBOXzi5PiV3zw9Kt4ADwrsCzj3/nyslhu4OQ1MFzDO645vSQIHDfBLDf7jx9lY4Fh8fF/2DiqLyD804fkRK/hYn9rrlgnJoZcG1gGeZpu7P0R1oWHIDicfGX3Hr5xEjZ8Ey7s5AkN62iEAuml3b73MISpMiu+WHpWnAA+ETkuet/etOZ4Sy/y+4sJEkNz/Pj+1dPCbtd/AIArXbn6a90LjhYlvmXW+R+f/fXp4VoPnXyeR4Xj3u+Pi0k8Oz3AFTZnedkpP1PtVvk/9+wXN8Hty2ZZPsc1iR5sAzwo+srw5l+11KeY/9ud56TlfYFB2B63cLiaeML910yu5wWGCcAgBsuroiOKc76xOPib0aKHXcfiQoeE/S4+XO+csHY4GRawDDtnTetxJx/Rkmb1y1cCCClJ++kgv9Xg1vkL/rf6yvDUjEtnJCu5p5WZH3tkoouj4ufC+CQ3XkGigr+Was8Lv5LP79lemT0iCy7s5AEmzVpuPWNK07tcov8DADb7c4zGKjgX/Sax8Uv/sUt08Ojiqjk6WL6hELrtiWTetwiPxtAnd15BgsV/OiWe93Clb+8dXqkvIgGwjhd5fgCfO/qKUG3yM8BUG13nsFEBT+2ZV63cNW9t86g0W4OdtrYfPzwK6cF3SI/D8AWu/MMNir48b3sFvkv33vrjEg5ldxxplUU4H+umxpyi/y5AD6yO088MJaVspf4EsY0rcuimvHMA89u9G7Y2mJ3HDIILp87Sr9yvtTjFvn5cGi5ASp4f1Qqqv7GP9+SAy++t4OWS0lRHMvg24snKWdOGNbkdfPzAOy1O1M8UcH7pyii6O+s29pc/NDzm926Qd+7VOLzCLj7xjPCJYUZ671u4RIAPXZnijcqeP/5wor2QtPB4KyfPrLO1x2ilZFSQUGOF7+8dUY44BWf9Lj4bwNIi2HJVPCTwyqq/quwon/zJ39Z46PzZOwAAATaSURBVN1zwPFvBClt4uhc/Oi6yohL4H7I8+wf7c6TSFTwATBM81pNM//8t/9Ue97esIexOw/5LIFn8dWF46PnnlEcdov8YgAr7M6UaFTwgRsXVrSXt+5qH/bb5zZ5e8IpfW+CY5QWZuBH11eGMv3iyt5JEtvtzmQHKvjgcEWi+gOabt74m39s9GysP2h3nrTFMMClc0YZV58nKQLPfotj2SeRwrd7DhQVfHDNi0T159bVNAf++tInnpCi250nreRmuXHnNVNDxQWB7V63sAjAbrsz2Y0KPvgCkaj+e003ljy89GPvupqkX/wi5bEsgwXTS81rF4yLcizzK1Hgfok0OUt+IlTw+JkbVrRHmw4G8/784if+HU2ddudxpIqyHHx7yaRQpt+11ecWbgRQY3emZEIFjy/OMK0bNd24r6r2gOuxZTWetk6a+m0wFOR4cePFFeFJo/Mibhd/K4AXkMbH2sdCBU+MQFQ1fgTgO8tW7eSXvrNdiETp+PxkZPhEXDVfip5bWWIwLO4Xee4BALT2+zFQwROrKKxovzEtLPzHG/Xutzc0MopKh4p9MSTDjUtml2kLpo80LOAZj4v/MQC6XHECVHB7TAlFtJ+zLDPvzXUN7Csf7BJbO2lV46MpLczAFWePjkyrKIRpWk97XPx9AHbZnStVUMHtNVJR9dtZhrlhY/1B64V3t3u37emwO1NSmDwmD0vOlYLlRZk6xzIPCjz3JzhgEsREo4InhwzDML+m6uadLe0hz9J3tgU21LRA1U27cyVUhk/E9AmFWDR3dDDTL7Z53cI9AP4JIGpztJRFBU8uPIBLgmH1TkHgJn5Ue0B/b+Ne3yb5IDSHlt3r5jGtohDnVhb3jCnOFlXdXOH3CA8DeAt0VnzAqODJayiART1h9UaR5yqq6lqM9zY2eTc7oOwukcPUcUNxztTi4ITyXCGqGasDXvERAMsBBO3O5yRU8NRQYFnW5cGIdqPIs+M2b2vVPqo74K/e0Yb9bcl/hUjgWYwekYWK8lxzipQfHDUiy6VqxsaAV/w7gP8AoFFAcUIFTz2FAC4IRtQLOZY9yzBMz9bd7Ub1jjZ/fWMHdu3rsv0d3i1yGFs6BBPKc40pUn6wpDDDq6j6LoFn33SL/LsAVoFOmCUEFTy1MQDKAMwIK/pswzTneES+pK0rEtnXGsTeAz2efQeDQnN7GC3tIbR2RmCag/P/m2GA7IAbBTleFOT4UFwQ0MuHZ4ZHDA0wmX6XO6zodW6Re00UuPcArEUaTI+UjKjgzuMFcAqAcsuyysOKXmGY1ikCz5aIPJvZFVLDh7oUM6LqiER1JqLoXCSqc2FF4yNRnVdUA4ZpwSPy8Hp4w+cWNJ9H0H0ewfS5ecvjEuDz8Gym3+XRDTOkauY+hsEOn1v4iGWZWsRWBdkBgOaySgJU8PTiBlCK2G6+7/N/TNPyq7qRaVlwCTx7iOfYLsTeeT//pxPAHgDhxH8JpD+o4IQ4GK1sQoiDUcEJcTAqOCEORgUnxMGo4IQ4GBWcEAejghPiYFRwQhyMCk6Ig1HBCXEwKjghDkYFJ8TBqOCEOBgVnBAHo4IT4mBUcEIcjApOiINRwQlxMCo4IQ5GBSfEwajghDgYFZwQB6OCE+JgVHBCHIwKToiDUcEJcTAqOCEO9v8B1+WiIi2k130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701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7937"/>
            <a:ext cx="18288000" cy="5018954"/>
            <a:chOff x="0" y="10583"/>
            <a:chExt cx="24384000" cy="6691938"/>
          </a:xfrm>
        </p:grpSpPr>
        <p:pic>
          <p:nvPicPr>
            <p:cNvPr id="3"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84"/>
              <a:ext cx="8128000" cy="6691936"/>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039" y="10583"/>
              <a:ext cx="8128000" cy="6691937"/>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0" y="213785"/>
              <a:ext cx="8128000" cy="6488736"/>
            </a:xfrm>
            <a:prstGeom prst="rect">
              <a:avLst/>
            </a:prstGeom>
          </p:spPr>
        </p:pic>
      </p:grpSp>
      <p:grpSp>
        <p:nvGrpSpPr>
          <p:cNvPr id="6" name="Group 6"/>
          <p:cNvGrpSpPr/>
          <p:nvPr/>
        </p:nvGrpSpPr>
        <p:grpSpPr>
          <a:xfrm>
            <a:off x="17195780" y="0"/>
            <a:ext cx="63520" cy="10287000"/>
            <a:chOff x="0" y="0"/>
            <a:chExt cx="84693" cy="13716000"/>
          </a:xfrm>
        </p:grpSpPr>
        <p:sp>
          <p:nvSpPr>
            <p:cNvPr id="7" name="AutoShape 7"/>
            <p:cNvSpPr/>
            <p:nvPr/>
          </p:nvSpPr>
          <p:spPr>
            <a:xfrm>
              <a:off x="35961" y="1371600"/>
              <a:ext cx="12770" cy="12344400"/>
            </a:xfrm>
            <a:prstGeom prst="rect">
              <a:avLst/>
            </a:prstGeom>
            <a:solidFill>
              <a:srgbClr val="254E72"/>
            </a:solidFill>
          </p:spPr>
        </p:sp>
        <p:sp>
          <p:nvSpPr>
            <p:cNvPr id="8" name="AutoShape 8"/>
            <p:cNvSpPr/>
            <p:nvPr/>
          </p:nvSpPr>
          <p:spPr>
            <a:xfrm>
              <a:off x="0" y="0"/>
              <a:ext cx="84693" cy="1649458"/>
            </a:xfrm>
            <a:prstGeom prst="rect">
              <a:avLst/>
            </a:prstGeom>
            <a:solidFill>
              <a:srgbClr val="C0E8DF"/>
            </a:solidFill>
          </p:spPr>
        </p:sp>
      </p:grpSp>
      <p:sp>
        <p:nvSpPr>
          <p:cNvPr id="9" name="AutoShape 9"/>
          <p:cNvSpPr/>
          <p:nvPr/>
        </p:nvSpPr>
        <p:spPr>
          <a:xfrm>
            <a:off x="0" y="5143500"/>
            <a:ext cx="6086976" cy="5143500"/>
          </a:xfrm>
          <a:prstGeom prst="rect">
            <a:avLst/>
          </a:prstGeom>
          <a:solidFill>
            <a:srgbClr val="C0E8DF"/>
          </a:solidFill>
        </p:spPr>
      </p:sp>
      <p:sp>
        <p:nvSpPr>
          <p:cNvPr id="10" name="TextBox 10"/>
          <p:cNvSpPr txBox="1"/>
          <p:nvPr/>
        </p:nvSpPr>
        <p:spPr>
          <a:xfrm>
            <a:off x="1028700" y="6621731"/>
            <a:ext cx="3713926" cy="436017"/>
          </a:xfrm>
          <a:prstGeom prst="rect">
            <a:avLst/>
          </a:prstGeom>
        </p:spPr>
        <p:txBody>
          <a:bodyPr lIns="0" tIns="0" rIns="0" bIns="0" rtlCol="0" anchor="t">
            <a:spAutoFit/>
          </a:bodyPr>
          <a:lstStyle/>
          <a:p>
            <a:pPr>
              <a:lnSpc>
                <a:spcPts val="3360"/>
              </a:lnSpc>
            </a:pPr>
            <a:r>
              <a:rPr lang="en-US" sz="2800" spc="112" dirty="0" smtClean="0">
                <a:solidFill>
                  <a:srgbClr val="254E72"/>
                </a:solidFill>
                <a:latin typeface="Assistant Bold"/>
              </a:rPr>
              <a:t>Initial Analysis</a:t>
            </a:r>
            <a:endParaRPr lang="en-US" sz="2800" spc="112" dirty="0">
              <a:solidFill>
                <a:srgbClr val="254E72"/>
              </a:solidFill>
              <a:latin typeface="Assistant Bold"/>
            </a:endParaRPr>
          </a:p>
        </p:txBody>
      </p:sp>
      <p:sp>
        <p:nvSpPr>
          <p:cNvPr id="11" name="TextBox 11"/>
          <p:cNvSpPr txBox="1"/>
          <p:nvPr/>
        </p:nvSpPr>
        <p:spPr>
          <a:xfrm>
            <a:off x="7921013" y="5984007"/>
            <a:ext cx="8488031" cy="3462486"/>
          </a:xfrm>
          <a:prstGeom prst="rect">
            <a:avLst/>
          </a:prstGeom>
        </p:spPr>
        <p:txBody>
          <a:bodyPr lIns="0" tIns="0" rIns="0" bIns="0" rtlCol="0" anchor="t">
            <a:spAutoFit/>
          </a:bodyPr>
          <a:lstStyle/>
          <a:p>
            <a:pPr>
              <a:lnSpc>
                <a:spcPts val="3000"/>
              </a:lnSpc>
            </a:pPr>
            <a:r>
              <a:rPr lang="en-US" sz="2200" dirty="0">
                <a:solidFill>
                  <a:srgbClr val="254E72"/>
                </a:solidFill>
                <a:latin typeface="Assistant Regular"/>
              </a:rPr>
              <a:t>Both male and female have an equal chance of getting a stroke but males between 60 and 80 years of age have a slightly higher chance of having a stroke when compared to females</a:t>
            </a:r>
            <a:r>
              <a:rPr lang="en-US" sz="2200" dirty="0" smtClean="0">
                <a:solidFill>
                  <a:srgbClr val="254E72"/>
                </a:solidFill>
                <a:latin typeface="Assistant Regular"/>
              </a:rPr>
              <a:t>.</a:t>
            </a:r>
          </a:p>
          <a:p>
            <a:pPr>
              <a:lnSpc>
                <a:spcPts val="3000"/>
              </a:lnSpc>
            </a:pPr>
            <a:endParaRPr lang="en-US" sz="2200" dirty="0" smtClean="0">
              <a:solidFill>
                <a:srgbClr val="254E72"/>
              </a:solidFill>
              <a:latin typeface="Assistant Regular"/>
            </a:endParaRPr>
          </a:p>
          <a:p>
            <a:pPr>
              <a:lnSpc>
                <a:spcPts val="3000"/>
              </a:lnSpc>
            </a:pPr>
            <a:r>
              <a:rPr lang="en-US" sz="2200" dirty="0">
                <a:solidFill>
                  <a:srgbClr val="254E72"/>
                </a:solidFill>
                <a:latin typeface="Assistant Regular"/>
              </a:rPr>
              <a:t>People who are married are prone to a stroke than people who are not.</a:t>
            </a:r>
          </a:p>
          <a:p>
            <a:pPr>
              <a:lnSpc>
                <a:spcPts val="3000"/>
              </a:lnSpc>
            </a:pPr>
            <a:endParaRPr lang="en-US" sz="2200" dirty="0" smtClean="0">
              <a:solidFill>
                <a:srgbClr val="254E72"/>
              </a:solidFill>
              <a:latin typeface="Assistant Regular"/>
            </a:endParaRPr>
          </a:p>
          <a:p>
            <a:pPr>
              <a:lnSpc>
                <a:spcPts val="3000"/>
              </a:lnSpc>
            </a:pPr>
            <a:r>
              <a:rPr lang="en-US" sz="2200" dirty="0">
                <a:solidFill>
                  <a:srgbClr val="254E72"/>
                </a:solidFill>
                <a:latin typeface="Assistant Regular"/>
              </a:rPr>
              <a:t>People working in Private sector and self employed have higher chances of stroke</a:t>
            </a:r>
            <a:r>
              <a:rPr lang="en-US" sz="2200" dirty="0"/>
              <a:t>.</a:t>
            </a:r>
          </a:p>
          <a:p>
            <a:pPr>
              <a:lnSpc>
                <a:spcPts val="3000"/>
              </a:lnSpc>
            </a:pPr>
            <a:endParaRPr lang="en-US" sz="2000" dirty="0">
              <a:solidFill>
                <a:srgbClr val="254E72"/>
              </a:solidFill>
              <a:latin typeface="Assistant Regular"/>
            </a:endParaRPr>
          </a:p>
        </p:txBody>
      </p:sp>
      <p:grpSp>
        <p:nvGrpSpPr>
          <p:cNvPr id="12" name="Group 12"/>
          <p:cNvGrpSpPr/>
          <p:nvPr/>
        </p:nvGrpSpPr>
        <p:grpSpPr>
          <a:xfrm rot="-10800000">
            <a:off x="1677769" y="8769298"/>
            <a:ext cx="489002" cy="489002"/>
            <a:chOff x="0" y="0"/>
            <a:chExt cx="652003" cy="652003"/>
          </a:xfrm>
        </p:grpSpPr>
        <p:grpSp>
          <p:nvGrpSpPr>
            <p:cNvPr id="13" name="Group 13"/>
            <p:cNvGrpSpPr>
              <a:grpSpLocks noChangeAspect="1"/>
            </p:cNvGrpSpPr>
            <p:nvPr/>
          </p:nvGrpSpPr>
          <p:grpSpPr>
            <a:xfrm rot="-10800000">
              <a:off x="0" y="0"/>
              <a:ext cx="652003" cy="652003"/>
              <a:chOff x="0" y="0"/>
              <a:chExt cx="6355080" cy="6355080"/>
            </a:xfrm>
          </p:grpSpPr>
          <p:sp>
            <p:nvSpPr>
              <p:cNvPr id="14" name="Freeform 1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54E72"/>
              </a:solidFill>
            </p:spPr>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rot="-5400000">
              <a:off x="108667" y="108667"/>
              <a:ext cx="434669" cy="434669"/>
            </a:xfrm>
            <a:prstGeom prst="rect">
              <a:avLst/>
            </a:prstGeom>
          </p:spPr>
        </p:pic>
      </p:grpSp>
      <p:grpSp>
        <p:nvGrpSpPr>
          <p:cNvPr id="16" name="Group 16"/>
          <p:cNvGrpSpPr/>
          <p:nvPr/>
        </p:nvGrpSpPr>
        <p:grpSpPr>
          <a:xfrm>
            <a:off x="1028700" y="8769298"/>
            <a:ext cx="489002" cy="489002"/>
            <a:chOff x="0" y="0"/>
            <a:chExt cx="652003" cy="652003"/>
          </a:xfrm>
        </p:grpSpPr>
        <p:grpSp>
          <p:nvGrpSpPr>
            <p:cNvPr id="17" name="Group 17"/>
            <p:cNvGrpSpPr>
              <a:grpSpLocks noChangeAspect="1"/>
            </p:cNvGrpSpPr>
            <p:nvPr/>
          </p:nvGrpSpPr>
          <p:grpSpPr>
            <a:xfrm rot="-10800000">
              <a:off x="0" y="0"/>
              <a:ext cx="652003" cy="652003"/>
              <a:chOff x="0" y="0"/>
              <a:chExt cx="6355080" cy="6355080"/>
            </a:xfrm>
          </p:grpSpPr>
          <p:sp>
            <p:nvSpPr>
              <p:cNvPr id="18" name="Freeform 1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254E72"/>
              </a:solidFill>
            </p:spPr>
          </p:sp>
        </p:grpSp>
        <p:pic>
          <p:nvPicPr>
            <p:cNvPr id="19" name="Picture 1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rot="-5400000">
              <a:off x="108667" y="108667"/>
              <a:ext cx="434669" cy="434669"/>
            </a:xfrm>
            <a:prstGeom prst="rect">
              <a:avLst/>
            </a:prstGeom>
          </p:spPr>
        </p:pic>
      </p:grpSp>
      <p:sp>
        <p:nvSpPr>
          <p:cNvPr id="21" name="AutoShape 4" descr="data:image/png;base64,iVBORw0KGgoAAAANSUhEUgAAAPgAAADnCAYAAAAzUZtFAAAABHNCSVQICAgIfAhkiAAAAAlwSFlzAAALEgAACxIB0t1+/AAAADh0RVh0U29mdHdhcmUAbWF0cGxvdGxpYiB2ZXJzaW9uMy4yLjIsIGh0dHA6Ly9tYXRwbG90bGliLm9yZy+WH4yJAAAgAElEQVR4nO3dd3xV9f0/8NeZd2eQQQIhCQlwEAICSkSmoKIiLrSgto5q6+iww1a/3/ZXtctvtdqh3XWPWqnaKrhxIMiKDE1IcpgJBBJIQtYd5575++MGi8pISO499577fj4ePAjXe3NeiXnlnvE5nw9jWRYIIc7E2h2AEBI/VHBCHIwKToiDUcEJcTAqOCEORgUnxMGo4IQ4GBWcEAejghPiYFRwQhyMCk6Ig1HBCXEwKjghDkYFJ8TBqOCEOBgVnBAHo4IT4mBUcEIcjApOiINRwQlxMCo4IQ5GBSfEwajghDgYFZwQB6OCE+JgVHBCHIy3OwCxRQBAEYChAETEfg6E3r+P/JgF0AOgE0BX798Hez+mNa9SABXcmUQAEwFMME2rJBzVR5umOZJl2SJRYHNZMEJXKBrp7Ikaqm7CMExGNywYpsnohsXohgnDMFnLArxu3gh4RcvvFeBzC5zPI4gcy7BRzew0TLONAWr8XnE9gJreP/tA5U8aDC0+mPI4AGMBTI1E9Zm6Yc70uPiy9s5IZHtTJ7e/NeRp7QizbV0K2jojaOuMIBjRBrRBl8AhK+BCTqYbRfl+jByWqY4akRUZkR8QRYFFJGrs5Dlmk9ctVAH4AEA1qPS2oIKnHhbAZN0wF0YU/TK3ix/bHYqqcmMHU7u73b99byd27utCVDVsCZfhE1FcEEBJQQZGj8iKTJHyDa+bNzXDesfvEV4G8DaA/baES0NU8NTgBjA/FNGu4jjmgp6wxq39ZL/4Uf0BcdueToQG+I4cb0OHeDF5TB6mji8ITizP5Q3TauU4Zrlb5JcBWAEgub+AFEYFT14igIuDEe16kWfPbmzuVt/b2BSoqmthWtrDdmc7aSwDlBdlYfKYfHPmpGHBYbl+xoL1lFvk/w7gY7vzOQ0VPPkURzXjm5Zl3bynpYd9c11jYP3WZnQFVbtzxUVhrg/nTC3Wz5tWovIc2+Jx8X9gWeZZxM7WkwGigicHFsD8YFi9g+fYM1dU7WFe/XC3q+lg0O5cCcMwwITyXJw3rSR8RkUhp2nGGr9X/A2A1wCYdudLVVRwew3RDfMmTTO/294d8b703o7AB1v22XaCLFl4XDymTxyGK+aNCg7JcLd73cLdAJ4D4MzdmDiigtvDr2rG9y0Ld6zb2sy+vHKnZ/veTrszJaVJY/Jw9XwpOHJYpirw7D0cx/4dgGJ3rlRBBU8sl2GYt2iG+dNN9QeFJ16t9Ta3hezOlBJGj8jCtQtOCY0tHaIKHHtXb9GjdudKdlTwxOBNy7omqhr3y40dnkdfqfE1NHfbnSkljSrKwnUXnhIcWzJEcbv4WwC8BBpEc0xU8Pi7KKxof2w6GMx+5OUaf13DIbvzOML4shx898rJoYBX3OzzCDcA2G53pmREBY+f/JCi/T2i6Gc/vHSLb5NMV30GG8cyuHh2mXH1/LEqGDzkFvmfAUjdQQJxQAUffIxpWVermvGn19c0uJ95vU5UdbrKE09DMty4ZdHE8KQxeT0eF/91AMvszpQsqOCDa0Qooj3ZFYpW/vrpjb4dTXRmPJFOHZ2H7yyZFPK6hTU+j/BlAK12Z7IbFXxwsLph3qQb5gMvvbdD/Nc72wTdoO+rHXiOxTUXnKIumFEadIv8IgAr7c5kJyr4wOWEFe3Fg4fCp//6mY2+PQd67M5DAEyR8vHDa06PCBzzG5fI3w0gLUcPUcEHplKJ6svfXN+Y+fiyraJh0vcymQzJcON/rpsaKikIbPW6hcuQhrepUsFPkqabt+qG+eBvn9vkWVvdbHcccgwsAyw5V9IWzR0Vdov8lQDesDtTIlHB+0+MRPW/dAWji+/621ofjURLDRVlOfjf66eGXQL/gEvk7kGaDI6hgvdPXljRXpMbO8b935NV3khUtzsP6YfsgAv3fmNGKCfT8y+Pi/8a0uC4nAred6WRqL7mtTW7c556tVakw+3U5HHxuOfr08KlhRmrvW7hUgARuzPFExW8b8Yoqv7hk6/WZi9fvZuzOwwZGJ5jcPuXT4tMkfJlr1s4G4Bjxw9TwU+sQlH1D/727+rMtzfsoYUiHIJhgBsuqlDPm1bS4nHxswE02p0pHqjgx3eaourvPrx0S+CDzfsYu8OQwXfJ7HLjKxeM7XSL/FmIzevuKFTwY5uuqPqbDz670b+upsXuLCSO5kwpsr71pVM73SI/DcA2u/MMJtrlPLqzlKj+1r1PbKByp4GVm5qYv/27OlOJ6h8CKLU7z2Cid/Avmqio+pqfPbLeV72zze4sJIEWzhxpXLdgXKvbxZ8Gh4x6o3fwzxquqPo7Dz2/xUvlTj/LV+/m/vXu9tywoq8EkGl3nsFABf+vQETR3126YlvWqi10Qi1dLV2xjV+5uWlEWNHeBOCyO89AUcFj+LCiLVtTvb/4X+9spxVX09xfXvzYVbOzfWJY0ZYCSOlf9lRwgIlE9b/t2tc19eGlW9x2hyH2My3gV09VeQ4cCp+tasadducZiLQvuKoZd3R0K4t/9uh6L93uSQ7TdBM/f3S9T9PNuwDMtjvPyUr3gs9RdfPuH//lQx/dOEI+r7Uzgvuf/sijqPp/ABTYnedkpHPBsxVVf+GBZz7ytHXSQhnk6DbJB/HKB7v8YUX7D4CUOz+TrgVnwor21LtVewMb62k6Y3J8z75RJ+ze312hqPq9dmfpr7QsuGGa13cF1bmPvFKT8pdBSPyZFnDvExt8qmZ8C8CFdufpj3Qs+ChNNx/+xePrfRrNV076qDuk4hePbfBEVeM5AHl25+mrdCu4EFa0l596tc69p4VmPyX9U9dwCG+saxDDivYnu7P0VVoVXFH1n2/f21m6bPUumrSBnJRnXq9zqZq5AMDZdmfpi3Qq+CmwcNuDz2702h2EpC5FNfDQ85u9kaj+FACP3XlOJF0KzoQi2mNPv17n6uihJaXJwFTVHcAnO9qyoqp+j91ZTiRdCr64KxSdsPzD3eny9ZI4+9MLH3tNC98GMN7uLMeTDj/wXkXV//j7f272mTQUlQySQ90Knlhe6wor2jNI4h4lbbDBomrGHVu2tXpqdzt24kxik9fX7mZbOyKjACyxO8uxOL3gBZZl/fCRl2voxBoZdJYFPPpKjT+saPcBSMorM44ueFjR7n99bQN/4FDY7ijEoTZva0VzeygbwJV2ZzkaJxe8iGOZLz3/9jbR7iDE2R5fVuuPKPp9SMKbURxbcCWq3/HW+j1MMKLZHYU43MfbW7GvNZgJ4Cq7s3yeUwuezTDMjS+9v51uJiEJ8diyrf5INPnexR1ZcE03vrl+azPoPm+SKNU727D3QE8AwFfsznIkJxbcbZjWD5au2EZnzklCPb58qz8S1e9FEvUqaYIMFtOyrpUbO7hGuluMJFjNznZ0dCt+AOfYneUwpxWcU6L63c+9JfvtDkLS00vv7/AHI9oP7M5xmNMKfm57lxLYuqvd7hwkTa3c1MTwHDMLQJHdWQCHFTwU0b72+poGevcmtlFUA+9vbGI03fi63VkAZxXcK/Dshas+pmWHiL3eXNfo0g3rZiTBqihOKvhF2/d2ap10vzex2Y6mTnSHVB+AmXZncUzBg2H15rfWNwbszkEIALy2Zrc3rGjfsDuHUwqeIwrc9LXVzXbnIAQAsHJTE8tz7MWweWSbUwp+xSb5oE7LD5Fk0d6loK0rogM4w84cjih4MKzevGLDHp/dOQg50ppPmr2qblxkZwYnFDzDJfIVm2Ragogkl6raFl5VjSvszOCEgs/cvb8rQquUkGRT39gBnmeLABTalSHlCx7VjHM/qjtAu+ck6ZimhY+3tWoAzrcrQ8oXXNOMBZ/saEvK+bAIWVPd7A+G1cV2bT/VC57pErlSubHD7hyEHNWm+oMQBW4OAMGO7ad6wWfu2tel6AYdf5Pk1BmMoiuk6gBOsWP7STG9jCRJYwA8CSAHQDuAa2VZ3n6i10VVY35V7QG6uYQktR17O5m8LM8kAJ8ketvJ8g7+FwB/lGV5DIA/AvhrX16k6sb51TvbkuVrIOSo6hsP+RRVn2rHtm0vhyRJ+QCmAHiu96HnAEyRJOlEi6zzHhc/cmdTV1zzETJQu/d1MapmzrBj2/0quCRJOZIkXSNJ0h29/x4mSdJAb2wfAWCfLMsGAPT+vb/38eMp7wmp0ahmDHDzhMTXrv1dcIvcWNhw+2ifCy5J0hwAMoAvA/hJ78OjAfw5Drn6oqKxpZvOrpGk1xVUEdUMC0BJorfdn3fw3wFYIsvy+QAO39WxHkDlADPsBTBckiQOAHr/Htb7+DEZpjVhx95OGuBCUkLD/m4dwKREb7c/BS+VZfmd3o8Pr8OrYoBn4mVZPghgC/67KsRVADbLstx6vNeFFW3S3oNBGuBCUkJ94yGfbpinJXq7/SlnrSRJ58my/OYRj50DoHoQctwC4ElJku4C0AHg2hO+woLU0h4ahE1/Uceu1ejaux6wgMziSmSXzUKb/Ba69mwA74rtNORI58M/9IuXNls+XorQgTpwLj9K59z+6eNt8psItmwFwzDgRD8KJi0G786MS36SfPa1BrlIVD8l4E3sUnn9KfjtAJZLkvQqAI8kSX8FcBGASwYaQpblevTzvllR5Ir2tw1+waPdLejaux7FM78NhuGwb8Oj8PUWObtsFoaUzznu6zOKTkdW6XS0bHn+M49nl81BrnQeAKBj92q0b1uBoRMvH/T8JDl1dEdhWVbCZ1rt8y66LMvrAJwKYCuAxwDsBlApy3JVnLIdTwbLwBWP+dfU4EG4s4rBciIYloNnSBmCzTV9fr03pwyc8MVFVTjB/enHlqECjO3z8ZEE6uhRwDLM0ERvt8/v4JIk3S7L8oMA7j/iMUaSpMdkWb4hLumOLS8U0aKIw/heMTAUbfIbMNQQGE5A6GA93FlFYAUvOhvWoLtpI9xZRcg7ZSE4sX+rI7XVv4Hupo1gBTeKpt082NFJEuvoiULg2ZxEb7c/u+jXSpLUKcvyo0Cs3ACeBpAfl2THlxVW9LhcAHcFhmJI+VloWv8IWE6EK3MYwLDIKj0TOWNiK9K0y2+htW45Ck7t301CuWPPR+7Y83Fox7vobFiDXGl+PL4EkoS6g1EIPOdDrHMJm1usP2fRzwdwhyRJi3svZT0PIBux4/BEywwp8Vv3O7O4EiWzvoMR028FJ3gg+nLBuwJgGBYMwyKzuBJK53Gv4h1XYPhkBFsG49wkSRWmBUSiehTAiUZoDqr+HIM3AzgPwH0A3kds9/gSWZbtmIg8MxjW4nYQq0eDAAAt0oGe5hoEhk+GrnR/+t+DLTVwBQr69TnV4H+v+gVbaiH67NjxIXbqDqkagP794AzQcXfRJUk62rH1SwCuBvAMYrvtkGX5sXiEO46sYFiL2zXw5o1PwVDDAMNh6IRLwQkeNNe8jGj3fgCA4M3G0AmxM+C60oWWj19A0Rk3xl676VmE23fBUEPYteKXyBlzLjKLK9FW/zrUUCsABoInG/kTFsUrPklSHd2KVZjrKwSwOVHbPNEx+DXHeLwewJW9H1uInVVPpMzucDRuN9CPmP7F+eoLJ195lGcCvDvz03IDQOGULx/1ecNOP/GlfeJsQUVjACR0cY7jFlyW5bmJCtIflmVl9oQ1W2bIIORkGYbFAEjo6Mt+DTOVJOnwSbXhAPYBWCbLcsLnS4pqRl4oEr9jcELiwTBMBgmeZKU/18HPBPAqYrvnjQAWAvidJEkXyrK8Nk75jsqywJmmdeInkn7LDrjw9Usn2B3DkaSSbDeAhM5A1J/fJr8D8A1Zlv95+AFJkpYAeAhAQmer4DkmKAp0n0k85GV7UDkm23J5vQwA6D2HEGmsMSyNVm0dKA8mMoC3f6OjBqg/BR8DYOnnHnsBsemWEkrguaCLCh4X2/Z04oqfvM2MKc7CZXPKrSnlGaZv7DRO2VNnBGs+4MLbP4KpBO2OmZLyL/1eUMge2pbIbfan4NsRO3P+jyMe+xKAnYOaqG8Ul8jpSJJJI51o255O3Pf0RgYAV5jjxeXzRnPTZl1r5C64hVMPNBjBmpVsSF7PGD2H7I6aOljOApDQKYj6U5DvInY32W2IHYOXIjajy8I45DqRiEvkDFDBE6K5PYw//Otj/AHgMnwiFp01ips95QpjxNnXcnrnQTNYs5IJ1a9ntPZ9dkdNagzHWwDiNwTzKPpUkN5x5y0AxgKYj9iMK8sAvCbLsh2/whV3rOAkwbpDKp54tRZPvApO5FlcNKuMPXvKBcaw6ZdzphK0gjWrrHD9WjbanJgdO8O0cNurO5HrFfDTsz87I9LBoIoHP9yHoGrAtCx8dUoBKosCeHdXJ17c+t895d0dCh5eWI7yIZ64ZuV8mRZi04InTJ8KLsuyJUlSNYCALMvPxDlTX0RcAk/zsdlM1U28+N4OvPjeDo5lgXmnFTMXTJtllU05z2JMgwnVrzWCtR9yyp5awIrP/66X69tRnOlCWPvi53+uuhWzSjOwUMpBY6eCu95pRGWRhHllWZhXlgUgVu6fvdcY93IDAOcJAMlY8F6bETvRVh+nLP2huESOCp5ETBNYUbUHK6r2sAAwddxQXDTzVHbcoummwPNsaPtGI1S7iovs+hiWrg7KNltDGjY09eDKCXn4d+0Xe8MAnxY/rJnI8X7xx33l7k7MGZk1KHlOhPX4eQBJe5LtfQBvSJL0BGITIn56IdqGsejtWQEXXQhPYlW1B1BVe4ABwEjF2Vh0Vjk76fyJRr7HxUUatxqhmg+48I6NMJWTn5Xnr1XNuPG0AkSOMXX2V07Nx49XNOCV+nZEdRP3njvyC89Z2dCFu+cmZrJTVvS4kMQFn4HYLC6fn7PIjrHoDXlZHjrBliLkPR34v6c+YgBww/J8uHzuaG7anOuN3Au/wUVbdhmhmpVcSN4AI9j3QZHrm7qR5eYxOseDT1qOftnu/YYunFOejcvH56KuNYxfr27CXy4eBbZ3Np361jDcPIvSbPdRXz+YGF5E77To4bhv7Ah9LkmSjUvf6/cKbo5lYNCItpSyvzWEh5duwcMAl+UXcdncUdzs0xcbI865ntM6DpjB6pVMWF7HaIeaj/t5ag+Gsa6pG1Uv9kAzLIQ1A/ev2os7Zv13vYw3t3fgF+fE3p1PyfNCM0x0KwYOvzesbOjCnJGJmfiS9WbAMtQehov/sf6R+jNUdbMsy5OP8vhHsiyfPrixTkhTVbMjL9uT29Ke0F+IZBB1BlU8vqwWjy8D5xZZLJxZxp495UJj2MwvcWak2wrWrLJC9WtZtWXXF1771SkF+OqU2K3Vn7QE8eLW9s+UGwDyfQK2NIdw7igRezoVqIaFTHdsgJRpWVjV0IVfn18W/y8UAB/IgWUYBxOysSO324/njvr8A72XzxLzHfoczTD25g/xUsEdQlFNvPDuDrzwbuyM/DlTi5kLzphtlZ52vgVTZ0J1a4xQ7RpO2Vt33DPyT205gDE5HkwbkYGvnV6Ah9bux7/r2sEA+P6M4WB6d89rDoSQ6xNQGEjMNMbCkAIAltyX50qS9ACAyxEbazJBluW+z/r5OYxlHX8XV5Kkp3o/XILYNE1HKgXAyLI862QDnKxgWH3+8eVbF7+1fk+iN00S7IyKAlw8Y6Q5tsgHnmPZ0PaPjFDt6tgZeSOh40ZOWvacq8ys6Yt+ybDsXSd6riRJMxEbTLYKwMKBFLwv7+A7j/GxBWA1YuPRE87rFmoLcnwGEnx/LUm89TUtWF/TwgLAKaXZuGzOKHbSBZPMfLeLjTRWx8bI79gEK5q8e3NifkmIYdltfXmuLMurAUCSpAFv94QFl2X5p70bqwJQJ8vybkmSChGbm20kgFcGnOIksCyza3ieP4wEz5BB7FXX0IG6hioGADM8z48r5o3iKs+6wchb+C0u2rzTCFa/z4W3VcEIddod9TPE/BILsTUFEqo/x+APIjbp4uGPgdi42r8BuHgwQ/WRPHJYJp1CT2P7WoP4/fNbAIDLDrhw2VmjuNmVVxoj5t/AaYdazGD1+0yofh2jdx6wNyjLgQ8M8cKGQWL9KfhwWZb3SJLEIzaFcjFiiw/uj0uyE/skL9vjcQkcaI1w0tETxWPLtuKxZeDcIo+LZ5Wx86YsNIpmL+GMUKcVrFmFUP06Rj2wO+HZhCGFsHS1jeH4SKK33Z+Cd0uSNBRABYCtsiwHJUkSEYfVRfpIiUT1hpHDM0bXNyR81iiSxBRVx9J3tmHpO9s4ngXOOaOUOb9yrlky9UJAVxGq+9AM1a7llKb6uI2RP5K7SIJlmQmd9eiw/hT8YQBVAETEbh0FYqPbbBubzrHMh6NHZFPByTHpJvDG2ga8sbaBBYDpEwpx0YzTmTFXzDE5jmXD2zYYwdrVnLK7Om5n5D2lE8Kc2//miZ8ZI0nSQwAWITaH+gpJktplWR5/Mts+4WWyz214DABDluWdR/zbJcuyXct0XLeupvkPv3x8Q0LnuSLOMH7kEFx6Vrl1amnAcrlENtJwxBl5dfD2pou/80iQ92efCeCkL3edrH4VPAmNDIbVrVf95PXEjv8jjlM8NIBFc0ehcnSW4fN7uOj+7UaweiUX3l4FI9R10p+X82VhxLf+HGZ5MQAg4XdApnrBGSWqt9/24PvZze2Dv1Y4SU9DMtxYNHcUZo7PMbIzfZzWvi92Rl7e0O8z8j5pGnIX3LKK8wZmxynucaX6HVmWZpirx5fnXEQFJ4PlULeCR16uwSMvx87IXzqnjJ076RKjaM5VnBHstII1HyBUv5ZRDzae8HO5S8arrNv3egJiH1Wqv4MDwA1VtS2//9mj6+k4nMQVzwLzp5XivMoioyTfy1paFMHaD81Q3Rouum/bUc/Ij/jmn3uErPz5ANYlPrEzCp6rakbT1T953UXXw0kizTi1EAunl1rSMB9YFkx4W5URrF3NRRqqAUMHnzUURTf9tpsVXNmw4fgbcEbB0RNWNzy8dMvUtdXHv4eYkHiZUJ6DS2aXWaeWBizRJbKRXR8bZjTM+aTKf7Iu71V25Ur1Y3AAQMArPjFnctG4tdXNPruzkPRUvbMd1TvbGQBMSWEAl581mptZkWOxLu/bduZi7dz4IPr36afk8zznlC+HpLLG5h48tnwrLM6l4LMLhSScUxrRrOqmPGlMnt05CAEATJ9QaKm6+QYAxc4cTik4/B7h8dmThyd8MD8hR3P21OIev0d40u4cjik4wzAvnVlRyNBuOrFbQY4XJQUZLIA+jz+PFye1YY9umptnTRpmdw6S5i6aWaYC1iOwefcccFbB4feI937p7DG0ti2xjUvkcO4ZJaZL5B+yOwvgsIIDeC03yxMcW5ptdw6SpuZMLrIM01yD2CIhtnNawU2RZ+9bdNZoGphObHH5vFEhv0f8ld05DnNawcFx7OOnjc1nczLjvxwNIUcaN3IIsvyuLgDv2J3lMMcVHECXYVpPLZwxMjUmzCaOcdlZo0Jukb8fNo07PxonFhweF/+bBTNGGiLvyC+PJKG8bA+mSPksyzJP2J3lSE5twDbLwocXTB+ZNL9JibNdf+G4sGXhdwC67c5yJKcWHD6P8N2rz5OiPrcj7qchSay0MANnjC80XCKXNCfXDnNswRGb4O6lxedIqt1BiLN97ZKKEMcxdyPJ3r0BZxccXrdw54UzRhp5WTQnI4mPirIcjCnODvEc+ye7sxyNowsOYB8YPHTdhePoJhQSFzddNiHocfG3A4janeVonF5wuATu3jMqCrTSwgy7oxCHmVZRiKFDvAdg8z3fx+P4ggPoFjj2xzddNoFGt5FBw3Msbrq0IuR1C99GEl33/rx0KDg4jv3rqKKsjmkVBXZHIQ5x9XmS5vMIawG8YXeW40mLggPQPC7+6tuWTI74PHatlUicorwoExfPKot63cK1AJJ61tJ0KTgArOI59tmbL5tAJ9zISeM5BndeMzUkCNytAJJ+Gt90Kjg8Lv77Z1YUBqdI+XZHISnqyvmSlukX17EM86zdWfoirQoOoMft4q+8/cunhQNe2lUn/VM+PBOXzi5PiV3zw9Kt4ADwrsCzj3/nyslhu4OQ1MFzDO645vSQIHDfBLDf7jx9lY4Fh8fF/2DiqLyD804fkRK/hYn9rrlgnJoZcG1gGeZpu7P0R1oWHIDicfGX3Hr5xEjZ8Ey7s5AkN62iEAuml3b73MISpMiu+WHpWnAA+ETkuet/etOZ4Sy/y+4sJEkNz/Pj+1dPCbtd/AIArXbn6a90LjhYlvmXW+R+f/fXp4VoPnXyeR4Xj3u+Pi0k8Oz3AFTZnedkpP1PtVvk/9+wXN8Hty2ZZPsc1iR5sAzwo+srw5l+11KeY/9ud56TlfYFB2B63cLiaeML910yu5wWGCcAgBsuroiOKc76xOPib0aKHXcfiQoeE/S4+XO+csHY4GRawDDtnTetxJx/Rkmb1y1cCCClJ++kgv9Xg1vkL/rf6yvDUjEtnJCu5p5WZH3tkoouj4ufC+CQ3XkGigr+Was8Lv5LP79lemT0iCy7s5AEmzVpuPWNK07tcov8DADb7c4zGKjgX/Sax8Uv/sUt08Ojiqjk6WL6hELrtiWTetwiPxtAnd15BgsV/OiWe93Clb+8dXqkvIgGwjhd5fgCfO/qKUG3yM8BUG13nsFEBT+2ZV63cNW9t86g0W4OdtrYfPzwK6cF3SI/D8AWu/MMNir48b3sFvkv33vrjEg5ldxxplUU4H+umxpyi/y5AD6yO088MJaVspf4EsY0rcuimvHMA89u9G7Y2mJ3HDIILp87Sr9yvtTjFvn5cGi5ASp4f1Qqqv7GP9+SAy++t4OWS0lRHMvg24snKWdOGNbkdfPzAOy1O1M8UcH7pyii6O+s29pc/NDzm926Qd+7VOLzCLj7xjPCJYUZ671u4RIAPXZnijcqeP/5wor2QtPB4KyfPrLO1x2ilZFSQUGOF7+8dUY44BWf9Lj4bwNIi2HJVPCTwyqq/quwon/zJ39Z46PzZOwAAATaSURBVN1zwPFvBClt4uhc/Oi6yohL4H7I8+wf7c6TSFTwATBM81pNM//8t/9Ue97esIexOw/5LIFn8dWF46PnnlEcdov8YgAr7M6UaFTwgRsXVrSXt+5qH/bb5zZ5e8IpfW+CY5QWZuBH11eGMv3iyt5JEtvtzmQHKvjgcEWi+gOabt74m39s9GysP2h3nrTFMMClc0YZV58nKQLPfotj2SeRwrd7DhQVfHDNi0T159bVNAf++tInnpCi250nreRmuXHnNVNDxQWB7V63sAjAbrsz2Y0KPvgCkaj+e003ljy89GPvupqkX/wi5bEsgwXTS81rF4yLcizzK1Hgfok0OUt+IlTw+JkbVrRHmw4G8/784if+HU2ddudxpIqyHHx7yaRQpt+11ecWbgRQY3emZEIFjy/OMK0bNd24r6r2gOuxZTWetk6a+m0wFOR4cePFFeFJo/Mibhd/K4AXkMbH2sdCBU+MQFQ1fgTgO8tW7eSXvrNdiETp+PxkZPhEXDVfip5bWWIwLO4Xee4BALT2+zFQwROrKKxovzEtLPzHG/Xutzc0MopKh4p9MSTDjUtml2kLpo80LOAZj4v/MQC6XHECVHB7TAlFtJ+zLDPvzXUN7Csf7BJbO2lV46MpLczAFWePjkyrKIRpWk97XPx9AHbZnStVUMHtNVJR9dtZhrlhY/1B64V3t3u37emwO1NSmDwmD0vOlYLlRZk6xzIPCjz3JzhgEsREo4InhwzDML+m6uadLe0hz9J3tgU21LRA1U27cyVUhk/E9AmFWDR3dDDTL7Z53cI9AP4JIGpztJRFBU8uPIBLgmH1TkHgJn5Ue0B/b+Ne3yb5IDSHlt3r5jGtohDnVhb3jCnOFlXdXOH3CA8DeAt0VnzAqODJayiART1h9UaR5yqq6lqM9zY2eTc7oOwukcPUcUNxztTi4ITyXCGqGasDXvERAMsBBO3O5yRU8NRQYFnW5cGIdqPIs+M2b2vVPqo74K/e0Yb9bcl/hUjgWYwekYWK8lxzipQfHDUiy6VqxsaAV/w7gP8AoFFAcUIFTz2FAC4IRtQLOZY9yzBMz9bd7Ub1jjZ/fWMHdu3rsv0d3i1yGFs6BBPKc40pUn6wpDDDq6j6LoFn33SL/LsAVoFOmCUEFTy1MQDKAMwIK/pswzTneES+pK0rEtnXGsTeAz2efQeDQnN7GC3tIbR2RmCag/P/m2GA7IAbBTleFOT4UFwQ0MuHZ4ZHDA0wmX6XO6zodW6Re00UuPcArEUaTI+UjKjgzuMFcAqAcsuyysOKXmGY1ikCz5aIPJvZFVLDh7oUM6LqiER1JqLoXCSqc2FF4yNRnVdUA4ZpwSPy8Hp4w+cWNJ9H0H0ewfS5ecvjEuDz8Gym3+XRDTOkauY+hsEOn1v4iGWZWsRWBdkBgOaySgJU8PTiBlCK2G6+7/N/TNPyq7qRaVlwCTx7iOfYLsTeeT//pxPAHgDhxH8JpD+o4IQ4GK1sQoiDUcEJcTAqOCEORgUnxMGo4IQ4GBWcEAejghPiYFRwQhyMCk6Ig1HBCXEwKjghDkYFJ8TBqOCEOBgVnBAHo4IT4mBUcEIcjApOiINRwQlxMCo4IQ5GBSfEwajghDgYFZwQB6OCE+JgVHBCHIwKToiDUcEJcTAqOCEO9v8B1+WiIi2k13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6" descr="data:image/png;base64,iVBORw0KGgoAAAANSUhEUgAAAPgAAADnCAYAAAAzUZtFAAAABHNCSVQICAgIfAhkiAAAAAlwSFlzAAALEgAACxIB0t1+/AAAADh0RVh0U29mdHdhcmUAbWF0cGxvdGxpYiB2ZXJzaW9uMy4yLjIsIGh0dHA6Ly9tYXRwbG90bGliLm9yZy+WH4yJAAAgAElEQVR4nO3dd3xV9f0/8NeZd2eQQQIhCQlwEAICSkSmoKIiLrSgto5q6+iww1a/3/ZXtctvtdqh3XWPWqnaKrhxIMiKDE1IcpgJBBJIQtYd5575++MGi8pISO499577fj4ePAjXe3NeiXnlnvE5nw9jWRYIIc7E2h2AEBI/VHBCHIwKToiDUcEJcTAqOCEORgUnxMGo4IQ4GBWcEAejghPiYFRwQhyMCk6Ig1HBCXEwKjghDkYFJ8TBqOCEOBgVnBAHo4IT4mBUcEIcjApOiINRwQlxMCo4IQ5GBSfEwajghDgYFZwQB6OCE+JgVHBCHIy3OwCxRQBAEYChAETEfg6E3r+P/JgF0AOgE0BX798Hez+mNa9SABXcmUQAEwFMME2rJBzVR5umOZJl2SJRYHNZMEJXKBrp7Ikaqm7CMExGNywYpsnohsXohgnDMFnLArxu3gh4RcvvFeBzC5zPI4gcy7BRzew0TLONAWr8XnE9gJreP/tA5U8aDC0+mPI4AGMBTI1E9Zm6Yc70uPiy9s5IZHtTJ7e/NeRp7QizbV0K2jojaOuMIBjRBrRBl8AhK+BCTqYbRfl+jByWqY4akRUZkR8QRYFFJGrs5Dlmk9ctVAH4AEA1qPS2oIKnHhbAZN0wF0YU/TK3ix/bHYqqcmMHU7u73b99byd27utCVDVsCZfhE1FcEEBJQQZGj8iKTJHyDa+bNzXDesfvEV4G8DaA/baES0NU8NTgBjA/FNGu4jjmgp6wxq39ZL/4Uf0BcdueToQG+I4cb0OHeDF5TB6mji8ITizP5Q3TauU4Zrlb5JcBWAEgub+AFEYFT14igIuDEe16kWfPbmzuVt/b2BSoqmthWtrDdmc7aSwDlBdlYfKYfHPmpGHBYbl+xoL1lFvk/w7gY7vzOQ0VPPkURzXjm5Zl3bynpYd9c11jYP3WZnQFVbtzxUVhrg/nTC3Wz5tWovIc2+Jx8X9gWeZZxM7WkwGigicHFsD8YFi9g+fYM1dU7WFe/XC3q+lg0O5cCcMwwITyXJw3rSR8RkUhp2nGGr9X/A2A1wCYdudLVVRwew3RDfMmTTO/294d8b703o7AB1v22XaCLFl4XDymTxyGK+aNCg7JcLd73cLdAJ4D4MzdmDiigtvDr2rG9y0Ld6zb2sy+vHKnZ/veTrszJaVJY/Jw9XwpOHJYpirw7D0cx/4dgGJ3rlRBBU8sl2GYt2iG+dNN9QeFJ16t9Ta3hezOlBJGj8jCtQtOCY0tHaIKHHtXb9GjdudKdlTwxOBNy7omqhr3y40dnkdfqfE1NHfbnSkljSrKwnUXnhIcWzJEcbv4WwC8BBpEc0xU8Pi7KKxof2w6GMx+5OUaf13DIbvzOML4shx898rJoYBX3OzzCDcA2G53pmREBY+f/JCi/T2i6Gc/vHSLb5NMV30GG8cyuHh2mXH1/LEqGDzkFvmfAUjdQQJxQAUffIxpWVermvGn19c0uJ95vU5UdbrKE09DMty4ZdHE8KQxeT0eF/91AMvszpQsqOCDa0Qooj3ZFYpW/vrpjb4dTXRmPJFOHZ2H7yyZFPK6hTU+j/BlAK12Z7IbFXxwsLph3qQb5gMvvbdD/Nc72wTdoO+rHXiOxTUXnKIumFEadIv8IgAr7c5kJyr4wOWEFe3Fg4fCp//6mY2+PQd67M5DAEyR8vHDa06PCBzzG5fI3w0gLUcPUcEHplKJ6svfXN+Y+fiyraJh0vcymQzJcON/rpsaKikIbPW6hcuQhrepUsFPkqabt+qG+eBvn9vkWVvdbHcccgwsAyw5V9IWzR0Vdov8lQDesDtTIlHB+0+MRPW/dAWji+/621ofjURLDRVlOfjf66eGXQL/gEvk7kGaDI6hgvdPXljRXpMbO8b935NV3khUtzsP6YfsgAv3fmNGKCfT8y+Pi/8a0uC4nAred6WRqL7mtTW7c556tVakw+3U5HHxuOfr08KlhRmrvW7hUgARuzPFExW8b8Yoqv7hk6/WZi9fvZuzOwwZGJ5jcPuXT4tMkfJlr1s4G4Bjxw9TwU+sQlH1D/727+rMtzfsoYUiHIJhgBsuqlDPm1bS4nHxswE02p0pHqjgx3eaourvPrx0S+CDzfsYu8OQwXfJ7HLjKxeM7XSL/FmIzevuKFTwY5uuqPqbDz670b+upsXuLCSO5kwpsr71pVM73SI/DcA2u/MMJtrlPLqzlKj+1r1PbKByp4GVm5qYv/27OlOJ6h8CKLU7z2Cid/Avmqio+pqfPbLeV72zze4sJIEWzhxpXLdgXKvbxZ8Gh4x6o3fwzxquqPo7Dz2/xUvlTj/LV+/m/vXu9tywoq8EkGl3nsFABf+vQETR3126YlvWqi10Qi1dLV2xjV+5uWlEWNHeBOCyO89AUcFj+LCiLVtTvb/4X+9spxVX09xfXvzYVbOzfWJY0ZYCSOlf9lRwgIlE9b/t2tc19eGlW9x2hyH2My3gV09VeQ4cCp+tasadducZiLQvuKoZd3R0K4t/9uh6L93uSQ7TdBM/f3S9T9PNuwDMtjvPyUr3gs9RdfPuH//lQx/dOEI+r7Uzgvuf/sijqPp/ABTYnedkpHPBsxVVf+GBZz7ytHXSQhnk6DbJB/HKB7v8YUX7D4CUOz+TrgVnwor21LtVewMb62k6Y3J8z75RJ+ze312hqPq9dmfpr7QsuGGa13cF1bmPvFKT8pdBSPyZFnDvExt8qmZ8C8CFdufpj3Qs+ChNNx/+xePrfRrNV076qDuk4hePbfBEVeM5AHl25+mrdCu4EFa0l596tc69p4VmPyX9U9dwCG+saxDDivYnu7P0VVoVXFH1n2/f21m6bPUumrSBnJRnXq9zqZq5AMDZdmfpi3Qq+CmwcNuDz2702h2EpC5FNfDQ85u9kaj+FACP3XlOJF0KzoQi2mNPv17n6uihJaXJwFTVHcAnO9qyoqp+j91ZTiRdCr64KxSdsPzD3eny9ZI4+9MLH3tNC98GMN7uLMeTDj/wXkXV//j7f272mTQUlQySQ90Knlhe6wor2jNI4h4lbbDBomrGHVu2tXpqdzt24kxik9fX7mZbOyKjACyxO8uxOL3gBZZl/fCRl2voxBoZdJYFPPpKjT+saPcBSMorM44ueFjR7n99bQN/4FDY7ijEoTZva0VzeygbwJV2ZzkaJxe8iGOZLz3/9jbR7iDE2R5fVuuPKPp9SMKbURxbcCWq3/HW+j1MMKLZHYU43MfbW7GvNZgJ4Cq7s3yeUwuezTDMjS+9v51uJiEJ8diyrf5INPnexR1ZcE03vrl+azPoPm+SKNU727D3QE8AwFfsznIkJxbcbZjWD5au2EZnzklCPb58qz8S1e9FEvUqaYIMFtOyrpUbO7hGuluMJFjNznZ0dCt+AOfYneUwpxWcU6L63c+9JfvtDkLS00vv7/AHI9oP7M5xmNMKfm57lxLYuqvd7hwkTa3c1MTwHDMLQJHdWQCHFTwU0b72+poGevcmtlFUA+9vbGI03fi63VkAZxXcK/Dshas+pmWHiL3eXNfo0g3rZiTBqihOKvhF2/d2ap10vzex2Y6mTnSHVB+AmXZncUzBg2H15rfWNwbszkEIALy2Zrc3rGjfsDuHUwqeIwrc9LXVzXbnIAQAsHJTE8tz7MWweWSbUwp+xSb5oE7LD5Fk0d6loK0rogM4w84cjih4MKzevGLDHp/dOQg50ppPmr2qblxkZwYnFDzDJfIVm2Ragogkl6raFl5VjSvszOCEgs/cvb8rQquUkGRT39gBnmeLABTalSHlCx7VjHM/qjtAu+ck6ZimhY+3tWoAzrcrQ8oXXNOMBZ/saEvK+bAIWVPd7A+G1cV2bT/VC57pErlSubHD7hyEHNWm+oMQBW4OAMGO7ad6wWfu2tel6AYdf5Pk1BmMoiuk6gBOsWP7STG9jCRJYwA8CSAHQDuAa2VZ3n6i10VVY35V7QG6uYQktR17O5m8LM8kAJ8ketvJ8g7+FwB/lGV5DIA/AvhrX16k6sb51TvbkuVrIOSo6hsP+RRVn2rHtm0vhyRJ+QCmAHiu96HnAEyRJOlEi6zzHhc/cmdTV1zzETJQu/d1MapmzrBj2/0quCRJOZIkXSNJ0h29/x4mSdJAb2wfAWCfLMsGAPT+vb/38eMp7wmp0ahmDHDzhMTXrv1dcIvcWNhw+2ifCy5J0hwAMoAvA/hJ78OjAfw5Drn6oqKxpZvOrpGk1xVUEdUMC0BJorfdn3fw3wFYIsvy+QAO39WxHkDlADPsBTBckiQOAHr/Htb7+DEZpjVhx95OGuBCUkLD/m4dwKREb7c/BS+VZfmd3o8Pr8OrYoBn4mVZPghgC/67KsRVADbLstx6vNeFFW3S3oNBGuBCUkJ94yGfbpinJXq7/SlnrSRJ58my/OYRj50DoHoQctwC4ElJku4C0AHg2hO+woLU0h4ahE1/Uceu1ejaux6wgMziSmSXzUKb/Ba69mwA74rtNORI58M/9IuXNls+XorQgTpwLj9K59z+6eNt8psItmwFwzDgRD8KJi0G786MS36SfPa1BrlIVD8l4E3sUnn9KfjtAJZLkvQqAI8kSX8FcBGASwYaQpblevTzvllR5Ir2tw1+waPdLejaux7FM78NhuGwb8Oj8PUWObtsFoaUzznu6zOKTkdW6XS0bHn+M49nl81BrnQeAKBj92q0b1uBoRMvH/T8JDl1dEdhWVbCZ1rt8y66LMvrAJwKYCuAxwDsBlApy3JVnLIdTwbLwBWP+dfU4EG4s4rBciIYloNnSBmCzTV9fr03pwyc8MVFVTjB/enHlqECjO3z8ZEE6uhRwDLM0ERvt8/v4JIk3S7L8oMA7j/iMUaSpMdkWb4hLumOLS8U0aKIw/heMTAUbfIbMNQQGE5A6GA93FlFYAUvOhvWoLtpI9xZRcg7ZSE4sX+rI7XVv4Hupo1gBTeKpt082NFJEuvoiULg2ZxEb7c/u+jXSpLUKcvyo0Cs3ACeBpAfl2THlxVW9LhcAHcFhmJI+VloWv8IWE6EK3MYwLDIKj0TOWNiK9K0y2+htW45Ck7t301CuWPPR+7Y83Fox7vobFiDXGl+PL4EkoS6g1EIPOdDrHMJm1usP2fRzwdwhyRJi3svZT0PIBux4/BEywwp8Vv3O7O4EiWzvoMR028FJ3gg+nLBuwJgGBYMwyKzuBJK53Gv4h1XYPhkBFsG49wkSRWmBUSiehTAiUZoDqr+HIM3AzgPwH0A3kds9/gSWZbtmIg8MxjW4nYQq0eDAAAt0oGe5hoEhk+GrnR/+t+DLTVwBQr69TnV4H+v+gVbaiH67NjxIXbqDqkagP794AzQcXfRJUk62rH1SwCuBvAMYrvtkGX5sXiEO46sYFiL2zXw5o1PwVDDAMNh6IRLwQkeNNe8jGj3fgCA4M3G0AmxM+C60oWWj19A0Rk3xl676VmE23fBUEPYteKXyBlzLjKLK9FW/zrUUCsABoInG/kTFsUrPklSHd2KVZjrKwSwOVHbPNEx+DXHeLwewJW9H1uInVVPpMzucDRuN9CPmP7F+eoLJ195lGcCvDvz03IDQOGULx/1ecNOP/GlfeJsQUVjACR0cY7jFlyW5bmJCtIflmVl9oQ1W2bIIORkGYbFAEjo6Mt+DTOVJOnwSbXhAPYBWCbLcsLnS4pqRl4oEr9jcELiwTBMBgmeZKU/18HPBPAqYrvnjQAWAvidJEkXyrK8Nk75jsqywJmmdeInkn7LDrjw9Usn2B3DkaSSbDeAhM5A1J/fJr8D8A1Zlv95+AFJkpYAeAhAQmer4DkmKAp0n0k85GV7UDkm23J5vQwA6D2HEGmsMSyNVm0dKA8mMoC3f6OjBqg/BR8DYOnnHnsBsemWEkrguaCLCh4X2/Z04oqfvM2MKc7CZXPKrSnlGaZv7DRO2VNnBGs+4MLbP4KpBO2OmZLyL/1eUMge2pbIbfan4NsRO3P+jyMe+xKAnYOaqG8Ul8jpSJJJI51o255O3Pf0RgYAV5jjxeXzRnPTZl1r5C64hVMPNBjBmpVsSF7PGD2H7I6aOljOApDQKYj6U5DvInY32W2IHYOXIjajy8I45DqRiEvkDFDBE6K5PYw//Otj/AHgMnwiFp01ips95QpjxNnXcnrnQTNYs5IJ1a9ntPZ9dkdNagzHWwDiNwTzKPpUkN5x5y0AxgKYj9iMK8sAvCbLsh2/whV3rOAkwbpDKp54tRZPvApO5FlcNKuMPXvKBcaw6ZdzphK0gjWrrHD9WjbanJgdO8O0cNurO5HrFfDTsz87I9LBoIoHP9yHoGrAtCx8dUoBKosCeHdXJ17c+t895d0dCh5eWI7yIZ64ZuV8mRZi04InTJ8KLsuyJUlSNYCALMvPxDlTX0RcAk/zsdlM1U28+N4OvPjeDo5lgXmnFTMXTJtllU05z2JMgwnVrzWCtR9yyp5awIrP/66X69tRnOlCWPvi53+uuhWzSjOwUMpBY6eCu95pRGWRhHllWZhXlgUgVu6fvdcY93IDAOcJAMlY8F6bETvRVh+nLP2huESOCp5ETBNYUbUHK6r2sAAwddxQXDTzVHbcoummwPNsaPtGI1S7iovs+hiWrg7KNltDGjY09eDKCXn4d+0Xe8MAnxY/rJnI8X7xx33l7k7MGZk1KHlOhPX4eQBJe5LtfQBvSJL0BGITIn56IdqGsejtWQEXXQhPYlW1B1BVe4ABwEjF2Vh0Vjk76fyJRr7HxUUatxqhmg+48I6NMJWTn5Xnr1XNuPG0AkSOMXX2V07Nx49XNOCV+nZEdRP3njvyC89Z2dCFu+cmZrJTVvS4kMQFn4HYLC6fn7PIjrHoDXlZHjrBliLkPR34v6c+YgBww/J8uHzuaG7anOuN3Au/wUVbdhmhmpVcSN4AI9j3QZHrm7qR5eYxOseDT1qOftnu/YYunFOejcvH56KuNYxfr27CXy4eBbZ3Np361jDcPIvSbPdRXz+YGF5E77To4bhv7Ah9LkmSjUvf6/cKbo5lYNCItpSyvzWEh5duwcMAl+UXcdncUdzs0xcbI865ntM6DpjB6pVMWF7HaIeaj/t5ag+Gsa6pG1Uv9kAzLIQ1A/ev2os7Zv13vYw3t3fgF+fE3p1PyfNCM0x0KwYOvzesbOjCnJGJmfiS9WbAMtQehov/sf6R+jNUdbMsy5OP8vhHsiyfPrixTkhTVbMjL9uT29Ke0F+IZBB1BlU8vqwWjy8D5xZZLJxZxp495UJj2MwvcWak2wrWrLJC9WtZtWXXF1771SkF+OqU2K3Vn7QE8eLW9s+UGwDyfQK2NIdw7igRezoVqIaFTHdsgJRpWVjV0IVfn18W/y8UAB/IgWUYBxOysSO324/njvr8A72XzxLzHfoczTD25g/xUsEdQlFNvPDuDrzwbuyM/DlTi5kLzphtlZ52vgVTZ0J1a4xQ7RpO2Vt33DPyT205gDE5HkwbkYGvnV6Ah9bux7/r2sEA+P6M4WB6d89rDoSQ6xNQGEjMNMbCkAIAltyX50qS9ACAyxEbazJBluW+z/r5OYxlHX8XV5Kkp3o/XILYNE1HKgXAyLI862QDnKxgWH3+8eVbF7+1fk+iN00S7IyKAlw8Y6Q5tsgHnmPZ0PaPjFDt6tgZeSOh40ZOWvacq8ys6Yt+ybDsXSd6riRJMxEbTLYKwMKBFLwv7+A7j/GxBWA1YuPRE87rFmoLcnwGEnx/LUm89TUtWF/TwgLAKaXZuGzOKHbSBZPMfLeLjTRWx8bI79gEK5q8e3NifkmIYdltfXmuLMurAUCSpAFv94QFl2X5p70bqwJQJ8vybkmSChGbm20kgFcGnOIksCyza3ieP4wEz5BB7FXX0IG6hioGADM8z48r5o3iKs+6wchb+C0u2rzTCFa/z4W3VcEIddod9TPE/BILsTUFEqo/x+APIjbp4uGPgdi42r8BuHgwQ/WRPHJYJp1CT2P7WoP4/fNbAIDLDrhw2VmjuNmVVxoj5t/AaYdazGD1+0yofh2jdx6wNyjLgQ8M8cKGQWL9KfhwWZb3SJLEIzaFcjFiiw/uj0uyE/skL9vjcQkcaI1w0tETxWPLtuKxZeDcIo+LZ5Wx86YsNIpmL+GMUKcVrFmFUP06Rj2wO+HZhCGFsHS1jeH4SKK33Z+Cd0uSNBRABYCtsiwHJUkSEYfVRfpIiUT1hpHDM0bXNyR81iiSxBRVx9J3tmHpO9s4ngXOOaOUOb9yrlky9UJAVxGq+9AM1a7llKb6uI2RP5K7SIJlmQmd9eiw/hT8YQBVAETEbh0FYqPbbBubzrHMh6NHZFPByTHpJvDG2ga8sbaBBYDpEwpx0YzTmTFXzDE5jmXD2zYYwdrVnLK7Om5n5D2lE8Kc2//miZ8ZI0nSQwAWITaH+gpJktplWR5/Mts+4WWyz214DABDluWdR/zbJcuyXct0XLeupvkPv3x8Q0LnuSLOMH7kEFx6Vrl1amnAcrlENtJwxBl5dfD2pou/80iQ92efCeCkL3edrH4VPAmNDIbVrVf95PXEjv8jjlM8NIBFc0ehcnSW4fN7uOj+7UaweiUX3l4FI9R10p+X82VhxLf+HGZ5MQAg4XdApnrBGSWqt9/24PvZze2Dv1Y4SU9DMtxYNHcUZo7PMbIzfZzWvi92Rl7e0O8z8j5pGnIX3LKK8wZmxynucaX6HVmWZpirx5fnXEQFJ4PlULeCR16uwSMvx87IXzqnjJ076RKjaM5VnBHstII1HyBUv5ZRDzae8HO5S8arrNv3egJiH1Wqv4MDwA1VtS2//9mj6+k4nMQVzwLzp5XivMoioyTfy1paFMHaD81Q3Rouum/bUc/Ij/jmn3uErPz5ANYlPrEzCp6rakbT1T953UXXw0kizTi1EAunl1rSMB9YFkx4W5URrF3NRRqqAUMHnzUURTf9tpsVXNmw4fgbcEbB0RNWNzy8dMvUtdXHv4eYkHiZUJ6DS2aXWaeWBizRJbKRXR8bZjTM+aTKf7Iu71V25Ur1Y3AAQMArPjFnctG4tdXNPruzkPRUvbMd1TvbGQBMSWEAl581mptZkWOxLu/bduZi7dz4IPr36afk8zznlC+HpLLG5h48tnwrLM6l4LMLhSScUxrRrOqmPGlMnt05CAEATJ9QaKm6+QYAxc4cTik4/B7h8dmThyd8MD8hR3P21OIev0d40u4cjik4wzAvnVlRyNBuOrFbQY4XJQUZLIA+jz+PFye1YY9umptnTRpmdw6S5i6aWaYC1iOwefcccFbB4feI937p7DG0ti2xjUvkcO4ZJaZL5B+yOwvgsIIDeC03yxMcW5ptdw6SpuZMLrIM01yD2CIhtnNawU2RZ+9bdNZoGphObHH5vFEhv0f8ld05DnNawcFx7OOnjc1nczLjvxwNIUcaN3IIsvyuLgDv2J3lMMcVHECXYVpPLZwxMjUmzCaOcdlZo0Jukb8fNo07PxonFhweF/+bBTNGGiLvyC+PJKG8bA+mSPksyzJP2J3lSE5twDbLwocXTB+ZNL9JibNdf+G4sGXhdwC67c5yJKcWHD6P8N2rz5OiPrcj7qchSay0MANnjC80XCKXNCfXDnNswRGb4O6lxedIqt1BiLN97ZKKEMcxdyPJ3r0BZxccXrdw54UzRhp5WTQnI4mPirIcjCnODvEc+ye7sxyNowsOYB8YPHTdhePoJhQSFzddNiHocfG3A4janeVonF5wuATu3jMqCrTSwgy7oxCHmVZRiKFDvAdg8z3fx+P4ggPoFjj2xzddNoFGt5FBw3Msbrq0IuR1C99GEl33/rx0KDg4jv3rqKKsjmkVBXZHIQ5x9XmS5vMIawG8YXeW40mLggPQPC7+6tuWTI74PHatlUicorwoExfPKot63cK1AJJ61tJ0KTgArOI59tmbL5tAJ9zISeM5BndeMzUkCNytAJJ+Gt90Kjg8Lv77Z1YUBqdI+XZHISnqyvmSlukX17EM86zdWfoirQoOoMft4q+8/cunhQNe2lUn/VM+PBOXzi5PiV3zw9Kt4ADwrsCzj3/nyslhu4OQ1MFzDO645vSQIHDfBLDf7jx9lY4Fh8fF/2DiqLyD804fkRK/hYn9rrlgnJoZcG1gGeZpu7P0R1oWHIDicfGX3Hr5xEjZ8Ey7s5AkN62iEAuml3b73MISpMiu+WHpWnAA+ETkuet/etOZ4Sy/y+4sJEkNz/Pj+1dPCbtd/AIArXbn6a90LjhYlvmXW+R+f/fXp4VoPnXyeR4Xj3u+Pi0k8Oz3AFTZnedkpP1PtVvk/9+wXN8Hty2ZZPsc1iR5sAzwo+srw5l+11KeY/9ud56TlfYFB2B63cLiaeML910yu5wWGCcAgBsuroiOKc76xOPib0aKHXcfiQoeE/S4+XO+csHY4GRawDDtnTetxJx/Rkmb1y1cCCClJ++kgv9Xg1vkL/rf6yvDUjEtnJCu5p5WZH3tkoouj4ufC+CQ3XkGigr+Was8Lv5LP79lemT0iCy7s5AEmzVpuPWNK07tcov8DADb7c4zGKjgX/Sax8Uv/sUt08Ojiqjk6WL6hELrtiWTetwiPxtAnd15BgsV/OiWe93Clb+8dXqkvIgGwjhd5fgCfO/qKUG3yM8BUG13nsFEBT+2ZV63cNW9t86g0W4OdtrYfPzwK6cF3SI/D8AWu/MMNir48b3sFvkv33vrjEg5ldxxplUU4H+umxpyi/y5AD6yO088MJaVspf4EsY0rcuimvHMA89u9G7Y2mJ3HDIILp87Sr9yvtTjFvn5cGi5ASp4f1Qqqv7GP9+SAy++t4OWS0lRHMvg24snKWdOGNbkdfPzAOy1O1M8UcH7pyii6O+s29pc/NDzm926Qd+7VOLzCLj7xjPCJYUZ671u4RIAPXZnijcqeP/5wor2QtPB4KyfPrLO1x2ilZFSQUGOF7+8dUY44BWf9Lj4bwNIi2HJVPCTwyqq/quwon/zJ39Z46PzZOwAAATaSURBVN1zwPFvBClt4uhc/Oi6yohL4H7I8+wf7c6TSFTwATBM81pNM//8t/9Ue97esIexOw/5LIFn8dWF46PnnlEcdov8YgAr7M6UaFTwgRsXVrSXt+5qH/bb5zZ5e8IpfW+CY5QWZuBH11eGMv3iyt5JEtvtzmQHKvjgcEWi+gOabt74m39s9GysP2h3nrTFMMClc0YZV58nKQLPfotj2SeRwrd7DhQVfHDNi0T159bVNAf++tInnpCi250nreRmuXHnNVNDxQWB7V63sAjAbrsz2Y0KPvgCkaj+e003ljy89GPvupqkX/wi5bEsgwXTS81rF4yLcizzK1Hgfok0OUt+IlTw+JkbVrRHmw4G8/784if+HU2ddudxpIqyHHx7yaRQpt+11ecWbgRQY3emZEIFjy/OMK0bNd24r6r2gOuxZTWetk6a+m0wFOR4cePFFeFJo/Mibhd/K4AXkMbH2sdCBU+MQFQ1fgTgO8tW7eSXvrNdiETp+PxkZPhEXDVfip5bWWIwLO4Xee4BALT2+zFQwROrKKxovzEtLPzHG/Xutzc0MopKh4p9MSTDjUtml2kLpo80LOAZj4v/MQC6XHECVHB7TAlFtJ+zLDPvzXUN7Csf7BJbO2lV46MpLczAFWePjkyrKIRpWk97XPx9AHbZnStVUMHtNVJR9dtZhrlhY/1B64V3t3u37emwO1NSmDwmD0vOlYLlRZk6xzIPCjz3JzhgEsREo4InhwzDML+m6uadLe0hz9J3tgU21LRA1U27cyVUhk/E9AmFWDR3dDDTL7Z53cI9AP4JIGpztJRFBU8uPIBLgmH1TkHgJn5Ue0B/b+Ne3yb5IDSHlt3r5jGtohDnVhb3jCnOFlXdXOH3CA8DeAt0VnzAqODJayiART1h9UaR5yqq6lqM9zY2eTc7oOwukcPUcUNxztTi4ITyXCGqGasDXvERAMsBBO3O5yRU8NRQYFnW5cGIdqPIs+M2b2vVPqo74K/e0Yb9bcl/hUjgWYwekYWK8lxzipQfHDUiy6VqxsaAV/w7gP8AoFFAcUIFTz2FAC4IRtQLOZY9yzBMz9bd7Ub1jjZ/fWMHdu3rsv0d3i1yGFs6BBPKc40pUn6wpDDDq6j6LoFn33SL/LsAVoFOmCUEFTy1MQDKAMwIK/pswzTneES+pK0rEtnXGsTeAz2efQeDQnN7GC3tIbR2RmCag/P/m2GA7IAbBTleFOT4UFwQ0MuHZ4ZHDA0wmX6XO6zodW6Re00UuPcArEUaTI+UjKjgzuMFcAqAcsuyysOKXmGY1ikCz5aIPJvZFVLDh7oUM6LqiER1JqLoXCSqc2FF4yNRnVdUA4ZpwSPy8Hp4w+cWNJ9H0H0ewfS5ecvjEuDz8Gym3+XRDTOkauY+hsEOn1v4iGWZWsRWBdkBgOaySgJU8PTiBlCK2G6+7/N/TNPyq7qRaVlwCTx7iOfYLsTeeT//pxPAHgDhxH8JpD+o4IQ4GK1sQoiDUcEJcTAqOCEORgUnxMGo4IQ4GBWcEAejghPiYFRwQhyMCk6Ig1HBCXEwKjghDkYFJ8TBqOCEOBgVnBAHo4IT4mBUcEIcjApOiINRwQlxMCo4IQ5GBSfEwajghDgYFZwQB6OCE+JgVHBCHIwKToiDUcEJcTAqOCEO9v8B1+WiIi2k130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0137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E8D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723900"/>
            <a:ext cx="6248400" cy="4244494"/>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652936"/>
            <a:ext cx="6629400" cy="4409807"/>
          </a:xfrm>
          <a:prstGeom prst="rect">
            <a:avLst/>
          </a:prstGeom>
        </p:spPr>
      </p:pic>
      <p:grpSp>
        <p:nvGrpSpPr>
          <p:cNvPr id="4" name="Group 4"/>
          <p:cNvGrpSpPr/>
          <p:nvPr/>
        </p:nvGrpSpPr>
        <p:grpSpPr>
          <a:xfrm>
            <a:off x="17195780" y="0"/>
            <a:ext cx="63520" cy="10287000"/>
            <a:chOff x="0" y="0"/>
            <a:chExt cx="84693" cy="13716000"/>
          </a:xfrm>
        </p:grpSpPr>
        <p:sp>
          <p:nvSpPr>
            <p:cNvPr id="5" name="AutoShape 5"/>
            <p:cNvSpPr/>
            <p:nvPr/>
          </p:nvSpPr>
          <p:spPr>
            <a:xfrm>
              <a:off x="35961" y="1371600"/>
              <a:ext cx="12770" cy="12344400"/>
            </a:xfrm>
            <a:prstGeom prst="rect">
              <a:avLst/>
            </a:prstGeom>
            <a:solidFill>
              <a:srgbClr val="254E72"/>
            </a:solidFill>
          </p:spPr>
        </p:sp>
        <p:sp>
          <p:nvSpPr>
            <p:cNvPr id="6" name="AutoShape 6"/>
            <p:cNvSpPr/>
            <p:nvPr/>
          </p:nvSpPr>
          <p:spPr>
            <a:xfrm>
              <a:off x="0" y="0"/>
              <a:ext cx="84693" cy="1649458"/>
            </a:xfrm>
            <a:prstGeom prst="rect">
              <a:avLst/>
            </a:prstGeom>
            <a:solidFill>
              <a:srgbClr val="254E72"/>
            </a:solidFill>
          </p:spPr>
        </p:sp>
      </p:grpSp>
      <p:sp>
        <p:nvSpPr>
          <p:cNvPr id="9" name="TextBox 9"/>
          <p:cNvSpPr txBox="1"/>
          <p:nvPr/>
        </p:nvSpPr>
        <p:spPr>
          <a:xfrm>
            <a:off x="9787468" y="2267077"/>
            <a:ext cx="5633576" cy="747577"/>
          </a:xfrm>
          <a:prstGeom prst="rect">
            <a:avLst/>
          </a:prstGeom>
        </p:spPr>
        <p:txBody>
          <a:bodyPr lIns="0" tIns="0" rIns="0" bIns="0" rtlCol="0" anchor="t">
            <a:spAutoFit/>
          </a:bodyPr>
          <a:lstStyle/>
          <a:p>
            <a:pPr>
              <a:lnSpc>
                <a:spcPts val="3000"/>
              </a:lnSpc>
            </a:pPr>
            <a:r>
              <a:rPr lang="en-US" sz="2200" b="1" dirty="0">
                <a:solidFill>
                  <a:srgbClr val="254E72"/>
                </a:solidFill>
                <a:latin typeface="Assistant Regular"/>
              </a:rPr>
              <a:t>People living in Urban areas are more prone to a stroke than people in rural areas.</a:t>
            </a:r>
          </a:p>
        </p:txBody>
      </p:sp>
      <p:sp>
        <p:nvSpPr>
          <p:cNvPr id="12" name="TextBox 12"/>
          <p:cNvSpPr txBox="1"/>
          <p:nvPr/>
        </p:nvSpPr>
        <p:spPr>
          <a:xfrm>
            <a:off x="9710847" y="5905500"/>
            <a:ext cx="5633576" cy="2671180"/>
          </a:xfrm>
          <a:prstGeom prst="rect">
            <a:avLst/>
          </a:prstGeom>
        </p:spPr>
        <p:txBody>
          <a:bodyPr lIns="0" tIns="0" rIns="0" bIns="0" rtlCol="0" anchor="t">
            <a:spAutoFit/>
          </a:bodyPr>
          <a:lstStyle/>
          <a:p>
            <a:pPr>
              <a:lnSpc>
                <a:spcPts val="3000"/>
              </a:lnSpc>
            </a:pPr>
            <a:r>
              <a:rPr lang="en-US" sz="2200" b="1" dirty="0">
                <a:solidFill>
                  <a:srgbClr val="254E72"/>
                </a:solidFill>
                <a:latin typeface="Assistant Regular"/>
              </a:rPr>
              <a:t>People who have formerly smoked and are smoking have a high chance of getting a stroke. But according to this particular dataset, people who have never smoked have the highest chance of a stroke which is questionable. It might be due to fact that the dataset is highly imbalanced.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2365</TotalTime>
  <Words>870</Words>
  <Application>Microsoft Office PowerPoint</Application>
  <PresentationFormat>Custom</PresentationFormat>
  <Paragraphs>121</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Assistant Regular</vt:lpstr>
      <vt:lpstr>Telegraf</vt:lpstr>
      <vt:lpstr>Assistant Bold</vt:lpstr>
      <vt:lpstr>Arial</vt:lpstr>
      <vt:lpstr>Assistant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Green Modern Mental Health Medical Presentation</dc:title>
  <dc:creator>Rajeev Ramachandran</dc:creator>
  <cp:lastModifiedBy>Rajeev Ramachandran</cp:lastModifiedBy>
  <cp:revision>41</cp:revision>
  <dcterms:created xsi:type="dcterms:W3CDTF">2006-08-16T00:00:00Z</dcterms:created>
  <dcterms:modified xsi:type="dcterms:W3CDTF">2021-05-22T15:25:57Z</dcterms:modified>
  <dc:identifier>DAEfD-uEzMc</dc:identifier>
</cp:coreProperties>
</file>