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62" r:id="rId8"/>
    <p:sldId id="261" r:id="rId9"/>
    <p:sldId id="263" r:id="rId10"/>
    <p:sldId id="264" r:id="rId11"/>
    <p:sldId id="282" r:id="rId12"/>
    <p:sldId id="268" r:id="rId13"/>
    <p:sldId id="28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5090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69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0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7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6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%20proving-random-forest-in-pythonpart-1-893916666cd%20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Spontaneous Abortion</a:t>
            </a:r>
            <a:br>
              <a:rPr lang="en-US" dirty="0"/>
            </a:br>
            <a:r>
              <a:rPr lang="en-US" dirty="0"/>
              <a:t>(Miscarriage Prediction)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Manju Yadav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10</a:t>
            </a:fld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12187-9853-452A-96C1-F2625708C1DD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F20B1-C35F-4821-91CC-DF7052833A08}"/>
              </a:ext>
            </a:extLst>
          </p:cNvPr>
          <p:cNvSpPr/>
          <p:nvPr/>
        </p:nvSpPr>
        <p:spPr>
          <a:xfrm>
            <a:off x="431799" y="432000"/>
            <a:ext cx="10166803" cy="56905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C649B98-14E5-412C-AC8E-40259AF82EEC}"/>
              </a:ext>
            </a:extLst>
          </p:cNvPr>
          <p:cNvSpPr txBox="1">
            <a:spLocks/>
          </p:cNvSpPr>
          <p:nvPr/>
        </p:nvSpPr>
        <p:spPr bwMode="black">
          <a:xfrm>
            <a:off x="431800" y="387833"/>
            <a:ext cx="5505174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tx1"/>
                </a:solidFill>
              </a:rPr>
              <a:t>Bibliography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D0B73DD7-8D18-4CE7-8486-3F6DC5EE2A54}"/>
              </a:ext>
            </a:extLst>
          </p:cNvPr>
          <p:cNvSpPr txBox="1">
            <a:spLocks/>
          </p:cNvSpPr>
          <p:nvPr/>
        </p:nvSpPr>
        <p:spPr>
          <a:xfrm>
            <a:off x="352487" y="1699798"/>
            <a:ext cx="9162573" cy="401175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https://towardsdatascience.com/im proving-random-forest-in-pythonpart-1-893916666cd 3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https://dataflair.training/blogs/machinelearning-classification-algorithms/ 4. </a:t>
            </a:r>
          </a:p>
          <a:p>
            <a:r>
              <a:rPr lang="en-IN" dirty="0">
                <a:solidFill>
                  <a:schemeClr val="tx1"/>
                </a:solidFill>
              </a:rPr>
              <a:t>https://www.kaggle.com/rajanand/a hs-woman-1 5. </a:t>
            </a:r>
          </a:p>
          <a:p>
            <a:r>
              <a:rPr lang="en-IN" dirty="0">
                <a:solidFill>
                  <a:schemeClr val="tx1"/>
                </a:solidFill>
              </a:rPr>
              <a:t>https://www.datacamp.com/commu </a:t>
            </a:r>
            <a:r>
              <a:rPr lang="en-IN" dirty="0" err="1">
                <a:solidFill>
                  <a:schemeClr val="tx1"/>
                </a:solidFill>
              </a:rPr>
              <a:t>nity</a:t>
            </a:r>
            <a:r>
              <a:rPr lang="en-IN" dirty="0">
                <a:solidFill>
                  <a:schemeClr val="tx1"/>
                </a:solidFill>
              </a:rPr>
              <a:t>/tutorials/machine-</a:t>
            </a:r>
            <a:r>
              <a:rPr lang="en-IN" dirty="0" err="1">
                <a:solidFill>
                  <a:schemeClr val="tx1"/>
                </a:solidFill>
              </a:rPr>
              <a:t>learningpython</a:t>
            </a:r>
            <a:r>
              <a:rPr lang="en-IN" dirty="0">
                <a:solidFill>
                  <a:schemeClr val="tx1"/>
                </a:solidFill>
              </a:rPr>
              <a:t> 6. </a:t>
            </a:r>
          </a:p>
          <a:p>
            <a:r>
              <a:rPr lang="en-IN" dirty="0">
                <a:solidFill>
                  <a:schemeClr val="tx1"/>
                </a:solidFill>
              </a:rPr>
              <a:t>https://www.hindustantimes.com/m </a:t>
            </a:r>
            <a:r>
              <a:rPr lang="en-IN" dirty="0" err="1">
                <a:solidFill>
                  <a:schemeClr val="tx1"/>
                </a:solidFill>
              </a:rPr>
              <a:t>umbai</a:t>
            </a:r>
            <a:r>
              <a:rPr lang="en-IN" dirty="0">
                <a:solidFill>
                  <a:schemeClr val="tx1"/>
                </a:solidFill>
              </a:rPr>
              <a:t>-news/70-miscarriages-inmaharashtra-are-from-rural-areassays-health-dept/storykNEw2rgRV6ASUnFz2yFtGJ.html 7. </a:t>
            </a:r>
          </a:p>
          <a:p>
            <a:r>
              <a:rPr lang="en-IN" dirty="0">
                <a:solidFill>
                  <a:schemeClr val="tx1"/>
                </a:solidFill>
              </a:rPr>
              <a:t>https://www.uptodate.com/contents /spontaneous-abortion-management 8. https://data.gov.in/resources/percen tage-pregnancy-resulted-live-birthstill-birth-induced-abortion-andspontaneous 9</a:t>
            </a:r>
          </a:p>
        </p:txBody>
      </p:sp>
    </p:spTree>
    <p:extLst>
      <p:ext uri="{BB962C8B-B14F-4D97-AF65-F5344CB8AC3E}">
        <p14:creationId xmlns:p14="http://schemas.microsoft.com/office/powerpoint/2010/main" val="249809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4DC84-FD0A-40FB-A334-1C8EC5AA5ED8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1152000"/>
            <a:ext cx="5085650" cy="4392379"/>
          </a:xfrm>
        </p:spPr>
        <p:txBody>
          <a:bodyPr/>
          <a:lstStyle/>
          <a:p>
            <a:pPr algn="l" fontAlgn="t"/>
            <a:br>
              <a:rPr lang="en-IN" sz="1600" dirty="0"/>
            </a:br>
            <a:endParaRPr lang="en-US" sz="16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7352F7-F74A-4991-9241-7A5F4D6F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32061"/>
              </p:ext>
            </p:extLst>
          </p:nvPr>
        </p:nvGraphicFramePr>
        <p:xfrm>
          <a:off x="5435301" y="1209150"/>
          <a:ext cx="3525078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25078">
                  <a:extLst>
                    <a:ext uri="{9D8B030D-6E8A-4147-A177-3AD203B41FA5}">
                      <a16:colId xmlns:a16="http://schemas.microsoft.com/office/drawing/2014/main" val="133584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Introduction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2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Review of the project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4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Algorithms study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6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Description of datasets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7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Use of Algorithm, Why?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2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Comparative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8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Future work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0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Conclusion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Bibliography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8300"/>
                  </a:ext>
                </a:extLst>
              </a:tr>
            </a:tbl>
          </a:graphicData>
        </a:graphic>
      </p:graphicFrame>
      <p:sp>
        <p:nvSpPr>
          <p:cNvPr id="10" name="Subtitle 9">
            <a:extLst>
              <a:ext uri="{FF2B5EF4-FFF2-40B4-BE49-F238E27FC236}">
                <a16:creationId xmlns:a16="http://schemas.microsoft.com/office/drawing/2014/main" id="{C9B7ECA5-2C6D-4321-B227-CA491015D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60730-A1ED-426C-99DB-F30472BEA3BF}"/>
              </a:ext>
            </a:extLst>
          </p:cNvPr>
          <p:cNvSpPr/>
          <p:nvPr/>
        </p:nvSpPr>
        <p:spPr>
          <a:xfrm>
            <a:off x="11091633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2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352488" y="375271"/>
            <a:ext cx="5085650" cy="720000"/>
          </a:xfrm>
        </p:spPr>
        <p:txBody>
          <a:bodyPr/>
          <a:lstStyle/>
          <a:p>
            <a:pPr algn="l"/>
            <a:r>
              <a:rPr lang="en-IN" sz="4800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3CFBD0-7013-4BC5-AFE5-EC1A288316F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2488" y="1699798"/>
            <a:ext cx="4444800" cy="2728844"/>
          </a:xfrm>
        </p:spPr>
        <p:txBody>
          <a:bodyPr/>
          <a:lstStyle/>
          <a:p>
            <a:r>
              <a:rPr lang="en-IN" dirty="0"/>
              <a:t>What do we understand by Spontaneous Miscarriage?</a:t>
            </a:r>
          </a:p>
          <a:p>
            <a:r>
              <a:rPr lang="en-IN" dirty="0"/>
              <a:t>Why it happens</a:t>
            </a:r>
          </a:p>
          <a:p>
            <a:r>
              <a:rPr lang="en-IN" dirty="0"/>
              <a:t>Factors</a:t>
            </a:r>
          </a:p>
          <a:p>
            <a:r>
              <a:rPr lang="en-IN" dirty="0"/>
              <a:t>Purpose of the project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CF3279C-123B-4CAA-8B51-7A6F4656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CECE4A-DF82-4863-8738-9DADC9D6A9C7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</a:t>
            </a:r>
          </a:p>
        </p:txBody>
      </p:sp>
      <p:pic>
        <p:nvPicPr>
          <p:cNvPr id="31" name="Picture Placeholder 30" descr="Coins icon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8476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31800" y="387833"/>
            <a:ext cx="5505174" cy="720000"/>
          </a:xfrm>
        </p:spPr>
        <p:txBody>
          <a:bodyPr/>
          <a:lstStyle/>
          <a:p>
            <a:pPr algn="l"/>
            <a:r>
              <a:rPr lang="en-IN" sz="4800" dirty="0">
                <a:solidFill>
                  <a:schemeClr val="tx1"/>
                </a:solidFill>
              </a:rPr>
              <a:t>Review of the project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3356A-2BE3-43AB-9B5B-C5AF46E75919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2EC84A-B422-4A85-B540-55CA1C233DD6}"/>
              </a:ext>
            </a:extLst>
          </p:cNvPr>
          <p:cNvSpPr/>
          <p:nvPr/>
        </p:nvSpPr>
        <p:spPr>
          <a:xfrm>
            <a:off x="431800" y="2014330"/>
            <a:ext cx="5881718" cy="379012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56ACC16E-49B6-4DA9-BCB5-E5DA2F785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05771070-1EC3-42BA-B78C-B3B1CD887065}"/>
              </a:ext>
            </a:extLst>
          </p:cNvPr>
          <p:cNvSpPr txBox="1">
            <a:spLocks/>
          </p:cNvSpPr>
          <p:nvPr/>
        </p:nvSpPr>
        <p:spPr>
          <a:xfrm>
            <a:off x="352488" y="1699798"/>
            <a:ext cx="4444800" cy="27288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Times like these</a:t>
            </a:r>
          </a:p>
          <a:p>
            <a:r>
              <a:rPr lang="en-IN" dirty="0"/>
              <a:t>Data collected</a:t>
            </a:r>
          </a:p>
          <a:p>
            <a:r>
              <a:rPr lang="en-IN" dirty="0"/>
              <a:t>Annual health survey of women</a:t>
            </a: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509B69-40C1-424B-82F7-04319145C259}"/>
              </a:ext>
            </a:extLst>
          </p:cNvPr>
          <p:cNvSpPr/>
          <p:nvPr/>
        </p:nvSpPr>
        <p:spPr>
          <a:xfrm>
            <a:off x="431800" y="1577009"/>
            <a:ext cx="5881718" cy="422744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DE159B-BDED-48FE-8AD2-CDBC19CB8FBE}"/>
              </a:ext>
            </a:extLst>
          </p:cNvPr>
          <p:cNvSpPr/>
          <p:nvPr/>
        </p:nvSpPr>
        <p:spPr>
          <a:xfrm>
            <a:off x="4693517" y="1053548"/>
            <a:ext cx="5881718" cy="400878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D18B4E-2644-480B-ACA8-406507EF5671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467AE35E-3A1E-469F-97D7-C17168A6DAEF}"/>
              </a:ext>
            </a:extLst>
          </p:cNvPr>
          <p:cNvSpPr txBox="1">
            <a:spLocks/>
          </p:cNvSpPr>
          <p:nvPr/>
        </p:nvSpPr>
        <p:spPr bwMode="black">
          <a:xfrm>
            <a:off x="431800" y="387833"/>
            <a:ext cx="5505174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tx1"/>
                </a:solidFill>
              </a:rPr>
              <a:t>Algorithms study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7195A5-31AA-4C6F-AB7F-6A2B4E84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CA5E04-2E13-4904-95C9-3D4324DF4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8476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6">
            <a:extLst>
              <a:ext uri="{FF2B5EF4-FFF2-40B4-BE49-F238E27FC236}">
                <a16:creationId xmlns:a16="http://schemas.microsoft.com/office/drawing/2014/main" id="{3E30E487-C149-4504-8491-2081764FD0CE}"/>
              </a:ext>
            </a:extLst>
          </p:cNvPr>
          <p:cNvSpPr txBox="1">
            <a:spLocks/>
          </p:cNvSpPr>
          <p:nvPr/>
        </p:nvSpPr>
        <p:spPr>
          <a:xfrm>
            <a:off x="352488" y="1699798"/>
            <a:ext cx="4444800" cy="27288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Data depended</a:t>
            </a:r>
          </a:p>
          <a:p>
            <a:r>
              <a:rPr lang="en-IN" dirty="0"/>
              <a:t>What type of analysis is done</a:t>
            </a:r>
          </a:p>
          <a:p>
            <a:r>
              <a:rPr lang="en-IN" dirty="0"/>
              <a:t>Depended on prediction</a:t>
            </a: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 icon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 descr="Lecturer at podium icon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mi. Ut fermentum a magna ut eleifend.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" name="Picture Placeholder 34" descr="Network icon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Integer convallis suscipit eu varius. Morbi a purus dolor.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Megaphone icon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Suspendisse sit amet ipsum varius finibus justo viverra blandit.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 Etiam aliquet eu mi quis.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3709D-3FFC-4C3C-8F6D-8D59003D10C5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53E87-61AA-49F8-B58E-0921F4C41B76}"/>
              </a:ext>
            </a:extLst>
          </p:cNvPr>
          <p:cNvSpPr/>
          <p:nvPr/>
        </p:nvSpPr>
        <p:spPr>
          <a:xfrm rot="5400000">
            <a:off x="431800" y="1762542"/>
            <a:ext cx="5881718" cy="379012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A919D255-04A5-4E92-8DEF-8EDD22A3B647}"/>
              </a:ext>
            </a:extLst>
          </p:cNvPr>
          <p:cNvSpPr txBox="1">
            <a:spLocks/>
          </p:cNvSpPr>
          <p:nvPr/>
        </p:nvSpPr>
        <p:spPr bwMode="black">
          <a:xfrm>
            <a:off x="431800" y="387833"/>
            <a:ext cx="5505174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tx1"/>
                </a:solidFill>
              </a:rPr>
              <a:t>Description of datasets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46109B27-DB78-415F-B132-012837BEA74E}"/>
              </a:ext>
            </a:extLst>
          </p:cNvPr>
          <p:cNvSpPr txBox="1">
            <a:spLocks/>
          </p:cNvSpPr>
          <p:nvPr/>
        </p:nvSpPr>
        <p:spPr>
          <a:xfrm>
            <a:off x="352488" y="1699798"/>
            <a:ext cx="4444800" cy="27288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Parameters </a:t>
            </a:r>
            <a:r>
              <a:rPr lang="en-IN" dirty="0" err="1"/>
              <a:t>considereration</a:t>
            </a:r>
            <a:endParaRPr lang="en-IN" dirty="0"/>
          </a:p>
          <a:p>
            <a:r>
              <a:rPr lang="en-IN" dirty="0"/>
              <a:t>Data cleaning</a:t>
            </a:r>
          </a:p>
          <a:p>
            <a:r>
              <a:rPr lang="en-IN" dirty="0"/>
              <a:t>Checking </a:t>
            </a:r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Nunc tempus, risus sodales hendrerit, arcu dolor commodo libero.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3E176-726A-4DC1-89CB-23CF9F4FD9D0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4D64D-1E45-4ECE-8182-5C101E57FF55}"/>
              </a:ext>
            </a:extLst>
          </p:cNvPr>
          <p:cNvSpPr/>
          <p:nvPr/>
        </p:nvSpPr>
        <p:spPr>
          <a:xfrm>
            <a:off x="-1" y="371061"/>
            <a:ext cx="6641053" cy="6349631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432B5D0-59F5-4603-AAC8-B7A408A79E4B}"/>
              </a:ext>
            </a:extLst>
          </p:cNvPr>
          <p:cNvSpPr txBox="1">
            <a:spLocks/>
          </p:cNvSpPr>
          <p:nvPr/>
        </p:nvSpPr>
        <p:spPr bwMode="black">
          <a:xfrm>
            <a:off x="431800" y="387833"/>
            <a:ext cx="5505174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>
                <a:solidFill>
                  <a:schemeClr val="tx1"/>
                </a:solidFill>
              </a:rPr>
              <a:t>Use of Algorithm, Why?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BEDCB15-3F74-4466-A8AF-B42FC9C2B335}"/>
              </a:ext>
            </a:extLst>
          </p:cNvPr>
          <p:cNvSpPr txBox="1">
            <a:spLocks/>
          </p:cNvSpPr>
          <p:nvPr/>
        </p:nvSpPr>
        <p:spPr>
          <a:xfrm>
            <a:off x="352488" y="1699798"/>
            <a:ext cx="4444800" cy="27288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Logistic Regression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12187-9853-452A-96C1-F2625708C1DD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76EB8D-C67D-43D4-A7E3-C48F3E857CFC}"/>
              </a:ext>
            </a:extLst>
          </p:cNvPr>
          <p:cNvSpPr/>
          <p:nvPr/>
        </p:nvSpPr>
        <p:spPr>
          <a:xfrm>
            <a:off x="431799" y="432000"/>
            <a:ext cx="10166803" cy="569050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7589ABAE-986C-4B35-9770-005E57FDB44D}"/>
              </a:ext>
            </a:extLst>
          </p:cNvPr>
          <p:cNvSpPr txBox="1">
            <a:spLocks/>
          </p:cNvSpPr>
          <p:nvPr/>
        </p:nvSpPr>
        <p:spPr bwMode="black">
          <a:xfrm>
            <a:off x="431800" y="387833"/>
            <a:ext cx="5505174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>
                <a:solidFill>
                  <a:schemeClr val="tx1"/>
                </a:solidFill>
              </a:rPr>
              <a:t>Comparative study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3E7CBC39-5240-4839-AD2A-A77857E14700}"/>
              </a:ext>
            </a:extLst>
          </p:cNvPr>
          <p:cNvSpPr txBox="1">
            <a:spLocks/>
          </p:cNvSpPr>
          <p:nvPr/>
        </p:nvSpPr>
        <p:spPr>
          <a:xfrm>
            <a:off x="352488" y="1699798"/>
            <a:ext cx="4444800" cy="27288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Implementation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Checking of outputs and behaviour of the algorithms </a:t>
            </a:r>
          </a:p>
          <a:p>
            <a:r>
              <a:rPr lang="en-IN" dirty="0"/>
              <a:t>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6DC93-D988-4829-BDBC-D3112C0D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03" y="1566771"/>
            <a:ext cx="3803274" cy="3760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A46F3E-5530-4C4C-8775-7CE536C9D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460" y="5732718"/>
            <a:ext cx="3132200" cy="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1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9</a:t>
            </a:fld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12187-9853-452A-96C1-F2625708C1DD}"/>
              </a:ext>
            </a:extLst>
          </p:cNvPr>
          <p:cNvSpPr/>
          <p:nvPr/>
        </p:nvSpPr>
        <p:spPr>
          <a:xfrm>
            <a:off x="11078381" y="5711550"/>
            <a:ext cx="1100367" cy="691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CDF1C-2AB3-47BF-BC76-27C72AC0883B}"/>
              </a:ext>
            </a:extLst>
          </p:cNvPr>
          <p:cNvSpPr/>
          <p:nvPr/>
        </p:nvSpPr>
        <p:spPr>
          <a:xfrm>
            <a:off x="271233" y="316333"/>
            <a:ext cx="10720744" cy="614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A9EBCC-2E63-44CC-A49D-5A7CB5482F92}"/>
              </a:ext>
            </a:extLst>
          </p:cNvPr>
          <p:cNvSpPr/>
          <p:nvPr/>
        </p:nvSpPr>
        <p:spPr>
          <a:xfrm>
            <a:off x="244729" y="316333"/>
            <a:ext cx="10720744" cy="622533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45DC6419-1A86-42A6-AAA8-07BD8EACC413}"/>
              </a:ext>
            </a:extLst>
          </p:cNvPr>
          <p:cNvSpPr txBox="1">
            <a:spLocks/>
          </p:cNvSpPr>
          <p:nvPr/>
        </p:nvSpPr>
        <p:spPr bwMode="black">
          <a:xfrm>
            <a:off x="431800" y="387833"/>
            <a:ext cx="5505174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6ECC640-876D-43D5-9852-268A925AF792}"/>
              </a:ext>
            </a:extLst>
          </p:cNvPr>
          <p:cNvSpPr txBox="1">
            <a:spLocks/>
          </p:cNvSpPr>
          <p:nvPr/>
        </p:nvSpPr>
        <p:spPr bwMode="black">
          <a:xfrm>
            <a:off x="6673574" y="325708"/>
            <a:ext cx="5505174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tx1"/>
                </a:solidFill>
              </a:rPr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DCC3B-F709-4642-A1C9-7EB36D18604F}"/>
              </a:ext>
            </a:extLst>
          </p:cNvPr>
          <p:cNvCxnSpPr>
            <a:stCxn id="16" idx="0"/>
          </p:cNvCxnSpPr>
          <p:nvPr/>
        </p:nvCxnSpPr>
        <p:spPr>
          <a:xfrm>
            <a:off x="5605101" y="316333"/>
            <a:ext cx="26504" cy="60868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812A1475-84CE-46B0-B30B-550BFCBDBEA9}"/>
              </a:ext>
            </a:extLst>
          </p:cNvPr>
          <p:cNvSpPr txBox="1">
            <a:spLocks/>
          </p:cNvSpPr>
          <p:nvPr/>
        </p:nvSpPr>
        <p:spPr>
          <a:xfrm>
            <a:off x="352488" y="1699798"/>
            <a:ext cx="4444800" cy="272884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Web crawler</a:t>
            </a:r>
          </a:p>
          <a:p>
            <a:r>
              <a:rPr lang="en-IN" dirty="0"/>
              <a:t>Data </a:t>
            </a:r>
            <a:r>
              <a:rPr lang="en-IN" dirty="0" err="1"/>
              <a:t>obtained,Created</a:t>
            </a:r>
            <a:endParaRPr lang="en-IN" dirty="0"/>
          </a:p>
          <a:p>
            <a:r>
              <a:rPr lang="en-IN" dirty="0"/>
              <a:t>Running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572</Words>
  <Application>Microsoft Office PowerPoint</Application>
  <PresentationFormat>Widescreen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Office Theme</vt:lpstr>
      <vt:lpstr>Spontaneous Abortion (Miscarriage Prediction)</vt:lpstr>
      <vt:lpstr> </vt:lpstr>
      <vt:lpstr>Introduction</vt:lpstr>
      <vt:lpstr>Review of the project</vt:lpstr>
      <vt:lpstr>PowerPoint Presentation</vt:lpstr>
      <vt:lpstr>Product</vt:lpstr>
      <vt:lpstr>Emphasize your  main benefit</vt:lpstr>
      <vt:lpstr>Market Opportunity Option 2</vt:lpstr>
      <vt:lpstr>Market Opportunity Option 2</vt:lpstr>
      <vt:lpstr>Market Opportunity Option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2020-04-07T21:11:34Z</dcterms:created>
  <dcterms:modified xsi:type="dcterms:W3CDTF">2020-04-07T21:59:12Z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