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2" r:id="rId4"/>
    <p:sldId id="261" r:id="rId5"/>
    <p:sldId id="305" r:id="rId6"/>
    <p:sldId id="307" r:id="rId7"/>
    <p:sldId id="274" r:id="rId8"/>
    <p:sldId id="263" r:id="rId9"/>
    <p:sldId id="302" r:id="rId10"/>
    <p:sldId id="304" r:id="rId11"/>
    <p:sldId id="310" r:id="rId12"/>
    <p:sldId id="311" r:id="rId13"/>
    <p:sldId id="266" r:id="rId14"/>
    <p:sldId id="269" r:id="rId15"/>
    <p:sldId id="30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dav, Manju" initials="YM" lastIdx="1" clrIdx="0">
    <p:extLst>
      <p:ext uri="{19B8F6BF-5375-455C-9EA6-DF929625EA0E}">
        <p15:presenceInfo xmlns:p15="http://schemas.microsoft.com/office/powerpoint/2012/main" userId="S::manju@uab.edu::d34a8c16-e768-446d-81ec-d809d8a85e8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/>
    <p:restoredTop sz="94624"/>
  </p:normalViewPr>
  <p:slideViewPr>
    <p:cSldViewPr snapToGrid="0" snapToObjects="1">
      <p:cViewPr varScale="1">
        <p:scale>
          <a:sx n="124" d="100"/>
          <a:sy n="124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F593-5F6B-C74A-A895-128ED3AEA2E4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ABDF0-1CD0-5A4A-8F70-845C475D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63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ABDF0-1CD0-5A4A-8F70-845C475D7A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2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FFDB6-E314-4D47-B184-A6852DB7CF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1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FFDB6-E314-4D47-B184-A6852DB7CF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6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0770-728A-044D-B6D0-F240A37F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6E2D-5326-444F-B09C-EB6BDB467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FDA3-AAEB-1742-94F5-99D4AAA1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5B37-C8EE-4744-A12B-CC928F27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2C4A-3FB5-C846-BF36-A154D9C1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65D-BF62-164C-AD55-7DC65056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24589-9384-6543-BFDC-F161FBF72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302E-5303-5441-B1AD-72A0ED0A8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2C3E5-95FC-0145-BCA5-1FDA68BB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F59B5-1702-734E-8638-594E3D52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18CE5-D94E-954C-8151-38998A0BC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9D0-755B-0F42-AD17-6DA2526A3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C2C07-98A0-EC46-A249-BCC43B3A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D217-1174-AC4A-8476-3735D9C2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36163-BDBF-FA45-B524-E733C34B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8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0E81-5FD8-3547-BE56-27FC87AF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133-AD4E-B049-8842-0A815329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FDB1-EC03-BA4D-ACC0-1ADE6498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50DB7-9479-7F4C-A9BD-EBD4B55B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31BF-A37C-7B45-943E-0CCDB4DD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8B1A-0245-4A40-B0A5-34C2E5F1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96DCB-100B-1E42-8D36-B55B500D9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9D76-0CCF-C24F-A8C3-EA8C8703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74AD2-5323-7449-9488-CA247273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7DE35-B509-0542-8DFF-83AD4244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7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39BD-1381-A546-B182-9374F7D0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F21B-CC35-3F4B-B079-05DF34B51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24737-54DF-B746-89AE-15908E3E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7FE7C-BF39-AF4B-A1B6-AD5DB1F8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46269-1A95-9640-AB40-685D212C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8AA8A-80DB-AA41-9A77-08317EC8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6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692D-DDF5-2E4C-8A93-6020BB71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3C680-1831-5245-87D7-9FBA5A86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0B6C1-9A2D-834B-9699-82AB11D8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A8EBD-9436-2244-8492-93E8F041A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E1B78-EBAE-BE49-A7B3-F65FEFD5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DD1B3-CD61-1345-9E7F-3157E2EE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C71EB-97B1-F544-A5F3-11BB9F95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C97D-7A54-6E48-9570-2142845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8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02264-9D1C-DC44-B8D3-FEAFEB11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8720D-25B1-6649-B83F-EA7A5829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A3DD9-F694-3246-863D-4359BBF8E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E0CBF-0B2A-B343-BAF5-0C493C22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689B15-535F-DB4C-8486-042C4442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7C8B9-04B7-1145-9836-8246470C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7CF1-5056-9743-9E06-DF867157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3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FDAF-77BE-864D-839F-C898806A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9E0F-8101-094A-B484-6AFEDEAD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7709B-5889-6D48-8118-C512E9C3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F4BE0-D192-E04E-8967-07F52028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E32C5-C1D8-F341-AFBC-7CB248D9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0FF9C-E60E-8444-85AB-38E9FF8B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3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B24A-F6D7-0B4A-9BD1-89531071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4310A-421E-EB49-A430-4FFAFE863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CA222-5B1D-5342-AE8C-86609D2CA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DDD87-C6E6-4A4F-B7B7-45EECAA4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8EEB9-7C2A-1541-87CD-F4D74B15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2D9FD-C790-AD4E-AEB1-B068FF40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1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B273E-43C0-D84E-9F34-C3870F7F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D08BA-E395-AA4E-BC10-E300F6358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DC998-84E8-3942-888B-5BF7210ED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0AE02-934B-CD42-8645-F055429FCBCF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85517-B69B-6940-8DDF-C32FBD84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EE473-79FB-3849-AB56-0CE76EED2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946AB-D8B8-2940-AE57-1B6B27611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ai.googleblog.com/2020/03/more-efficient-nlp-model-pre-train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3C74-E48D-6346-A6F1-32A68906D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ELECTRA: Pre-training Text Encoders as Discriminators Rather Than Generators</a:t>
            </a:r>
            <a:br>
              <a:rPr lang="en-US" sz="4000" dirty="0"/>
            </a:br>
            <a:r>
              <a:rPr lang="en-US" sz="3600" dirty="0"/>
              <a:t>Clark et al., 2020(Google AI Language)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775B3-7F6A-9D4A-8EA4-4B0BDADA9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0459" y="4561726"/>
            <a:ext cx="6308332" cy="95549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Manju Yadav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CS662: Natural Language 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Alabama at Birmingham</a:t>
            </a:r>
          </a:p>
        </p:txBody>
      </p:sp>
    </p:spTree>
    <p:extLst>
      <p:ext uri="{BB962C8B-B14F-4D97-AF65-F5344CB8AC3E}">
        <p14:creationId xmlns:p14="http://schemas.microsoft.com/office/powerpoint/2010/main" val="1114519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3F2A36-69C8-4D14-AC51-44A8D2597961}"/>
              </a:ext>
            </a:extLst>
          </p:cNvPr>
          <p:cNvSpPr txBox="1"/>
          <p:nvPr/>
        </p:nvSpPr>
        <p:spPr>
          <a:xfrm>
            <a:off x="6301193" y="1536346"/>
            <a:ext cx="54123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ELECTRA-Large outscores the alternative state-of-the-art models on the GLUE and </a:t>
            </a:r>
            <a:r>
              <a:rPr lang="en-US" sz="1600" dirty="0" err="1"/>
              <a:t>SQuAD</a:t>
            </a:r>
            <a:r>
              <a:rPr lang="en-US" sz="1600" dirty="0"/>
              <a:t> benchmarks while still requiring less pre-training compute.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i="1" dirty="0"/>
              <a:t>Model                   Squad 2.0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i="1" dirty="0"/>
          </a:p>
          <a:p>
            <a:r>
              <a:rPr lang="en-US" sz="1600" i="1" dirty="0"/>
              <a:t>ELECTRA-Large.        88.7</a:t>
            </a:r>
          </a:p>
          <a:p>
            <a:r>
              <a:rPr lang="en-US" sz="1600" dirty="0"/>
              <a:t>ALBERT-</a:t>
            </a:r>
            <a:r>
              <a:rPr lang="en-US" sz="1600" dirty="0" err="1"/>
              <a:t>xxlarge</a:t>
            </a:r>
            <a:r>
              <a:rPr lang="en-US" sz="1600" dirty="0"/>
              <a:t>         88.1</a:t>
            </a:r>
          </a:p>
          <a:p>
            <a:r>
              <a:rPr lang="en-US" sz="1600" dirty="0" err="1"/>
              <a:t>XLNet</a:t>
            </a:r>
            <a:r>
              <a:rPr lang="en-US" sz="1600" dirty="0"/>
              <a:t>-Large               87.9</a:t>
            </a:r>
          </a:p>
          <a:p>
            <a:r>
              <a:rPr lang="en-US" sz="1600" dirty="0" err="1"/>
              <a:t>RoBERTa</a:t>
            </a:r>
            <a:r>
              <a:rPr lang="en-US" sz="1600" dirty="0"/>
              <a:t>-Large          86.8</a:t>
            </a:r>
          </a:p>
          <a:p>
            <a:r>
              <a:rPr lang="en-US" sz="1600" dirty="0"/>
              <a:t>BERT-Large.                80.0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0BE10-02BF-421A-932B-AC88B68E794D}"/>
              </a:ext>
            </a:extLst>
          </p:cNvPr>
          <p:cNvSpPr/>
          <p:nvPr/>
        </p:nvSpPr>
        <p:spPr>
          <a:xfrm>
            <a:off x="6114726" y="1128297"/>
            <a:ext cx="18288" cy="4844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260EE-56CA-4FB5-9487-7737665A9ED4}"/>
              </a:ext>
            </a:extLst>
          </p:cNvPr>
          <p:cNvSpPr txBox="1"/>
          <p:nvPr/>
        </p:nvSpPr>
        <p:spPr>
          <a:xfrm>
            <a:off x="127977" y="6383611"/>
            <a:ext cx="8129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ELECTRA: Pre-training Text Encoders as Discriminators Rather Than Generators </a:t>
            </a:r>
            <a:r>
              <a:rPr lang="en-US" sz="1050" dirty="0"/>
              <a:t>Clark et al., 2020(Google AI Language)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BF8A4-4BC0-C543-9B2F-AD184DE6C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60" y="1082636"/>
            <a:ext cx="5794076" cy="2467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AC8554-1234-FC41-A969-E17AE8F8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7" y="3711689"/>
            <a:ext cx="5781118" cy="2349304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C0FA5B-8F2F-4348-8961-D9EF582B7FF2}"/>
              </a:ext>
            </a:extLst>
          </p:cNvPr>
          <p:cNvSpPr/>
          <p:nvPr/>
        </p:nvSpPr>
        <p:spPr>
          <a:xfrm>
            <a:off x="3179298" y="154746"/>
            <a:ext cx="5286608" cy="718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Experimental Results</a:t>
            </a:r>
          </a:p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C2D68C-6A35-784A-93ED-F5153837A493}"/>
              </a:ext>
            </a:extLst>
          </p:cNvPr>
          <p:cNvSpPr/>
          <p:nvPr/>
        </p:nvSpPr>
        <p:spPr>
          <a:xfrm>
            <a:off x="6171404" y="1536346"/>
            <a:ext cx="5458764" cy="36827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675D84-5C45-2E4F-AFDE-5E7AC6174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11" y="1825625"/>
            <a:ext cx="3923372" cy="311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F51EC4-0A1E-BC43-9DBF-5B2DE623653D}"/>
              </a:ext>
            </a:extLst>
          </p:cNvPr>
          <p:cNvSpPr txBox="1"/>
          <p:nvPr/>
        </p:nvSpPr>
        <p:spPr>
          <a:xfrm>
            <a:off x="267128" y="5917915"/>
            <a:ext cx="7366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BERT: Pre-training of Deep Bidirectional Transformers for Language Understanding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A4BAA8-507A-3F47-85E1-C6FE212D7EDA}"/>
              </a:ext>
            </a:extLst>
          </p:cNvPr>
          <p:cNvSpPr/>
          <p:nvPr/>
        </p:nvSpPr>
        <p:spPr>
          <a:xfrm>
            <a:off x="6924782" y="1941343"/>
            <a:ext cx="4849876" cy="299578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MLM leans from 15% of tokens per example.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Task is defined over all input tokens, no mask token: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pre-train fine-tune mismatch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414EA50-E988-714A-A603-0954F0E17D80}"/>
              </a:ext>
            </a:extLst>
          </p:cNvPr>
          <p:cNvSpPr/>
          <p:nvPr/>
        </p:nvSpPr>
        <p:spPr>
          <a:xfrm>
            <a:off x="3806683" y="248218"/>
            <a:ext cx="4535460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Efficiency Gains</a:t>
            </a:r>
          </a:p>
        </p:txBody>
      </p:sp>
    </p:spTree>
    <p:extLst>
      <p:ext uri="{BB962C8B-B14F-4D97-AF65-F5344CB8AC3E}">
        <p14:creationId xmlns:p14="http://schemas.microsoft.com/office/powerpoint/2010/main" val="178648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9CD9F-9506-304C-AAA3-1B5F8F9F0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628877"/>
            <a:ext cx="10515600" cy="10956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AF2C2-D869-1049-BA34-3154A0A69E38}"/>
              </a:ext>
            </a:extLst>
          </p:cNvPr>
          <p:cNvSpPr txBox="1"/>
          <p:nvPr/>
        </p:nvSpPr>
        <p:spPr>
          <a:xfrm>
            <a:off x="1150706" y="1910993"/>
            <a:ext cx="102030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</a:t>
            </a:r>
            <a:r>
              <a:rPr lang="en-US" b="1" dirty="0"/>
              <a:t>ELECTRA 15%: </a:t>
            </a:r>
            <a:r>
              <a:rPr lang="en-US" dirty="0"/>
              <a:t>sum in the discriminator loss </a:t>
            </a:r>
            <a:r>
              <a:rPr lang="en-US" dirty="0" err="1"/>
              <a:t>LDisc</a:t>
            </a:r>
            <a:r>
              <a:rPr lang="en-US" dirty="0"/>
              <a:t> is over </a:t>
            </a:r>
            <a:r>
              <a:rPr lang="en-US" dirty="0" err="1"/>
              <a:t>i</a:t>
            </a:r>
            <a:r>
              <a:rPr lang="en-US" dirty="0"/>
              <a:t> ∈ m instead of from 1 to n.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Replace MLM: </a:t>
            </a:r>
            <a:r>
              <a:rPr lang="en-US" dirty="0"/>
              <a:t>instead of replacing masked-out tokens with [MASK], they are replaced with tokens from a generator model (to solve discrepancy between training and fine tuning)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All-Tokens MLM: </a:t>
            </a:r>
            <a:r>
              <a:rPr lang="en-US" dirty="0"/>
              <a:t>the model predicts the identity of all tokens in the input, not just ones that were replaced.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3F014-01B9-F041-BE32-343894E0E980}"/>
              </a:ext>
            </a:extLst>
          </p:cNvPr>
          <p:cNvSpPr txBox="1"/>
          <p:nvPr/>
        </p:nvSpPr>
        <p:spPr>
          <a:xfrm>
            <a:off x="503434" y="6411074"/>
            <a:ext cx="10850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ELECTRA: Pre-training Text Encoders as Discriminators Rather Than Generators Clark et al., 2020(Google AI Language)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00828D-E3C9-784A-9111-8FCFA6AD2585}"/>
              </a:ext>
            </a:extLst>
          </p:cNvPr>
          <p:cNvSpPr/>
          <p:nvPr/>
        </p:nvSpPr>
        <p:spPr>
          <a:xfrm>
            <a:off x="3523785" y="5241073"/>
            <a:ext cx="546410" cy="256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B8D07-507F-514D-8E10-936A1685AAFA}"/>
              </a:ext>
            </a:extLst>
          </p:cNvPr>
          <p:cNvSpPr/>
          <p:nvPr/>
        </p:nvSpPr>
        <p:spPr>
          <a:xfrm>
            <a:off x="4850780" y="5241073"/>
            <a:ext cx="535259" cy="25647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894D424-DF74-E445-8534-1A5F2255DF5D}"/>
              </a:ext>
            </a:extLst>
          </p:cNvPr>
          <p:cNvSpPr/>
          <p:nvPr/>
        </p:nvSpPr>
        <p:spPr>
          <a:xfrm>
            <a:off x="1955409" y="237687"/>
            <a:ext cx="8356209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Efficiency Analysis Experiments</a:t>
            </a:r>
          </a:p>
        </p:txBody>
      </p:sp>
    </p:spTree>
    <p:extLst>
      <p:ext uri="{BB962C8B-B14F-4D97-AF65-F5344CB8AC3E}">
        <p14:creationId xmlns:p14="http://schemas.microsoft.com/office/powerpoint/2010/main" val="189769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40E79A-9E1C-CD49-8A91-20C6EE21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6095" y="1949556"/>
            <a:ext cx="6719299" cy="34157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913F1-E3FD-8246-8FE3-6A1F1C6EF21C}"/>
              </a:ext>
            </a:extLst>
          </p:cNvPr>
          <p:cNvSpPr txBox="1"/>
          <p:nvPr/>
        </p:nvSpPr>
        <p:spPr>
          <a:xfrm>
            <a:off x="636998" y="6282916"/>
            <a:ext cx="79213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ELECTRA: Pre-training Text Encoders as Discriminators Rather Than Generators Clark et al., 2020(Google AI Language)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AD3C14-9435-3943-932B-974DA9BC618F}"/>
              </a:ext>
            </a:extLst>
          </p:cNvPr>
          <p:cNvSpPr txBox="1"/>
          <p:nvPr/>
        </p:nvSpPr>
        <p:spPr>
          <a:xfrm>
            <a:off x="2715064" y="5548045"/>
            <a:ext cx="607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Pre Training Hyperparameters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1757926-23F0-FF40-930B-7B23C854D36C}"/>
              </a:ext>
            </a:extLst>
          </p:cNvPr>
          <p:cNvSpPr/>
          <p:nvPr/>
        </p:nvSpPr>
        <p:spPr>
          <a:xfrm>
            <a:off x="2546094" y="237687"/>
            <a:ext cx="7215423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97487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FB6D1-708C-344D-9E73-9001C35C2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435957" cy="362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Noto Sans"/>
              </a:rPr>
              <a:t>Simple but novel self-supervised task, strong results.</a:t>
            </a:r>
          </a:p>
          <a:p>
            <a:r>
              <a:rPr lang="en-US" sz="2400" dirty="0"/>
              <a:t>More Compute and parameter efficient. Now it’s possible to train our own language models on a single GPU</a:t>
            </a:r>
          </a:p>
          <a:p>
            <a:r>
              <a:rPr lang="en-US" sz="2400" dirty="0"/>
              <a:t>Learns from all input is the key </a:t>
            </a:r>
          </a:p>
          <a:p>
            <a:r>
              <a:rPr lang="en-US" sz="2400" dirty="0"/>
              <a:t>Approach is Similar to GAN</a:t>
            </a:r>
          </a:p>
          <a:p>
            <a:r>
              <a:rPr lang="en-US" sz="2400" dirty="0"/>
              <a:t>Large amount of ELECTRA’s improvement can be attributed to learning from all tokens and a smaller amount can be attributed to alleviating the pre-train fine-tune mismatch.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477ADE-F1DB-3444-BAB2-83D67C03D654}"/>
              </a:ext>
            </a:extLst>
          </p:cNvPr>
          <p:cNvSpPr/>
          <p:nvPr/>
        </p:nvSpPr>
        <p:spPr>
          <a:xfrm>
            <a:off x="4529796" y="262285"/>
            <a:ext cx="3938955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3815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DBD960F-9500-2149-8615-9BC4F2A26753}"/>
              </a:ext>
            </a:extLst>
          </p:cNvPr>
          <p:cNvSpPr/>
          <p:nvPr/>
        </p:nvSpPr>
        <p:spPr>
          <a:xfrm>
            <a:off x="4079630" y="2695996"/>
            <a:ext cx="5233182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</a:t>
            </a:r>
            <a:r>
              <a:rPr lang="en-US" sz="7200" dirty="0">
                <a:solidFill>
                  <a:srgbClr val="002060"/>
                </a:solidFill>
              </a:rPr>
              <a:t> </a:t>
            </a:r>
            <a:r>
              <a:rPr lang="en-US" sz="7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You</a:t>
            </a:r>
            <a:endParaRPr lang="en-US" sz="7200" dirty="0">
              <a:solidFill>
                <a:srgbClr val="00206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EE1185-F1A0-CB42-88F3-5ABA7D0B2BDF}"/>
              </a:ext>
            </a:extLst>
          </p:cNvPr>
          <p:cNvCxnSpPr/>
          <p:nvPr/>
        </p:nvCxnSpPr>
        <p:spPr>
          <a:xfrm>
            <a:off x="3742006" y="4149970"/>
            <a:ext cx="5908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BC1187-E5E5-9F4B-AB4C-63C4615E4CAA}"/>
              </a:ext>
            </a:extLst>
          </p:cNvPr>
          <p:cNvSpPr txBox="1"/>
          <p:nvPr/>
        </p:nvSpPr>
        <p:spPr>
          <a:xfrm>
            <a:off x="3404382" y="4375052"/>
            <a:ext cx="62460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Questions</a:t>
            </a:r>
            <a:endParaRPr lang="en-US" sz="6000" dirty="0">
              <a:solidFill>
                <a:srgbClr val="002060"/>
              </a:solidFill>
            </a:endParaRPr>
          </a:p>
          <a:p>
            <a:pPr algn="ctr"/>
            <a:r>
              <a:rPr lang="en-US" sz="6000" dirty="0"/>
              <a:t>⁉️</a:t>
            </a:r>
          </a:p>
        </p:txBody>
      </p:sp>
    </p:spTree>
    <p:extLst>
      <p:ext uri="{BB962C8B-B14F-4D97-AF65-F5344CB8AC3E}">
        <p14:creationId xmlns:p14="http://schemas.microsoft.com/office/powerpoint/2010/main" val="2412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B3730-9F5B-6E46-B7F9-64A87CBD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515600" cy="29988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Electra targets to reduce computation time and resources while maintaining high-quality performance. </a:t>
            </a:r>
          </a:p>
          <a:p>
            <a:r>
              <a:rPr lang="en-US" sz="2400" dirty="0"/>
              <a:t>The trick is introducing the generator for Masked Language Model (MLM) prediction, and forwarding the generator result to the discriminator.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ECA21-5088-FA48-AF6D-071B8250E8EF}"/>
              </a:ext>
            </a:extLst>
          </p:cNvPr>
          <p:cNvSpPr txBox="1"/>
          <p:nvPr/>
        </p:nvSpPr>
        <p:spPr>
          <a:xfrm>
            <a:off x="992459" y="2219093"/>
            <a:ext cx="10539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Main ideas</a:t>
            </a:r>
          </a:p>
          <a:p>
            <a:r>
              <a:rPr lang="en-US" sz="2400" dirty="0"/>
              <a:t>To improve the efficiency of training for state-of-the-art Transformer networks.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293C5-F978-E649-8C8C-9833F78B0D25}"/>
              </a:ext>
            </a:extLst>
          </p:cNvPr>
          <p:cNvSpPr/>
          <p:nvPr/>
        </p:nvSpPr>
        <p:spPr>
          <a:xfrm>
            <a:off x="838201" y="464234"/>
            <a:ext cx="10858994" cy="13082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ELECTRA:   “Efficiently Learning an Encoder that Classifies Token Replacements Accurately.”</a:t>
            </a:r>
          </a:p>
        </p:txBody>
      </p:sp>
    </p:spTree>
    <p:extLst>
      <p:ext uri="{BB962C8B-B14F-4D97-AF65-F5344CB8AC3E}">
        <p14:creationId xmlns:p14="http://schemas.microsoft.com/office/powerpoint/2010/main" val="35844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7E24BC-CA9F-2D46-AA6A-D49DC510E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5350" y="1623318"/>
            <a:ext cx="7861300" cy="380143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8FEF2A-A242-C644-AA4C-08EDEA4B669A}"/>
              </a:ext>
            </a:extLst>
          </p:cNvPr>
          <p:cNvSpPr txBox="1"/>
          <p:nvPr/>
        </p:nvSpPr>
        <p:spPr>
          <a:xfrm>
            <a:off x="472611" y="6396335"/>
            <a:ext cx="9185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ELECTRA: Pre-training Text Encoders as Discriminators Rather Than Generators, Clark et al., 2020(Google AI Language)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F3C10F3-B816-C742-9EAC-E9FDDE377D5D}"/>
              </a:ext>
            </a:extLst>
          </p:cNvPr>
          <p:cNvSpPr/>
          <p:nvPr/>
        </p:nvSpPr>
        <p:spPr>
          <a:xfrm>
            <a:off x="3052689" y="590843"/>
            <a:ext cx="6105379" cy="6471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4608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4AA9D1-9949-8E49-A362-8A1FADBECA7F}"/>
              </a:ext>
            </a:extLst>
          </p:cNvPr>
          <p:cNvSpPr txBox="1"/>
          <p:nvPr/>
        </p:nvSpPr>
        <p:spPr>
          <a:xfrm>
            <a:off x="1171254" y="1458930"/>
            <a:ext cx="31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Replaced Token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B56D0-4174-2E49-A492-F08583703818}"/>
              </a:ext>
            </a:extLst>
          </p:cNvPr>
          <p:cNvSpPr txBox="1"/>
          <p:nvPr/>
        </p:nvSpPr>
        <p:spPr>
          <a:xfrm>
            <a:off x="347441" y="6137849"/>
            <a:ext cx="73562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ELECTRA: Pre-training Text Encoders as Discriminators Rather Than Generators Clark et al., 2020(Google AI Language)</a:t>
            </a:r>
          </a:p>
          <a:p>
            <a:endParaRPr lang="en-US" sz="1100" dirty="0"/>
          </a:p>
          <a:p>
            <a:r>
              <a:rPr lang="en-US" sz="1200" dirty="0">
                <a:hlinkClick r:id="rId2" tooltip="More Efficient NLP Model Pre-training with ELECTRA"/>
              </a:rPr>
              <a:t>More Efficient NLP Model Pre-training with ELECTRA</a:t>
            </a:r>
            <a:r>
              <a:rPr lang="en-US" sz="1200" dirty="0"/>
              <a:t> by Kevin Clark, Google AI Blog</a:t>
            </a:r>
            <a:endParaRPr lang="en-US" sz="1200" b="1" dirty="0"/>
          </a:p>
          <a:p>
            <a:endParaRPr lang="en-US" sz="11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11212CF-FC31-F04F-8DCF-C5502C7B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294" y="2168733"/>
            <a:ext cx="5778358" cy="313972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A713B4-6918-E04B-ADF9-2B311F0EFD99}"/>
              </a:ext>
            </a:extLst>
          </p:cNvPr>
          <p:cNvSpPr txBox="1"/>
          <p:nvPr/>
        </p:nvSpPr>
        <p:spPr>
          <a:xfrm>
            <a:off x="7479586" y="1458930"/>
            <a:ext cx="453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approach trains two neural networks, a generator G and a discriminator D.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99CD2D-4A77-FC45-AEC6-B50D8B7328FA}"/>
              </a:ext>
            </a:extLst>
          </p:cNvPr>
          <p:cNvCxnSpPr/>
          <p:nvPr/>
        </p:nvCxnSpPr>
        <p:spPr>
          <a:xfrm>
            <a:off x="7243281" y="1458930"/>
            <a:ext cx="0" cy="403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D16ECA1-0F93-D842-872A-3D18D87E8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586" y="2659259"/>
            <a:ext cx="4262648" cy="2481454"/>
          </a:xfrm>
          <a:prstGeom prst="rect">
            <a:avLst/>
          </a:prstGeom>
        </p:spPr>
      </p:pic>
      <p:sp>
        <p:nvSpPr>
          <p:cNvPr id="16" name="Pentagon 15">
            <a:extLst>
              <a:ext uri="{FF2B5EF4-FFF2-40B4-BE49-F238E27FC236}">
                <a16:creationId xmlns:a16="http://schemas.microsoft.com/office/drawing/2014/main" id="{A66E11CF-4919-ED4B-B4CC-935C3FA94B8A}"/>
              </a:ext>
            </a:extLst>
          </p:cNvPr>
          <p:cNvSpPr/>
          <p:nvPr/>
        </p:nvSpPr>
        <p:spPr>
          <a:xfrm>
            <a:off x="3836020" y="2553629"/>
            <a:ext cx="379141" cy="189571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0ED1304A-7E00-E640-BCA2-30A22C782E12}"/>
              </a:ext>
            </a:extLst>
          </p:cNvPr>
          <p:cNvSpPr/>
          <p:nvPr/>
        </p:nvSpPr>
        <p:spPr>
          <a:xfrm>
            <a:off x="3836020" y="3077737"/>
            <a:ext cx="379141" cy="144965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A4349C-47E9-414E-9A8C-7DF072DFCB03}"/>
              </a:ext>
            </a:extLst>
          </p:cNvPr>
          <p:cNvSpPr/>
          <p:nvPr/>
        </p:nvSpPr>
        <p:spPr>
          <a:xfrm>
            <a:off x="5932449" y="2553629"/>
            <a:ext cx="546410" cy="189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585E2-76A0-D846-B07E-E2F46704EF7C}"/>
              </a:ext>
            </a:extLst>
          </p:cNvPr>
          <p:cNvSpPr/>
          <p:nvPr/>
        </p:nvSpPr>
        <p:spPr>
          <a:xfrm>
            <a:off x="5954751" y="2999679"/>
            <a:ext cx="646771" cy="223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A9B8F1-5FCB-0446-85F8-FA6576FBE3E6}"/>
              </a:ext>
            </a:extLst>
          </p:cNvPr>
          <p:cNvSpPr txBox="1"/>
          <p:nvPr/>
        </p:nvSpPr>
        <p:spPr>
          <a:xfrm>
            <a:off x="7479586" y="5140713"/>
            <a:ext cx="4385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After the training phase, the generator will be thrown away while we only keep the discriminator for fine-tuning and inference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85A904-090C-4844-95C5-7F1C10E979FC}"/>
              </a:ext>
            </a:extLst>
          </p:cNvPr>
          <p:cNvSpPr/>
          <p:nvPr/>
        </p:nvSpPr>
        <p:spPr>
          <a:xfrm>
            <a:off x="4215161" y="248218"/>
            <a:ext cx="3747311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3363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FE660A5-C469-5E4C-8419-3FD0A0973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69677"/>
            <a:ext cx="4597400" cy="431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4CCF52-8C75-E447-A79D-BB832EC1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165711"/>
            <a:ext cx="2552700" cy="3575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BAE40E-AB46-4E4B-9B76-EB0C0AEDB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1" y="3935667"/>
            <a:ext cx="6345292" cy="9855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3A2149-3687-B545-9C5E-DCA958B79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514757"/>
            <a:ext cx="3111500" cy="444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B68E48-9E43-7643-BBC1-AA8BB1262D4F}"/>
              </a:ext>
            </a:extLst>
          </p:cNvPr>
          <p:cNvSpPr txBox="1"/>
          <p:nvPr/>
        </p:nvSpPr>
        <p:spPr>
          <a:xfrm>
            <a:off x="978471" y="2013159"/>
            <a:ext cx="5383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for generating a particular token </a:t>
            </a:r>
            <a:r>
              <a:rPr lang="en-US" sz="1400" dirty="0" err="1"/>
              <a:t>xt</a:t>
            </a:r>
            <a:r>
              <a:rPr lang="en-US" sz="1400" dirty="0"/>
              <a:t> with a </a:t>
            </a:r>
            <a:r>
              <a:rPr lang="en-US" sz="1400" dirty="0" err="1"/>
              <a:t>softmax</a:t>
            </a:r>
            <a:r>
              <a:rPr lang="en-US" sz="1400" dirty="0"/>
              <a:t> layer:</a:t>
            </a:r>
            <a:endParaRPr lang="en-US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138B2-E8D7-2B4B-956C-5550560BC3BB}"/>
              </a:ext>
            </a:extLst>
          </p:cNvPr>
          <p:cNvSpPr txBox="1"/>
          <p:nvPr/>
        </p:nvSpPr>
        <p:spPr>
          <a:xfrm>
            <a:off x="982181" y="3658868"/>
            <a:ext cx="2459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Loss Functions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5F1DB-F823-6A46-B30D-A432D16A1B5C}"/>
              </a:ext>
            </a:extLst>
          </p:cNvPr>
          <p:cNvSpPr txBox="1"/>
          <p:nvPr/>
        </p:nvSpPr>
        <p:spPr>
          <a:xfrm>
            <a:off x="982181" y="5082404"/>
            <a:ext cx="3065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Combined Minimum 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45A56-F08C-D945-8168-BEFDF6A69A2D}"/>
              </a:ext>
            </a:extLst>
          </p:cNvPr>
          <p:cNvSpPr txBox="1"/>
          <p:nvPr/>
        </p:nvSpPr>
        <p:spPr>
          <a:xfrm>
            <a:off x="472611" y="6368180"/>
            <a:ext cx="867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ELECTRA: Pre-training Text Encoders as Discriminators Rather Than Generators Clark et al., 2020(Google AI Language)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01CACE-3FA9-B740-9201-2C5CB4A547AD}"/>
              </a:ext>
            </a:extLst>
          </p:cNvPr>
          <p:cNvSpPr txBox="1"/>
          <p:nvPr/>
        </p:nvSpPr>
        <p:spPr>
          <a:xfrm>
            <a:off x="8003567" y="2003461"/>
            <a:ext cx="39863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  is a sequence on input tokens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 is a sequence of contextualized vector representations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 denotes token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minimizing the combined loss over a large corpus X of raw text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228E2C-34D6-0D4B-B0BD-360164A8D3E2}"/>
              </a:ext>
            </a:extLst>
          </p:cNvPr>
          <p:cNvCxnSpPr>
            <a:cxnSpLocks/>
          </p:cNvCxnSpPr>
          <p:nvPr/>
        </p:nvCxnSpPr>
        <p:spPr>
          <a:xfrm>
            <a:off x="7625849" y="2198077"/>
            <a:ext cx="0" cy="27230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7E9F9A7-FB8D-174C-BEC1-929657E86DD6}"/>
              </a:ext>
            </a:extLst>
          </p:cNvPr>
          <p:cNvSpPr/>
          <p:nvPr/>
        </p:nvSpPr>
        <p:spPr>
          <a:xfrm>
            <a:off x="3806683" y="248218"/>
            <a:ext cx="4535460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Training Details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913D5-F03B-024F-BA05-9C227351D9AE}"/>
              </a:ext>
            </a:extLst>
          </p:cNvPr>
          <p:cNvSpPr txBox="1"/>
          <p:nvPr/>
        </p:nvSpPr>
        <p:spPr>
          <a:xfrm>
            <a:off x="982180" y="1438394"/>
            <a:ext cx="2967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Generator/Discriminator output</a:t>
            </a:r>
          </a:p>
        </p:txBody>
      </p:sp>
    </p:spTree>
    <p:extLst>
      <p:ext uri="{BB962C8B-B14F-4D97-AF65-F5344CB8AC3E}">
        <p14:creationId xmlns:p14="http://schemas.microsoft.com/office/powerpoint/2010/main" val="1813666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5D9D-ACAC-FE42-BA6B-235CB9519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Evaluated on the GLUE benchmark and Stanford Question Answering (</a:t>
            </a:r>
            <a:r>
              <a:rPr lang="en-US" sz="2400" dirty="0" err="1"/>
              <a:t>SQuAD</a:t>
            </a:r>
            <a:r>
              <a:rPr lang="en-US" sz="2400" dirty="0"/>
              <a:t>) dataset</a:t>
            </a:r>
          </a:p>
          <a:p>
            <a:r>
              <a:rPr lang="en-US" sz="2400" dirty="0"/>
              <a:t>Mostly pre-trained on the same data as BERT, However, for the Large model pre-trained on the data used for </a:t>
            </a:r>
            <a:r>
              <a:rPr lang="en-US" sz="2400" dirty="0" err="1"/>
              <a:t>XLNet</a:t>
            </a:r>
            <a:r>
              <a:rPr lang="en-US" sz="2400" dirty="0"/>
              <a:t>.</a:t>
            </a:r>
          </a:p>
          <a:p>
            <a:r>
              <a:rPr lang="en-US" sz="2400" dirty="0"/>
              <a:t>Most hyperparameters are the same as BERT’s.</a:t>
            </a:r>
          </a:p>
          <a:p>
            <a:r>
              <a:rPr lang="en-US" sz="2400" dirty="0"/>
              <a:t>For fine-tuning on GLUE, added simple linear classifiers on top of ELECTRA. For </a:t>
            </a:r>
            <a:r>
              <a:rPr lang="en-US" sz="2400" dirty="0" err="1"/>
              <a:t>SQuAD</a:t>
            </a:r>
            <a:r>
              <a:rPr lang="en-US" sz="2400" dirty="0"/>
              <a:t>, added the QA module from </a:t>
            </a:r>
            <a:r>
              <a:rPr lang="en-US" sz="2400" dirty="0" err="1"/>
              <a:t>XLNet</a:t>
            </a:r>
            <a:r>
              <a:rPr lang="en-US" sz="2400" dirty="0"/>
              <a:t> on top of ELECTRA</a:t>
            </a:r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5CF50C-02F0-8D41-B436-AB9B6F75391A}"/>
              </a:ext>
            </a:extLst>
          </p:cNvPr>
          <p:cNvSpPr/>
          <p:nvPr/>
        </p:nvSpPr>
        <p:spPr>
          <a:xfrm>
            <a:off x="3806683" y="248218"/>
            <a:ext cx="4535460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8676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F3A7-CB2D-2648-9E8E-B59E66F6D88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Weight Sharing</a:t>
            </a:r>
            <a:r>
              <a:rPr lang="en-US" sz="2400" dirty="0"/>
              <a:t>: only share the embeddings (both the token and positional embeddings) of the generator and discriminator.</a:t>
            </a:r>
          </a:p>
          <a:p>
            <a:pPr marL="0" indent="0">
              <a:buNone/>
            </a:pPr>
            <a:r>
              <a:rPr lang="en-US" sz="2400" dirty="0"/>
              <a:t>(GLUE scores are 83.6 for no weight tying, 84.3 for tying token embeddings, and 84.4 for tying all weights.)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Smaller Generators</a:t>
            </a:r>
            <a:r>
              <a:rPr lang="en-US" sz="2400" dirty="0"/>
              <a:t>: to reduce the factor of compute per step. Model work best with generators 1/4-1/2 the size of the discriminator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Training Algorithms</a:t>
            </a:r>
            <a:r>
              <a:rPr lang="en-US" sz="2400" dirty="0"/>
              <a:t>: explored other training algorithms for ELECTRA, although these did not end up improving results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234B58-8619-704C-8F04-968A67B077DF}"/>
              </a:ext>
            </a:extLst>
          </p:cNvPr>
          <p:cNvSpPr/>
          <p:nvPr/>
        </p:nvSpPr>
        <p:spPr>
          <a:xfrm>
            <a:off x="3806683" y="248218"/>
            <a:ext cx="4535460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Model Extensions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23461B-3760-9145-8BAE-3EAF0F6EFCE2}"/>
              </a:ext>
            </a:extLst>
          </p:cNvPr>
          <p:cNvSpPr/>
          <p:nvPr/>
        </p:nvSpPr>
        <p:spPr>
          <a:xfrm>
            <a:off x="6115792" y="2576946"/>
            <a:ext cx="617517" cy="4868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121A9F-14B9-044C-B1BD-ECDF413DBD0C}"/>
              </a:ext>
            </a:extLst>
          </p:cNvPr>
          <p:cNvSpPr/>
          <p:nvPr/>
        </p:nvSpPr>
        <p:spPr>
          <a:xfrm>
            <a:off x="838200" y="2945081"/>
            <a:ext cx="681842" cy="3681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6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FD7ED3-7024-6647-9F48-43F6CE087583}"/>
              </a:ext>
            </a:extLst>
          </p:cNvPr>
          <p:cNvSpPr txBox="1"/>
          <p:nvPr/>
        </p:nvSpPr>
        <p:spPr>
          <a:xfrm>
            <a:off x="1880141" y="5856270"/>
            <a:ext cx="910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of different generator size and discriminator size (Clark et al., 2020)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4867935-F530-A04C-83AD-FBDDEC39B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41" y="2065106"/>
            <a:ext cx="7685890" cy="379116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524EED-B1AF-4249-AE8F-E5FF5B3F6FDF}"/>
              </a:ext>
            </a:extLst>
          </p:cNvPr>
          <p:cNvSpPr txBox="1"/>
          <p:nvPr/>
        </p:nvSpPr>
        <p:spPr>
          <a:xfrm>
            <a:off x="287675" y="6575461"/>
            <a:ext cx="8815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ELECTRA: Pre-training Text Encoders as Discriminators Rather Than Generators Clark et al., 2020(Google AI Language)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43F0FE-1DCA-5B47-98B2-39A8EAE28608}"/>
              </a:ext>
            </a:extLst>
          </p:cNvPr>
          <p:cNvSpPr/>
          <p:nvPr/>
        </p:nvSpPr>
        <p:spPr>
          <a:xfrm>
            <a:off x="2825141" y="248218"/>
            <a:ext cx="5795889" cy="95660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Performance Comparison</a:t>
            </a:r>
          </a:p>
        </p:txBody>
      </p:sp>
    </p:spTree>
    <p:extLst>
      <p:ext uri="{BB962C8B-B14F-4D97-AF65-F5344CB8AC3E}">
        <p14:creationId xmlns:p14="http://schemas.microsoft.com/office/powerpoint/2010/main" val="382657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3F2A36-69C8-4D14-AC51-44A8D2597961}"/>
              </a:ext>
            </a:extLst>
          </p:cNvPr>
          <p:cNvSpPr txBox="1"/>
          <p:nvPr/>
        </p:nvSpPr>
        <p:spPr>
          <a:xfrm>
            <a:off x="6301193" y="1536346"/>
            <a:ext cx="5412386" cy="2839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ELECTRA-Small gets a GLUE score of 79.9 and outperforms a comparably small BERT model with a score of 75.1 and a much larger GPT model with a score of 78.8.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ELECTRA model that performs comparably to </a:t>
            </a:r>
            <a:r>
              <a:rPr lang="en-US" sz="1600" dirty="0" err="1"/>
              <a:t>XLNet</a:t>
            </a:r>
            <a:r>
              <a:rPr lang="en-US" sz="1600" dirty="0"/>
              <a:t> and </a:t>
            </a:r>
            <a:r>
              <a:rPr lang="en-US" sz="1600" dirty="0" err="1"/>
              <a:t>RoBERTa</a:t>
            </a:r>
            <a:r>
              <a:rPr lang="en-US" sz="1600" dirty="0"/>
              <a:t> uses only 25% of their pre-training compute.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Trained a model on one GPU for 4 days that outperforms GPT (trained using 30x more compute) on the GLUE. </a:t>
            </a:r>
            <a:endParaRPr lang="en-US" dirty="0"/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endParaRPr lang="en-US" sz="1600" dirty="0"/>
          </a:p>
          <a:p>
            <a:pPr marL="457200" indent="-457200" algn="just">
              <a:spcBef>
                <a:spcPts val="100"/>
              </a:spcBef>
              <a:spcAft>
                <a:spcPts val="100"/>
              </a:spcAft>
              <a:buFont typeface="Times New Roman" panose="02020603050405020304" pitchFamily="18" charset="0"/>
              <a:buChar char="―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F0BE10-02BF-421A-932B-AC88B68E794D}"/>
              </a:ext>
            </a:extLst>
          </p:cNvPr>
          <p:cNvSpPr/>
          <p:nvPr/>
        </p:nvSpPr>
        <p:spPr>
          <a:xfrm>
            <a:off x="6110537" y="1220129"/>
            <a:ext cx="18288" cy="484424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260EE-56CA-4FB5-9487-7737665A9ED4}"/>
              </a:ext>
            </a:extLst>
          </p:cNvPr>
          <p:cNvSpPr txBox="1"/>
          <p:nvPr/>
        </p:nvSpPr>
        <p:spPr>
          <a:xfrm>
            <a:off x="301924" y="6411449"/>
            <a:ext cx="8319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Source: ELECTRA: Pre-training Text Encoders as Discriminators Rather Than Generators </a:t>
            </a:r>
            <a:r>
              <a:rPr lang="en-US" sz="1050" dirty="0"/>
              <a:t>Clark et al., 2020(Google AI Language)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24477-3D11-7744-A28C-C50C9F6B0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3" y="873050"/>
            <a:ext cx="5794076" cy="4950866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FED6A79-6527-F04F-8C7F-557D7FB06848}"/>
              </a:ext>
            </a:extLst>
          </p:cNvPr>
          <p:cNvSpPr/>
          <p:nvPr/>
        </p:nvSpPr>
        <p:spPr>
          <a:xfrm>
            <a:off x="5296829" y="3198782"/>
            <a:ext cx="323386" cy="26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2">
                    <a:lumMod val="75000"/>
                  </a:schemeClr>
                </a:solidFill>
              </a:ln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E00AB1-41E6-6F40-BB96-BE308E2A3AC5}"/>
              </a:ext>
            </a:extLst>
          </p:cNvPr>
          <p:cNvSpPr/>
          <p:nvPr/>
        </p:nvSpPr>
        <p:spPr>
          <a:xfrm>
            <a:off x="301924" y="3198782"/>
            <a:ext cx="902408" cy="2692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07DE68-82BF-3E41-BF82-1430518A1CA4}"/>
              </a:ext>
            </a:extLst>
          </p:cNvPr>
          <p:cNvSpPr/>
          <p:nvPr/>
        </p:nvSpPr>
        <p:spPr>
          <a:xfrm>
            <a:off x="5296829" y="2453268"/>
            <a:ext cx="323386" cy="2676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E50B8E-4E5F-DA4C-97AA-31661640BDDE}"/>
              </a:ext>
            </a:extLst>
          </p:cNvPr>
          <p:cNvSpPr/>
          <p:nvPr/>
        </p:nvSpPr>
        <p:spPr>
          <a:xfrm>
            <a:off x="5296829" y="1851102"/>
            <a:ext cx="323386" cy="211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8591FC4-B809-1849-B3A3-E8FC6018D440}"/>
              </a:ext>
            </a:extLst>
          </p:cNvPr>
          <p:cNvSpPr/>
          <p:nvPr/>
        </p:nvSpPr>
        <p:spPr>
          <a:xfrm>
            <a:off x="3179298" y="154746"/>
            <a:ext cx="5707848" cy="7183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Experimental Results</a:t>
            </a:r>
          </a:p>
          <a:p>
            <a:pPr algn="ctr"/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9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9643</TotalTime>
  <Words>880</Words>
  <Application>Microsoft Macintosh PowerPoint</Application>
  <PresentationFormat>Widescreen</PresentationFormat>
  <Paragraphs>101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Noto Sans</vt:lpstr>
      <vt:lpstr>Times New Roman</vt:lpstr>
      <vt:lpstr>Office Theme</vt:lpstr>
      <vt:lpstr>ELECTRA: Pre-training Text Encoders as Discriminators Rather Than Generators Clark et al., 2020(Google AI Language)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ELECTRA: Pre-training Text Encoders as Discriminators Rather Than Generators Clark et al., 2020(Google AI Language)</dc:title>
  <dc:creator>Yadav, Manju</dc:creator>
  <cp:lastModifiedBy>Yadav, Manju</cp:lastModifiedBy>
  <cp:revision>102</cp:revision>
  <dcterms:created xsi:type="dcterms:W3CDTF">2020-10-18T22:20:55Z</dcterms:created>
  <dcterms:modified xsi:type="dcterms:W3CDTF">2020-11-08T22:58:28Z</dcterms:modified>
</cp:coreProperties>
</file>