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B07"/>
    <a:srgbClr val="24F719"/>
    <a:srgbClr val="D7D208"/>
    <a:srgbClr val="86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F6EE5-9AFC-4B55-A4EB-BD3373F148C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6A1824-566D-4F49-A3BE-B0F34A0F9C90}">
      <dgm:prSet custT="1"/>
      <dgm:spPr/>
      <dgm:t>
        <a:bodyPr/>
        <a:lstStyle/>
        <a:p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Investigate revenue decline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in Delhi, Chennai, and other affected cities through customer surveys and competitive analysis.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DC53A4A-9273-4389-BA11-C152D60FB54F}" type="parTrans" cxnId="{E5D6C7D2-0FCB-463B-BC5D-9B05AB4D29FC}">
      <dgm:prSet/>
      <dgm:spPr/>
      <dgm:t>
        <a:bodyPr/>
        <a:lstStyle/>
        <a:p>
          <a:endParaRPr lang="en-US"/>
        </a:p>
      </dgm:t>
    </dgm:pt>
    <dgm:pt modelId="{821D31F2-E276-4E67-806E-0ACC73E36A46}" type="sibTrans" cxnId="{E5D6C7D2-0FCB-463B-BC5D-9B05AB4D29FC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F5D21F3-91D6-44D6-9B1A-8F071642786E}">
      <dgm:prSet custT="1"/>
      <dgm:spPr/>
      <dgm:t>
        <a:bodyPr/>
        <a:lstStyle/>
        <a:p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Retain active users in Delhi &amp; Mumbai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by improving service quality, offering targeted discounts, and addressing complaints.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AAB154-CFCD-459F-9B71-2C7D76D0DDAA}" type="parTrans" cxnId="{9E1F234D-D030-43B0-9C70-0B378B1D0C80}">
      <dgm:prSet/>
      <dgm:spPr/>
      <dgm:t>
        <a:bodyPr/>
        <a:lstStyle/>
        <a:p>
          <a:endParaRPr lang="en-US"/>
        </a:p>
      </dgm:t>
    </dgm:pt>
    <dgm:pt modelId="{82418F26-0945-4E4E-B232-8752A164E012}" type="sibTrans" cxnId="{9E1F234D-D030-43B0-9C70-0B378B1D0C80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07EF331D-58CA-4FDE-B8CE-04B48039CBFD}">
      <dgm:prSet custT="1"/>
      <dgm:spPr/>
      <dgm:t>
        <a:bodyPr/>
        <a:lstStyle/>
        <a:p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 high unsubscription in Lucknow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 identify dissatisfaction factors and reduce churn</a:t>
          </a:r>
          <a:r>
            <a:rPr lang="en-US" sz="1700" b="0" i="0" baseline="0" dirty="0"/>
            <a:t>. </a:t>
          </a:r>
          <a:endParaRPr lang="en-US" sz="1700" dirty="0"/>
        </a:p>
      </dgm:t>
    </dgm:pt>
    <dgm:pt modelId="{911CFB2D-545C-4E2E-BD13-547D05CEB793}" type="parTrans" cxnId="{495E63C5-5266-4431-B831-67464360E65A}">
      <dgm:prSet/>
      <dgm:spPr/>
      <dgm:t>
        <a:bodyPr/>
        <a:lstStyle/>
        <a:p>
          <a:endParaRPr lang="en-US"/>
        </a:p>
      </dgm:t>
    </dgm:pt>
    <dgm:pt modelId="{D6DD2E61-65AF-427A-898A-579130BD292C}" type="sibTrans" cxnId="{495E63C5-5266-4431-B831-67464360E65A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C659B365-9E3E-4221-BF18-435629C303DC}">
      <dgm:prSet custT="1"/>
      <dgm:spPr/>
      <dgm:t>
        <a:bodyPr/>
        <a:lstStyle/>
        <a:p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 plan offerings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by promoting high-performing plans (P1), revising low-performing ones (P7), and monitoring new plans (P11-P13).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A91315D-DEEB-447E-AEF4-D0DCA577079B}" type="parTrans" cxnId="{8CB2FC6C-2C2B-4E2A-A2DD-E749ECFE8ECA}">
      <dgm:prSet/>
      <dgm:spPr/>
      <dgm:t>
        <a:bodyPr/>
        <a:lstStyle/>
        <a:p>
          <a:endParaRPr lang="en-US"/>
        </a:p>
      </dgm:t>
    </dgm:pt>
    <dgm:pt modelId="{5EECC867-F91D-4867-ACC8-06FE4592821C}" type="sibTrans" cxnId="{8CB2FC6C-2C2B-4E2A-A2DD-E749ECFE8ECA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144FEC6D-F384-473D-8FF2-44D25D2A2419}">
      <dgm:prSet custT="1"/>
      <dgm:spPr/>
      <dgm:t>
        <a:bodyPr/>
        <a:lstStyle/>
        <a:p>
          <a:r>
            <a:rPr lang="en-US" sz="2000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5G network quality</a:t>
          </a:r>
          <a:r>
            <a:rPr lang="en-US" sz="2000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in affected areas and offer exclusive benefits to retain at-risk users. </a:t>
          </a:r>
          <a:endParaRPr lang="en-US" sz="20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F032EB-75A8-49C1-8D13-E1032C679DBE}" type="parTrans" cxnId="{EC830BA7-CC43-4712-B2B0-5EB4917C5FAD}">
      <dgm:prSet/>
      <dgm:spPr/>
      <dgm:t>
        <a:bodyPr/>
        <a:lstStyle/>
        <a:p>
          <a:endParaRPr lang="en-US"/>
        </a:p>
      </dgm:t>
    </dgm:pt>
    <dgm:pt modelId="{32E61618-F817-447A-BA90-2D0B40903D4F}" type="sibTrans" cxnId="{EC830BA7-CC43-4712-B2B0-5EB4917C5FAD}">
      <dgm:prSet/>
      <dgm:spPr/>
      <dgm:t>
        <a:bodyPr/>
        <a:lstStyle/>
        <a:p>
          <a:endParaRPr lang="en-US"/>
        </a:p>
      </dgm:t>
    </dgm:pt>
    <dgm:pt modelId="{7A6EA46C-B9F5-46DA-BC9F-1B3B49EF8DC5}" type="pres">
      <dgm:prSet presAssocID="{D2FF6EE5-9AFC-4B55-A4EB-BD3373F148C3}" presName="Name0" presStyleCnt="0">
        <dgm:presLayoutVars>
          <dgm:dir/>
          <dgm:resizeHandles val="exact"/>
        </dgm:presLayoutVars>
      </dgm:prSet>
      <dgm:spPr/>
    </dgm:pt>
    <dgm:pt modelId="{F893358C-0DF5-4FF1-9BB4-01E948E05AF8}" type="pres">
      <dgm:prSet presAssocID="{BF6A1824-566D-4F49-A3BE-B0F34A0F9C90}" presName="node" presStyleLbl="node1" presStyleIdx="0" presStyleCnt="5">
        <dgm:presLayoutVars>
          <dgm:bulletEnabled val="1"/>
        </dgm:presLayoutVars>
      </dgm:prSet>
      <dgm:spPr/>
    </dgm:pt>
    <dgm:pt modelId="{E063CE0E-C7CD-4848-A9D9-F6884942B9E4}" type="pres">
      <dgm:prSet presAssocID="{821D31F2-E276-4E67-806E-0ACC73E36A46}" presName="sibTrans" presStyleLbl="sibTrans1D1" presStyleIdx="0" presStyleCnt="4"/>
      <dgm:spPr/>
    </dgm:pt>
    <dgm:pt modelId="{682F4DCD-F4BC-4867-BC9F-480599CCEC6A}" type="pres">
      <dgm:prSet presAssocID="{821D31F2-E276-4E67-806E-0ACC73E36A46}" presName="connectorText" presStyleLbl="sibTrans1D1" presStyleIdx="0" presStyleCnt="4"/>
      <dgm:spPr/>
    </dgm:pt>
    <dgm:pt modelId="{C8627880-A572-412E-8759-23E165F6BD8A}" type="pres">
      <dgm:prSet presAssocID="{CF5D21F3-91D6-44D6-9B1A-8F071642786E}" presName="node" presStyleLbl="node1" presStyleIdx="1" presStyleCnt="5">
        <dgm:presLayoutVars>
          <dgm:bulletEnabled val="1"/>
        </dgm:presLayoutVars>
      </dgm:prSet>
      <dgm:spPr/>
    </dgm:pt>
    <dgm:pt modelId="{7995C145-5F28-4361-B7AF-113C3A9D2775}" type="pres">
      <dgm:prSet presAssocID="{82418F26-0945-4E4E-B232-8752A164E012}" presName="sibTrans" presStyleLbl="sibTrans1D1" presStyleIdx="1" presStyleCnt="4"/>
      <dgm:spPr/>
    </dgm:pt>
    <dgm:pt modelId="{E566B320-41CD-4FF4-BF98-3FD8976357A1}" type="pres">
      <dgm:prSet presAssocID="{82418F26-0945-4E4E-B232-8752A164E012}" presName="connectorText" presStyleLbl="sibTrans1D1" presStyleIdx="1" presStyleCnt="4"/>
      <dgm:spPr/>
    </dgm:pt>
    <dgm:pt modelId="{22D77B4E-AC5D-4659-A0F6-6E36F57CD193}" type="pres">
      <dgm:prSet presAssocID="{07EF331D-58CA-4FDE-B8CE-04B48039CBFD}" presName="node" presStyleLbl="node1" presStyleIdx="2" presStyleCnt="5">
        <dgm:presLayoutVars>
          <dgm:bulletEnabled val="1"/>
        </dgm:presLayoutVars>
      </dgm:prSet>
      <dgm:spPr/>
    </dgm:pt>
    <dgm:pt modelId="{82A467D1-B033-4084-BCAE-963E9720CB40}" type="pres">
      <dgm:prSet presAssocID="{D6DD2E61-65AF-427A-898A-579130BD292C}" presName="sibTrans" presStyleLbl="sibTrans1D1" presStyleIdx="2" presStyleCnt="4"/>
      <dgm:spPr/>
    </dgm:pt>
    <dgm:pt modelId="{CAA139FB-E8E3-4C9C-9857-1E7B7108EDC6}" type="pres">
      <dgm:prSet presAssocID="{D6DD2E61-65AF-427A-898A-579130BD292C}" presName="connectorText" presStyleLbl="sibTrans1D1" presStyleIdx="2" presStyleCnt="4"/>
      <dgm:spPr/>
    </dgm:pt>
    <dgm:pt modelId="{A5CE522F-CACC-4184-BAA1-77FCEBBB665D}" type="pres">
      <dgm:prSet presAssocID="{C659B365-9E3E-4221-BF18-435629C303DC}" presName="node" presStyleLbl="node1" presStyleIdx="3" presStyleCnt="5">
        <dgm:presLayoutVars>
          <dgm:bulletEnabled val="1"/>
        </dgm:presLayoutVars>
      </dgm:prSet>
      <dgm:spPr/>
    </dgm:pt>
    <dgm:pt modelId="{EA518085-7FAF-4DE9-8F8D-60A90E1EF849}" type="pres">
      <dgm:prSet presAssocID="{5EECC867-F91D-4867-ACC8-06FE4592821C}" presName="sibTrans" presStyleLbl="sibTrans1D1" presStyleIdx="3" presStyleCnt="4"/>
      <dgm:spPr/>
    </dgm:pt>
    <dgm:pt modelId="{4078A148-D3D9-47FB-BC79-2C3F8FCBB8DC}" type="pres">
      <dgm:prSet presAssocID="{5EECC867-F91D-4867-ACC8-06FE4592821C}" presName="connectorText" presStyleLbl="sibTrans1D1" presStyleIdx="3" presStyleCnt="4"/>
      <dgm:spPr/>
    </dgm:pt>
    <dgm:pt modelId="{4C64D557-9B63-4F16-A724-25EEC729D50F}" type="pres">
      <dgm:prSet presAssocID="{144FEC6D-F384-473D-8FF2-44D25D2A2419}" presName="node" presStyleLbl="node1" presStyleIdx="4" presStyleCnt="5">
        <dgm:presLayoutVars>
          <dgm:bulletEnabled val="1"/>
        </dgm:presLayoutVars>
      </dgm:prSet>
      <dgm:spPr/>
    </dgm:pt>
  </dgm:ptLst>
  <dgm:cxnLst>
    <dgm:cxn modelId="{86AA7707-14C0-481D-A694-815970711B1D}" type="presOf" srcId="{D2FF6EE5-9AFC-4B55-A4EB-BD3373F148C3}" destId="{7A6EA46C-B9F5-46DA-BC9F-1B3B49EF8DC5}" srcOrd="0" destOrd="0" presId="urn:microsoft.com/office/officeart/2016/7/layout/RepeatingBendingProcessNew"/>
    <dgm:cxn modelId="{825E740D-496A-4513-9937-EBEC574CB13D}" type="presOf" srcId="{C659B365-9E3E-4221-BF18-435629C303DC}" destId="{A5CE522F-CACC-4184-BAA1-77FCEBBB665D}" srcOrd="0" destOrd="0" presId="urn:microsoft.com/office/officeart/2016/7/layout/RepeatingBendingProcessNew"/>
    <dgm:cxn modelId="{4F0EA80F-E33B-43F3-BFB9-E212C79C4F4A}" type="presOf" srcId="{821D31F2-E276-4E67-806E-0ACC73E36A46}" destId="{682F4DCD-F4BC-4867-BC9F-480599CCEC6A}" srcOrd="1" destOrd="0" presId="urn:microsoft.com/office/officeart/2016/7/layout/RepeatingBendingProcessNew"/>
    <dgm:cxn modelId="{BD28C718-B9B7-4A2D-9975-29FBDB5667F3}" type="presOf" srcId="{5EECC867-F91D-4867-ACC8-06FE4592821C}" destId="{EA518085-7FAF-4DE9-8F8D-60A90E1EF849}" srcOrd="0" destOrd="0" presId="urn:microsoft.com/office/officeart/2016/7/layout/RepeatingBendingProcessNew"/>
    <dgm:cxn modelId="{6757AA22-FC7A-404E-A3CD-3A56D723B5C6}" type="presOf" srcId="{07EF331D-58CA-4FDE-B8CE-04B48039CBFD}" destId="{22D77B4E-AC5D-4659-A0F6-6E36F57CD193}" srcOrd="0" destOrd="0" presId="urn:microsoft.com/office/officeart/2016/7/layout/RepeatingBendingProcessNew"/>
    <dgm:cxn modelId="{C162B249-361A-48EC-8544-9EF073E40371}" type="presOf" srcId="{CF5D21F3-91D6-44D6-9B1A-8F071642786E}" destId="{C8627880-A572-412E-8759-23E165F6BD8A}" srcOrd="0" destOrd="0" presId="urn:microsoft.com/office/officeart/2016/7/layout/RepeatingBendingProcessNew"/>
    <dgm:cxn modelId="{8CB2FC6C-2C2B-4E2A-A2DD-E749ECFE8ECA}" srcId="{D2FF6EE5-9AFC-4B55-A4EB-BD3373F148C3}" destId="{C659B365-9E3E-4221-BF18-435629C303DC}" srcOrd="3" destOrd="0" parTransId="{AA91315D-DEEB-447E-AEF4-D0DCA577079B}" sibTransId="{5EECC867-F91D-4867-ACC8-06FE4592821C}"/>
    <dgm:cxn modelId="{9E1F234D-D030-43B0-9C70-0B378B1D0C80}" srcId="{D2FF6EE5-9AFC-4B55-A4EB-BD3373F148C3}" destId="{CF5D21F3-91D6-44D6-9B1A-8F071642786E}" srcOrd="1" destOrd="0" parTransId="{E1AAB154-CFCD-459F-9B71-2C7D76D0DDAA}" sibTransId="{82418F26-0945-4E4E-B232-8752A164E012}"/>
    <dgm:cxn modelId="{D33E314E-CB58-4891-94D3-8FC07EEA4397}" type="presOf" srcId="{821D31F2-E276-4E67-806E-0ACC73E36A46}" destId="{E063CE0E-C7CD-4848-A9D9-F6884942B9E4}" srcOrd="0" destOrd="0" presId="urn:microsoft.com/office/officeart/2016/7/layout/RepeatingBendingProcessNew"/>
    <dgm:cxn modelId="{88706882-8FE0-4CDB-871B-FC32A458A7C0}" type="presOf" srcId="{82418F26-0945-4E4E-B232-8752A164E012}" destId="{7995C145-5F28-4361-B7AF-113C3A9D2775}" srcOrd="0" destOrd="0" presId="urn:microsoft.com/office/officeart/2016/7/layout/RepeatingBendingProcessNew"/>
    <dgm:cxn modelId="{D6862DA1-67E4-440B-9FFB-E7006CAA2A19}" type="presOf" srcId="{82418F26-0945-4E4E-B232-8752A164E012}" destId="{E566B320-41CD-4FF4-BF98-3FD8976357A1}" srcOrd="1" destOrd="0" presId="urn:microsoft.com/office/officeart/2016/7/layout/RepeatingBendingProcessNew"/>
    <dgm:cxn modelId="{EC830BA7-CC43-4712-B2B0-5EB4917C5FAD}" srcId="{D2FF6EE5-9AFC-4B55-A4EB-BD3373F148C3}" destId="{144FEC6D-F384-473D-8FF2-44D25D2A2419}" srcOrd="4" destOrd="0" parTransId="{D9F032EB-75A8-49C1-8D13-E1032C679DBE}" sibTransId="{32E61618-F817-447A-BA90-2D0B40903D4F}"/>
    <dgm:cxn modelId="{D888C4A9-1914-4575-9A5E-11E50CFEAD09}" type="presOf" srcId="{5EECC867-F91D-4867-ACC8-06FE4592821C}" destId="{4078A148-D3D9-47FB-BC79-2C3F8FCBB8DC}" srcOrd="1" destOrd="0" presId="urn:microsoft.com/office/officeart/2016/7/layout/RepeatingBendingProcessNew"/>
    <dgm:cxn modelId="{495E63C5-5266-4431-B831-67464360E65A}" srcId="{D2FF6EE5-9AFC-4B55-A4EB-BD3373F148C3}" destId="{07EF331D-58CA-4FDE-B8CE-04B48039CBFD}" srcOrd="2" destOrd="0" parTransId="{911CFB2D-545C-4E2E-BD13-547D05CEB793}" sibTransId="{D6DD2E61-65AF-427A-898A-579130BD292C}"/>
    <dgm:cxn modelId="{E5D6C7D2-0FCB-463B-BC5D-9B05AB4D29FC}" srcId="{D2FF6EE5-9AFC-4B55-A4EB-BD3373F148C3}" destId="{BF6A1824-566D-4F49-A3BE-B0F34A0F9C90}" srcOrd="0" destOrd="0" parTransId="{9DC53A4A-9273-4389-BA11-C152D60FB54F}" sibTransId="{821D31F2-E276-4E67-806E-0ACC73E36A46}"/>
    <dgm:cxn modelId="{F1F003D3-A5DF-4CA7-94D3-595CA875B998}" type="presOf" srcId="{D6DD2E61-65AF-427A-898A-579130BD292C}" destId="{82A467D1-B033-4084-BCAE-963E9720CB40}" srcOrd="0" destOrd="0" presId="urn:microsoft.com/office/officeart/2016/7/layout/RepeatingBendingProcessNew"/>
    <dgm:cxn modelId="{C1DD1CE9-4093-40B6-AB20-939CA4974C57}" type="presOf" srcId="{144FEC6D-F384-473D-8FF2-44D25D2A2419}" destId="{4C64D557-9B63-4F16-A724-25EEC729D50F}" srcOrd="0" destOrd="0" presId="urn:microsoft.com/office/officeart/2016/7/layout/RepeatingBendingProcessNew"/>
    <dgm:cxn modelId="{42E41EEB-27E2-4AED-A57E-CCD4683E6569}" type="presOf" srcId="{BF6A1824-566D-4F49-A3BE-B0F34A0F9C90}" destId="{F893358C-0DF5-4FF1-9BB4-01E948E05AF8}" srcOrd="0" destOrd="0" presId="urn:microsoft.com/office/officeart/2016/7/layout/RepeatingBendingProcessNew"/>
    <dgm:cxn modelId="{F9F360F5-02BA-4086-AE11-4DD61530DEA9}" type="presOf" srcId="{D6DD2E61-65AF-427A-898A-579130BD292C}" destId="{CAA139FB-E8E3-4C9C-9857-1E7B7108EDC6}" srcOrd="1" destOrd="0" presId="urn:microsoft.com/office/officeart/2016/7/layout/RepeatingBendingProcessNew"/>
    <dgm:cxn modelId="{71A62CB3-39EB-46BA-9B1A-DF886D393427}" type="presParOf" srcId="{7A6EA46C-B9F5-46DA-BC9F-1B3B49EF8DC5}" destId="{F893358C-0DF5-4FF1-9BB4-01E948E05AF8}" srcOrd="0" destOrd="0" presId="urn:microsoft.com/office/officeart/2016/7/layout/RepeatingBendingProcessNew"/>
    <dgm:cxn modelId="{9ECC8710-F058-4524-BD43-372C3B2A35B0}" type="presParOf" srcId="{7A6EA46C-B9F5-46DA-BC9F-1B3B49EF8DC5}" destId="{E063CE0E-C7CD-4848-A9D9-F6884942B9E4}" srcOrd="1" destOrd="0" presId="urn:microsoft.com/office/officeart/2016/7/layout/RepeatingBendingProcessNew"/>
    <dgm:cxn modelId="{D33A5A52-B362-4FF3-8592-0A7640ECA24C}" type="presParOf" srcId="{E063CE0E-C7CD-4848-A9D9-F6884942B9E4}" destId="{682F4DCD-F4BC-4867-BC9F-480599CCEC6A}" srcOrd="0" destOrd="0" presId="urn:microsoft.com/office/officeart/2016/7/layout/RepeatingBendingProcessNew"/>
    <dgm:cxn modelId="{2EEA8088-1D24-4B63-809C-44790D7543D6}" type="presParOf" srcId="{7A6EA46C-B9F5-46DA-BC9F-1B3B49EF8DC5}" destId="{C8627880-A572-412E-8759-23E165F6BD8A}" srcOrd="2" destOrd="0" presId="urn:microsoft.com/office/officeart/2016/7/layout/RepeatingBendingProcessNew"/>
    <dgm:cxn modelId="{E2FB6C18-A08D-44EE-A083-00C59577744D}" type="presParOf" srcId="{7A6EA46C-B9F5-46DA-BC9F-1B3B49EF8DC5}" destId="{7995C145-5F28-4361-B7AF-113C3A9D2775}" srcOrd="3" destOrd="0" presId="urn:microsoft.com/office/officeart/2016/7/layout/RepeatingBendingProcessNew"/>
    <dgm:cxn modelId="{6B766C40-8F00-4CA1-BE2B-CE21F0201D2D}" type="presParOf" srcId="{7995C145-5F28-4361-B7AF-113C3A9D2775}" destId="{E566B320-41CD-4FF4-BF98-3FD8976357A1}" srcOrd="0" destOrd="0" presId="urn:microsoft.com/office/officeart/2016/7/layout/RepeatingBendingProcessNew"/>
    <dgm:cxn modelId="{AC75D5D6-EEE4-4CDD-B1DB-D1B6DA9F7247}" type="presParOf" srcId="{7A6EA46C-B9F5-46DA-BC9F-1B3B49EF8DC5}" destId="{22D77B4E-AC5D-4659-A0F6-6E36F57CD193}" srcOrd="4" destOrd="0" presId="urn:microsoft.com/office/officeart/2016/7/layout/RepeatingBendingProcessNew"/>
    <dgm:cxn modelId="{D4286855-6A7B-46EF-8E5A-C4CFFD066C27}" type="presParOf" srcId="{7A6EA46C-B9F5-46DA-BC9F-1B3B49EF8DC5}" destId="{82A467D1-B033-4084-BCAE-963E9720CB40}" srcOrd="5" destOrd="0" presId="urn:microsoft.com/office/officeart/2016/7/layout/RepeatingBendingProcessNew"/>
    <dgm:cxn modelId="{627584DC-0644-4783-A7CF-CD42B59ABDDE}" type="presParOf" srcId="{82A467D1-B033-4084-BCAE-963E9720CB40}" destId="{CAA139FB-E8E3-4C9C-9857-1E7B7108EDC6}" srcOrd="0" destOrd="0" presId="urn:microsoft.com/office/officeart/2016/7/layout/RepeatingBendingProcessNew"/>
    <dgm:cxn modelId="{E9C0A171-0CA8-4F72-BCEC-9BE302C9C36E}" type="presParOf" srcId="{7A6EA46C-B9F5-46DA-BC9F-1B3B49EF8DC5}" destId="{A5CE522F-CACC-4184-BAA1-77FCEBBB665D}" srcOrd="6" destOrd="0" presId="urn:microsoft.com/office/officeart/2016/7/layout/RepeatingBendingProcessNew"/>
    <dgm:cxn modelId="{F653B035-8FCC-4BEB-8C51-437B0D1DEC8F}" type="presParOf" srcId="{7A6EA46C-B9F5-46DA-BC9F-1B3B49EF8DC5}" destId="{EA518085-7FAF-4DE9-8F8D-60A90E1EF849}" srcOrd="7" destOrd="0" presId="urn:microsoft.com/office/officeart/2016/7/layout/RepeatingBendingProcessNew"/>
    <dgm:cxn modelId="{91817678-E42A-4CBD-8525-ACD0998F4787}" type="presParOf" srcId="{EA518085-7FAF-4DE9-8F8D-60A90E1EF849}" destId="{4078A148-D3D9-47FB-BC79-2C3F8FCBB8DC}" srcOrd="0" destOrd="0" presId="urn:microsoft.com/office/officeart/2016/7/layout/RepeatingBendingProcessNew"/>
    <dgm:cxn modelId="{E9EE4755-2466-4AD4-BD99-6955D11D142B}" type="presParOf" srcId="{7A6EA46C-B9F5-46DA-BC9F-1B3B49EF8DC5}" destId="{4C64D557-9B63-4F16-A724-25EEC729D50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3CE0E-C7CD-4848-A9D9-F6884942B9E4}">
      <dsp:nvSpPr>
        <dsp:cNvPr id="0" name=""/>
        <dsp:cNvSpPr/>
      </dsp:nvSpPr>
      <dsp:spPr>
        <a:xfrm>
          <a:off x="3042955" y="111222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8854" y="1154455"/>
        <a:ext cx="34863" cy="6979"/>
      </dsp:txXfrm>
    </dsp:sp>
    <dsp:sp modelId="{F893358C-0DF5-4FF1-9BB4-01E948E05AF8}">
      <dsp:nvSpPr>
        <dsp:cNvPr id="0" name=""/>
        <dsp:cNvSpPr/>
      </dsp:nvSpPr>
      <dsp:spPr>
        <a:xfrm>
          <a:off x="13187" y="248475"/>
          <a:ext cx="3031567" cy="1818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Investigate revenue decline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in Delhi, Chennai, and other affected cities through customer surveys and competitive analysis.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87" y="248475"/>
        <a:ext cx="3031567" cy="1818940"/>
      </dsp:txXfrm>
    </dsp:sp>
    <dsp:sp modelId="{7995C145-5F28-4361-B7AF-113C3A9D2775}">
      <dsp:nvSpPr>
        <dsp:cNvPr id="0" name=""/>
        <dsp:cNvSpPr/>
      </dsp:nvSpPr>
      <dsp:spPr>
        <a:xfrm>
          <a:off x="6771783" y="111222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7682" y="1154455"/>
        <a:ext cx="34863" cy="6979"/>
      </dsp:txXfrm>
    </dsp:sp>
    <dsp:sp modelId="{C8627880-A572-412E-8759-23E165F6BD8A}">
      <dsp:nvSpPr>
        <dsp:cNvPr id="0" name=""/>
        <dsp:cNvSpPr/>
      </dsp:nvSpPr>
      <dsp:spPr>
        <a:xfrm>
          <a:off x="3742016" y="248475"/>
          <a:ext cx="3031567" cy="1818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Retain active users in Delhi &amp; Mumbai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by improving service quality, offering targeted discounts, and addressing complaints.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2016" y="248475"/>
        <a:ext cx="3031567" cy="1818940"/>
      </dsp:txXfrm>
    </dsp:sp>
    <dsp:sp modelId="{82A467D1-B033-4084-BCAE-963E9720CB40}">
      <dsp:nvSpPr>
        <dsp:cNvPr id="0" name=""/>
        <dsp:cNvSpPr/>
      </dsp:nvSpPr>
      <dsp:spPr>
        <a:xfrm>
          <a:off x="1528971" y="2065615"/>
          <a:ext cx="7457656" cy="666660"/>
        </a:xfrm>
        <a:custGeom>
          <a:avLst/>
          <a:gdLst/>
          <a:ahLst/>
          <a:cxnLst/>
          <a:rect l="0" t="0" r="0" b="0"/>
          <a:pathLst>
            <a:path>
              <a:moveTo>
                <a:pt x="7457656" y="0"/>
              </a:moveTo>
              <a:lnTo>
                <a:pt x="7457656" y="350430"/>
              </a:lnTo>
              <a:lnTo>
                <a:pt x="0" y="350430"/>
              </a:lnTo>
              <a:lnTo>
                <a:pt x="0" y="66666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545" y="2395456"/>
        <a:ext cx="374509" cy="6979"/>
      </dsp:txXfrm>
    </dsp:sp>
    <dsp:sp modelId="{22D77B4E-AC5D-4659-A0F6-6E36F57CD193}">
      <dsp:nvSpPr>
        <dsp:cNvPr id="0" name=""/>
        <dsp:cNvSpPr/>
      </dsp:nvSpPr>
      <dsp:spPr>
        <a:xfrm>
          <a:off x="7470844" y="248475"/>
          <a:ext cx="3031567" cy="1818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 high unsubscription in Lucknow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 identify dissatisfaction factors and reduce churn</a:t>
          </a:r>
          <a:r>
            <a:rPr lang="en-US" sz="1700" b="0" i="0" kern="1200" baseline="0" dirty="0"/>
            <a:t>. </a:t>
          </a:r>
          <a:endParaRPr lang="en-US" sz="1700" kern="1200" dirty="0"/>
        </a:p>
      </dsp:txBody>
      <dsp:txXfrm>
        <a:off x="7470844" y="248475"/>
        <a:ext cx="3031567" cy="1818940"/>
      </dsp:txXfrm>
    </dsp:sp>
    <dsp:sp modelId="{EA518085-7FAF-4DE9-8F8D-60A90E1EF849}">
      <dsp:nvSpPr>
        <dsp:cNvPr id="0" name=""/>
        <dsp:cNvSpPr/>
      </dsp:nvSpPr>
      <dsp:spPr>
        <a:xfrm>
          <a:off x="3042955" y="3628426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8854" y="3670656"/>
        <a:ext cx="34863" cy="6979"/>
      </dsp:txXfrm>
    </dsp:sp>
    <dsp:sp modelId="{A5CE522F-CACC-4184-BAA1-77FCEBBB665D}">
      <dsp:nvSpPr>
        <dsp:cNvPr id="0" name=""/>
        <dsp:cNvSpPr/>
      </dsp:nvSpPr>
      <dsp:spPr>
        <a:xfrm>
          <a:off x="13187" y="2764676"/>
          <a:ext cx="3031567" cy="1818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Optimize plan offerings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by promoting high-performing plans (P1), revising low-performing ones (P7), and monitoring new plans (P11-P13).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3187" y="2764676"/>
        <a:ext cx="3031567" cy="1818940"/>
      </dsp:txXfrm>
    </dsp:sp>
    <dsp:sp modelId="{4C64D557-9B63-4F16-A724-25EEC729D50F}">
      <dsp:nvSpPr>
        <dsp:cNvPr id="0" name=""/>
        <dsp:cNvSpPr/>
      </dsp:nvSpPr>
      <dsp:spPr>
        <a:xfrm>
          <a:off x="3742016" y="2764676"/>
          <a:ext cx="3031567" cy="1818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49" tIns="155929" rIns="148549" bIns="1559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5G network quality</a:t>
          </a:r>
          <a:r>
            <a:rPr lang="en-US" sz="20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in affected areas and offer exclusive benefits to retain at-risk users. </a:t>
          </a:r>
          <a:endParaRPr lang="en-US" sz="20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42016" y="2764676"/>
        <a:ext cx="3031567" cy="181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FA1B4-C473-4352-B6D8-F2A3519E9CFA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1BE8-6A46-4FE1-A71F-93B7A336C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4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11BE8-6A46-4FE1-A71F-93B7A336CD2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11BE8-6A46-4FE1-A71F-93B7A336CD2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6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7900-C893-60DA-1B42-4BC47C3D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ADB5-4381-9224-46D3-218579640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146F0-0BE0-4BF5-F0B2-E881C623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B5F88-F58D-C95B-A95D-BF797867C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11BE8-6A46-4FE1-A71F-93B7A336CD2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09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11BE8-6A46-4FE1-A71F-93B7A336CD2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0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FCD6-7F5D-7E71-A116-10F8C393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6339-7566-5D6E-00EC-1404789A3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49E7C-E61D-4DD3-EE25-7B22D3AA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1C8B9-F233-FBDD-4561-A64B16F7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8CED-784F-D8FB-A19C-F7D05616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1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41ED-24F4-A9F9-15B5-236A0815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1F240-8FB5-FA8B-1907-F02350827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5797-427D-D72D-005E-7221C07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9D2E-C4D4-EB94-3451-09B52DA5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608C-1DAF-9144-ED9E-94506EDA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85A7-3F7D-E057-0EB8-ABADA11B6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8F4E9-A4D0-A879-756B-F009A13B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45394-4F05-508C-C6CA-A9632FC3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9DB83-6D80-D515-967C-8A20B8D6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9E588-FCAB-4D4F-ED6C-B017691E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0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9127-7F5A-6197-BD8E-B6CFC348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9906-6E8B-D3FA-C119-A8C7046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F6C10-2595-7350-AD69-01C22FE4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BBAE-E5C9-27C5-574B-800BE17A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0037-012C-68A4-3D47-DE5E07DA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05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8021-0708-856D-9DF9-D4DC0A2F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F14A-52E9-486C-98E4-E70B2AD9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3782-71D4-9BC1-9661-7F4FC51C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F2C6-70CA-7412-1103-35379E86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A275-9644-7394-C505-708A7A49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4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1BA9-54A1-644A-4C9B-7D3758A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90C4-0DC3-89DA-22DC-DAD009845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48CA4-B2FB-AAD3-4F1C-1E0A8B93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874E7-BADF-0232-28CE-60EBC3882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92D88-9FDC-7F8C-EFB4-FCE081AA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414F-3166-DB7A-624C-58DCACF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1B14-3BAE-A872-B130-C1843A4A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32D8-2A8D-C589-9540-B7F7C41B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AF3A5-60E5-0C65-EA5E-23B95288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39B63-2831-5F93-8314-6BF1241D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D99AF-82B2-D624-7E49-18412DAE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84D3F-0B47-49BD-E88B-69487E6A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E49AD-CD1A-C969-368E-321A9622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454DF-C44A-FFFE-4932-43642AD6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23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EF68-76E9-5B28-0381-B7A1C285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3C05-CDC2-B18D-8F8E-1ACA88E0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6D66E-DB0C-17EB-804B-34B93E8A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5A088-5B4C-2EAC-6458-4954799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66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33D5E-40D2-88F6-2CC0-99BBB88E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B0647-A4A9-1B3A-9C07-D4FD057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1CFB-B762-1ED5-915D-AD8A371E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9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014B-1E2F-4439-A05C-A8D54642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A1B6-14A5-553D-DB13-45483B05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908D4-7EDE-A80A-6543-742A2A801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27FF-4903-BE97-68F0-CC382FE9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BCFC-DC72-2662-A85E-AAFC1E31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D4AA-79AC-FDED-7746-C718D466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2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F61B-F709-242D-AC1D-F78617E21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3CF36-85D7-F84B-FE2F-79980FD10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02212-23A8-5271-611B-49DAC4824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682C-EC7C-3761-F5A2-7BDFCCDF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C1F4-2503-D545-1B40-36DE6B16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46A31-24C4-E2F9-86AF-7BC71D5F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CD9F1-55DC-A3AA-8DE0-445839A4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BC79-4621-014E-3567-C39585F7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F67AB-2545-3662-E7AF-FBB42835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E5E5C-829D-4010-981C-90F60F22893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D939-7F06-C1BC-A5AE-B9C168B2A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F32F7-E127-366A-B9D1-20A963C1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2A0AC-33C3-41D8-9462-7C0975815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phone with a blue circle around it&#10;&#10;AI-generated content may be incorrect.">
            <a:extLst>
              <a:ext uri="{FF2B5EF4-FFF2-40B4-BE49-F238E27FC236}">
                <a16:creationId xmlns:a16="http://schemas.microsoft.com/office/drawing/2014/main" id="{F510DC6F-0B2E-0EF0-B066-D6C740A1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r="20251" b="-1"/>
          <a:stretch/>
        </p:blipFill>
        <p:spPr>
          <a:xfrm>
            <a:off x="3659872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56B73-3980-D873-8A52-A90840FA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246" y="1918614"/>
            <a:ext cx="3013626" cy="2193902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WAVECON TELECOM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AE44E-0984-D54C-C2D1-47A25B7F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2" y="5907528"/>
            <a:ext cx="4023359" cy="345426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</a:rPr>
              <a:t>Presented by: Manju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F93B3634-685A-6F61-EE7C-29DEFDD78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6" y="157955"/>
            <a:ext cx="1191450" cy="10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0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0BF586-7F4C-3D9E-4BFF-F69F0CE5B7F5}"/>
              </a:ext>
            </a:extLst>
          </p:cNvPr>
          <p:cNvSpPr txBox="1"/>
          <p:nvPr/>
        </p:nvSpPr>
        <p:spPr>
          <a:xfrm>
            <a:off x="538843" y="0"/>
            <a:ext cx="1111431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Is there any plan largely affected by 5G launch, if yes then should we continue or discontinue the plan?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0CE38-0979-0073-85F8-59A694F9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4" y="2786743"/>
            <a:ext cx="5367415" cy="3777343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074AC5-7478-A41D-C6CB-9ABF79BEC244}"/>
              </a:ext>
            </a:extLst>
          </p:cNvPr>
          <p:cNvSpPr/>
          <p:nvPr/>
        </p:nvSpPr>
        <p:spPr>
          <a:xfrm>
            <a:off x="6183086" y="2786743"/>
            <a:ext cx="5759300" cy="3777344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5G launch, the revenue for plan p7 has dropped significantly, from 582.4M to 155.6M, so it should be discontinued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has been a slight decline in revenue for plans p4, p5 and p6 and we can make a few modifications to improve them or if these plans follow same trend as p7 then these plans  should also be considered to be discontinue in future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common factor among these plans is that they are short-duration plans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346C7F-CC36-1810-0EF6-37915A077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690124"/>
            <a:ext cx="10341429" cy="1912786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206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C9DB12-A019-4470-CF1A-59BDCEDAFC18}"/>
              </a:ext>
            </a:extLst>
          </p:cNvPr>
          <p:cNvSpPr txBox="1"/>
          <p:nvPr/>
        </p:nvSpPr>
        <p:spPr>
          <a:xfrm>
            <a:off x="718457" y="427949"/>
            <a:ext cx="10885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5.Is there any plan that is discontinued after the 5G launch? What is the reason for it?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76937-73F9-CDC6-F5E8-3DE9C28A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06" y="1371600"/>
            <a:ext cx="6386907" cy="4876799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9B2F8E-8861-DEEC-060C-7C8BD93C3D49}"/>
              </a:ext>
            </a:extLst>
          </p:cNvPr>
          <p:cNvSpPr/>
          <p:nvPr/>
        </p:nvSpPr>
        <p:spPr>
          <a:xfrm>
            <a:off x="7021286" y="1371600"/>
            <a:ext cx="4920343" cy="4876799"/>
          </a:xfrm>
          <a:prstGeom prst="rect">
            <a:avLst/>
          </a:prstGeom>
          <a:noFill/>
          <a:ln w="25400">
            <a:solidFill>
              <a:srgbClr val="92D050">
                <a:alpha val="9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June, Wavecon introduced its 5G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Plans for p8, p9 and p10 have been discontinued after 5G launch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P8, p9, and p10 contributed to only 5%, 2.6%, and 1.5% respectively of the total revenue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is not having much revenue from these plans as compared to rest plans and not in high demand among customers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44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7405-3B5E-99D7-075E-288F1B80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90621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graphicFrame>
        <p:nvGraphicFramePr>
          <p:cNvPr id="12" name="Rectangle 5">
            <a:extLst>
              <a:ext uri="{FF2B5EF4-FFF2-40B4-BE49-F238E27FC236}">
                <a16:creationId xmlns:a16="http://schemas.microsoft.com/office/drawing/2014/main" id="{ACF4DE55-7ACE-2DAC-1D93-A42197F89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88747"/>
              </p:ext>
            </p:extLst>
          </p:nvPr>
        </p:nvGraphicFramePr>
        <p:xfrm>
          <a:off x="927058" y="1167468"/>
          <a:ext cx="10515600" cy="4832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92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hank you message on a blue background&#10;&#10;AI-generated content may be incorrect.">
            <a:extLst>
              <a:ext uri="{FF2B5EF4-FFF2-40B4-BE49-F238E27FC236}">
                <a16:creationId xmlns:a16="http://schemas.microsoft.com/office/drawing/2014/main" id="{41CF1075-F253-DDE3-58A8-DA22D8F51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6" name="Graphic 212">
            <a:extLst>
              <a:ext uri="{FF2B5EF4-FFF2-40B4-BE49-F238E27FC236}">
                <a16:creationId xmlns:a16="http://schemas.microsoft.com/office/drawing/2014/main" id="{7BD8AB83-2763-4392-B4B9-049CDF1F6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480F071C-C35C-4CE1-8EE5-8ED96E2F4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97FAB4-59E0-4E65-B50B-867B14D2A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D578F4B-2751-4FC2-8853-FAC5C591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A4CEFD-4B0C-E35D-5760-5459D0FD1F4E}"/>
              </a:ext>
            </a:extLst>
          </p:cNvPr>
          <p:cNvSpPr txBox="1"/>
          <p:nvPr/>
        </p:nvSpPr>
        <p:spPr>
          <a:xfrm>
            <a:off x="3048000" y="3051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Summary ( Year – 2022)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34F93B7-61DD-94B8-E8B6-0A323D66CDAE}"/>
              </a:ext>
            </a:extLst>
          </p:cNvPr>
          <p:cNvSpPr/>
          <p:nvPr/>
        </p:nvSpPr>
        <p:spPr>
          <a:xfrm>
            <a:off x="1660707" y="1438554"/>
            <a:ext cx="900475" cy="890989"/>
          </a:xfrm>
          <a:prstGeom prst="ellipse">
            <a:avLst/>
          </a:prstGeom>
          <a:solidFill>
            <a:srgbClr val="004F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EF14C7-538F-7C1E-23B8-71F991671980}"/>
              </a:ext>
            </a:extLst>
          </p:cNvPr>
          <p:cNvSpPr/>
          <p:nvPr/>
        </p:nvSpPr>
        <p:spPr>
          <a:xfrm>
            <a:off x="4550229" y="1438554"/>
            <a:ext cx="900475" cy="884239"/>
          </a:xfrm>
          <a:prstGeom prst="ellipse">
            <a:avLst/>
          </a:prstGeom>
          <a:solidFill>
            <a:srgbClr val="86EA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860B1C-8C76-0A6F-47F5-30CFAE9FFB45}"/>
              </a:ext>
            </a:extLst>
          </p:cNvPr>
          <p:cNvSpPr/>
          <p:nvPr/>
        </p:nvSpPr>
        <p:spPr>
          <a:xfrm>
            <a:off x="7437293" y="1438554"/>
            <a:ext cx="900475" cy="890989"/>
          </a:xfrm>
          <a:prstGeom prst="ellipse">
            <a:avLst/>
          </a:prstGeom>
          <a:solidFill>
            <a:srgbClr val="D7D20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93AC85-860F-5F25-E0A5-13E8ECE3854D}"/>
              </a:ext>
            </a:extLst>
          </p:cNvPr>
          <p:cNvSpPr/>
          <p:nvPr/>
        </p:nvSpPr>
        <p:spPr>
          <a:xfrm>
            <a:off x="10178523" y="1438554"/>
            <a:ext cx="900475" cy="890989"/>
          </a:xfrm>
          <a:prstGeom prst="ellipse">
            <a:avLst/>
          </a:prstGeom>
          <a:solidFill>
            <a:srgbClr val="FF0000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00582-0DB1-3CC3-7B50-319E13666EA2}"/>
              </a:ext>
            </a:extLst>
          </p:cNvPr>
          <p:cNvSpPr txBox="1"/>
          <p:nvPr/>
        </p:nvSpPr>
        <p:spPr>
          <a:xfrm>
            <a:off x="354039" y="1619063"/>
            <a:ext cx="962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&lt;5G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4DD2EB-D042-5FD2-208E-48E7A4F92ED2}"/>
              </a:ext>
            </a:extLst>
          </p:cNvPr>
          <p:cNvSpPr txBox="1"/>
          <p:nvPr/>
        </p:nvSpPr>
        <p:spPr>
          <a:xfrm>
            <a:off x="421864" y="4488630"/>
            <a:ext cx="82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&gt;5G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72C181-03DD-9F54-846E-889DE96F8081}"/>
              </a:ext>
            </a:extLst>
          </p:cNvPr>
          <p:cNvGrpSpPr/>
          <p:nvPr/>
        </p:nvGrpSpPr>
        <p:grpSpPr>
          <a:xfrm>
            <a:off x="2095497" y="2607189"/>
            <a:ext cx="8515032" cy="434758"/>
            <a:chOff x="5185444" y="6845990"/>
            <a:chExt cx="13190848" cy="43475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34BF7D6-1B7C-F5B9-F197-78E48FEA8D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85445" y="6845990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03818A-510D-CD31-70B9-A84BE88791F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376292" y="6852741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FA8D8C-4269-399B-A66C-6035C4C6C179}"/>
                </a:ext>
              </a:extLst>
            </p:cNvPr>
            <p:cNvCxnSpPr/>
            <p:nvPr/>
          </p:nvCxnSpPr>
          <p:spPr>
            <a:xfrm>
              <a:off x="5185444" y="7273998"/>
              <a:ext cx="13190848" cy="67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F6BF61E-E14D-0408-8DC3-2882CD74965B}"/>
              </a:ext>
            </a:extLst>
          </p:cNvPr>
          <p:cNvSpPr txBox="1"/>
          <p:nvPr/>
        </p:nvSpPr>
        <p:spPr>
          <a:xfrm>
            <a:off x="1833358" y="2239929"/>
            <a:ext cx="5551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19DC0-68C0-4BF3-AE02-73564484E7E3}"/>
              </a:ext>
            </a:extLst>
          </p:cNvPr>
          <p:cNvSpPr txBox="1"/>
          <p:nvPr/>
        </p:nvSpPr>
        <p:spPr>
          <a:xfrm>
            <a:off x="4679337" y="2239929"/>
            <a:ext cx="642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C18D53-9DC9-DA91-E100-6F433A519434}"/>
              </a:ext>
            </a:extLst>
          </p:cNvPr>
          <p:cNvSpPr txBox="1"/>
          <p:nvPr/>
        </p:nvSpPr>
        <p:spPr>
          <a:xfrm>
            <a:off x="7566401" y="2239929"/>
            <a:ext cx="642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A458EB-034C-7271-D8CD-260BBEC111FF}"/>
              </a:ext>
            </a:extLst>
          </p:cNvPr>
          <p:cNvSpPr txBox="1"/>
          <p:nvPr/>
        </p:nvSpPr>
        <p:spPr>
          <a:xfrm>
            <a:off x="10324357" y="2239929"/>
            <a:ext cx="620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1F809B-8EFC-53C6-3847-139370193999}"/>
              </a:ext>
            </a:extLst>
          </p:cNvPr>
          <p:cNvSpPr/>
          <p:nvPr/>
        </p:nvSpPr>
        <p:spPr>
          <a:xfrm>
            <a:off x="1660707" y="4304746"/>
            <a:ext cx="900475" cy="890989"/>
          </a:xfrm>
          <a:prstGeom prst="ellipse">
            <a:avLst/>
          </a:prstGeom>
          <a:solidFill>
            <a:srgbClr val="009EDE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325A16-AB56-C08C-66C1-E11461E9228F}"/>
              </a:ext>
            </a:extLst>
          </p:cNvPr>
          <p:cNvSpPr/>
          <p:nvPr/>
        </p:nvSpPr>
        <p:spPr>
          <a:xfrm>
            <a:off x="4549000" y="4304746"/>
            <a:ext cx="900475" cy="890989"/>
          </a:xfrm>
          <a:prstGeom prst="ellipse">
            <a:avLst/>
          </a:prstGeom>
          <a:solidFill>
            <a:srgbClr val="24F719">
              <a:alpha val="90000"/>
            </a:srgb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7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F791183-9759-37FE-1EBB-3759C83DF629}"/>
              </a:ext>
            </a:extLst>
          </p:cNvPr>
          <p:cNvSpPr/>
          <p:nvPr/>
        </p:nvSpPr>
        <p:spPr>
          <a:xfrm>
            <a:off x="7437293" y="4304746"/>
            <a:ext cx="900475" cy="890989"/>
          </a:xfrm>
          <a:prstGeom prst="ellipse">
            <a:avLst/>
          </a:prstGeom>
          <a:solidFill>
            <a:srgbClr val="D5EB07">
              <a:alpha val="88000"/>
            </a:srgbClr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3A02FF-0A30-74A3-E010-6101444FB685}"/>
              </a:ext>
            </a:extLst>
          </p:cNvPr>
          <p:cNvSpPr/>
          <p:nvPr/>
        </p:nvSpPr>
        <p:spPr>
          <a:xfrm>
            <a:off x="10160293" y="4304746"/>
            <a:ext cx="900475" cy="890989"/>
          </a:xfrm>
          <a:prstGeom prst="ellipse">
            <a:avLst/>
          </a:prstGeom>
          <a:solidFill>
            <a:srgbClr val="004F88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 Light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A806C8-1970-2A43-E3E9-8A3338C94B2C}"/>
              </a:ext>
            </a:extLst>
          </p:cNvPr>
          <p:cNvSpPr txBox="1"/>
          <p:nvPr/>
        </p:nvSpPr>
        <p:spPr>
          <a:xfrm>
            <a:off x="8431366" y="3441414"/>
            <a:ext cx="3494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– 5G Implementation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741168-1DB1-0499-1079-A5FEE0040EAC}"/>
              </a:ext>
            </a:extLst>
          </p:cNvPr>
          <p:cNvSpPr txBox="1"/>
          <p:nvPr/>
        </p:nvSpPr>
        <p:spPr>
          <a:xfrm>
            <a:off x="1807027" y="5102886"/>
            <a:ext cx="576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09608B-DA2E-9DDD-5E57-D351E3299E43}"/>
              </a:ext>
            </a:extLst>
          </p:cNvPr>
          <p:cNvSpPr txBox="1"/>
          <p:nvPr/>
        </p:nvSpPr>
        <p:spPr>
          <a:xfrm>
            <a:off x="4710765" y="5102886"/>
            <a:ext cx="576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56362C-CCAD-71F8-3989-11CB0B743387}"/>
              </a:ext>
            </a:extLst>
          </p:cNvPr>
          <p:cNvSpPr txBox="1"/>
          <p:nvPr/>
        </p:nvSpPr>
        <p:spPr>
          <a:xfrm>
            <a:off x="7591854" y="5102886"/>
            <a:ext cx="587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662A34-54E0-4660-F332-E2DBE32F78FB}"/>
              </a:ext>
            </a:extLst>
          </p:cNvPr>
          <p:cNvSpPr txBox="1"/>
          <p:nvPr/>
        </p:nvSpPr>
        <p:spPr>
          <a:xfrm>
            <a:off x="10311173" y="5102886"/>
            <a:ext cx="5987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CA354E-9CB7-A26C-6FB8-7B588C2BB55D}"/>
              </a:ext>
            </a:extLst>
          </p:cNvPr>
          <p:cNvGrpSpPr/>
          <p:nvPr/>
        </p:nvGrpSpPr>
        <p:grpSpPr>
          <a:xfrm>
            <a:off x="2095497" y="5443524"/>
            <a:ext cx="8515032" cy="434758"/>
            <a:chOff x="5185444" y="6845990"/>
            <a:chExt cx="13190848" cy="434758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F50FEAC-1E57-A779-1A62-6015B18861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185445" y="6845990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8D6A92-9BC7-B4D8-1BD0-AA672472ADF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376292" y="6852741"/>
              <a:ext cx="0" cy="428007"/>
            </a:xfrm>
            <a:prstGeom prst="straightConnector1">
              <a:avLst/>
            </a:prstGeom>
            <a:ln w="31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CCA74E-3DE3-4253-F9B6-D7CACE3D28D8}"/>
                </a:ext>
              </a:extLst>
            </p:cNvPr>
            <p:cNvCxnSpPr/>
            <p:nvPr/>
          </p:nvCxnSpPr>
          <p:spPr>
            <a:xfrm>
              <a:off x="5185444" y="7273998"/>
              <a:ext cx="13190848" cy="675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1D507FD-32ED-B0B8-318A-7CDB6940995C}"/>
              </a:ext>
            </a:extLst>
          </p:cNvPr>
          <p:cNvSpPr txBox="1"/>
          <p:nvPr/>
        </p:nvSpPr>
        <p:spPr>
          <a:xfrm>
            <a:off x="1480458" y="3136612"/>
            <a:ext cx="3102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6479E-2541-1383-AD29-A17395D90BB1}"/>
              </a:ext>
            </a:extLst>
          </p:cNvPr>
          <p:cNvSpPr txBox="1"/>
          <p:nvPr/>
        </p:nvSpPr>
        <p:spPr>
          <a:xfrm>
            <a:off x="5622468" y="568894"/>
            <a:ext cx="5497285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impact of 5G launch on revenue?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C98B5-050A-2097-200A-315C049A88E6}"/>
              </a:ext>
            </a:extLst>
          </p:cNvPr>
          <p:cNvSpPr txBox="1"/>
          <p:nvPr/>
        </p:nvSpPr>
        <p:spPr>
          <a:xfrm>
            <a:off x="5666011" y="1433141"/>
            <a:ext cx="5932714" cy="56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KPI is underperforming after 5G launch?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DA9430-65D9-C43D-C11F-8D96672E0C1A}"/>
              </a:ext>
            </a:extLst>
          </p:cNvPr>
          <p:cNvSpPr txBox="1"/>
          <p:nvPr/>
        </p:nvSpPr>
        <p:spPr>
          <a:xfrm>
            <a:off x="5666011" y="2315681"/>
            <a:ext cx="60960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9AC33-DA8C-1058-8B5E-5332A322A6F4}"/>
              </a:ext>
            </a:extLst>
          </p:cNvPr>
          <p:cNvSpPr txBox="1"/>
          <p:nvPr/>
        </p:nvSpPr>
        <p:spPr>
          <a:xfrm>
            <a:off x="5666011" y="3721387"/>
            <a:ext cx="6096000" cy="111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any plan affected largely by 5G launch and should we continue or discontinue the plan as a result?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12D4D-159F-A4BD-ADB9-3B206C47ED51}"/>
              </a:ext>
            </a:extLst>
          </p:cNvPr>
          <p:cNvSpPr txBox="1"/>
          <p:nvPr/>
        </p:nvSpPr>
        <p:spPr>
          <a:xfrm>
            <a:off x="5666011" y="5089996"/>
            <a:ext cx="6096000" cy="111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any plan which is discontinued after the 5G launch, if yes then what is the reason for it?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35E1537-103C-2363-682B-48AB97A6EAA0}"/>
              </a:ext>
            </a:extLst>
          </p:cNvPr>
          <p:cNvSpPr/>
          <p:nvPr/>
        </p:nvSpPr>
        <p:spPr>
          <a:xfrm>
            <a:off x="5328554" y="3952394"/>
            <a:ext cx="337457" cy="386811"/>
          </a:xfrm>
          <a:prstGeom prst="ellipse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DB3CB8-212F-F819-7C0A-D0186E15C941}"/>
              </a:ext>
            </a:extLst>
          </p:cNvPr>
          <p:cNvSpPr/>
          <p:nvPr/>
        </p:nvSpPr>
        <p:spPr>
          <a:xfrm>
            <a:off x="5328554" y="5338320"/>
            <a:ext cx="337457" cy="386811"/>
          </a:xfrm>
          <a:prstGeom prst="ellipse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BCF770-BC3C-65B3-D902-73239CA8C310}"/>
              </a:ext>
            </a:extLst>
          </p:cNvPr>
          <p:cNvSpPr/>
          <p:nvPr/>
        </p:nvSpPr>
        <p:spPr>
          <a:xfrm>
            <a:off x="5328554" y="2566468"/>
            <a:ext cx="337457" cy="386811"/>
          </a:xfrm>
          <a:prstGeom prst="ellipse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F031B8-E81B-6313-B6AB-8EB5994CAA7E}"/>
              </a:ext>
            </a:extLst>
          </p:cNvPr>
          <p:cNvSpPr/>
          <p:nvPr/>
        </p:nvSpPr>
        <p:spPr>
          <a:xfrm>
            <a:off x="5328555" y="1618075"/>
            <a:ext cx="337457" cy="386811"/>
          </a:xfrm>
          <a:prstGeom prst="ellipse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46F811-5AFC-050B-B62B-2EE259D29A14}"/>
              </a:ext>
            </a:extLst>
          </p:cNvPr>
          <p:cNvSpPr/>
          <p:nvPr/>
        </p:nvSpPr>
        <p:spPr>
          <a:xfrm>
            <a:off x="5328554" y="743968"/>
            <a:ext cx="337457" cy="386811"/>
          </a:xfrm>
          <a:prstGeom prst="ellipse">
            <a:avLst/>
          </a:prstGeom>
          <a:solidFill>
            <a:srgbClr val="60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45C68-A106-D6C5-45D3-1B0758FC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5" y="1230551"/>
            <a:ext cx="11659610" cy="1806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00342-99CD-624D-E753-516E5723542A}"/>
              </a:ext>
            </a:extLst>
          </p:cNvPr>
          <p:cNvSpPr txBox="1"/>
          <p:nvPr/>
        </p:nvSpPr>
        <p:spPr>
          <a:xfrm>
            <a:off x="4985657" y="326962"/>
            <a:ext cx="2220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KPI’S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02CBA-365F-D5BE-FAE1-F18D3DB57589}"/>
              </a:ext>
            </a:extLst>
          </p:cNvPr>
          <p:cNvSpPr/>
          <p:nvPr/>
        </p:nvSpPr>
        <p:spPr>
          <a:xfrm>
            <a:off x="593271" y="3548743"/>
            <a:ext cx="11005457" cy="2601686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Wavecon generated total revenue of 31.9 bn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ARPU (Average Revenue Per User) - Rs.200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TAU (Total Active Users) – 161.7M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TUsU (Total Unsubscribed Users) – 12.6M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74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47E98E-8C6E-6987-C027-AD6C55321518}"/>
              </a:ext>
            </a:extLst>
          </p:cNvPr>
          <p:cNvSpPr txBox="1"/>
          <p:nvPr/>
        </p:nvSpPr>
        <p:spPr>
          <a:xfrm>
            <a:off x="1480457" y="294911"/>
            <a:ext cx="6052458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1.What is the impact of 5G launch on revenue?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9BC6AE-DE2A-5BE4-00BA-0B749C8031CC}"/>
              </a:ext>
            </a:extLst>
          </p:cNvPr>
          <p:cNvSpPr/>
          <p:nvPr/>
        </p:nvSpPr>
        <p:spPr>
          <a:xfrm>
            <a:off x="1110342" y="1056595"/>
            <a:ext cx="1948543" cy="7395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before5G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16.00 bn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354E85-9970-1BFD-0D07-464D9DF13DA8}"/>
              </a:ext>
            </a:extLst>
          </p:cNvPr>
          <p:cNvSpPr/>
          <p:nvPr/>
        </p:nvSpPr>
        <p:spPr>
          <a:xfrm>
            <a:off x="5121728" y="1056595"/>
            <a:ext cx="1948543" cy="73954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after 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15.90 bn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2837E8-2384-F0D2-2F71-27A6F7037358}"/>
              </a:ext>
            </a:extLst>
          </p:cNvPr>
          <p:cNvSpPr/>
          <p:nvPr/>
        </p:nvSpPr>
        <p:spPr>
          <a:xfrm>
            <a:off x="9133115" y="1056595"/>
            <a:ext cx="1948543" cy="73954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change%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-0.50%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53498-856A-E770-E4C7-82E94F2585C8}"/>
              </a:ext>
            </a:extLst>
          </p:cNvPr>
          <p:cNvSpPr/>
          <p:nvPr/>
        </p:nvSpPr>
        <p:spPr>
          <a:xfrm>
            <a:off x="6770914" y="2046880"/>
            <a:ext cx="4974773" cy="4549864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dropped by 0.5% after the 5G launch, mainly because revenue in Delhi fell by 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Delhi, Chennai, Ahmedabad, Hyderabad, Chandigarh, Kolkata cities revenue has declined after the 5G launch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nearly 1.48% revenue increases, Lucknow, Gurgaon, Patna are the top 3 cities with the most revenue changes seen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terms of total revenue, Raipur contributes the least amount of overall revenue, while Mumbai contributes the most with over 4800M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AB055-441D-5A0F-3632-F2AE60C4DA6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3" y="218711"/>
            <a:ext cx="947494" cy="7395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ED5365-3319-8362-109F-EA84FD3D3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3" y="2046880"/>
            <a:ext cx="5910944" cy="45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9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DBEEA5-C1FC-A73B-1B4E-E930E7C51C40}"/>
              </a:ext>
            </a:extLst>
          </p:cNvPr>
          <p:cNvSpPr txBox="1"/>
          <p:nvPr/>
        </p:nvSpPr>
        <p:spPr>
          <a:xfrm>
            <a:off x="1567544" y="438836"/>
            <a:ext cx="7369627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Which KPI is underperforming after 5G launch?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28085-F216-3EED-3A46-3838BFD1AC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293915"/>
            <a:ext cx="893065" cy="856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8B016-8C29-A713-1113-7DCFE87DD7E0}"/>
              </a:ext>
            </a:extLst>
          </p:cNvPr>
          <p:cNvSpPr txBox="1"/>
          <p:nvPr/>
        </p:nvSpPr>
        <p:spPr>
          <a:xfrm>
            <a:off x="1875064" y="1826448"/>
            <a:ext cx="8441872" cy="113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introduction of 5G, two Key Performance Indicators (KPI) have been identified as underperforming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15E00-1B09-D636-7B10-FDD6FFBAF71A}"/>
              </a:ext>
            </a:extLst>
          </p:cNvPr>
          <p:cNvSpPr txBox="1"/>
          <p:nvPr/>
        </p:nvSpPr>
        <p:spPr>
          <a:xfrm>
            <a:off x="3047999" y="4148678"/>
            <a:ext cx="3145972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299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Unsubscribed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51CB16-1AB0-6FD1-18DA-12260823F03D}"/>
              </a:ext>
            </a:extLst>
          </p:cNvPr>
          <p:cNvSpPr txBox="1"/>
          <p:nvPr/>
        </p:nvSpPr>
        <p:spPr>
          <a:xfrm>
            <a:off x="3047999" y="3188348"/>
            <a:ext cx="2362200" cy="587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299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Users</a:t>
            </a:r>
          </a:p>
        </p:txBody>
      </p:sp>
    </p:spTree>
    <p:extLst>
      <p:ext uri="{BB962C8B-B14F-4D97-AF65-F5344CB8AC3E}">
        <p14:creationId xmlns:p14="http://schemas.microsoft.com/office/powerpoint/2010/main" val="195677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2DDBAB-E00A-7A67-B234-227D9AF1C20D}"/>
              </a:ext>
            </a:extLst>
          </p:cNvPr>
          <p:cNvSpPr txBox="1"/>
          <p:nvPr/>
        </p:nvSpPr>
        <p:spPr>
          <a:xfrm>
            <a:off x="4942114" y="0"/>
            <a:ext cx="2307771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Users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6E98BF-36C9-FEAA-54C4-C545FC1D24B4}"/>
              </a:ext>
            </a:extLst>
          </p:cNvPr>
          <p:cNvSpPr/>
          <p:nvPr/>
        </p:nvSpPr>
        <p:spPr>
          <a:xfrm>
            <a:off x="642256" y="947057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Active Users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162M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F32E2C-1785-4473-F9E5-0644CF6B1FF4}"/>
              </a:ext>
            </a:extLst>
          </p:cNvPr>
          <p:cNvSpPr/>
          <p:nvPr/>
        </p:nvSpPr>
        <p:spPr>
          <a:xfrm>
            <a:off x="3494315" y="947055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 Users before 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84.4M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8067CA-9D2C-62CC-E432-CA7A4A295F10}"/>
              </a:ext>
            </a:extLst>
          </p:cNvPr>
          <p:cNvSpPr/>
          <p:nvPr/>
        </p:nvSpPr>
        <p:spPr>
          <a:xfrm>
            <a:off x="6302828" y="947055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 Users after 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77.4M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1B0116-9817-44AF-C7FD-DE5A29AD46B7}"/>
              </a:ext>
            </a:extLst>
          </p:cNvPr>
          <p:cNvSpPr/>
          <p:nvPr/>
        </p:nvSpPr>
        <p:spPr>
          <a:xfrm>
            <a:off x="9154886" y="947056"/>
            <a:ext cx="2394858" cy="10450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Active Users chg%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-8.28%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BC05BE-A03D-5B92-DAAE-4B7B2241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" y="2231571"/>
            <a:ext cx="8357735" cy="4376058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431DE6-8528-6085-18CF-03BC6CC185CD}"/>
              </a:ext>
            </a:extLst>
          </p:cNvPr>
          <p:cNvSpPr/>
          <p:nvPr/>
        </p:nvSpPr>
        <p:spPr>
          <a:xfrm>
            <a:off x="8523514" y="2231569"/>
            <a:ext cx="3502707" cy="437606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5G launch, Pune is the only city which increased by 17% in Active Users, while Chennai remains unchanged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and Delhi is the most affected cities after the 5G launch having decreased by 14.4% and 17.5% in Active Users respectively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would be beneficial to conduct survey in these two cities to investigate the reasons behind the decline in active users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33339-257D-42D0-B322-E682F72EDA6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65" y="43008"/>
            <a:ext cx="982749" cy="79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0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DCB6C-BBDC-9A74-758C-E0AB4BC69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EFC744-BE4E-E5F9-12FB-BEE69A9DF8C9}"/>
              </a:ext>
            </a:extLst>
          </p:cNvPr>
          <p:cNvSpPr txBox="1"/>
          <p:nvPr/>
        </p:nvSpPr>
        <p:spPr>
          <a:xfrm>
            <a:off x="4713513" y="0"/>
            <a:ext cx="317862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Unsubscribed Users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0C40F-B07A-AF5D-A4F1-969869C4E159}"/>
              </a:ext>
            </a:extLst>
          </p:cNvPr>
          <p:cNvSpPr/>
          <p:nvPr/>
        </p:nvSpPr>
        <p:spPr>
          <a:xfrm>
            <a:off x="642256" y="947057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Unsubscribed Users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12.6M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B8C507-EB0E-222F-5745-E2372ADDB1C5}"/>
              </a:ext>
            </a:extLst>
          </p:cNvPr>
          <p:cNvSpPr/>
          <p:nvPr/>
        </p:nvSpPr>
        <p:spPr>
          <a:xfrm>
            <a:off x="3494315" y="947055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Unsub Users before 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5.6M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A297B1-9821-8CE2-3852-3060E8434A6F}"/>
              </a:ext>
            </a:extLst>
          </p:cNvPr>
          <p:cNvSpPr/>
          <p:nvPr/>
        </p:nvSpPr>
        <p:spPr>
          <a:xfrm>
            <a:off x="6302828" y="947055"/>
            <a:ext cx="2394858" cy="10450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Unsub Users after 5G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B83C62-2EA3-6C28-1F7E-0F8D5B12CEDC}"/>
              </a:ext>
            </a:extLst>
          </p:cNvPr>
          <p:cNvSpPr/>
          <p:nvPr/>
        </p:nvSpPr>
        <p:spPr>
          <a:xfrm>
            <a:off x="9154886" y="947056"/>
            <a:ext cx="2394858" cy="104502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Unsub Users chg%</a:t>
            </a:r>
            <a:br>
              <a:rPr lang="en-IN" dirty="0"/>
            </a:b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23.50%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B8576A-9BC2-D04D-6846-AED8BE37D45C}"/>
              </a:ext>
            </a:extLst>
          </p:cNvPr>
          <p:cNvSpPr/>
          <p:nvPr/>
        </p:nvSpPr>
        <p:spPr>
          <a:xfrm>
            <a:off x="8523514" y="2231569"/>
            <a:ext cx="3502707" cy="437606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line and column chart shows the percentage change in unsubscribed users after the implementation of 5G, with Lucknow city experiencing as 77.9% increase in unsubscribed users which is highest among all the cities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Mumbai is the only city which is decreased by 12.63% in the unsubscribed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525E7-4E8C-EBA2-CBAF-BC06ABF0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" y="2231569"/>
            <a:ext cx="8357735" cy="4376059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8E39E1-9772-4776-B25C-2039F642167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39" y="108857"/>
            <a:ext cx="840149" cy="7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4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ED057-91CA-5FBA-6857-DCB6EE2F66E9}"/>
              </a:ext>
            </a:extLst>
          </p:cNvPr>
          <p:cNvSpPr txBox="1"/>
          <p:nvPr/>
        </p:nvSpPr>
        <p:spPr>
          <a:xfrm>
            <a:off x="65314" y="108857"/>
            <a:ext cx="12039600" cy="573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99"/>
              </a:lnSpc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0662E-8601-65F4-1FE4-649A7BD05FC8}"/>
              </a:ext>
            </a:extLst>
          </p:cNvPr>
          <p:cNvSpPr/>
          <p:nvPr/>
        </p:nvSpPr>
        <p:spPr>
          <a:xfrm>
            <a:off x="239486" y="4844142"/>
            <a:ext cx="11691257" cy="1752599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p1 is the best performing plan after the 5G launch showing an increase of 24.05% in revenue.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p2 and p3 plans not shown any significant decrease or increase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for plans p4, p5, and p6 has declined.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p7 experienced a major decrease in revenue, dropping from 582M to 156M.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company discontinued plans p8, p9, and p10 with the introduction of new plans p11, p12, and p13.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A77EBD-9DFB-487E-6463-476E5BBE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682477"/>
            <a:ext cx="10472057" cy="4052810"/>
          </a:xfrm>
          <a:prstGeom prst="rect">
            <a:avLst/>
          </a:prstGeom>
          <a:ln w="254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79636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202039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2B2B4D"/>
      </a:hlink>
      <a:folHlink>
        <a:srgbClr val="A27C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874</Words>
  <Application>Microsoft Office PowerPoint</Application>
  <PresentationFormat>Widescreen</PresentationFormat>
  <Paragraphs>87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Roboto Light</vt:lpstr>
      <vt:lpstr>Wingdings</vt:lpstr>
      <vt:lpstr>Office Theme</vt:lpstr>
      <vt:lpstr>WAVECON TELECOM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 Chaitu</dc:creator>
  <cp:lastModifiedBy>Manju Chaitu</cp:lastModifiedBy>
  <cp:revision>7</cp:revision>
  <dcterms:created xsi:type="dcterms:W3CDTF">2025-03-11T13:13:44Z</dcterms:created>
  <dcterms:modified xsi:type="dcterms:W3CDTF">2025-03-14T14:21:56Z</dcterms:modified>
</cp:coreProperties>
</file>