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oftwareengineering.stackexchange.com/questions/120716/difference-between-rest-and-cru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how-to-create-a-spring-boot-project-with-intellij-ide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641E2-292B-8D7C-B915-AE626FB4CDAA}"/>
              </a:ext>
            </a:extLst>
          </p:cNvPr>
          <p:cNvSpPr>
            <a:spLocks noGrp="1"/>
          </p:cNvSpPr>
          <p:nvPr>
            <p:ph type="ctrTitle"/>
          </p:nvPr>
        </p:nvSpPr>
        <p:spPr/>
        <p:txBody>
          <a:bodyPr/>
          <a:lstStyle/>
          <a:p>
            <a:r>
              <a:rPr lang="en-IN" dirty="0"/>
              <a:t>Crud operation using </a:t>
            </a:r>
            <a:r>
              <a:rPr lang="en-IN" dirty="0" err="1"/>
              <a:t>sts</a:t>
            </a:r>
            <a:endParaRPr lang="en-IN" dirty="0"/>
          </a:p>
        </p:txBody>
      </p:sp>
      <p:sp>
        <p:nvSpPr>
          <p:cNvPr id="3" name="Subtitle 2">
            <a:extLst>
              <a:ext uri="{FF2B5EF4-FFF2-40B4-BE49-F238E27FC236}">
                <a16:creationId xmlns:a16="http://schemas.microsoft.com/office/drawing/2014/main" id="{D33A1D7C-889B-4B61-9C27-2D096902BDB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20359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98E0-C51B-7FD2-7B04-324B6D20CD84}"/>
              </a:ext>
            </a:extLst>
          </p:cNvPr>
          <p:cNvSpPr>
            <a:spLocks noGrp="1"/>
          </p:cNvSpPr>
          <p:nvPr>
            <p:ph type="title"/>
          </p:nvPr>
        </p:nvSpPr>
        <p:spPr/>
        <p:txBody>
          <a:bodyPr/>
          <a:lstStyle/>
          <a:p>
            <a:r>
              <a:rPr lang="en-IN" dirty="0"/>
              <a:t>Advantage of spring boot</a:t>
            </a:r>
          </a:p>
        </p:txBody>
      </p:sp>
      <p:sp>
        <p:nvSpPr>
          <p:cNvPr id="3" name="Content Placeholder 2">
            <a:extLst>
              <a:ext uri="{FF2B5EF4-FFF2-40B4-BE49-F238E27FC236}">
                <a16:creationId xmlns:a16="http://schemas.microsoft.com/office/drawing/2014/main" id="{F4B918C6-B067-27CE-7318-D01D2C956980}"/>
              </a:ext>
            </a:extLst>
          </p:cNvPr>
          <p:cNvSpPr>
            <a:spLocks noGrp="1"/>
          </p:cNvSpPr>
          <p:nvPr>
            <p:ph idx="1"/>
          </p:nvPr>
        </p:nvSpPr>
        <p:spPr/>
        <p:txBody>
          <a:bodyPr>
            <a:normAutofit fontScale="85000" lnSpcReduction="10000"/>
          </a:bodyPr>
          <a:lstStyle/>
          <a:p>
            <a:pPr algn="l"/>
            <a:r>
              <a:rPr lang="en-IN" b="1" i="0" dirty="0">
                <a:solidFill>
                  <a:srgbClr val="120F3C"/>
                </a:solidFill>
                <a:effectLst/>
                <a:latin typeface="DM Sans" panose="020F0502020204030204" pitchFamily="2" charset="0"/>
              </a:rPr>
              <a:t>Bootstrapping saves memory space-</a:t>
            </a:r>
            <a:r>
              <a:rPr lang="en-US" b="0" i="0" dirty="0">
                <a:solidFill>
                  <a:srgbClr val="737373"/>
                </a:solidFill>
                <a:effectLst/>
                <a:latin typeface="DM Sans" pitchFamily="2" charset="0"/>
              </a:rPr>
              <a:t>Spring Boot uses Boot Initializer to compile the source language. This bootstrapping technique makes it possible for users to save space on their devices and load applications quickly.</a:t>
            </a:r>
            <a:endParaRPr lang="en-IN" b="1" i="0" dirty="0">
              <a:solidFill>
                <a:srgbClr val="120F3C"/>
              </a:solidFill>
              <a:effectLst/>
              <a:latin typeface="DM Sans" panose="020F0502020204030204" pitchFamily="2" charset="0"/>
            </a:endParaRPr>
          </a:p>
          <a:p>
            <a:pPr algn="l"/>
            <a:r>
              <a:rPr lang="en-US" b="1" i="0" dirty="0">
                <a:solidFill>
                  <a:srgbClr val="120F3C"/>
                </a:solidFill>
                <a:effectLst/>
                <a:latin typeface="DM Sans" pitchFamily="2" charset="0"/>
              </a:rPr>
              <a:t>WAR files are not required-</a:t>
            </a:r>
            <a:r>
              <a:rPr lang="en-US" b="0" i="0" dirty="0">
                <a:solidFill>
                  <a:srgbClr val="737373"/>
                </a:solidFill>
                <a:effectLst/>
                <a:latin typeface="DM Sans" pitchFamily="2" charset="0"/>
              </a:rPr>
              <a:t>While Spring Boot can use WAR (web application resource) files, they are not necessary. Instead, Spring Boot can rely on JAR (Java resource).</a:t>
            </a:r>
            <a:endParaRPr lang="en-US" b="1" i="0" dirty="0">
              <a:solidFill>
                <a:srgbClr val="120F3C"/>
              </a:solidFill>
              <a:effectLst/>
              <a:latin typeface="DM Sans" pitchFamily="2" charset="0"/>
            </a:endParaRPr>
          </a:p>
          <a:p>
            <a:r>
              <a:rPr lang="en-IN" b="1" i="0" dirty="0">
                <a:solidFill>
                  <a:srgbClr val="120F3C"/>
                </a:solidFill>
                <a:effectLst/>
                <a:latin typeface="DM Sans" pitchFamily="2" charset="0"/>
              </a:rPr>
              <a:t>POM dependency management-</a:t>
            </a:r>
            <a:r>
              <a:rPr lang="en-US" b="0" i="0" dirty="0">
                <a:solidFill>
                  <a:srgbClr val="737373"/>
                </a:solidFill>
                <a:effectLst/>
                <a:latin typeface="DM Sans" pitchFamily="2" charset="0"/>
              </a:rPr>
              <a:t>Spring Boot doesn’t force you to use a parent POM (project object model). Adding the spring-boot-dependencies artifact lets you manage dependencies without relying on a parent POM or XML file.</a:t>
            </a:r>
            <a:endParaRPr lang="en-IN" b="1" i="0" dirty="0">
              <a:solidFill>
                <a:srgbClr val="120F3C"/>
              </a:solidFill>
              <a:effectLst/>
              <a:latin typeface="DM Sans" pitchFamily="2" charset="0"/>
            </a:endParaRPr>
          </a:p>
          <a:p>
            <a:endParaRPr lang="en-IN" dirty="0"/>
          </a:p>
        </p:txBody>
      </p:sp>
    </p:spTree>
    <p:extLst>
      <p:ext uri="{BB962C8B-B14F-4D97-AF65-F5344CB8AC3E}">
        <p14:creationId xmlns:p14="http://schemas.microsoft.com/office/powerpoint/2010/main" val="404084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FC24-2E44-68C2-4772-E05FE5DC24E4}"/>
              </a:ext>
            </a:extLst>
          </p:cNvPr>
          <p:cNvSpPr>
            <a:spLocks noGrp="1"/>
          </p:cNvSpPr>
          <p:nvPr>
            <p:ph type="title"/>
          </p:nvPr>
        </p:nvSpPr>
        <p:spPr>
          <a:xfrm>
            <a:off x="1141413" y="618518"/>
            <a:ext cx="9905998" cy="4252062"/>
          </a:xfrm>
        </p:spPr>
        <p:txBody>
          <a:bodyPr>
            <a:normAutofit/>
          </a:bodyPr>
          <a:lstStyle/>
          <a:p>
            <a:pPr algn="ctr"/>
            <a:r>
              <a:rPr lang="en-IN" sz="8000" dirty="0"/>
              <a:t>Thank you</a:t>
            </a:r>
          </a:p>
        </p:txBody>
      </p:sp>
      <p:sp>
        <p:nvSpPr>
          <p:cNvPr id="3" name="Content Placeholder 2">
            <a:extLst>
              <a:ext uri="{FF2B5EF4-FFF2-40B4-BE49-F238E27FC236}">
                <a16:creationId xmlns:a16="http://schemas.microsoft.com/office/drawing/2014/main" id="{38F82CC6-A8E6-FF20-F131-B098927F8CDD}"/>
              </a:ext>
            </a:extLst>
          </p:cNvPr>
          <p:cNvSpPr>
            <a:spLocks noGrp="1"/>
          </p:cNvSpPr>
          <p:nvPr>
            <p:ph idx="1"/>
          </p:nvPr>
        </p:nvSpPr>
        <p:spPr>
          <a:xfrm>
            <a:off x="1141412" y="5449077"/>
            <a:ext cx="9905999" cy="342123"/>
          </a:xfrm>
        </p:spPr>
        <p:txBody>
          <a:bodyPr>
            <a:normAutofit fontScale="62500" lnSpcReduction="20000"/>
          </a:bodyPr>
          <a:lstStyle/>
          <a:p>
            <a:endParaRPr lang="en-IN" dirty="0"/>
          </a:p>
        </p:txBody>
      </p:sp>
    </p:spTree>
    <p:extLst>
      <p:ext uri="{BB962C8B-B14F-4D97-AF65-F5344CB8AC3E}">
        <p14:creationId xmlns:p14="http://schemas.microsoft.com/office/powerpoint/2010/main" val="805438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569D-C1C0-0725-11A6-D392F763CC06}"/>
              </a:ext>
            </a:extLst>
          </p:cNvPr>
          <p:cNvSpPr>
            <a:spLocks noGrp="1"/>
          </p:cNvSpPr>
          <p:nvPr>
            <p:ph type="title"/>
          </p:nvPr>
        </p:nvSpPr>
        <p:spPr/>
        <p:txBody>
          <a:bodyPr/>
          <a:lstStyle/>
          <a:p>
            <a:r>
              <a:rPr lang="en-IN" dirty="0" err="1"/>
              <a:t>inTRoduction</a:t>
            </a:r>
            <a:endParaRPr lang="en-IN" dirty="0"/>
          </a:p>
        </p:txBody>
      </p:sp>
      <p:sp>
        <p:nvSpPr>
          <p:cNvPr id="3" name="Content Placeholder 2">
            <a:extLst>
              <a:ext uri="{FF2B5EF4-FFF2-40B4-BE49-F238E27FC236}">
                <a16:creationId xmlns:a16="http://schemas.microsoft.com/office/drawing/2014/main" id="{5E785B26-B17C-B7E1-DC88-F1489DBAAFAA}"/>
              </a:ext>
            </a:extLst>
          </p:cNvPr>
          <p:cNvSpPr>
            <a:spLocks noGrp="1"/>
          </p:cNvSpPr>
          <p:nvPr>
            <p:ph idx="1"/>
          </p:nvPr>
        </p:nvSpPr>
        <p:spPr/>
        <p:txBody>
          <a:bodyPr/>
          <a:lstStyle/>
          <a:p>
            <a:r>
              <a:rPr lang="en-IN" dirty="0"/>
              <a:t>CRUD Operations:</a:t>
            </a:r>
          </a:p>
          <a:p>
            <a:r>
              <a:rPr lang="en-IN" dirty="0"/>
              <a:t>STS:</a:t>
            </a:r>
          </a:p>
          <a:p>
            <a:r>
              <a:rPr lang="en-IN" dirty="0"/>
              <a:t>Annotation:</a:t>
            </a:r>
          </a:p>
        </p:txBody>
      </p:sp>
    </p:spTree>
    <p:extLst>
      <p:ext uri="{BB962C8B-B14F-4D97-AF65-F5344CB8AC3E}">
        <p14:creationId xmlns:p14="http://schemas.microsoft.com/office/powerpoint/2010/main" val="56072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2C7A-A8C0-5894-6E85-354E41AC4AB4}"/>
              </a:ext>
            </a:extLst>
          </p:cNvPr>
          <p:cNvSpPr>
            <a:spLocks noGrp="1"/>
          </p:cNvSpPr>
          <p:nvPr>
            <p:ph type="title"/>
          </p:nvPr>
        </p:nvSpPr>
        <p:spPr/>
        <p:txBody>
          <a:bodyPr/>
          <a:lstStyle/>
          <a:p>
            <a:r>
              <a:rPr lang="en-IN" dirty="0"/>
              <a:t>CRUD Operations</a:t>
            </a:r>
          </a:p>
        </p:txBody>
      </p:sp>
      <p:sp>
        <p:nvSpPr>
          <p:cNvPr id="3" name="Content Placeholder 2">
            <a:extLst>
              <a:ext uri="{FF2B5EF4-FFF2-40B4-BE49-F238E27FC236}">
                <a16:creationId xmlns:a16="http://schemas.microsoft.com/office/drawing/2014/main" id="{2FFF953C-C848-7B32-8E39-7E378797D9CD}"/>
              </a:ext>
            </a:extLst>
          </p:cNvPr>
          <p:cNvSpPr>
            <a:spLocks noGrp="1"/>
          </p:cNvSpPr>
          <p:nvPr>
            <p:ph idx="1"/>
          </p:nvPr>
        </p:nvSpPr>
        <p:spPr/>
        <p:txBody>
          <a:bodyPr>
            <a:normAutofit fontScale="85000" lnSpcReduction="10000"/>
          </a:bodyPr>
          <a:lstStyle/>
          <a:p>
            <a:pPr algn="l"/>
            <a:r>
              <a:rPr lang="en-US" b="0" i="0" dirty="0">
                <a:solidFill>
                  <a:srgbClr val="2F353E"/>
                </a:solidFill>
                <a:effectLst/>
                <a:latin typeface="Rubik"/>
              </a:rPr>
              <a:t>Within computer programming, the acronym CRUD stands for create, read, update, and delete. These are the four basic functions of persistent storage. Also, each letter in the acronym can refer to all functions executed in relational database applications and mapped to a standard HTTP method, SQL statement, or DDS operation.</a:t>
            </a:r>
          </a:p>
          <a:p>
            <a:pPr algn="l"/>
            <a:r>
              <a:rPr lang="en-US" b="0" i="0" dirty="0">
                <a:solidFill>
                  <a:srgbClr val="2F353E"/>
                </a:solidFill>
                <a:effectLst/>
                <a:latin typeface="Rubik"/>
              </a:rPr>
              <a:t>It can </a:t>
            </a:r>
            <a:r>
              <a:rPr lang="en-US" b="0" i="0" u="sng" dirty="0">
                <a:solidFill>
                  <a:srgbClr val="2F353E"/>
                </a:solidFill>
                <a:effectLst/>
                <a:latin typeface="Rubik"/>
                <a:hlinkClick r:id="rId2"/>
              </a:rPr>
              <a:t>also describe</a:t>
            </a:r>
            <a:r>
              <a:rPr lang="en-US" b="0" i="0" dirty="0">
                <a:solidFill>
                  <a:srgbClr val="2F353E"/>
                </a:solidFill>
                <a:effectLst/>
                <a:latin typeface="Rubik"/>
              </a:rPr>
              <a:t> user-interface conventions that allow viewing, searching, and modifying information through computer-based forms and reports. In essence, entities are read, created, updated, and deleted. Those same entities can be modified by taking the data from a service and changing the setting properties before sending the data back to the service for an update. Plus, CRUD is data-oriented and the standardized use of HTTP action verbs.</a:t>
            </a:r>
          </a:p>
          <a:p>
            <a:endParaRPr lang="en-IN" dirty="0"/>
          </a:p>
        </p:txBody>
      </p:sp>
    </p:spTree>
    <p:extLst>
      <p:ext uri="{BB962C8B-B14F-4D97-AF65-F5344CB8AC3E}">
        <p14:creationId xmlns:p14="http://schemas.microsoft.com/office/powerpoint/2010/main" val="241312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CDFD-E356-72FA-124B-3169F53F1D3C}"/>
              </a:ext>
            </a:extLst>
          </p:cNvPr>
          <p:cNvSpPr>
            <a:spLocks noGrp="1"/>
          </p:cNvSpPr>
          <p:nvPr>
            <p:ph type="title"/>
          </p:nvPr>
        </p:nvSpPr>
        <p:spPr/>
        <p:txBody>
          <a:bodyPr/>
          <a:lstStyle/>
          <a:p>
            <a:r>
              <a:rPr lang="en-IN" dirty="0"/>
              <a:t>Spring tool suite</a:t>
            </a:r>
          </a:p>
        </p:txBody>
      </p:sp>
      <p:sp>
        <p:nvSpPr>
          <p:cNvPr id="3" name="Content Placeholder 2">
            <a:extLst>
              <a:ext uri="{FF2B5EF4-FFF2-40B4-BE49-F238E27FC236}">
                <a16:creationId xmlns:a16="http://schemas.microsoft.com/office/drawing/2014/main" id="{D360893D-ABBD-2D27-EB55-231316699DBE}"/>
              </a:ext>
            </a:extLst>
          </p:cNvPr>
          <p:cNvSpPr>
            <a:spLocks noGrp="1"/>
          </p:cNvSpPr>
          <p:nvPr>
            <p:ph idx="1"/>
          </p:nvPr>
        </p:nvSpPr>
        <p:spPr>
          <a:xfrm>
            <a:off x="1141413" y="2174842"/>
            <a:ext cx="9905999" cy="3479509"/>
          </a:xfrm>
        </p:spPr>
        <p:txBody>
          <a:bodyPr>
            <a:normAutofit fontScale="92500"/>
          </a:bodyPr>
          <a:lstStyle/>
          <a:p>
            <a:r>
              <a:rPr lang="en-US" b="0" i="0" dirty="0">
                <a:solidFill>
                  <a:srgbClr val="4D5156"/>
                </a:solidFill>
                <a:effectLst/>
                <a:latin typeface="Google Sans"/>
              </a:rPr>
              <a:t>Spring Tool Suite (STS) is </a:t>
            </a:r>
            <a:r>
              <a:rPr lang="en-US" b="0" i="0" dirty="0">
                <a:solidFill>
                  <a:srgbClr val="040C28"/>
                </a:solidFill>
                <a:effectLst/>
                <a:latin typeface="Google Sans"/>
              </a:rPr>
              <a:t>an Integrated Development Environment (IDE) based on Eclipse and specifically designed for developing Spring Framework-based applications</a:t>
            </a:r>
            <a:r>
              <a:rPr lang="en-US" b="0" i="0" dirty="0">
                <a:solidFill>
                  <a:srgbClr val="4D5156"/>
                </a:solidFill>
                <a:effectLst/>
                <a:latin typeface="Google Sans"/>
              </a:rPr>
              <a:t>.</a:t>
            </a:r>
          </a:p>
          <a:p>
            <a:r>
              <a:rPr lang="en-US" b="0" i="0" dirty="0">
                <a:solidFill>
                  <a:srgbClr val="4D5156"/>
                </a:solidFill>
                <a:effectLst/>
                <a:latin typeface="Google Sans"/>
              </a:rPr>
              <a:t> It provides a comprehensive set of tools that simplify the development, deployment, and management of Spring applications.</a:t>
            </a:r>
          </a:p>
          <a:p>
            <a:r>
              <a:rPr lang="en-US" b="0" i="0" dirty="0">
                <a:solidFill>
                  <a:srgbClr val="273239"/>
                </a:solidFill>
                <a:effectLst/>
                <a:latin typeface="Nunito" panose="020F0502020204030204" pitchFamily="2" charset="0"/>
              </a:rPr>
              <a:t> it provides world-class support for developing Spring-based enterprise applications, whether you prefer Eclipse, Visual Studio Code, or Theia IDE.</a:t>
            </a:r>
            <a:endParaRPr lang="en-IN" dirty="0"/>
          </a:p>
        </p:txBody>
      </p:sp>
    </p:spTree>
    <p:extLst>
      <p:ext uri="{BB962C8B-B14F-4D97-AF65-F5344CB8AC3E}">
        <p14:creationId xmlns:p14="http://schemas.microsoft.com/office/powerpoint/2010/main" val="3469126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79E8-97F1-1768-B69E-80FEC62E2636}"/>
              </a:ext>
            </a:extLst>
          </p:cNvPr>
          <p:cNvSpPr>
            <a:spLocks noGrp="1"/>
          </p:cNvSpPr>
          <p:nvPr>
            <p:ph type="title"/>
          </p:nvPr>
        </p:nvSpPr>
        <p:spPr/>
        <p:txBody>
          <a:bodyPr/>
          <a:lstStyle/>
          <a:p>
            <a:r>
              <a:rPr lang="en-IN" dirty="0"/>
              <a:t>Spring boot annotation</a:t>
            </a:r>
          </a:p>
        </p:txBody>
      </p:sp>
      <p:sp>
        <p:nvSpPr>
          <p:cNvPr id="3" name="Content Placeholder 2">
            <a:extLst>
              <a:ext uri="{FF2B5EF4-FFF2-40B4-BE49-F238E27FC236}">
                <a16:creationId xmlns:a16="http://schemas.microsoft.com/office/drawing/2014/main" id="{B4CE5764-F46A-2BAC-91D4-6F909EF81327}"/>
              </a:ext>
            </a:extLst>
          </p:cNvPr>
          <p:cNvSpPr>
            <a:spLocks noGrp="1"/>
          </p:cNvSpPr>
          <p:nvPr>
            <p:ph idx="1"/>
          </p:nvPr>
        </p:nvSpPr>
        <p:spPr/>
        <p:txBody>
          <a:bodyPr/>
          <a:lstStyle/>
          <a:p>
            <a:r>
              <a:rPr lang="en-US" b="0" i="0" dirty="0">
                <a:solidFill>
                  <a:srgbClr val="333333"/>
                </a:solidFill>
                <a:effectLst/>
                <a:latin typeface="inter-regular"/>
              </a:rPr>
              <a:t>Spring Boot Annotations is a form of metadata that provides data about a program. In other words, annotations are used to provide </a:t>
            </a:r>
            <a:r>
              <a:rPr lang="en-US" b="1" i="0" dirty="0">
                <a:solidFill>
                  <a:srgbClr val="333333"/>
                </a:solidFill>
                <a:effectLst/>
                <a:latin typeface="inter-bold"/>
              </a:rPr>
              <a:t>supplemental</a:t>
            </a:r>
            <a:r>
              <a:rPr lang="en-US" b="0" i="0" dirty="0">
                <a:solidFill>
                  <a:srgbClr val="333333"/>
                </a:solidFill>
                <a:effectLst/>
                <a:latin typeface="inter-regular"/>
              </a:rPr>
              <a:t> information about a program. It is not a part of the application that we develop. It does not have a direct effect on the operation of the code they annotate. It does not change the action of the compiled program.</a:t>
            </a:r>
            <a:endParaRPr lang="en-IN" dirty="0"/>
          </a:p>
        </p:txBody>
      </p:sp>
    </p:spTree>
    <p:extLst>
      <p:ext uri="{BB962C8B-B14F-4D97-AF65-F5344CB8AC3E}">
        <p14:creationId xmlns:p14="http://schemas.microsoft.com/office/powerpoint/2010/main" val="1028842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B016-1FC8-1F3C-126F-80CEF3BBCD15}"/>
              </a:ext>
            </a:extLst>
          </p:cNvPr>
          <p:cNvSpPr>
            <a:spLocks noGrp="1"/>
          </p:cNvSpPr>
          <p:nvPr>
            <p:ph type="title"/>
          </p:nvPr>
        </p:nvSpPr>
        <p:spPr>
          <a:xfrm>
            <a:off x="1141413" y="618517"/>
            <a:ext cx="9905998" cy="1014339"/>
          </a:xfrm>
        </p:spPr>
        <p:txBody>
          <a:bodyPr/>
          <a:lstStyle/>
          <a:p>
            <a:r>
              <a:rPr lang="en-IN" dirty="0"/>
              <a:t>Steps to create a Crud operation in </a:t>
            </a:r>
            <a:r>
              <a:rPr lang="en-IN" dirty="0" err="1"/>
              <a:t>sts</a:t>
            </a:r>
            <a:endParaRPr lang="en-IN" dirty="0"/>
          </a:p>
        </p:txBody>
      </p:sp>
      <p:sp>
        <p:nvSpPr>
          <p:cNvPr id="3" name="Content Placeholder 2">
            <a:extLst>
              <a:ext uri="{FF2B5EF4-FFF2-40B4-BE49-F238E27FC236}">
                <a16:creationId xmlns:a16="http://schemas.microsoft.com/office/drawing/2014/main" id="{4A4B16FB-AC78-75CC-90A1-039258D12F6A}"/>
              </a:ext>
            </a:extLst>
          </p:cNvPr>
          <p:cNvSpPr>
            <a:spLocks noGrp="1"/>
          </p:cNvSpPr>
          <p:nvPr>
            <p:ph idx="1"/>
          </p:nvPr>
        </p:nvSpPr>
        <p:spPr>
          <a:xfrm>
            <a:off x="1141412" y="2108718"/>
            <a:ext cx="9905999" cy="3682483"/>
          </a:xfrm>
        </p:spPr>
        <p:txBody>
          <a:bodyPr>
            <a:normAutofit/>
          </a:bodyPr>
          <a:lstStyle/>
          <a:p>
            <a:r>
              <a:rPr lang="en-US" b="0" i="0" dirty="0">
                <a:solidFill>
                  <a:srgbClr val="273239"/>
                </a:solidFill>
                <a:effectLst/>
                <a:latin typeface="Nunito" pitchFamily="2" charset="0"/>
              </a:rPr>
              <a:t>Step 1:Create a spring boot project.</a:t>
            </a:r>
          </a:p>
          <a:p>
            <a:pPr algn="l" fontAlgn="base">
              <a:buFont typeface="Arial" panose="020B0604020202020204" pitchFamily="34" charset="0"/>
              <a:buChar char="•"/>
            </a:pPr>
            <a:r>
              <a:rPr lang="en-US" dirty="0">
                <a:solidFill>
                  <a:srgbClr val="273239"/>
                </a:solidFill>
                <a:latin typeface="Nunito" pitchFamily="2" charset="0"/>
              </a:rPr>
              <a:t>Step 2:Add dependencies </a:t>
            </a:r>
            <a:r>
              <a:rPr lang="en-IN" b="0" i="0" dirty="0">
                <a:solidFill>
                  <a:srgbClr val="273239"/>
                </a:solidFill>
                <a:effectLst/>
                <a:latin typeface="Nunito" pitchFamily="2" charset="0"/>
              </a:rPr>
              <a:t>Spring Web,H2 Database, Lombok, Spring Data JPA</a:t>
            </a:r>
          </a:p>
          <a:p>
            <a:pPr algn="l" fontAlgn="base">
              <a:buFont typeface="Arial" panose="020B0604020202020204" pitchFamily="34" charset="0"/>
              <a:buChar char="•"/>
            </a:pPr>
            <a:r>
              <a:rPr lang="en-IN" b="0" i="0" dirty="0">
                <a:solidFill>
                  <a:srgbClr val="273239"/>
                </a:solidFill>
                <a:effectLst/>
                <a:latin typeface="Nunito" pitchFamily="2" charset="0"/>
              </a:rPr>
              <a:t>Step 3:Create 4 packages entity, repository, service, controller</a:t>
            </a:r>
          </a:p>
          <a:p>
            <a:pPr algn="l" fontAlgn="base"/>
            <a:r>
              <a:rPr lang="en-US" dirty="0">
                <a:solidFill>
                  <a:srgbClr val="273239"/>
                </a:solidFill>
                <a:latin typeface="Nunito" pitchFamily="2" charset="0"/>
              </a:rPr>
              <a:t>Step 4:</a:t>
            </a:r>
            <a:r>
              <a:rPr lang="en-US" b="0" i="0" dirty="0">
                <a:solidFill>
                  <a:srgbClr val="273239"/>
                </a:solidFill>
                <a:effectLst/>
                <a:latin typeface="Nunito" pitchFamily="2" charset="0"/>
              </a:rPr>
              <a:t>Inside the entity package create a simple </a:t>
            </a:r>
            <a:r>
              <a:rPr lang="en-US" b="0" i="0" u="sng" dirty="0">
                <a:solidFill>
                  <a:srgbClr val="273239"/>
                </a:solidFill>
                <a:effectLst/>
                <a:latin typeface="Nunito" pitchFamily="2" charset="0"/>
              </a:rPr>
              <a:t>POJO class </a:t>
            </a:r>
            <a:r>
              <a:rPr lang="en-US" b="0" i="0" dirty="0">
                <a:solidFill>
                  <a:srgbClr val="273239"/>
                </a:solidFill>
                <a:effectLst/>
                <a:latin typeface="Nunito" pitchFamily="2" charset="0"/>
              </a:rPr>
              <a:t>inside the Department.java file.</a:t>
            </a:r>
          </a:p>
          <a:p>
            <a:pPr algn="l" fontAlgn="base"/>
            <a:endParaRPr lang="en-US" b="0" i="0" dirty="0">
              <a:solidFill>
                <a:srgbClr val="273239"/>
              </a:solidFill>
              <a:effectLst/>
              <a:latin typeface="Nunito" pitchFamily="2" charset="0"/>
            </a:endParaRPr>
          </a:p>
          <a:p>
            <a:pPr algn="l" fontAlgn="base"/>
            <a:endParaRPr lang="en-US" b="0" i="0" dirty="0">
              <a:solidFill>
                <a:srgbClr val="273239"/>
              </a:solidFill>
              <a:effectLst/>
              <a:latin typeface="Nunito" pitchFamily="2" charset="0"/>
            </a:endParaRPr>
          </a:p>
          <a:p>
            <a:endParaRPr lang="en-IN" dirty="0"/>
          </a:p>
          <a:p>
            <a:endParaRPr lang="en-US" u="sng" dirty="0">
              <a:solidFill>
                <a:srgbClr val="273239"/>
              </a:solidFill>
              <a:latin typeface="Nunito" pitchFamily="2" charset="0"/>
              <a:hlinkClick r:id="rId2"/>
            </a:endParaRPr>
          </a:p>
        </p:txBody>
      </p:sp>
    </p:spTree>
    <p:extLst>
      <p:ext uri="{BB962C8B-B14F-4D97-AF65-F5344CB8AC3E}">
        <p14:creationId xmlns:p14="http://schemas.microsoft.com/office/powerpoint/2010/main" val="4184367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B134-8B42-6991-B12D-11DCABC67C9C}"/>
              </a:ext>
            </a:extLst>
          </p:cNvPr>
          <p:cNvSpPr>
            <a:spLocks noGrp="1"/>
          </p:cNvSpPr>
          <p:nvPr>
            <p:ph type="title"/>
          </p:nvPr>
        </p:nvSpPr>
        <p:spPr>
          <a:xfrm>
            <a:off x="1141413" y="618518"/>
            <a:ext cx="9905998" cy="1070323"/>
          </a:xfrm>
        </p:spPr>
        <p:txBody>
          <a:bodyPr/>
          <a:lstStyle/>
          <a:p>
            <a:r>
              <a:rPr lang="en-IN" dirty="0"/>
              <a:t>Steps to create a Crud operation in </a:t>
            </a:r>
            <a:r>
              <a:rPr lang="en-IN" dirty="0" err="1"/>
              <a:t>sts</a:t>
            </a:r>
            <a:endParaRPr lang="en-IN" dirty="0"/>
          </a:p>
        </p:txBody>
      </p:sp>
      <p:sp>
        <p:nvSpPr>
          <p:cNvPr id="3" name="Content Placeholder 2">
            <a:extLst>
              <a:ext uri="{FF2B5EF4-FFF2-40B4-BE49-F238E27FC236}">
                <a16:creationId xmlns:a16="http://schemas.microsoft.com/office/drawing/2014/main" id="{BBFDADB1-2801-F69D-59FD-6FC9C2D7A162}"/>
              </a:ext>
            </a:extLst>
          </p:cNvPr>
          <p:cNvSpPr>
            <a:spLocks noGrp="1"/>
          </p:cNvSpPr>
          <p:nvPr>
            <p:ph idx="1"/>
          </p:nvPr>
        </p:nvSpPr>
        <p:spPr/>
        <p:txBody>
          <a:bodyPr>
            <a:normAutofit fontScale="92500" lnSpcReduction="20000"/>
          </a:bodyPr>
          <a:lstStyle/>
          <a:p>
            <a:pPr algn="l" fontAlgn="base"/>
            <a:r>
              <a:rPr lang="en-US" b="0" i="0" dirty="0">
                <a:solidFill>
                  <a:srgbClr val="273239"/>
                </a:solidFill>
                <a:effectLst/>
                <a:latin typeface="Nunito" pitchFamily="2" charset="0"/>
              </a:rPr>
              <a:t>Step 5:Inside the repository package </a:t>
            </a:r>
            <a:r>
              <a:rPr lang="en-US" dirty="0">
                <a:solidFill>
                  <a:srgbClr val="273239"/>
                </a:solidFill>
                <a:latin typeface="Nunito" pitchFamily="2" charset="0"/>
              </a:rPr>
              <a:t>c</a:t>
            </a:r>
            <a:r>
              <a:rPr lang="en-US" b="0" i="0" dirty="0">
                <a:solidFill>
                  <a:srgbClr val="273239"/>
                </a:solidFill>
                <a:effectLst/>
                <a:latin typeface="Nunito" pitchFamily="2" charset="0"/>
              </a:rPr>
              <a:t>reate a simple interface and name the interface as </a:t>
            </a:r>
            <a:r>
              <a:rPr lang="en-US" b="0" i="0" dirty="0" err="1">
                <a:solidFill>
                  <a:srgbClr val="273239"/>
                </a:solidFill>
                <a:effectLst/>
                <a:latin typeface="Nunito" pitchFamily="2" charset="0"/>
              </a:rPr>
              <a:t>DepartmentRepository</a:t>
            </a:r>
            <a:r>
              <a:rPr lang="en-US" b="0" i="0" dirty="0">
                <a:solidFill>
                  <a:srgbClr val="273239"/>
                </a:solidFill>
                <a:effectLst/>
                <a:latin typeface="Nunito" pitchFamily="2" charset="0"/>
              </a:rPr>
              <a:t>. This interface is going to extend the </a:t>
            </a:r>
            <a:r>
              <a:rPr lang="en-US" b="0" i="0" dirty="0" err="1">
                <a:solidFill>
                  <a:srgbClr val="273239"/>
                </a:solidFill>
                <a:effectLst/>
                <a:latin typeface="Nunito" pitchFamily="2" charset="0"/>
              </a:rPr>
              <a:t>CrudRepository</a:t>
            </a:r>
            <a:r>
              <a:rPr lang="en-US" b="0" i="0" dirty="0">
                <a:solidFill>
                  <a:srgbClr val="273239"/>
                </a:solidFill>
                <a:effectLst/>
                <a:latin typeface="Nunito" pitchFamily="2" charset="0"/>
              </a:rPr>
              <a:t> as we have discussed above. Below is the code for the </a:t>
            </a:r>
            <a:r>
              <a:rPr lang="en-US" b="1" i="0" dirty="0">
                <a:solidFill>
                  <a:srgbClr val="273239"/>
                </a:solidFill>
                <a:effectLst/>
                <a:latin typeface="Nunito" pitchFamily="2" charset="0"/>
              </a:rPr>
              <a:t>DepartmentRepository.java</a:t>
            </a:r>
            <a:r>
              <a:rPr lang="en-US" b="0" i="0" dirty="0">
                <a:solidFill>
                  <a:srgbClr val="273239"/>
                </a:solidFill>
                <a:effectLst/>
                <a:latin typeface="Nunito" pitchFamily="2" charset="0"/>
              </a:rPr>
              <a:t> file</a:t>
            </a:r>
          </a:p>
          <a:p>
            <a:pPr algn="l" fontAlgn="base"/>
            <a:r>
              <a:rPr lang="en-US" b="0" i="0" dirty="0">
                <a:solidFill>
                  <a:srgbClr val="273239"/>
                </a:solidFill>
                <a:effectLst/>
                <a:latin typeface="Nunito" pitchFamily="2" charset="0"/>
              </a:rPr>
              <a:t>Step 6:Inside the service package inside the package create one interface named as </a:t>
            </a:r>
            <a:r>
              <a:rPr lang="en-US" b="1" i="0" dirty="0" err="1">
                <a:solidFill>
                  <a:srgbClr val="273239"/>
                </a:solidFill>
                <a:effectLst/>
                <a:latin typeface="Nunito" pitchFamily="2" charset="0"/>
              </a:rPr>
              <a:t>DepartmentService</a:t>
            </a:r>
            <a:r>
              <a:rPr lang="en-US" b="1" i="0" dirty="0">
                <a:solidFill>
                  <a:srgbClr val="273239"/>
                </a:solidFill>
                <a:effectLst/>
                <a:latin typeface="Nunito" pitchFamily="2" charset="0"/>
              </a:rPr>
              <a:t> </a:t>
            </a:r>
            <a:r>
              <a:rPr lang="en-US" b="0" i="0" dirty="0">
                <a:solidFill>
                  <a:srgbClr val="273239"/>
                </a:solidFill>
                <a:effectLst/>
                <a:latin typeface="Nunito" pitchFamily="2" charset="0"/>
              </a:rPr>
              <a:t>and one class named as </a:t>
            </a:r>
            <a:r>
              <a:rPr lang="en-US" b="1" i="0" dirty="0" err="1">
                <a:solidFill>
                  <a:srgbClr val="273239"/>
                </a:solidFill>
                <a:effectLst/>
                <a:latin typeface="Nunito" pitchFamily="2" charset="0"/>
              </a:rPr>
              <a:t>DepartmentServiceImpl</a:t>
            </a:r>
            <a:r>
              <a:rPr lang="en-US" b="0" i="0" dirty="0">
                <a:solidFill>
                  <a:srgbClr val="273239"/>
                </a:solidFill>
                <a:effectLst/>
                <a:latin typeface="Nunito" pitchFamily="2" charset="0"/>
              </a:rPr>
              <a:t>.</a:t>
            </a:r>
          </a:p>
          <a:p>
            <a:pPr algn="l" fontAlgn="base"/>
            <a:r>
              <a:rPr lang="en-US" b="0" i="0" dirty="0">
                <a:solidFill>
                  <a:srgbClr val="273239"/>
                </a:solidFill>
                <a:effectLst/>
                <a:latin typeface="Nunito" pitchFamily="2" charset="0"/>
              </a:rPr>
              <a:t>Step 7:Inside the controller package inside the package create one class named as </a:t>
            </a:r>
            <a:r>
              <a:rPr lang="en-US" b="1" i="0" dirty="0" err="1">
                <a:solidFill>
                  <a:srgbClr val="273239"/>
                </a:solidFill>
                <a:effectLst/>
                <a:latin typeface="Nunito" pitchFamily="2" charset="0"/>
              </a:rPr>
              <a:t>DepartmentController</a:t>
            </a:r>
            <a:endParaRPr lang="en-US" b="0" i="0" dirty="0">
              <a:solidFill>
                <a:srgbClr val="273239"/>
              </a:solidFill>
              <a:effectLst/>
              <a:latin typeface="Nunito" pitchFamily="2" charset="0"/>
            </a:endParaRPr>
          </a:p>
          <a:p>
            <a:endParaRPr lang="en-IN" dirty="0"/>
          </a:p>
        </p:txBody>
      </p:sp>
    </p:spTree>
    <p:extLst>
      <p:ext uri="{BB962C8B-B14F-4D97-AF65-F5344CB8AC3E}">
        <p14:creationId xmlns:p14="http://schemas.microsoft.com/office/powerpoint/2010/main" val="3676215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81DF-C8D1-67FD-3BEE-EBD3EA7803E9}"/>
              </a:ext>
            </a:extLst>
          </p:cNvPr>
          <p:cNvSpPr>
            <a:spLocks noGrp="1"/>
          </p:cNvSpPr>
          <p:nvPr>
            <p:ph type="title"/>
          </p:nvPr>
        </p:nvSpPr>
        <p:spPr>
          <a:xfrm>
            <a:off x="1141413" y="618518"/>
            <a:ext cx="9905998" cy="771743"/>
          </a:xfrm>
        </p:spPr>
        <p:txBody>
          <a:bodyPr/>
          <a:lstStyle/>
          <a:p>
            <a:r>
              <a:rPr lang="en-IN" dirty="0"/>
              <a:t>annotation</a:t>
            </a:r>
          </a:p>
        </p:txBody>
      </p:sp>
      <p:sp>
        <p:nvSpPr>
          <p:cNvPr id="3" name="Content Placeholder 2">
            <a:extLst>
              <a:ext uri="{FF2B5EF4-FFF2-40B4-BE49-F238E27FC236}">
                <a16:creationId xmlns:a16="http://schemas.microsoft.com/office/drawing/2014/main" id="{E440038B-9746-5DD6-50C8-190668390AA2}"/>
              </a:ext>
            </a:extLst>
          </p:cNvPr>
          <p:cNvSpPr>
            <a:spLocks noGrp="1"/>
          </p:cNvSpPr>
          <p:nvPr>
            <p:ph idx="1"/>
          </p:nvPr>
        </p:nvSpPr>
        <p:spPr>
          <a:xfrm>
            <a:off x="1141412" y="1250302"/>
            <a:ext cx="9905999" cy="4540899"/>
          </a:xfrm>
        </p:spPr>
        <p:txBody>
          <a:bodyPr>
            <a:normAutofit fontScale="92500"/>
          </a:bodyPr>
          <a:lstStyle/>
          <a:p>
            <a:r>
              <a:rPr lang="en-IN" b="1" i="0" dirty="0">
                <a:solidFill>
                  <a:srgbClr val="222222"/>
                </a:solidFill>
                <a:effectLst/>
                <a:latin typeface="Lato" panose="020F0502020204030204" pitchFamily="34" charset="0"/>
              </a:rPr>
              <a:t>@SpringBootApplication-</a:t>
            </a:r>
            <a:r>
              <a:rPr lang="en-US" b="0" i="0" dirty="0">
                <a:solidFill>
                  <a:srgbClr val="696969"/>
                </a:solidFill>
                <a:effectLst/>
                <a:latin typeface="Lato" panose="020F0502020204030203" pitchFamily="34" charset="0"/>
              </a:rPr>
              <a:t>developers can configure the application and take benefit of the various features provided by the Spring Boot framework.</a:t>
            </a:r>
          </a:p>
          <a:p>
            <a:r>
              <a:rPr lang="en-IN" b="1" i="0" dirty="0">
                <a:solidFill>
                  <a:srgbClr val="222222"/>
                </a:solidFill>
                <a:effectLst/>
                <a:latin typeface="Lato" panose="020F0502020204030203" pitchFamily="34" charset="0"/>
              </a:rPr>
              <a:t>@Configuration-</a:t>
            </a:r>
            <a:r>
              <a:rPr lang="en-US" b="0" i="0" dirty="0">
                <a:solidFill>
                  <a:srgbClr val="696969"/>
                </a:solidFill>
                <a:effectLst/>
                <a:latin typeface="Lato" panose="020F0502020204030203" pitchFamily="34" charset="0"/>
              </a:rPr>
              <a:t>developers can create highly flexible and efficient applications that can adapt to requirement changes quickly. </a:t>
            </a:r>
          </a:p>
          <a:p>
            <a:r>
              <a:rPr lang="en-IN" b="1" i="0" dirty="0">
                <a:solidFill>
                  <a:srgbClr val="222222"/>
                </a:solidFill>
                <a:effectLst/>
                <a:latin typeface="Lato" panose="020F0502020204030203" pitchFamily="34" charset="0"/>
              </a:rPr>
              <a:t>@PathVariable-</a:t>
            </a:r>
            <a:r>
              <a:rPr lang="en-US" b="0" i="0" dirty="0">
                <a:solidFill>
                  <a:srgbClr val="696969"/>
                </a:solidFill>
                <a:effectLst/>
                <a:latin typeface="Lato" panose="020F0502020204030203" pitchFamily="34" charset="0"/>
              </a:rPr>
              <a:t>it enables developers to handle incoming requests and dynamic parameters without any complex writing code.</a:t>
            </a:r>
          </a:p>
          <a:p>
            <a:r>
              <a:rPr lang="en-IN" b="1" i="0" dirty="0">
                <a:solidFill>
                  <a:srgbClr val="222222"/>
                </a:solidFill>
                <a:effectLst/>
                <a:latin typeface="Lato" panose="020F0502020204030203" pitchFamily="34" charset="0"/>
              </a:rPr>
              <a:t>@RequestBody-</a:t>
            </a:r>
            <a:r>
              <a:rPr lang="en-US" b="0" i="0" dirty="0">
                <a:solidFill>
                  <a:srgbClr val="696969"/>
                </a:solidFill>
                <a:effectLst/>
                <a:latin typeface="Lato" panose="020F0502020204030203" pitchFamily="34" charset="0"/>
              </a:rPr>
              <a:t>indicates a method parameter that binds the HTTP request body in the controller method. </a:t>
            </a:r>
          </a:p>
          <a:p>
            <a:r>
              <a:rPr lang="en-IN" b="1" i="0" dirty="0">
                <a:solidFill>
                  <a:srgbClr val="222222"/>
                </a:solidFill>
                <a:effectLst/>
                <a:latin typeface="Lato" panose="020F0502020204030203" pitchFamily="34" charset="0"/>
              </a:rPr>
              <a:t> @Autowired-</a:t>
            </a:r>
            <a:r>
              <a:rPr lang="en-US" b="0" i="0" dirty="0">
                <a:solidFill>
                  <a:srgbClr val="696969"/>
                </a:solidFill>
                <a:effectLst/>
                <a:latin typeface="Lato" panose="020F0502020204030203" pitchFamily="34" charset="0"/>
              </a:rPr>
              <a:t> is used to inject the dependency of one bean into another.</a:t>
            </a:r>
            <a:endParaRPr lang="en-IN" b="1" i="0" dirty="0">
              <a:solidFill>
                <a:srgbClr val="222222"/>
              </a:solidFill>
              <a:effectLst/>
              <a:latin typeface="Lato" panose="020F0502020204030203" pitchFamily="34" charset="0"/>
            </a:endParaRPr>
          </a:p>
          <a:p>
            <a:endParaRPr lang="en-IN" b="1" i="0" dirty="0">
              <a:solidFill>
                <a:srgbClr val="222222"/>
              </a:solidFill>
              <a:effectLst/>
              <a:latin typeface="Lato" panose="020F0502020204030203" pitchFamily="34" charset="0"/>
            </a:endParaRPr>
          </a:p>
          <a:p>
            <a:endParaRPr lang="en-US" b="0" i="0" dirty="0">
              <a:solidFill>
                <a:srgbClr val="696969"/>
              </a:solidFill>
              <a:effectLst/>
              <a:latin typeface="Lato" panose="020F0502020204030203" pitchFamily="34" charset="0"/>
            </a:endParaRPr>
          </a:p>
          <a:p>
            <a:endParaRPr lang="en-IN" b="1" i="0" dirty="0">
              <a:solidFill>
                <a:srgbClr val="222222"/>
              </a:solidFill>
              <a:effectLst/>
              <a:latin typeface="Lato" panose="020F0502020204030204" pitchFamily="34" charset="0"/>
            </a:endParaRPr>
          </a:p>
          <a:p>
            <a:endParaRPr lang="en-IN" dirty="0"/>
          </a:p>
        </p:txBody>
      </p:sp>
    </p:spTree>
    <p:extLst>
      <p:ext uri="{BB962C8B-B14F-4D97-AF65-F5344CB8AC3E}">
        <p14:creationId xmlns:p14="http://schemas.microsoft.com/office/powerpoint/2010/main" val="1046667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DFCD-5D86-5D98-2766-32EDE0999665}"/>
              </a:ext>
            </a:extLst>
          </p:cNvPr>
          <p:cNvSpPr>
            <a:spLocks noGrp="1"/>
          </p:cNvSpPr>
          <p:nvPr>
            <p:ph type="title"/>
          </p:nvPr>
        </p:nvSpPr>
        <p:spPr>
          <a:xfrm>
            <a:off x="1141413" y="618518"/>
            <a:ext cx="9905998" cy="902372"/>
          </a:xfrm>
        </p:spPr>
        <p:txBody>
          <a:bodyPr/>
          <a:lstStyle/>
          <a:p>
            <a:r>
              <a:rPr lang="en-IN" dirty="0"/>
              <a:t>annotation</a:t>
            </a:r>
          </a:p>
        </p:txBody>
      </p:sp>
      <p:sp>
        <p:nvSpPr>
          <p:cNvPr id="3" name="Content Placeholder 2">
            <a:extLst>
              <a:ext uri="{FF2B5EF4-FFF2-40B4-BE49-F238E27FC236}">
                <a16:creationId xmlns:a16="http://schemas.microsoft.com/office/drawing/2014/main" id="{06D7B8CF-7DC5-101C-2E6C-325783FBA646}"/>
              </a:ext>
            </a:extLst>
          </p:cNvPr>
          <p:cNvSpPr>
            <a:spLocks noGrp="1"/>
          </p:cNvSpPr>
          <p:nvPr>
            <p:ph idx="1"/>
          </p:nvPr>
        </p:nvSpPr>
        <p:spPr>
          <a:xfrm>
            <a:off x="1141412" y="1408922"/>
            <a:ext cx="9905999" cy="4382279"/>
          </a:xfrm>
        </p:spPr>
        <p:txBody>
          <a:bodyPr>
            <a:normAutofit fontScale="92500"/>
          </a:bodyPr>
          <a:lstStyle/>
          <a:p>
            <a:r>
              <a:rPr lang="en-IN" b="1" i="0" dirty="0">
                <a:solidFill>
                  <a:srgbClr val="222222"/>
                </a:solidFill>
                <a:effectLst/>
                <a:latin typeface="Lato" panose="020F0502020204030203" pitchFamily="34" charset="0"/>
              </a:rPr>
              <a:t>@RestController-</a:t>
            </a:r>
            <a:r>
              <a:rPr lang="en-US" b="0" i="0" dirty="0">
                <a:solidFill>
                  <a:srgbClr val="696969"/>
                </a:solidFill>
                <a:effectLst/>
                <a:latin typeface="Lato" panose="020F0502020204030203" pitchFamily="34" charset="0"/>
              </a:rPr>
              <a:t>The annotation makes creating RESTful endpoints that return XML, JSON, and other types of responses easier.</a:t>
            </a:r>
          </a:p>
          <a:p>
            <a:r>
              <a:rPr lang="en-IN" b="1" i="0" dirty="0">
                <a:solidFill>
                  <a:srgbClr val="222222"/>
                </a:solidFill>
                <a:effectLst/>
                <a:latin typeface="Lato" panose="020F0502020204030203" pitchFamily="34" charset="0"/>
              </a:rPr>
              <a:t> @Bean-</a:t>
            </a:r>
            <a:r>
              <a:rPr lang="en-US" b="0" i="0" dirty="0">
                <a:solidFill>
                  <a:srgbClr val="696969"/>
                </a:solidFill>
                <a:effectLst/>
                <a:latin typeface="Lato" panose="020F0502020204030203" pitchFamily="34" charset="0"/>
              </a:rPr>
              <a:t>Bean annotation is a direct analog of the XML element, which indicates that the Spring container should register a method.</a:t>
            </a:r>
          </a:p>
          <a:p>
            <a:r>
              <a:rPr lang="en-IN" b="1" i="0" dirty="0">
                <a:solidFill>
                  <a:srgbClr val="222222"/>
                </a:solidFill>
                <a:effectLst/>
                <a:latin typeface="Lato" panose="020F0502020204030203" pitchFamily="34" charset="0"/>
              </a:rPr>
              <a:t>@EnableAutoConfiguration-</a:t>
            </a:r>
            <a:r>
              <a:rPr lang="en-US" b="0" i="0" dirty="0">
                <a:solidFill>
                  <a:srgbClr val="696969"/>
                </a:solidFill>
                <a:effectLst/>
                <a:latin typeface="Lato" panose="020F0502020204030203" pitchFamily="34" charset="0"/>
              </a:rPr>
              <a:t>The annotation allows the automatic configuration of your Spring Boot applications.</a:t>
            </a:r>
          </a:p>
          <a:p>
            <a:r>
              <a:rPr lang="en-IN" b="1" i="0" dirty="0">
                <a:solidFill>
                  <a:srgbClr val="222222"/>
                </a:solidFill>
                <a:effectLst/>
                <a:latin typeface="Lato" panose="020F0502020204030203" pitchFamily="34" charset="0"/>
              </a:rPr>
              <a:t> @Components-</a:t>
            </a:r>
            <a:r>
              <a:rPr lang="en-US" b="0" i="0" dirty="0">
                <a:solidFill>
                  <a:srgbClr val="696969"/>
                </a:solidFill>
                <a:effectLst/>
                <a:latin typeface="Lato" panose="020F0502020204030203" pitchFamily="34" charset="0"/>
              </a:rPr>
              <a:t> is used to mark the Java class in the Spring applications.</a:t>
            </a:r>
          </a:p>
          <a:p>
            <a:r>
              <a:rPr lang="en-IN" b="1" i="0" dirty="0">
                <a:solidFill>
                  <a:srgbClr val="222222"/>
                </a:solidFill>
                <a:effectLst/>
                <a:latin typeface="Lato" panose="020F0502020204030203" pitchFamily="34" charset="0"/>
              </a:rPr>
              <a:t>@Repository-</a:t>
            </a:r>
            <a:r>
              <a:rPr lang="en-US" b="0" i="0" dirty="0">
                <a:solidFill>
                  <a:srgbClr val="696969"/>
                </a:solidFill>
                <a:effectLst/>
                <a:latin typeface="Lato" panose="020F0502020204030203" pitchFamily="34" charset="0"/>
              </a:rPr>
              <a:t> is used to interact with different databases, such as NoSQL databases and relational databases. </a:t>
            </a:r>
            <a:endParaRPr lang="en-IN" b="1" i="0" dirty="0">
              <a:solidFill>
                <a:srgbClr val="222222"/>
              </a:solidFill>
              <a:effectLst/>
              <a:latin typeface="Lato" panose="020F0502020204030203" pitchFamily="34" charset="0"/>
            </a:endParaRPr>
          </a:p>
          <a:p>
            <a:endParaRPr lang="en-IN" b="1" i="0" dirty="0">
              <a:solidFill>
                <a:srgbClr val="222222"/>
              </a:solidFill>
              <a:effectLst/>
              <a:latin typeface="Lato" panose="020F0502020204030203" pitchFamily="34" charset="0"/>
            </a:endParaRPr>
          </a:p>
          <a:p>
            <a:endParaRPr lang="en-IN" b="1" i="0" dirty="0">
              <a:solidFill>
                <a:srgbClr val="222222"/>
              </a:solidFill>
              <a:effectLst/>
              <a:latin typeface="Lato" panose="020F0502020204030203" pitchFamily="34" charset="0"/>
            </a:endParaRPr>
          </a:p>
          <a:p>
            <a:endParaRPr lang="en-IN" b="1" i="0" dirty="0">
              <a:solidFill>
                <a:srgbClr val="222222"/>
              </a:solidFill>
              <a:effectLst/>
              <a:latin typeface="Lato" panose="020F0502020204030203" pitchFamily="34" charset="0"/>
            </a:endParaRPr>
          </a:p>
          <a:p>
            <a:endParaRPr lang="en-IN" b="1" i="0" dirty="0">
              <a:solidFill>
                <a:srgbClr val="222222"/>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2801540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51</TotalTime>
  <Words>747</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DM Sans</vt:lpstr>
      <vt:lpstr>Google Sans</vt:lpstr>
      <vt:lpstr>inter-bold</vt:lpstr>
      <vt:lpstr>inter-regular</vt:lpstr>
      <vt:lpstr>Lato</vt:lpstr>
      <vt:lpstr>Nunito</vt:lpstr>
      <vt:lpstr>Rubik</vt:lpstr>
      <vt:lpstr>Tw Cen MT</vt:lpstr>
      <vt:lpstr>Circuit</vt:lpstr>
      <vt:lpstr>Crud operation using sts</vt:lpstr>
      <vt:lpstr>inTRoduction</vt:lpstr>
      <vt:lpstr>CRUD Operations</vt:lpstr>
      <vt:lpstr>Spring tool suite</vt:lpstr>
      <vt:lpstr>Spring boot annotation</vt:lpstr>
      <vt:lpstr>Steps to create a Crud operation in sts</vt:lpstr>
      <vt:lpstr>Steps to create a Crud operation in sts</vt:lpstr>
      <vt:lpstr>annotation</vt:lpstr>
      <vt:lpstr>annotation</vt:lpstr>
      <vt:lpstr>Advantage of spring boot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Crud operation using sts</dc:title>
  <dc:creator>manjunath ram</dc:creator>
  <cp:lastModifiedBy>manjunath ram</cp:lastModifiedBy>
  <cp:revision>1</cp:revision>
  <dcterms:created xsi:type="dcterms:W3CDTF">2023-08-31T11:17:39Z</dcterms:created>
  <dcterms:modified xsi:type="dcterms:W3CDTF">2023-08-31T12:09:12Z</dcterms:modified>
</cp:coreProperties>
</file>