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1480" cy="1077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1480" cy="1077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</a:t>
            </a:r>
            <a:r>
              <a:rPr b="0" lang="en-IN" sz="4400" spc="-1" strike="noStrike">
                <a:latin typeface="Arial"/>
              </a:rPr>
              <a:t>k 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processes-in-linuxunix/" TargetMode="External"/><Relationship Id="rId2" Type="http://schemas.openxmlformats.org/officeDocument/2006/relationships/hyperlink" Target="https://www.geeksforgeeks.org/resource-allocation-techniques-for-processes/" TargetMode="External"/><Relationship Id="rId3" Type="http://schemas.openxmlformats.org/officeDocument/2006/relationships/hyperlink" Target="https://www.geeksforgeeks.org/fork-system-call/" TargetMode="External"/><Relationship Id="rId4" Type="http://schemas.openxmlformats.org/officeDocument/2006/relationships/hyperlink" Target="https://www.geeksforgeeks.org/exec-family-of-functions-in-c/" TargetMode="External"/><Relationship Id="rId5" Type="http://schemas.openxmlformats.org/officeDocument/2006/relationships/hyperlink" Target="http://www.it.uu.se/education/course/homepage/os/vt18/module-2/exec/" TargetMode="External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exposnitc.github.io/os_design-files/process_table.html" TargetMode="External"/><Relationship Id="rId2" Type="http://schemas.openxmlformats.org/officeDocument/2006/relationships/hyperlink" Target="https://www.geeksforgeeks.org/zombie-and-orphan-processes-in-c/" TargetMode="External"/><Relationship Id="rId3" Type="http://schemas.openxmlformats.org/officeDocument/2006/relationships/hyperlink" Target="https://www.tecmint.com/systemd-replaces-init-in-linux/" TargetMode="External"/><Relationship Id="rId4" Type="http://schemas.openxmlformats.org/officeDocument/2006/relationships/hyperlink" Target="https://subscription.packtpub.com/book/application-development/9781785883057/1/ch01lvl1sec9/process-descriptors" TargetMode="External"/><Relationship Id="rId5" Type="http://schemas.openxmlformats.org/officeDocument/2006/relationships/hyperlink" Target="https://www.guru99.com/managing-processes-in-linux.html" TargetMode="External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548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IN" sz="6000" spc="-1" strike="noStrike" u="dotDotDash">
                <a:solidFill>
                  <a:srgbClr val="407927"/>
                </a:solidFill>
                <a:uFillTx/>
                <a:latin typeface="Times New Roman"/>
                <a:ea typeface="DejaVu Sans"/>
              </a:rPr>
              <a:t>Processes in OS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832000" y="5654880"/>
            <a:ext cx="37414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ba131a"/>
                </a:solidFill>
                <a:latin typeface="Times New Roman"/>
                <a:ea typeface="DejaVu Sans"/>
              </a:rPr>
              <a:t>-By Khushal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 States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01" name="Group 2"/>
          <p:cNvGrpSpPr/>
          <p:nvPr/>
        </p:nvGrpSpPr>
        <p:grpSpPr>
          <a:xfrm>
            <a:off x="288000" y="1563480"/>
            <a:ext cx="9501480" cy="5418000"/>
            <a:chOff x="288000" y="1563480"/>
            <a:chExt cx="9501480" cy="5418000"/>
          </a:xfrm>
        </p:grpSpPr>
        <p:sp>
          <p:nvSpPr>
            <p:cNvPr id="102" name="CustomShape 3"/>
            <p:cNvSpPr/>
            <p:nvPr/>
          </p:nvSpPr>
          <p:spPr>
            <a:xfrm>
              <a:off x="288000" y="1584000"/>
              <a:ext cx="2517480" cy="1293480"/>
            </a:xfrm>
            <a:prstGeom prst="ellipse">
              <a:avLst/>
            </a:prstGeom>
            <a:solidFill>
              <a:srgbClr val="ddddd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New Process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03" name="CustomShape 4"/>
            <p:cNvSpPr/>
            <p:nvPr/>
          </p:nvSpPr>
          <p:spPr>
            <a:xfrm>
              <a:off x="7272000" y="1563480"/>
              <a:ext cx="2517480" cy="1293480"/>
            </a:xfrm>
            <a:prstGeom prst="ellipse">
              <a:avLst/>
            </a:prstGeom>
            <a:solidFill>
              <a:srgbClr val="f8aa97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Exit Process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1944000" y="3564000"/>
              <a:ext cx="2517480" cy="1293480"/>
            </a:xfrm>
            <a:prstGeom prst="ellipse">
              <a:avLst/>
            </a:prstGeom>
            <a:solidFill>
              <a:srgbClr val="c2e0a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Ready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5616000" y="3564000"/>
              <a:ext cx="2517480" cy="1293480"/>
            </a:xfrm>
            <a:prstGeom prst="ellipse">
              <a:avLst/>
            </a:prstGeom>
            <a:solidFill>
              <a:srgbClr val="8ccfb7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Running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06" name="CustomShape 7"/>
            <p:cNvSpPr/>
            <p:nvPr/>
          </p:nvSpPr>
          <p:spPr>
            <a:xfrm>
              <a:off x="3816000" y="5688000"/>
              <a:ext cx="2517480" cy="1293480"/>
            </a:xfrm>
            <a:prstGeom prst="ellipse">
              <a:avLst/>
            </a:prstGeom>
            <a:solidFill>
              <a:srgbClr val="fff9a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Waiting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07" name="Line 8"/>
            <p:cNvSpPr/>
            <p:nvPr/>
          </p:nvSpPr>
          <p:spPr>
            <a:xfrm flipH="1" flipV="1">
              <a:off x="3168000" y="4859280"/>
              <a:ext cx="1008000" cy="1044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Line 9"/>
            <p:cNvSpPr/>
            <p:nvPr/>
          </p:nvSpPr>
          <p:spPr>
            <a:xfrm>
              <a:off x="4104000" y="3744000"/>
              <a:ext cx="1944000" cy="36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10"/>
            <p:cNvSpPr/>
            <p:nvPr/>
          </p:nvSpPr>
          <p:spPr>
            <a:xfrm flipH="1">
              <a:off x="4104000" y="4679280"/>
              <a:ext cx="1872000" cy="36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11"/>
            <p:cNvSpPr/>
            <p:nvPr/>
          </p:nvSpPr>
          <p:spPr>
            <a:xfrm flipH="1">
              <a:off x="5976000" y="4859280"/>
              <a:ext cx="864000" cy="104472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12"/>
            <p:cNvSpPr/>
            <p:nvPr/>
          </p:nvSpPr>
          <p:spPr>
            <a:xfrm flipV="1">
              <a:off x="7776000" y="2859480"/>
              <a:ext cx="792000" cy="88452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3"/>
            <p:cNvSpPr/>
            <p:nvPr/>
          </p:nvSpPr>
          <p:spPr>
            <a:xfrm>
              <a:off x="1800000" y="5387400"/>
              <a:ext cx="1521000" cy="65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I/O or event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</a:t>
              </a: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completion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3" name="CustomShape 14"/>
            <p:cNvSpPr/>
            <p:nvPr/>
          </p:nvSpPr>
          <p:spPr>
            <a:xfrm>
              <a:off x="6485400" y="5492520"/>
              <a:ext cx="2338560" cy="72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I/O or event wait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4" name="CustomShape 15"/>
            <p:cNvSpPr/>
            <p:nvPr/>
          </p:nvSpPr>
          <p:spPr>
            <a:xfrm>
              <a:off x="504000" y="3224520"/>
              <a:ext cx="1439280" cy="59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Admitted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5" name="Line 16"/>
            <p:cNvSpPr/>
            <p:nvPr/>
          </p:nvSpPr>
          <p:spPr>
            <a:xfrm>
              <a:off x="1512000" y="2880000"/>
              <a:ext cx="792000" cy="864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7"/>
            <p:cNvSpPr/>
            <p:nvPr/>
          </p:nvSpPr>
          <p:spPr>
            <a:xfrm>
              <a:off x="3963240" y="3096360"/>
              <a:ext cx="2517480" cy="58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Scheduler Dispatch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7" name="CustomShape 18"/>
            <p:cNvSpPr/>
            <p:nvPr/>
          </p:nvSpPr>
          <p:spPr>
            <a:xfrm>
              <a:off x="4428000" y="4860000"/>
              <a:ext cx="1473480" cy="52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Interrupt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8" name="CustomShape 19"/>
            <p:cNvSpPr/>
            <p:nvPr/>
          </p:nvSpPr>
          <p:spPr>
            <a:xfrm>
              <a:off x="8265240" y="3312000"/>
              <a:ext cx="87840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Exit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19" name="Line 20"/>
          <p:cNvSpPr/>
          <p:nvPr/>
        </p:nvSpPr>
        <p:spPr>
          <a:xfrm>
            <a:off x="1944000" y="2841480"/>
            <a:ext cx="576000" cy="866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1"/>
          <p:cNvSpPr/>
          <p:nvPr/>
        </p:nvSpPr>
        <p:spPr>
          <a:xfrm flipV="1">
            <a:off x="7560000" y="2808000"/>
            <a:ext cx="648000" cy="8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2"/>
          <p:cNvSpPr/>
          <p:nvPr/>
        </p:nvSpPr>
        <p:spPr>
          <a:xfrm>
            <a:off x="4176000" y="378036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3"/>
          <p:cNvSpPr/>
          <p:nvPr/>
        </p:nvSpPr>
        <p:spPr>
          <a:xfrm flipH="1">
            <a:off x="4032000" y="4679280"/>
            <a:ext cx="1944000" cy="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24"/>
          <p:cNvSpPr/>
          <p:nvPr/>
        </p:nvSpPr>
        <p:spPr>
          <a:xfrm flipH="1">
            <a:off x="5616000" y="4859280"/>
            <a:ext cx="1080000" cy="972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25"/>
          <p:cNvSpPr/>
          <p:nvPr/>
        </p:nvSpPr>
        <p:spPr>
          <a:xfrm flipH="1" flipV="1">
            <a:off x="3312000" y="4859280"/>
            <a:ext cx="864000" cy="10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 Control Block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8000" y="3132000"/>
            <a:ext cx="8637480" cy="41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TICK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Keeps track of how long the process was in memory.</a:t>
            </a:r>
            <a:endParaRPr b="0" lang="en-IN" sz="2000" spc="-1" strike="noStrike">
              <a:latin typeface="Arial"/>
            </a:endParaRPr>
          </a:p>
          <a:p>
            <a:pPr marL="216720" algn="just">
              <a:lnSpc>
                <a:spcPct val="100000"/>
              </a:lnSpc>
              <a:spcAft>
                <a:spcPts val="1414"/>
              </a:spcAft>
            </a:pP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10,000 ticks= 1 millisecond. It reset to 0 when process get swaped.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PID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A number that is unique to each process.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PPID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Parent Process ID. Its -1 if process become orphan.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USERID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Userid of the currently logged in user. 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STATE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(2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Touple that describes the current state of the process. (READY, WAIT_SEMAPHORE)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INODE INDEX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Pointer to the Inode entry of the executable file.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INPUT BUFFER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Buffer used to store the input read from the terminal. Terminal Interrupt Handler will store the word into this buffer. 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08000" y="1333440"/>
          <a:ext cx="9863640" cy="1616040"/>
        </p:xfrm>
        <a:graphic>
          <a:graphicData uri="http://schemas.openxmlformats.org/drawingml/2006/table">
            <a:tbl>
              <a:tblPr/>
              <a:tblGrid>
                <a:gridCol w="1125000"/>
                <a:gridCol w="874800"/>
                <a:gridCol w="924840"/>
                <a:gridCol w="956520"/>
                <a:gridCol w="1251000"/>
                <a:gridCol w="1077480"/>
                <a:gridCol w="1077480"/>
                <a:gridCol w="1200960"/>
                <a:gridCol w="1375920"/>
              </a:tblGrid>
              <a:tr h="603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Offset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685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</a:tr>
              <a:tr h="1013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 Name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04e4d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TICK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PID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PPID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USERID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SWAP FLAG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INODE INDEX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INPUT BUFFER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 Control Block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48000" y="3492000"/>
            <a:ext cx="8637480" cy="41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MODE FLAG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Used to store the system call number.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UASS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Indicates whether the user area of the process has been swapped (1) or not (0).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UAPN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Page number allocated for the user area of the process.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KSP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Pointer to the top of the kernel stack of the process.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USP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Logical address of the top of the user stack of the process.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PTBR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Pointer to per process page table.</a:t>
            </a:r>
            <a:endParaRPr b="0" lang="en-IN" sz="20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PTLR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(1 word)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Page Table Length Register of the process.</a:t>
            </a:r>
            <a:r>
              <a:rPr b="1" lang="en-IN" sz="20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44000" y="1277280"/>
          <a:ext cx="9719280" cy="1616040"/>
        </p:xfrm>
        <a:graphic>
          <a:graphicData uri="http://schemas.openxmlformats.org/drawingml/2006/table">
            <a:tbl>
              <a:tblPr/>
              <a:tblGrid>
                <a:gridCol w="1042920"/>
                <a:gridCol w="1046160"/>
                <a:gridCol w="1233720"/>
                <a:gridCol w="1405080"/>
                <a:gridCol w="1436760"/>
                <a:gridCol w="1420920"/>
                <a:gridCol w="1092960"/>
                <a:gridCol w="1041120"/>
              </a:tblGrid>
              <a:tr h="603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Offset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685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9ae"/>
                    </a:solidFill>
                  </a:tcPr>
                </a:tc>
              </a:tr>
              <a:tr h="1013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 Name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04e4d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MODE FLAG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AREA SWAP STATUS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AREA PAGE NUMBER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KERNEL STACK POINTER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STACK POINTER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PTBR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PTLR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7a19a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 Table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14000" y="1944000"/>
            <a:ext cx="9017640" cy="506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 Creation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There are two ways to create process by runing process: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fork ( )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exec ( )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Fork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Fork system call is used for creating a new process, which is called child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Parent process shares program counter, CPU registers, same open files with child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Copies of the stack and the heap are made for the newly created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Return value: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Successful      : 0 to child, PID of child to parent.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Unsuccessful : Negative value to parent.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7" name="Line 3"/>
          <p:cNvSpPr/>
          <p:nvPr/>
        </p:nvSpPr>
        <p:spPr>
          <a:xfrm>
            <a:off x="9000000" y="720000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Fork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60000" y="3096000"/>
            <a:ext cx="2013480" cy="136548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fork ( );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printf( “TS” ); 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3238200" y="3096000"/>
            <a:ext cx="5039280" cy="1365480"/>
            <a:chOff x="3238200" y="3096000"/>
            <a:chExt cx="5039280" cy="1365480"/>
          </a:xfrm>
        </p:grpSpPr>
        <p:sp>
          <p:nvSpPr>
            <p:cNvPr id="141" name="CustomShape 4"/>
            <p:cNvSpPr/>
            <p:nvPr/>
          </p:nvSpPr>
          <p:spPr>
            <a:xfrm>
              <a:off x="6264000" y="3096000"/>
              <a:ext cx="2013480" cy="1365480"/>
            </a:xfrm>
            <a:prstGeom prst="rect">
              <a:avLst/>
            </a:prstGeom>
            <a:solidFill>
              <a:srgbClr val="fedcc6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IN" sz="2200" spc="-1" strike="sngStrike">
                  <a:solidFill>
                    <a:srgbClr val="ce181e"/>
                  </a:solidFill>
                  <a:latin typeface="Times New Roman Cyr"/>
                  <a:ea typeface="DejaVu Sans"/>
                </a:rPr>
                <a:t>fork ( );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printf( “TS” );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42" name="Line 5"/>
            <p:cNvSpPr/>
            <p:nvPr/>
          </p:nvSpPr>
          <p:spPr>
            <a:xfrm>
              <a:off x="3238200" y="3599640"/>
              <a:ext cx="3025800" cy="36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6"/>
          <p:cNvGrpSpPr/>
          <p:nvPr/>
        </p:nvGrpSpPr>
        <p:grpSpPr>
          <a:xfrm>
            <a:off x="4176000" y="3744000"/>
            <a:ext cx="4566240" cy="398880"/>
            <a:chOff x="4176000" y="3744000"/>
            <a:chExt cx="4566240" cy="398880"/>
          </a:xfrm>
        </p:grpSpPr>
        <p:sp>
          <p:nvSpPr>
            <p:cNvPr id="144" name="CustomShape 7"/>
            <p:cNvSpPr/>
            <p:nvPr/>
          </p:nvSpPr>
          <p:spPr>
            <a:xfrm>
              <a:off x="4176000" y="3744000"/>
              <a:ext cx="318240" cy="39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1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45" name="CustomShape 8"/>
            <p:cNvSpPr/>
            <p:nvPr/>
          </p:nvSpPr>
          <p:spPr>
            <a:xfrm>
              <a:off x="8424000" y="3744000"/>
              <a:ext cx="318240" cy="39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2</a:t>
              </a:r>
              <a:endParaRPr b="0" lang="en-IN" sz="2200" spc="-1" strike="noStrike">
                <a:latin typeface="Arial"/>
              </a:endParaRPr>
            </a:p>
          </p:txBody>
        </p:sp>
      </p:grpSp>
      <p:sp>
        <p:nvSpPr>
          <p:cNvPr id="146" name="CustomShape 9"/>
          <p:cNvSpPr/>
          <p:nvPr/>
        </p:nvSpPr>
        <p:spPr>
          <a:xfrm>
            <a:off x="2684880" y="2633760"/>
            <a:ext cx="10346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Parent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6594840" y="2664000"/>
            <a:ext cx="909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Child 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148" name="Group 11"/>
          <p:cNvGrpSpPr/>
          <p:nvPr/>
        </p:nvGrpSpPr>
        <p:grpSpPr>
          <a:xfrm>
            <a:off x="2448000" y="4759560"/>
            <a:ext cx="6407640" cy="1648080"/>
            <a:chOff x="2448000" y="4759560"/>
            <a:chExt cx="6407640" cy="1648080"/>
          </a:xfrm>
        </p:grpSpPr>
        <p:sp>
          <p:nvSpPr>
            <p:cNvPr id="149" name="CustomShape 12"/>
            <p:cNvSpPr/>
            <p:nvPr/>
          </p:nvSpPr>
          <p:spPr>
            <a:xfrm>
              <a:off x="2448000" y="4759560"/>
              <a:ext cx="2087640" cy="16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808080"/>
                  </a:solidFill>
                  <a:latin typeface="Times New Roman Cyr"/>
                  <a:ea typeface="DejaVu Sans"/>
                </a:rPr>
                <a:t>PPID: 4562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ce181e"/>
                  </a:solidFill>
                  <a:latin typeface="Times New Roman Cyr"/>
                  <a:ea typeface="DejaVu Sans"/>
                </a:rPr>
                <a:t>PID  : 4579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50" name="CustomShape 13"/>
            <p:cNvSpPr/>
            <p:nvPr/>
          </p:nvSpPr>
          <p:spPr>
            <a:xfrm>
              <a:off x="6499440" y="4759560"/>
              <a:ext cx="2356200" cy="16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ce181e"/>
                  </a:solidFill>
                  <a:latin typeface="Times New Roman Cyr"/>
                  <a:ea typeface="DejaVu Sans"/>
                </a:rPr>
                <a:t>PPID: 4579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PID  : 4580</a:t>
              </a:r>
              <a:endParaRPr b="0" lang="en-IN" sz="2200" spc="-1" strike="noStrike">
                <a:latin typeface="Arial"/>
              </a:endParaRPr>
            </a:p>
          </p:txBody>
        </p:sp>
      </p:grpSp>
      <p:sp>
        <p:nvSpPr>
          <p:cNvPr id="151" name="Line 14"/>
          <p:cNvSpPr/>
          <p:nvPr/>
        </p:nvSpPr>
        <p:spPr>
          <a:xfrm>
            <a:off x="9000000" y="7128000"/>
            <a:ext cx="792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833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Fork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Fork creates 2^n processes.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54" name="Line 3"/>
          <p:cNvSpPr/>
          <p:nvPr/>
        </p:nvSpPr>
        <p:spPr>
          <a:xfrm>
            <a:off x="9000000" y="720000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4392000" y="2592000"/>
            <a:ext cx="1581480" cy="1797480"/>
          </a:xfrm>
          <a:prstGeom prst="rect">
            <a:avLst/>
          </a:prstGeom>
          <a:solidFill>
            <a:srgbClr val="fcd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printf(“TS”);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56" name="Group 5"/>
          <p:cNvGrpSpPr/>
          <p:nvPr/>
        </p:nvGrpSpPr>
        <p:grpSpPr>
          <a:xfrm>
            <a:off x="1640880" y="3240000"/>
            <a:ext cx="2751120" cy="1797480"/>
            <a:chOff x="1640880" y="3240000"/>
            <a:chExt cx="2751120" cy="1797480"/>
          </a:xfrm>
        </p:grpSpPr>
        <p:sp>
          <p:nvSpPr>
            <p:cNvPr id="157" name="Line 6"/>
            <p:cNvSpPr/>
            <p:nvPr/>
          </p:nvSpPr>
          <p:spPr>
            <a:xfrm flipH="1">
              <a:off x="3240000" y="3527640"/>
              <a:ext cx="1152000" cy="864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1640880" y="3240000"/>
              <a:ext cx="1581480" cy="1797480"/>
            </a:xfrm>
            <a:prstGeom prst="rect">
              <a:avLst/>
            </a:prstGeom>
            <a:solidFill>
              <a:srgbClr val="fff9a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2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sngStrike">
                  <a:solidFill>
                    <a:srgbClr val="ed1c24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sngStrike">
                  <a:solidFill>
                    <a:srgbClr val="ce181e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printf(“TS”);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59" name="Group 8"/>
          <p:cNvGrpSpPr/>
          <p:nvPr/>
        </p:nvGrpSpPr>
        <p:grpSpPr>
          <a:xfrm>
            <a:off x="1296000" y="3888000"/>
            <a:ext cx="7160040" cy="2675160"/>
            <a:chOff x="1296000" y="3888000"/>
            <a:chExt cx="7160040" cy="2675160"/>
          </a:xfrm>
        </p:grpSpPr>
        <p:sp>
          <p:nvSpPr>
            <p:cNvPr id="160" name="CustomShape 9"/>
            <p:cNvSpPr/>
            <p:nvPr/>
          </p:nvSpPr>
          <p:spPr>
            <a:xfrm>
              <a:off x="1296000" y="4536000"/>
              <a:ext cx="32004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61" name="CustomShape 10"/>
            <p:cNvSpPr/>
            <p:nvPr/>
          </p:nvSpPr>
          <p:spPr>
            <a:xfrm>
              <a:off x="5832000" y="6192000"/>
              <a:ext cx="32004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62" name="CustomShape 11"/>
            <p:cNvSpPr/>
            <p:nvPr/>
          </p:nvSpPr>
          <p:spPr>
            <a:xfrm>
              <a:off x="8136000" y="4680000"/>
              <a:ext cx="32004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63" name="CustomShape 12"/>
            <p:cNvSpPr/>
            <p:nvPr/>
          </p:nvSpPr>
          <p:spPr>
            <a:xfrm>
              <a:off x="4032000" y="3888000"/>
              <a:ext cx="32004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64" name="Group 13"/>
          <p:cNvGrpSpPr/>
          <p:nvPr/>
        </p:nvGrpSpPr>
        <p:grpSpPr>
          <a:xfrm>
            <a:off x="4248000" y="4248000"/>
            <a:ext cx="2304000" cy="2445480"/>
            <a:chOff x="4248000" y="4248000"/>
            <a:chExt cx="2304000" cy="2445480"/>
          </a:xfrm>
        </p:grpSpPr>
        <p:sp>
          <p:nvSpPr>
            <p:cNvPr id="165" name="CustomShape 14"/>
            <p:cNvSpPr/>
            <p:nvPr/>
          </p:nvSpPr>
          <p:spPr>
            <a:xfrm>
              <a:off x="4248000" y="4896000"/>
              <a:ext cx="1581480" cy="1797480"/>
            </a:xfrm>
            <a:prstGeom prst="rect">
              <a:avLst/>
            </a:prstGeom>
            <a:solidFill>
              <a:srgbClr val="8f93c7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2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sngStrike">
                  <a:solidFill>
                    <a:srgbClr val="ed1c24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sngStrike">
                  <a:solidFill>
                    <a:srgbClr val="ce181e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printf(“TS”);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66" name="Line 15"/>
            <p:cNvSpPr/>
            <p:nvPr/>
          </p:nvSpPr>
          <p:spPr>
            <a:xfrm flipH="1">
              <a:off x="5832000" y="4248000"/>
              <a:ext cx="720000" cy="1440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CustomShape 16"/>
          <p:cNvSpPr/>
          <p:nvPr/>
        </p:nvSpPr>
        <p:spPr>
          <a:xfrm>
            <a:off x="4407120" y="2592000"/>
            <a:ext cx="1581480" cy="1797480"/>
          </a:xfrm>
          <a:prstGeom prst="rect">
            <a:avLst/>
          </a:prstGeom>
          <a:solidFill>
            <a:srgbClr val="fcd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sngStrike">
                <a:solidFill>
                  <a:srgbClr val="ce181e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printf(“TS”);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4407120" y="2592000"/>
            <a:ext cx="1581480" cy="1797480"/>
          </a:xfrm>
          <a:prstGeom prst="rect">
            <a:avLst/>
          </a:prstGeom>
          <a:solidFill>
            <a:srgbClr val="fcd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sngStrike">
                <a:solidFill>
                  <a:srgbClr val="ce181e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sngStrike">
                <a:solidFill>
                  <a:srgbClr val="ce181e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printf(“TS”);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69" name="Group 18"/>
          <p:cNvGrpSpPr/>
          <p:nvPr/>
        </p:nvGrpSpPr>
        <p:grpSpPr>
          <a:xfrm>
            <a:off x="5255640" y="2951640"/>
            <a:ext cx="2877840" cy="2229840"/>
            <a:chOff x="5255640" y="2951640"/>
            <a:chExt cx="2877840" cy="2229840"/>
          </a:xfrm>
        </p:grpSpPr>
        <p:sp>
          <p:nvSpPr>
            <p:cNvPr id="170" name="Line 19"/>
            <p:cNvSpPr/>
            <p:nvPr/>
          </p:nvSpPr>
          <p:spPr>
            <a:xfrm>
              <a:off x="5255640" y="2951640"/>
              <a:ext cx="1296360" cy="1080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0"/>
            <p:cNvSpPr/>
            <p:nvPr/>
          </p:nvSpPr>
          <p:spPr>
            <a:xfrm>
              <a:off x="6552000" y="3384000"/>
              <a:ext cx="1581480" cy="1797480"/>
            </a:xfrm>
            <a:prstGeom prst="rect">
              <a:avLst/>
            </a:prstGeom>
            <a:solidFill>
              <a:srgbClr val="c2e0a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2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sngStrike">
                  <a:solidFill>
                    <a:srgbClr val="ed1c24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fork( 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printf(“TS”);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72" name="CustomShape 21"/>
          <p:cNvSpPr/>
          <p:nvPr/>
        </p:nvSpPr>
        <p:spPr>
          <a:xfrm>
            <a:off x="6552000" y="3384000"/>
            <a:ext cx="1581480" cy="17974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sngStrike">
                <a:solidFill>
                  <a:srgbClr val="ed1c24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sngStrike">
                <a:solidFill>
                  <a:srgbClr val="ed1c24"/>
                </a:solidFill>
                <a:latin typeface="Times New Roman Cyr"/>
                <a:ea typeface="DejaVu Sans"/>
              </a:rPr>
              <a:t>fork( 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printf(“TS”);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Line 22"/>
          <p:cNvSpPr/>
          <p:nvPr/>
        </p:nvSpPr>
        <p:spPr>
          <a:xfrm flipH="1">
            <a:off x="3222360" y="3527640"/>
            <a:ext cx="1169640" cy="576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3"/>
          <p:cNvSpPr/>
          <p:nvPr/>
        </p:nvSpPr>
        <p:spPr>
          <a:xfrm>
            <a:off x="5400000" y="2951640"/>
            <a:ext cx="1152000" cy="64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24"/>
          <p:cNvSpPr/>
          <p:nvPr/>
        </p:nvSpPr>
        <p:spPr>
          <a:xfrm flipH="1">
            <a:off x="5829480" y="4320000"/>
            <a:ext cx="86652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Exec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The exec family is the system calls which replaces the current running process with new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PID remains same for new process which get loaded.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Exec family consists of various members which categories on the basis of there argument format.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Exec family consists:</a:t>
            </a:r>
            <a:endParaRPr b="0" lang="en-IN" sz="2800" spc="-1" strike="noStrike">
              <a:latin typeface="Arial"/>
            </a:endParaRPr>
          </a:p>
          <a:p>
            <a:pPr lvl="1" marL="1024200" indent="-456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ef413d"/>
                </a:solidFill>
                <a:latin typeface="Times New Roman Cyr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execl, execlp, execle, execv, execvp, execvpe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Exec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20000" y="1476000"/>
            <a:ext cx="8637480" cy="60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024200" indent="-456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execl(const char *path, const char *arg, ...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             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/* (char  *) NULL */);</a:t>
            </a:r>
            <a:endParaRPr b="0" lang="en-IN" sz="2800" spc="-1" strike="noStrike">
              <a:latin typeface="Arial"/>
            </a:endParaRPr>
          </a:p>
          <a:p>
            <a:pPr lvl="1" marL="914400" indent="-456480" algn="just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execlp(const char *file, const char *arg, ...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             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/* (char  *) NULL */);</a:t>
            </a:r>
            <a:endParaRPr b="0" lang="en-IN" sz="2800" spc="-1" strike="noStrike">
              <a:latin typeface="Arial"/>
            </a:endParaRPr>
          </a:p>
          <a:p>
            <a:pPr lvl="1" marL="914400" indent="-456480" algn="just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execle(const char *path, const char *arg, ...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             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/*, (char *) NULL, char * const envp[] */);</a:t>
            </a:r>
            <a:endParaRPr b="0" lang="en-IN" sz="2800" spc="-1" strike="noStrike">
              <a:latin typeface="Arial"/>
            </a:endParaRPr>
          </a:p>
          <a:p>
            <a:pPr lvl="1" marL="914400" indent="-456480" algn="just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execv(const char *path, char *const argv[]);</a:t>
            </a:r>
            <a:endParaRPr b="0" lang="en-IN" sz="2800" spc="-1" strike="noStrike">
              <a:latin typeface="Arial"/>
            </a:endParaRPr>
          </a:p>
          <a:p>
            <a:pPr lvl="1" marL="914400" indent="-456480" algn="just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execvp(const char *file, char *const argv[]);</a:t>
            </a:r>
            <a:endParaRPr b="0" lang="en-IN" sz="2800" spc="-1" strike="noStrike">
              <a:latin typeface="Arial"/>
            </a:endParaRPr>
          </a:p>
          <a:p>
            <a:pPr lvl="1" marL="914400" indent="-456480" algn="just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10000"/>
              <a:buFont typeface="Arial"/>
              <a:buChar char="•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int execvpe(const char *file, char *const argv[],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                  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char *const envp[]);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What’s Process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Resource Allocation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States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Descriptor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Control Block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Creation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Zombie &amp; Orphon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Exec System Call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1" name="Line 2"/>
          <p:cNvSpPr/>
          <p:nvPr/>
        </p:nvSpPr>
        <p:spPr>
          <a:xfrm>
            <a:off x="9000000" y="720000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2" name="Group 3"/>
          <p:cNvGrpSpPr/>
          <p:nvPr/>
        </p:nvGrpSpPr>
        <p:grpSpPr>
          <a:xfrm>
            <a:off x="5832000" y="1872000"/>
            <a:ext cx="3381840" cy="3741840"/>
            <a:chOff x="5832000" y="1872000"/>
            <a:chExt cx="3381840" cy="3741840"/>
          </a:xfrm>
        </p:grpSpPr>
        <p:sp>
          <p:nvSpPr>
            <p:cNvPr id="183" name="CustomShape 4"/>
            <p:cNvSpPr/>
            <p:nvPr/>
          </p:nvSpPr>
          <p:spPr>
            <a:xfrm>
              <a:off x="5832000" y="2304000"/>
              <a:ext cx="3381840" cy="3309840"/>
            </a:xfrm>
            <a:prstGeom prst="rect">
              <a:avLst/>
            </a:prstGeom>
            <a:solidFill>
              <a:srgbClr val="c2e0a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6768000" y="1872000"/>
              <a:ext cx="149832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Process2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185" name="Group 6"/>
          <p:cNvGrpSpPr/>
          <p:nvPr/>
        </p:nvGrpSpPr>
        <p:grpSpPr>
          <a:xfrm>
            <a:off x="792000" y="1872000"/>
            <a:ext cx="3597840" cy="4046760"/>
            <a:chOff x="792000" y="1872000"/>
            <a:chExt cx="3597840" cy="4046760"/>
          </a:xfrm>
        </p:grpSpPr>
        <p:sp>
          <p:nvSpPr>
            <p:cNvPr id="186" name="CustomShape 7"/>
            <p:cNvSpPr/>
            <p:nvPr/>
          </p:nvSpPr>
          <p:spPr>
            <a:xfrm>
              <a:off x="792000" y="2448000"/>
              <a:ext cx="3381840" cy="3309840"/>
            </a:xfrm>
            <a:prstGeom prst="rect">
              <a:avLst/>
            </a:prstGeom>
            <a:solidFill>
              <a:srgbClr val="dfcce4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800000" y="1872000"/>
              <a:ext cx="149832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Process1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88" name="CustomShape 9"/>
            <p:cNvSpPr/>
            <p:nvPr/>
          </p:nvSpPr>
          <p:spPr>
            <a:xfrm>
              <a:off x="924480" y="2997360"/>
              <a:ext cx="3465360" cy="292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2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printf(Enter in Process 1)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exec_call(process 2)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printf(Exit from Process 1)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89" name="CustomShape 10"/>
          <p:cNvSpPr/>
          <p:nvPr/>
        </p:nvSpPr>
        <p:spPr>
          <a:xfrm>
            <a:off x="5892480" y="3168000"/>
            <a:ext cx="3465360" cy="19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printf(Enter in Process 2)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printf(Exit from Process 2)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0" name="Line 11"/>
          <p:cNvSpPr/>
          <p:nvPr/>
        </p:nvSpPr>
        <p:spPr>
          <a:xfrm>
            <a:off x="3528000" y="4032000"/>
            <a:ext cx="2304000" cy="360"/>
          </a:xfrm>
          <a:prstGeom prst="line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1" name="Group 12"/>
          <p:cNvGrpSpPr/>
          <p:nvPr/>
        </p:nvGrpSpPr>
        <p:grpSpPr>
          <a:xfrm>
            <a:off x="792000" y="2448000"/>
            <a:ext cx="3525840" cy="3309840"/>
            <a:chOff x="792000" y="2448000"/>
            <a:chExt cx="3525840" cy="3309840"/>
          </a:xfrm>
        </p:grpSpPr>
        <p:sp>
          <p:nvSpPr>
            <p:cNvPr id="192" name="CustomShape 13"/>
            <p:cNvSpPr/>
            <p:nvPr/>
          </p:nvSpPr>
          <p:spPr>
            <a:xfrm>
              <a:off x="792000" y="2448000"/>
              <a:ext cx="3381840" cy="3309840"/>
            </a:xfrm>
            <a:prstGeom prst="rect">
              <a:avLst/>
            </a:prstGeom>
            <a:solidFill>
              <a:srgbClr val="dfcce4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4"/>
            <p:cNvSpPr/>
            <p:nvPr/>
          </p:nvSpPr>
          <p:spPr>
            <a:xfrm>
              <a:off x="852480" y="3384000"/>
              <a:ext cx="3465360" cy="194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2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printf(Enter in Process 2)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2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printf(Exit from Process 2)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" dur="3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Noto Sans CJK SC"/>
              </a:rPr>
              <a:t>Process Descriptor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Apart from the address space, a process in memory is also assigned a data structure called the process descriptor.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It uses to identify, manage, and schedule the process.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 process descriptor is an instance of type                 </a:t>
            </a:r>
            <a:r>
              <a:rPr b="1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struct task_struct</a:t>
            </a: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defined in </a:t>
            </a:r>
            <a:r>
              <a:rPr b="1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&lt;linux/sched.h&gt;.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It contains all the attributes, identification details, and resource allocation entries that a process holds.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Noto Sans CJK SC"/>
              </a:rPr>
              <a:t>Process Descriptor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attr. contains:- state, pid, flags, children, policy, signal, sighand, pending, etc.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State: ready, sleep, orphan, etc.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Flags:  #define PF_DUMPCORE     /* dumped core */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                </a:t>
            </a: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#define PF_SIGNALED        /* killed by a signal */</a:t>
            </a:r>
            <a:endParaRPr b="0" lang="en-IN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Children: This is a pointer to a list of child PCB.</a:t>
            </a:r>
            <a:endParaRPr b="0" lang="en-IN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Policy: Scheduling policy of the process</a:t>
            </a:r>
            <a:endParaRPr b="0" lang="en-IN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Signal: Information of the signals associated to process.</a:t>
            </a:r>
            <a:endParaRPr b="0" lang="en-IN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Sighand: Pointer to Signal handler structure.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31680" y="300960"/>
            <a:ext cx="9541440" cy="7258680"/>
            <a:chOff x="31680" y="300960"/>
            <a:chExt cx="9541440" cy="7258680"/>
          </a:xfrm>
        </p:grpSpPr>
        <p:sp>
          <p:nvSpPr>
            <p:cNvPr id="199" name="CustomShape 2"/>
            <p:cNvSpPr/>
            <p:nvPr/>
          </p:nvSpPr>
          <p:spPr>
            <a:xfrm>
              <a:off x="720000" y="300960"/>
              <a:ext cx="8853120" cy="12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1" lang="en-IN" sz="4400" spc="-1" strike="noStrike">
                  <a:solidFill>
                    <a:srgbClr val="407927"/>
                  </a:solidFill>
                  <a:latin typeface="Times New Roman"/>
                  <a:ea typeface="Noto Sans CJK SC"/>
                </a:rPr>
                <a:t>Process Descriptor</a:t>
              </a:r>
              <a:endParaRPr b="0" lang="en-IN" sz="4400" spc="-1" strike="noStrike">
                <a:latin typeface="Arial"/>
              </a:endParaRPr>
            </a:p>
          </p:txBody>
        </p:sp>
        <p:grpSp>
          <p:nvGrpSpPr>
            <p:cNvPr id="200" name="Group 3"/>
            <p:cNvGrpSpPr/>
            <p:nvPr/>
          </p:nvGrpSpPr>
          <p:grpSpPr>
            <a:xfrm>
              <a:off x="2064240" y="1081800"/>
              <a:ext cx="1676160" cy="6405480"/>
              <a:chOff x="2064240" y="1081800"/>
              <a:chExt cx="1676160" cy="6405480"/>
            </a:xfrm>
          </p:grpSpPr>
          <p:grpSp>
            <p:nvGrpSpPr>
              <p:cNvPr id="201" name="Group 4"/>
              <p:cNvGrpSpPr/>
              <p:nvPr/>
            </p:nvGrpSpPr>
            <p:grpSpPr>
              <a:xfrm>
                <a:off x="2199240" y="1081800"/>
                <a:ext cx="1400760" cy="5002200"/>
                <a:chOff x="2199240" y="1081800"/>
                <a:chExt cx="1400760" cy="5002200"/>
              </a:xfrm>
            </p:grpSpPr>
            <p:graphicFrame>
              <p:nvGraphicFramePr>
                <p:cNvPr id="202" name="Table 5"/>
                <p:cNvGraphicFramePr/>
                <p:nvPr/>
              </p:nvGraphicFramePr>
              <p:xfrm>
                <a:off x="2199240" y="1504800"/>
                <a:ext cx="1400760" cy="4579200"/>
              </p:xfrm>
              <a:graphic>
                <a:graphicData uri="http://schemas.openxmlformats.org/drawingml/2006/table">
                  <a:tbl>
                    <a:tblPr/>
                    <a:tblGrid>
                      <a:gridCol w="1401120"/>
                    </a:tblGrid>
                    <a:tr h="6379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Stack 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b3b3b3"/>
                          </a:solidFill>
                        </a:tcPr>
                      </a:tc>
                    </a:tr>
                    <a:tr h="10407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free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cccccc"/>
                          </a:solidFill>
                        </a:tcPr>
                      </a:tc>
                    </a:tr>
                    <a:tr h="72108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Heap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e6e6e6"/>
                          </a:solidFill>
                        </a:tcPr>
                      </a:tc>
                    </a:tr>
                    <a:tr h="7045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.bss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cccccc"/>
                          </a:solidFill>
                        </a:tcPr>
                      </a:tc>
                    </a:tr>
                    <a:tr h="6541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.data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e6e6e6"/>
                          </a:solidFill>
                        </a:tcPr>
                      </a:tc>
                    </a:tr>
                    <a:tr h="8211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.text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cccccc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3" name="CustomShape 6"/>
                <p:cNvSpPr/>
                <p:nvPr/>
              </p:nvSpPr>
              <p:spPr>
                <a:xfrm>
                  <a:off x="2255400" y="1081800"/>
                  <a:ext cx="1272240" cy="406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2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Process 1</a:t>
                  </a:r>
                  <a:endParaRPr b="0" lang="en-IN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204" name="Group 7"/>
              <p:cNvGrpSpPr/>
              <p:nvPr/>
            </p:nvGrpSpPr>
            <p:grpSpPr>
              <a:xfrm>
                <a:off x="2064240" y="6083640"/>
                <a:ext cx="1676160" cy="1403640"/>
                <a:chOff x="2064240" y="6083640"/>
                <a:chExt cx="1676160" cy="1403640"/>
              </a:xfrm>
            </p:grpSpPr>
            <p:graphicFrame>
              <p:nvGraphicFramePr>
                <p:cNvPr id="205" name="Table 8"/>
                <p:cNvGraphicFramePr/>
                <p:nvPr/>
              </p:nvGraphicFramePr>
              <p:xfrm>
                <a:off x="2064240" y="6768000"/>
                <a:ext cx="1676160" cy="719280"/>
              </p:xfrm>
              <a:graphic>
                <a:graphicData uri="http://schemas.openxmlformats.org/drawingml/2006/table">
                  <a:tbl>
                    <a:tblPr/>
                    <a:tblGrid>
                      <a:gridCol w="1676520"/>
                    </a:tblGrid>
                    <a:tr h="71964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Process Descriptor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b3b3b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6" name="Line 9"/>
                <p:cNvSpPr/>
                <p:nvPr/>
              </p:nvSpPr>
              <p:spPr>
                <a:xfrm flipV="1">
                  <a:off x="2915640" y="6083640"/>
                  <a:ext cx="360" cy="684000"/>
                </a:xfrm>
                <a:prstGeom prst="line">
                  <a:avLst/>
                </a:prstGeom>
                <a:ln w="1908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7" name="Group 10"/>
            <p:cNvGrpSpPr/>
            <p:nvPr/>
          </p:nvGrpSpPr>
          <p:grpSpPr>
            <a:xfrm>
              <a:off x="4368600" y="1082520"/>
              <a:ext cx="1676160" cy="6405480"/>
              <a:chOff x="4368600" y="1082520"/>
              <a:chExt cx="1676160" cy="6405480"/>
            </a:xfrm>
          </p:grpSpPr>
          <p:grpSp>
            <p:nvGrpSpPr>
              <p:cNvPr id="208" name="Group 11"/>
              <p:cNvGrpSpPr/>
              <p:nvPr/>
            </p:nvGrpSpPr>
            <p:grpSpPr>
              <a:xfrm>
                <a:off x="4503600" y="1082520"/>
                <a:ext cx="1400760" cy="5002200"/>
                <a:chOff x="4503600" y="1082520"/>
                <a:chExt cx="1400760" cy="5002200"/>
              </a:xfrm>
            </p:grpSpPr>
            <p:graphicFrame>
              <p:nvGraphicFramePr>
                <p:cNvPr id="209" name="Table 12"/>
                <p:cNvGraphicFramePr/>
                <p:nvPr/>
              </p:nvGraphicFramePr>
              <p:xfrm>
                <a:off x="4503600" y="1505520"/>
                <a:ext cx="1400760" cy="4579200"/>
              </p:xfrm>
              <a:graphic>
                <a:graphicData uri="http://schemas.openxmlformats.org/drawingml/2006/table">
                  <a:tbl>
                    <a:tblPr/>
                    <a:tblGrid>
                      <a:gridCol w="1401120"/>
                    </a:tblGrid>
                    <a:tr h="6379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Stack 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aa61a"/>
                          </a:solidFill>
                        </a:tcPr>
                      </a:tc>
                    </a:tr>
                    <a:tr h="10407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free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db94d"/>
                          </a:solidFill>
                        </a:tcPr>
                      </a:tc>
                    </a:tr>
                    <a:tr h="72108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Heap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dc578"/>
                          </a:solidFill>
                        </a:tcPr>
                      </a:tc>
                    </a:tr>
                    <a:tr h="7045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.bss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fe5ca"/>
                          </a:solidFill>
                        </a:tcPr>
                      </a:tc>
                    </a:tr>
                    <a:tr h="6541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.data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dc578"/>
                          </a:solidFill>
                        </a:tcPr>
                      </a:tc>
                    </a:tr>
                    <a:tr h="8211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.text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fdb94d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CustomShape 13"/>
                <p:cNvSpPr/>
                <p:nvPr/>
              </p:nvSpPr>
              <p:spPr>
                <a:xfrm>
                  <a:off x="4559760" y="1082520"/>
                  <a:ext cx="1272240" cy="406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2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Process 2</a:t>
                  </a:r>
                  <a:endParaRPr b="0" lang="en-IN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211" name="Group 14"/>
              <p:cNvGrpSpPr/>
              <p:nvPr/>
            </p:nvGrpSpPr>
            <p:grpSpPr>
              <a:xfrm>
                <a:off x="4368600" y="6084720"/>
                <a:ext cx="1676160" cy="1403280"/>
                <a:chOff x="4368600" y="6084720"/>
                <a:chExt cx="1676160" cy="1403280"/>
              </a:xfrm>
            </p:grpSpPr>
            <p:graphicFrame>
              <p:nvGraphicFramePr>
                <p:cNvPr id="212" name="Table 15"/>
                <p:cNvGraphicFramePr/>
                <p:nvPr/>
              </p:nvGraphicFramePr>
              <p:xfrm>
                <a:off x="4368600" y="6768720"/>
                <a:ext cx="1676160" cy="719280"/>
              </p:xfrm>
              <a:graphic>
                <a:graphicData uri="http://schemas.openxmlformats.org/drawingml/2006/table">
                  <a:tbl>
                    <a:tblPr/>
                    <a:tblGrid>
                      <a:gridCol w="1676520"/>
                    </a:tblGrid>
                    <a:tr h="71964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Process Descriptor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d99116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Line 16"/>
                <p:cNvSpPr/>
                <p:nvPr/>
              </p:nvSpPr>
              <p:spPr>
                <a:xfrm flipV="1">
                  <a:off x="5220000" y="6084720"/>
                  <a:ext cx="360" cy="684000"/>
                </a:xfrm>
                <a:prstGeom prst="line">
                  <a:avLst/>
                </a:prstGeom>
                <a:ln w="1908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14" name="Group 17"/>
            <p:cNvGrpSpPr/>
            <p:nvPr/>
          </p:nvGrpSpPr>
          <p:grpSpPr>
            <a:xfrm>
              <a:off x="6744960" y="1083240"/>
              <a:ext cx="1676160" cy="6405480"/>
              <a:chOff x="6744960" y="1083240"/>
              <a:chExt cx="1676160" cy="6405480"/>
            </a:xfrm>
          </p:grpSpPr>
          <p:grpSp>
            <p:nvGrpSpPr>
              <p:cNvPr id="215" name="Group 18"/>
              <p:cNvGrpSpPr/>
              <p:nvPr/>
            </p:nvGrpSpPr>
            <p:grpSpPr>
              <a:xfrm>
                <a:off x="6879960" y="1083240"/>
                <a:ext cx="1400760" cy="5002200"/>
                <a:chOff x="6879960" y="1083240"/>
                <a:chExt cx="1400760" cy="5002200"/>
              </a:xfrm>
            </p:grpSpPr>
            <p:graphicFrame>
              <p:nvGraphicFramePr>
                <p:cNvPr id="216" name="Table 19"/>
                <p:cNvGraphicFramePr/>
                <p:nvPr/>
              </p:nvGraphicFramePr>
              <p:xfrm>
                <a:off x="6879960" y="1506240"/>
                <a:ext cx="1400760" cy="4579200"/>
              </p:xfrm>
              <a:graphic>
                <a:graphicData uri="http://schemas.openxmlformats.org/drawingml/2006/table">
                  <a:tbl>
                    <a:tblPr/>
                    <a:tblGrid>
                      <a:gridCol w="1401120"/>
                    </a:tblGrid>
                    <a:tr h="6379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Stack 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72bf44"/>
                          </a:solidFill>
                        </a:tcPr>
                      </a:tc>
                    </a:tr>
                    <a:tr h="10407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free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89c765"/>
                          </a:solidFill>
                        </a:tcPr>
                      </a:tc>
                    </a:tr>
                    <a:tr h="72108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Heap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add58a"/>
                          </a:solidFill>
                        </a:tcPr>
                      </a:tc>
                    </a:tr>
                    <a:tr h="7045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.bss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c2e0ae"/>
                          </a:solidFill>
                        </a:tcPr>
                      </a:tc>
                    </a:tr>
                    <a:tr h="65412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.data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89c765"/>
                          </a:solidFill>
                        </a:tcPr>
                      </a:tc>
                    </a:tr>
                    <a:tr h="82116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.text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62a73b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7" name="CustomShape 20"/>
                <p:cNvSpPr/>
                <p:nvPr/>
              </p:nvSpPr>
              <p:spPr>
                <a:xfrm>
                  <a:off x="6936120" y="1083240"/>
                  <a:ext cx="1272240" cy="406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IN" sz="22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Process 3</a:t>
                  </a:r>
                  <a:endParaRPr b="0" lang="en-IN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218" name="Group 21"/>
              <p:cNvGrpSpPr/>
              <p:nvPr/>
            </p:nvGrpSpPr>
            <p:grpSpPr>
              <a:xfrm>
                <a:off x="6744960" y="6084720"/>
                <a:ext cx="1676160" cy="1404000"/>
                <a:chOff x="6744960" y="6084720"/>
                <a:chExt cx="1676160" cy="1404000"/>
              </a:xfrm>
            </p:grpSpPr>
            <p:graphicFrame>
              <p:nvGraphicFramePr>
                <p:cNvPr id="219" name="Table 22"/>
                <p:cNvGraphicFramePr/>
                <p:nvPr/>
              </p:nvGraphicFramePr>
              <p:xfrm>
                <a:off x="6744960" y="6769440"/>
                <a:ext cx="1676160" cy="719280"/>
              </p:xfrm>
              <a:graphic>
                <a:graphicData uri="http://schemas.openxmlformats.org/drawingml/2006/table">
                  <a:tbl>
                    <a:tblPr/>
                    <a:tblGrid>
                      <a:gridCol w="1676520"/>
                    </a:tblGrid>
                    <a:tr h="719640">
                      <a:tc>
                        <a:txBody>
                          <a:bodyPr lIns="90000" rIns="90000"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b="0" lang="en-IN" sz="2200" spc="-1" strike="noStrike">
                                <a:solidFill>
                                  <a:srgbClr val="000000"/>
                                </a:solidFill>
                                <a:latin typeface="Times New Roman"/>
                                <a:ea typeface="DejaVu Sans"/>
                              </a:rPr>
                              <a:t>Process Descriptor</a:t>
                            </a:r>
                            <a:endParaRPr b="0" lang="en-IN" sz="2200" spc="-1" strike="noStrike">
                              <a:latin typeface="Arial"/>
                            </a:endParaRPr>
                          </a:p>
                        </a:txBody>
                        <a:tcPr marL="90000" marR="90000">
                          <a:lnL w="720">
                            <a:solidFill>
                              <a:srgbClr val="ffffff"/>
                            </a:solidFill>
                          </a:lnL>
                          <a:lnR w="720">
                            <a:solidFill>
                              <a:srgbClr val="ffffff"/>
                            </a:solidFill>
                          </a:lnR>
                          <a:lnT w="720">
                            <a:solidFill>
                              <a:srgbClr val="ffffff"/>
                            </a:solidFill>
                          </a:lnT>
                          <a:lnB w="720">
                            <a:solidFill>
                              <a:srgbClr val="ffffff"/>
                            </a:solidFill>
                          </a:lnB>
                          <a:solidFill>
                            <a:srgbClr val="579835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0" name="Line 23"/>
                <p:cNvSpPr/>
                <p:nvPr/>
              </p:nvSpPr>
              <p:spPr>
                <a:xfrm flipV="1">
                  <a:off x="7596720" y="6084720"/>
                  <a:ext cx="360" cy="684000"/>
                </a:xfrm>
                <a:prstGeom prst="line">
                  <a:avLst/>
                </a:prstGeom>
                <a:ln w="1908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21" name="Line 24"/>
            <p:cNvSpPr/>
            <p:nvPr/>
          </p:nvSpPr>
          <p:spPr>
            <a:xfrm>
              <a:off x="1728000" y="1562040"/>
              <a:ext cx="360" cy="4629960"/>
            </a:xfrm>
            <a:prstGeom prst="line">
              <a:avLst/>
            </a:prstGeom>
            <a:ln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103680" y="3528000"/>
              <a:ext cx="1496520" cy="40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ce181e"/>
                  </a:solidFill>
                  <a:latin typeface="Times New Roman Cyr"/>
                  <a:ea typeface="DejaVu Sans"/>
                </a:rPr>
                <a:t>User Space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223" name="Line 26"/>
            <p:cNvSpPr/>
            <p:nvPr/>
          </p:nvSpPr>
          <p:spPr>
            <a:xfrm>
              <a:off x="1728000" y="6552000"/>
              <a:ext cx="360" cy="1007640"/>
            </a:xfrm>
            <a:prstGeom prst="line">
              <a:avLst/>
            </a:prstGeom>
            <a:ln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7"/>
            <p:cNvSpPr/>
            <p:nvPr/>
          </p:nvSpPr>
          <p:spPr>
            <a:xfrm>
              <a:off x="31680" y="6768360"/>
              <a:ext cx="1712880" cy="40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200" spc="-1" strike="noStrike">
                  <a:solidFill>
                    <a:srgbClr val="ce181e"/>
                  </a:solidFill>
                  <a:latin typeface="Times New Roman Cyr"/>
                  <a:ea typeface="DejaVu Sans"/>
                </a:rPr>
                <a:t>Kernel Space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225" name="Line 28"/>
            <p:cNvSpPr/>
            <p:nvPr/>
          </p:nvSpPr>
          <p:spPr>
            <a:xfrm>
              <a:off x="468000" y="6372000"/>
              <a:ext cx="8568000" cy="360"/>
            </a:xfrm>
            <a:prstGeom prst="line">
              <a:avLst/>
            </a:prstGeom>
            <a:ln cap="rnd" w="38160">
              <a:solidFill>
                <a:srgbClr val="8f187c"/>
              </a:solidFill>
              <a:custDash>
                <a:ds d="100000" sp="100000"/>
                <a:ds d="100000" sp="100000"/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Line 29"/>
          <p:cNvSpPr/>
          <p:nvPr/>
        </p:nvSpPr>
        <p:spPr>
          <a:xfrm flipV="1">
            <a:off x="2915640" y="5976000"/>
            <a:ext cx="36360" cy="79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30"/>
          <p:cNvSpPr/>
          <p:nvPr/>
        </p:nvSpPr>
        <p:spPr>
          <a:xfrm flipV="1">
            <a:off x="5014800" y="5976360"/>
            <a:ext cx="36360" cy="79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31"/>
          <p:cNvSpPr/>
          <p:nvPr/>
        </p:nvSpPr>
        <p:spPr>
          <a:xfrm flipV="1">
            <a:off x="7257960" y="5976720"/>
            <a:ext cx="36360" cy="79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Zombie Process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which has finished the execution but still has entry in the process table to report to its parent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Above behavior only shown by child process.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Every child becomes zombie in its life cycle.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It can be observe by top command.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1" name="Line 3"/>
          <p:cNvSpPr/>
          <p:nvPr/>
        </p:nvSpPr>
        <p:spPr>
          <a:xfrm>
            <a:off x="9000000" y="720000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Orphan Process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whose parent process get terminated or exit without waiting his child process.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Child process will still executing.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The orphan process is soon adopted by init / systemd process.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4" name="Line 3"/>
          <p:cNvSpPr/>
          <p:nvPr/>
        </p:nvSpPr>
        <p:spPr>
          <a:xfrm>
            <a:off x="9000000" y="720000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dash">
                <a:solidFill>
                  <a:srgbClr val="ba131a"/>
                </a:solidFill>
                <a:uFillTx/>
                <a:latin typeface="Times New Roman"/>
                <a:ea typeface="DejaVu Sans"/>
              </a:rPr>
              <a:t>R</a:t>
            </a:r>
            <a:r>
              <a:rPr b="1" lang="en-IN" sz="4400" spc="-1" strike="noStrike">
                <a:solidFill>
                  <a:srgbClr val="ba131a"/>
                </a:solidFill>
                <a:latin typeface="Times New Roman"/>
                <a:ea typeface="DejaVu Sans"/>
              </a:rPr>
              <a:t>ef</a:t>
            </a:r>
            <a:r>
              <a:rPr b="1" lang="en-IN" sz="4400" spc="-1" strike="noStrike" u="dash">
                <a:solidFill>
                  <a:srgbClr val="ba131a"/>
                </a:solidFill>
                <a:uFillTx/>
                <a:latin typeface="Times New Roman"/>
                <a:ea typeface="DejaVu Sans"/>
              </a:rPr>
              <a:t>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0000" y="1656000"/>
            <a:ext cx="9238680" cy="57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in Linux: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1"/>
              </a:rPr>
              <a:t>https://www.geeksforgeeks.org/processes-in-linuxunix/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Resource Allocation: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2"/>
              </a:rPr>
              <a:t>https://www.geeksforgeeks.org/resource-allocation-techniques-for-processes/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Fork: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3"/>
              </a:rPr>
              <a:t>https://www.geeksforgeeks.org/fork-system-call/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Exec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4"/>
              </a:rPr>
              <a:t>https://www.geeksforgeeks.org/exec-family-of-functions-in-c/</a:t>
            </a:r>
            <a:endParaRPr b="0" lang="en-IN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5"/>
              </a:rPr>
              <a:t>http://www.it.uu.se/education/course/homepage/os/vt18/module-2/exec/</a:t>
            </a:r>
            <a:endParaRPr b="0" lang="en-IN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 u="dash">
                <a:solidFill>
                  <a:srgbClr val="ba131a"/>
                </a:solidFill>
                <a:uFillTx/>
                <a:latin typeface="Times New Roman"/>
                <a:ea typeface="DejaVu Sans"/>
              </a:rPr>
              <a:t>R</a:t>
            </a:r>
            <a:r>
              <a:rPr b="1" lang="en-IN" sz="4400" spc="-1" strike="noStrike">
                <a:solidFill>
                  <a:srgbClr val="ba131a"/>
                </a:solidFill>
                <a:latin typeface="Times New Roman"/>
                <a:ea typeface="DejaVu Sans"/>
              </a:rPr>
              <a:t>ef</a:t>
            </a:r>
            <a:r>
              <a:rPr b="1" lang="en-IN" sz="4400" spc="-1" strike="noStrike" u="dash">
                <a:solidFill>
                  <a:srgbClr val="ba131a"/>
                </a:solidFill>
                <a:uFillTx/>
                <a:latin typeface="Times New Roman"/>
                <a:ea typeface="DejaVu Sans"/>
              </a:rPr>
              <a:t>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20000" y="1656000"/>
            <a:ext cx="9360000" cy="59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Process Table: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1"/>
              </a:rPr>
              <a:t>https://exposnitc.github.io/os_design-files/process_table.html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Zombie and Orphan: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2"/>
              </a:rPr>
              <a:t>https://www.geeksforgeeks.org/zombie-and-orphan-processes-in-c/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init and systemd: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3"/>
              </a:rPr>
              <a:t>https://www.tecmint.com/systemd-replaces-init-in-linux/</a:t>
            </a:r>
            <a:endParaRPr b="0" lang="en-IN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Process Descriptor: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4"/>
              </a:rPr>
              <a:t>https://subscription.packtpub.com/book/application-development/9781785883057/1/ch01lvl1sec9/process-descriptors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1414"/>
              </a:spcAft>
              <a:buClr>
                <a:srgbClr val="ff0000"/>
              </a:buClr>
              <a:buSzPct val="105000"/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Process Management: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IN" sz="2200" spc="-1" strike="noStrike" u="sng">
                <a:solidFill>
                  <a:srgbClr val="0000ff"/>
                </a:solidFill>
                <a:uFillTx/>
                <a:latin typeface="Times New Roman Cyr"/>
                <a:ea typeface="DejaVu Sans"/>
                <a:hlinkClick r:id="rId5"/>
              </a:rPr>
              <a:t>https://www.guru99.com/managing-processes-in-linux.html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741760" y="3384720"/>
            <a:ext cx="4596480" cy="789480"/>
          </a:xfrm>
          <a:custGeom>
            <a:avLst/>
            <a:gdLst/>
            <a:ahLst/>
            <a:rect l="l" t="t" r="r" b="b"/>
            <a:pathLst>
              <a:path w="10002" h="2202">
                <a:moveTo>
                  <a:pt x="0" y="0"/>
                </a:moveTo>
                <a:lnTo>
                  <a:pt x="10001" y="0"/>
                </a:lnTo>
                <a:moveTo>
                  <a:pt x="0" y="2201"/>
                </a:moveTo>
                <a:lnTo>
                  <a:pt x="10001" y="2201"/>
                </a:lnTo>
              </a:path>
            </a:pathLst>
          </a:custGeom>
          <a:solidFill>
            <a:srgbClr val="008000"/>
          </a:solidFill>
          <a:ln w="9360">
            <a:noFill/>
          </a:ln>
          <a:effectLst>
            <a:outerShdw dir="18900860" dist="1017979">
              <a:srgbClr val="94bd5e">
                <a:alpha val="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7160" bIns="47160" anchor="ctr" anchorCtr="1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Thanks...</a:t>
            </a:r>
            <a:endParaRPr b="0" lang="en-IN" sz="6600" spc="-1" strike="noStrike">
              <a:latin typeface="Times New Roman"/>
            </a:endParaRPr>
          </a:p>
        </p:txBody>
      </p:sp>
    </p:spTree>
  </p:cSld>
  <p:timing>
    <p:tnLst>
      <p:par>
        <p:cTn id="88" dur="indefinite" restart="never" nodeType="tmRoot">
          <p:childTnLst>
            <p:seq>
              <p:cTn id="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Process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Any task under execution is called process.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Program and process are two different stuff.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It contains the program code and its activity.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PID (Process Identifier) is an unique id.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PID use to identify an active process. 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Process can be of two types: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Foreground    </a:t>
            </a:r>
            <a:r>
              <a:rPr b="0" i="1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* ls or pwd --Wait for user input*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Background   </a:t>
            </a:r>
            <a:r>
              <a:rPr b="0" i="1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* MMU*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9000000" y="7092000"/>
            <a:ext cx="792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Resource Allocation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OS allocates resources when a program needed.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Resources allocate for each process are as: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Open file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Kernal Data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Signals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Network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Memory Block, etc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407927"/>
                </a:solidFill>
                <a:latin typeface="Times New Roman"/>
                <a:ea typeface="DejaVu Sans"/>
              </a:rPr>
              <a:t>Resource Allocation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Two resource allocation techniques: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Resource partitioning approach</a:t>
            </a:r>
            <a:endParaRPr b="0" lang="en-IN" sz="2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Pool based approach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680059"/>
                </a:solidFill>
                <a:latin typeface="Times New Roman"/>
                <a:ea typeface="DejaVu Sans"/>
              </a:rPr>
              <a:t>Resource Partitioning Approach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OS distribute resources beforehand.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OS divided resources in resource partation.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It allocate a partaion, to a user program.</a:t>
            </a:r>
            <a:endParaRPr b="0" lang="en-IN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 resource table records the resource partition and its current allocation status (Allocated or Free).  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91" name="Group 3"/>
          <p:cNvGrpSpPr/>
          <p:nvPr/>
        </p:nvGrpSpPr>
        <p:grpSpPr>
          <a:xfrm>
            <a:off x="2016000" y="3347640"/>
            <a:ext cx="5325480" cy="1401840"/>
            <a:chOff x="2016000" y="3347640"/>
            <a:chExt cx="5325480" cy="1401840"/>
          </a:xfrm>
        </p:grpSpPr>
        <p:sp>
          <p:nvSpPr>
            <p:cNvPr id="92" name="CustomShape 4"/>
            <p:cNvSpPr/>
            <p:nvPr/>
          </p:nvSpPr>
          <p:spPr>
            <a:xfrm>
              <a:off x="2016000" y="3347640"/>
              <a:ext cx="2229480" cy="1401480"/>
            </a:xfrm>
            <a:prstGeom prst="flowChartProcess">
              <a:avLst/>
            </a:prstGeom>
            <a:solidFill>
              <a:srgbClr val="bee3d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1. Disk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2. Printer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....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4997880" y="3348000"/>
              <a:ext cx="2343600" cy="1401480"/>
            </a:xfrm>
            <a:prstGeom prst="flowChartProcess">
              <a:avLst/>
            </a:prstGeom>
            <a:solidFill>
              <a:srgbClr val="e0efd4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1. Audio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2. Memory block</a:t>
              </a:r>
              <a:endParaRPr b="0" lang="en-IN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  </a:t>
              </a:r>
              <a:r>
                <a:rPr b="0" lang="en-IN" sz="2200" spc="-1" strike="noStrike">
                  <a:solidFill>
                    <a:srgbClr val="000000"/>
                  </a:solidFill>
                  <a:latin typeface="Times New Roman Cyr"/>
                  <a:ea typeface="DejaVu Sans"/>
                </a:rPr>
                <a:t>....</a:t>
              </a:r>
              <a:endParaRPr b="0" lang="en-IN" sz="2200" spc="-1" strike="noStrike">
                <a:latin typeface="Arial"/>
              </a:endParaRPr>
            </a:p>
          </p:txBody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680059"/>
                </a:solidFill>
                <a:latin typeface="Times New Roman"/>
                <a:ea typeface="DejaVu Sans"/>
              </a:rPr>
              <a:t>Resource Partitioning Approach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Advantages: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Easy to Implement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Less Overhead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Disadvantages: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If a resource partition contains more resources than what a particular process requires, the additional resources are wasted.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If a program needs more resources than a single resource partition, it cannot execute.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680059"/>
                </a:solidFill>
                <a:latin typeface="Times New Roman"/>
                <a:ea typeface="DejaVu Sans"/>
              </a:rPr>
              <a:t>Pool Based Approach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The operating System checks the allocation status in the resource table whenever a program makes a request for a resource.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Before start execution all required resource get allocate if they are free.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If some resource are busy then process goes into waiting stage.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680059"/>
                </a:solidFill>
                <a:latin typeface="Times New Roman"/>
                <a:ea typeface="DejaVu Sans"/>
              </a:rPr>
              <a:t>Pool Based Approach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Advantages: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Allocated resources are not wasted.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Any resource requirement can be fulfilled if the resource is free.</a:t>
            </a:r>
            <a:endParaRPr b="0" lang="en-IN" sz="2800" spc="-1" strike="noStrike">
              <a:latin typeface="Arial"/>
            </a:endParaRPr>
          </a:p>
          <a:p>
            <a:pPr marL="432000" indent="-3214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Disadvantages:</a:t>
            </a:r>
            <a:endParaRPr b="0" lang="en-IN" sz="2800" spc="-1" strike="noStrike"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Times New Roman Cyr"/>
                <a:ea typeface="DejaVu Sans"/>
              </a:rPr>
              <a:t>Overhead of allocating and de-allocating the resources on every request and release.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1249</TotalTime>
  <Application>LibreOffice/6.0.7.3$Linux_X86_64 LibreOffice_project/00m0$Build-3</Application>
  <Words>1571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2021-08-13T14:21:16Z</dcterms:created>
  <dc:creator/>
  <dc:description/>
  <dc:language>en-IN</dc:language>
  <cp:lastModifiedBy/>
  <dcterms:modified xsi:type="dcterms:W3CDTF">2021-08-16T17:17:21Z</dcterms:modified>
  <cp:revision>137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