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6"/>
    <p:sldId id="257" r:id="rId37"/>
    <p:sldId id="258" r:id="rId38"/>
    <p:sldId id="259" r:id="rId39"/>
    <p:sldId id="260" r:id="rId40"/>
    <p:sldId id="261" r:id="rId41"/>
    <p:sldId id="262" r:id="rId42"/>
    <p:sldId id="263" r:id="rId43"/>
    <p:sldId id="264" r:id="rId44"/>
    <p:sldId id="265" r:id="rId45"/>
    <p:sldId id="266" r:id="rId46"/>
  </p:sldIdLst>
  <p:sldSz cx="12801600" cy="77724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Montserrat" charset="1" panose="00000500000000000000"/>
      <p:regular r:id="rId10"/>
    </p:embeddedFont>
    <p:embeddedFont>
      <p:font typeface="Montserrat Bold" charset="1" panose="00000600000000000000"/>
      <p:regular r:id="rId11"/>
    </p:embeddedFont>
    <p:embeddedFont>
      <p:font typeface="Montserrat Italics" charset="1" panose="00000500000000000000"/>
      <p:regular r:id="rId12"/>
    </p:embeddedFont>
    <p:embeddedFont>
      <p:font typeface="Montserrat Bold Italics" charset="1" panose="00000600000000000000"/>
      <p:regular r:id="rId13"/>
    </p:embeddedFont>
    <p:embeddedFont>
      <p:font typeface="IBM Plex Sans" charset="1" panose="020B0503050203000203"/>
      <p:regular r:id="rId14"/>
    </p:embeddedFont>
    <p:embeddedFont>
      <p:font typeface="IBM Plex Sans Bold" charset="1" panose="020B0803050203000203"/>
      <p:regular r:id="rId15"/>
    </p:embeddedFont>
    <p:embeddedFont>
      <p:font typeface="IBM Plex Sans Italics" charset="1" panose="020B0503050203000203"/>
      <p:regular r:id="rId16"/>
    </p:embeddedFont>
    <p:embeddedFont>
      <p:font typeface="IBM Plex Sans Bold Italics" charset="1" panose="020B0803050203000203"/>
      <p:regular r:id="rId17"/>
    </p:embeddedFont>
    <p:embeddedFont>
      <p:font typeface="IBM Plex Sans Thin" charset="1" panose="020B0203050203000203"/>
      <p:regular r:id="rId18"/>
    </p:embeddedFont>
    <p:embeddedFont>
      <p:font typeface="IBM Plex Sans Thin Italics" charset="1" panose="020B0203050203000203"/>
      <p:regular r:id="rId19"/>
    </p:embeddedFont>
    <p:embeddedFont>
      <p:font typeface="IBM Plex Sans Medium" charset="1" panose="020B0603050203000203"/>
      <p:regular r:id="rId20"/>
    </p:embeddedFont>
    <p:embeddedFont>
      <p:font typeface="IBM Plex Sans Medium Italics" charset="1" panose="020B0603050203000203"/>
      <p:regular r:id="rId21"/>
    </p:embeddedFont>
    <p:embeddedFont>
      <p:font typeface="Canva Sans" charset="1" panose="020B0503030501040103"/>
      <p:regular r:id="rId22"/>
    </p:embeddedFont>
    <p:embeddedFont>
      <p:font typeface="Canva Sans Bold" charset="1" panose="020B0803030501040103"/>
      <p:regular r:id="rId23"/>
    </p:embeddedFont>
    <p:embeddedFont>
      <p:font typeface="Canva Sans Italics" charset="1" panose="020B0503030501040103"/>
      <p:regular r:id="rId24"/>
    </p:embeddedFont>
    <p:embeddedFont>
      <p:font typeface="Canva Sans Bold Italics" charset="1" panose="020B0803030501040103"/>
      <p:regular r:id="rId25"/>
    </p:embeddedFont>
    <p:embeddedFont>
      <p:font typeface="Canva Sans Medium" charset="1" panose="020B0603030501040103"/>
      <p:regular r:id="rId26"/>
    </p:embeddedFont>
    <p:embeddedFont>
      <p:font typeface="Canva Sans Medium Italics" charset="1" panose="020B0603030501040103"/>
      <p:regular r:id="rId27"/>
    </p:embeddedFont>
    <p:embeddedFont>
      <p:font typeface="IBM Plex Sans Condensed" charset="1" panose="020B0506050203000203"/>
      <p:regular r:id="rId28"/>
    </p:embeddedFont>
    <p:embeddedFont>
      <p:font typeface="IBM Plex Sans Condensed Bold" charset="1" panose="020B0806050203000203"/>
      <p:regular r:id="rId29"/>
    </p:embeddedFont>
    <p:embeddedFont>
      <p:font typeface="IBM Plex Sans Condensed Italics" charset="1" panose="020B0506050203000203"/>
      <p:regular r:id="rId30"/>
    </p:embeddedFont>
    <p:embeddedFont>
      <p:font typeface="IBM Plex Sans Condensed Bold Italics" charset="1" panose="020B0806050203000203"/>
      <p:regular r:id="rId31"/>
    </p:embeddedFont>
    <p:embeddedFont>
      <p:font typeface="IBM Plex Sans Condensed Thin" charset="1" panose="020B0206050203000203"/>
      <p:regular r:id="rId32"/>
    </p:embeddedFont>
    <p:embeddedFont>
      <p:font typeface="IBM Plex Sans Condensed Thin Italics" charset="1" panose="020B0206050203000203"/>
      <p:regular r:id="rId33"/>
    </p:embeddedFont>
    <p:embeddedFont>
      <p:font typeface="IBM Plex Sans Condensed Medium" charset="1" panose="020B0606050203000203"/>
      <p:regular r:id="rId34"/>
    </p:embeddedFont>
    <p:embeddedFont>
      <p:font typeface="IBM Plex Sans Condensed Medium Italics" charset="1" panose="020B0606050203000203"/>
      <p:regular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slides/slide1.xml" Type="http://schemas.openxmlformats.org/officeDocument/2006/relationships/slide"/><Relationship Id="rId37" Target="slides/slide2.xml" Type="http://schemas.openxmlformats.org/officeDocument/2006/relationships/slide"/><Relationship Id="rId38" Target="slides/slide3.xml" Type="http://schemas.openxmlformats.org/officeDocument/2006/relationships/slide"/><Relationship Id="rId39" Target="slides/slide4.xml" Type="http://schemas.openxmlformats.org/officeDocument/2006/relationships/slide"/><Relationship Id="rId4" Target="theme/theme1.xml" Type="http://schemas.openxmlformats.org/officeDocument/2006/relationships/theme"/><Relationship Id="rId40" Target="slides/slide5.xml" Type="http://schemas.openxmlformats.org/officeDocument/2006/relationships/slide"/><Relationship Id="rId41" Target="slides/slide6.xml" Type="http://schemas.openxmlformats.org/officeDocument/2006/relationships/slide"/><Relationship Id="rId42" Target="slides/slide7.xml" Type="http://schemas.openxmlformats.org/officeDocument/2006/relationships/slide"/><Relationship Id="rId43" Target="slides/slide8.xml" Type="http://schemas.openxmlformats.org/officeDocument/2006/relationships/slide"/><Relationship Id="rId44" Target="slides/slide9.xml" Type="http://schemas.openxmlformats.org/officeDocument/2006/relationships/slide"/><Relationship Id="rId45" Target="slides/slide10.xml" Type="http://schemas.openxmlformats.org/officeDocument/2006/relationships/slide"/><Relationship Id="rId46" Target="slides/slide11.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jpeg" Type="http://schemas.openxmlformats.org/officeDocument/2006/relationships/image"/><Relationship Id="rId2" Target="../media/image1.jpeg" Type="http://schemas.openxmlformats.org/officeDocument/2006/relationships/image"/><Relationship Id="rId3" Target="../media/image2.jpeg" Type="http://schemas.openxmlformats.org/officeDocument/2006/relationships/image"/><Relationship Id="rId4" Target="../media/image3.jpe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jpeg" Type="http://schemas.openxmlformats.org/officeDocument/2006/relationships/image"/><Relationship Id="rId4" Target="../media/image3.jpeg" Type="http://schemas.openxmlformats.org/officeDocument/2006/relationships/image"/><Relationship Id="rId5" Target="../media/image10.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jpeg" Type="http://schemas.openxmlformats.org/officeDocument/2006/relationships/image"/><Relationship Id="rId4" Target="../media/image3.jpeg" Type="http://schemas.openxmlformats.org/officeDocument/2006/relationships/image"/><Relationship Id="rId5" Target="../media/image10.jpeg" Type="http://schemas.openxmlformats.org/officeDocument/2006/relationships/image"/><Relationship Id="rId6" Target="https://drive.google.com/file/d/1WmGeA1PeudUK4Q-cTWFlL-QNJHsL1-CL/view?usp=drivesdk" TargetMode="External" Type="http://schemas.openxmlformats.org/officeDocument/2006/relationships/hyperlink"/></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jpeg" Type="http://schemas.openxmlformats.org/officeDocument/2006/relationships/image"/><Relationship Id="rId4" Target="../media/image3.jpeg" Type="http://schemas.openxmlformats.org/officeDocument/2006/relationships/image"/><Relationship Id="rId5" Target="../media/image11.jpeg" Type="http://schemas.openxmlformats.org/officeDocument/2006/relationships/image"/><Relationship Id="rId6" Target="../media/image10.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svg" Type="http://schemas.openxmlformats.org/officeDocument/2006/relationships/image"/><Relationship Id="rId11" Target="../media/image18.jpeg" Type="http://schemas.openxmlformats.org/officeDocument/2006/relationships/image"/><Relationship Id="rId12" Target="../media/image19.jpeg" Type="http://schemas.openxmlformats.org/officeDocument/2006/relationships/image"/><Relationship Id="rId13" Target="../media/image20.jpeg" Type="http://schemas.openxmlformats.org/officeDocument/2006/relationships/image"/><Relationship Id="rId2" Target="../media/image1.jpeg" Type="http://schemas.openxmlformats.org/officeDocument/2006/relationships/image"/><Relationship Id="rId3" Target="../media/image2.jpeg" Type="http://schemas.openxmlformats.org/officeDocument/2006/relationships/image"/><Relationship Id="rId4" Target="../media/image3.jpeg" Type="http://schemas.openxmlformats.org/officeDocument/2006/relationships/image"/><Relationship Id="rId5" Target="../media/image12.jpeg" Type="http://schemas.openxmlformats.org/officeDocument/2006/relationships/image"/><Relationship Id="rId6" Target="../media/image13.jpe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16.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jpeg" Type="http://schemas.openxmlformats.org/officeDocument/2006/relationships/image"/><Relationship Id="rId4" Target="../media/image3.jpeg" Type="http://schemas.openxmlformats.org/officeDocument/2006/relationships/image"/><Relationship Id="rId5" Target="../media/image21.jpeg" Type="http://schemas.openxmlformats.org/officeDocument/2006/relationships/image"/><Relationship Id="rId6" Target="../media/image10.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jpeg" Type="http://schemas.openxmlformats.org/officeDocument/2006/relationships/image"/><Relationship Id="rId4" Target="../media/image3.jpeg" Type="http://schemas.openxmlformats.org/officeDocument/2006/relationships/image"/><Relationship Id="rId5" Target="../media/image10.jpeg" Type="http://schemas.openxmlformats.org/officeDocument/2006/relationships/image"/><Relationship Id="rId6" Target="../media/image22.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jpeg" Type="http://schemas.openxmlformats.org/officeDocument/2006/relationships/image"/><Relationship Id="rId4" Target="../media/image3.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jpeg" Type="http://schemas.openxmlformats.org/officeDocument/2006/relationships/image"/><Relationship Id="rId4" Target="../media/image3.jpeg" Type="http://schemas.openxmlformats.org/officeDocument/2006/relationships/image"/><Relationship Id="rId5" Target="../media/image10.jpeg" Type="http://schemas.openxmlformats.org/officeDocument/2006/relationships/image"/><Relationship Id="rId6" Target="../media/image23.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jpeg" Type="http://schemas.openxmlformats.org/officeDocument/2006/relationships/image"/><Relationship Id="rId4" Target="../media/image3.jpeg" Type="http://schemas.openxmlformats.org/officeDocument/2006/relationships/image"/><Relationship Id="rId5" Target="../media/image24.jpeg" Type="http://schemas.openxmlformats.org/officeDocument/2006/relationships/image"/><Relationship Id="rId6" Target="../media/image25.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jpeg" Type="http://schemas.openxmlformats.org/officeDocument/2006/relationships/image"/><Relationship Id="rId4" Target="../media/image3.jpeg" Type="http://schemas.openxmlformats.org/officeDocument/2006/relationships/image"/><Relationship Id="rId5" Target="../media/image10.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049768" y="457200"/>
            <a:ext cx="4751832" cy="3435096"/>
          </a:xfrm>
          <a:custGeom>
            <a:avLst/>
            <a:gdLst/>
            <a:ahLst/>
            <a:cxnLst/>
            <a:rect r="r" b="b" t="t" l="l"/>
            <a:pathLst>
              <a:path h="3435096" w="4751832">
                <a:moveTo>
                  <a:pt x="0" y="0"/>
                </a:moveTo>
                <a:lnTo>
                  <a:pt x="4751832" y="0"/>
                </a:lnTo>
                <a:lnTo>
                  <a:pt x="4751832" y="3435096"/>
                </a:lnTo>
                <a:lnTo>
                  <a:pt x="0" y="3435096"/>
                </a:lnTo>
                <a:lnTo>
                  <a:pt x="0" y="0"/>
                </a:lnTo>
                <a:close/>
              </a:path>
            </a:pathLst>
          </a:custGeom>
          <a:blipFill>
            <a:blip r:embed="rId2"/>
            <a:stretch>
              <a:fillRect l="0" t="0" r="0" b="0"/>
            </a:stretch>
          </a:blipFill>
        </p:spPr>
      </p:sp>
      <p:sp>
        <p:nvSpPr>
          <p:cNvPr name="Freeform 3" id="3"/>
          <p:cNvSpPr/>
          <p:nvPr/>
        </p:nvSpPr>
        <p:spPr>
          <a:xfrm flipH="false" flipV="false" rot="0">
            <a:off x="8049768" y="3892296"/>
            <a:ext cx="4751832" cy="3432048"/>
          </a:xfrm>
          <a:custGeom>
            <a:avLst/>
            <a:gdLst/>
            <a:ahLst/>
            <a:cxnLst/>
            <a:rect r="r" b="b" t="t" l="l"/>
            <a:pathLst>
              <a:path h="3432048" w="4751832">
                <a:moveTo>
                  <a:pt x="0" y="0"/>
                </a:moveTo>
                <a:lnTo>
                  <a:pt x="4751832" y="0"/>
                </a:lnTo>
                <a:lnTo>
                  <a:pt x="4751832" y="3432048"/>
                </a:lnTo>
                <a:lnTo>
                  <a:pt x="0" y="3432048"/>
                </a:lnTo>
                <a:lnTo>
                  <a:pt x="0" y="0"/>
                </a:lnTo>
                <a:close/>
              </a:path>
            </a:pathLst>
          </a:custGeom>
          <a:blipFill>
            <a:blip r:embed="rId3"/>
            <a:stretch>
              <a:fillRect l="0" t="0" r="0" b="0"/>
            </a:stretch>
          </a:blipFill>
        </p:spPr>
      </p:sp>
      <p:sp>
        <p:nvSpPr>
          <p:cNvPr name="Freeform 4" id="4"/>
          <p:cNvSpPr/>
          <p:nvPr/>
        </p:nvSpPr>
        <p:spPr>
          <a:xfrm flipH="false" flipV="false" rot="0">
            <a:off x="609600" y="4465320"/>
            <a:ext cx="451104" cy="2852928"/>
          </a:xfrm>
          <a:custGeom>
            <a:avLst/>
            <a:gdLst/>
            <a:ahLst/>
            <a:cxnLst/>
            <a:rect r="r" b="b" t="t" l="l"/>
            <a:pathLst>
              <a:path h="2852928" w="451104">
                <a:moveTo>
                  <a:pt x="0" y="0"/>
                </a:moveTo>
                <a:lnTo>
                  <a:pt x="451104" y="0"/>
                </a:lnTo>
                <a:lnTo>
                  <a:pt x="451104" y="2852928"/>
                </a:lnTo>
                <a:lnTo>
                  <a:pt x="0" y="2852928"/>
                </a:lnTo>
                <a:lnTo>
                  <a:pt x="0" y="0"/>
                </a:lnTo>
                <a:close/>
              </a:path>
            </a:pathLst>
          </a:custGeom>
          <a:blipFill>
            <a:blip r:embed="rId4"/>
            <a:stretch>
              <a:fillRect l="0" t="0" r="0" b="0"/>
            </a:stretch>
          </a:blipFill>
        </p:spPr>
      </p:sp>
      <p:sp>
        <p:nvSpPr>
          <p:cNvPr name="Freeform 5" id="5"/>
          <p:cNvSpPr/>
          <p:nvPr/>
        </p:nvSpPr>
        <p:spPr>
          <a:xfrm flipH="false" flipV="false" rot="0">
            <a:off x="1289809" y="1242565"/>
            <a:ext cx="1870453" cy="1460497"/>
          </a:xfrm>
          <a:custGeom>
            <a:avLst/>
            <a:gdLst/>
            <a:ahLst/>
            <a:cxnLst/>
            <a:rect r="r" b="b" t="t" l="l"/>
            <a:pathLst>
              <a:path h="1460497" w="1870453">
                <a:moveTo>
                  <a:pt x="0" y="0"/>
                </a:moveTo>
                <a:lnTo>
                  <a:pt x="1870453" y="0"/>
                </a:lnTo>
                <a:lnTo>
                  <a:pt x="1870453" y="1460497"/>
                </a:lnTo>
                <a:lnTo>
                  <a:pt x="0" y="146049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4410456" y="5687568"/>
            <a:ext cx="723900" cy="618744"/>
          </a:xfrm>
          <a:custGeom>
            <a:avLst/>
            <a:gdLst/>
            <a:ahLst/>
            <a:cxnLst/>
            <a:rect r="r" b="b" t="t" l="l"/>
            <a:pathLst>
              <a:path h="618744" w="723900">
                <a:moveTo>
                  <a:pt x="0" y="0"/>
                </a:moveTo>
                <a:lnTo>
                  <a:pt x="723900" y="0"/>
                </a:lnTo>
                <a:lnTo>
                  <a:pt x="723900" y="618744"/>
                </a:lnTo>
                <a:lnTo>
                  <a:pt x="0" y="61874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4451604" y="1200912"/>
            <a:ext cx="1667256" cy="1438656"/>
          </a:xfrm>
          <a:custGeom>
            <a:avLst/>
            <a:gdLst/>
            <a:ahLst/>
            <a:cxnLst/>
            <a:rect r="r" b="b" t="t" l="l"/>
            <a:pathLst>
              <a:path h="1438656" w="1667256">
                <a:moveTo>
                  <a:pt x="0" y="0"/>
                </a:moveTo>
                <a:lnTo>
                  <a:pt x="1667256" y="0"/>
                </a:lnTo>
                <a:lnTo>
                  <a:pt x="1667256" y="1438656"/>
                </a:lnTo>
                <a:lnTo>
                  <a:pt x="0" y="143865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0">
            <a:off x="1286256" y="6925056"/>
            <a:ext cx="2142744" cy="199644"/>
          </a:xfrm>
          <a:custGeom>
            <a:avLst/>
            <a:gdLst/>
            <a:ahLst/>
            <a:cxnLst/>
            <a:rect r="r" b="b" t="t" l="l"/>
            <a:pathLst>
              <a:path h="199644" w="2142744">
                <a:moveTo>
                  <a:pt x="0" y="0"/>
                </a:moveTo>
                <a:lnTo>
                  <a:pt x="2142744" y="0"/>
                </a:lnTo>
                <a:lnTo>
                  <a:pt x="2142744" y="199644"/>
                </a:lnTo>
                <a:lnTo>
                  <a:pt x="0" y="199644"/>
                </a:lnTo>
                <a:lnTo>
                  <a:pt x="0" y="0"/>
                </a:lnTo>
                <a:close/>
              </a:path>
            </a:pathLst>
          </a:custGeom>
          <a:blipFill>
            <a:blip r:embed="rId11"/>
            <a:stretch>
              <a:fillRect l="0" t="0" r="0" b="0"/>
            </a:stretch>
          </a:blipFill>
        </p:spPr>
      </p:sp>
      <p:sp>
        <p:nvSpPr>
          <p:cNvPr name="TextBox 9" id="9"/>
          <p:cNvSpPr txBox="true"/>
          <p:nvPr/>
        </p:nvSpPr>
        <p:spPr>
          <a:xfrm rot="0">
            <a:off x="1362456" y="6894205"/>
            <a:ext cx="732301" cy="202606"/>
          </a:xfrm>
          <a:prstGeom prst="rect">
            <a:avLst/>
          </a:prstGeom>
        </p:spPr>
        <p:txBody>
          <a:bodyPr anchor="t" rtlCol="false" tIns="0" lIns="0" bIns="0" rIns="0">
            <a:spAutoFit/>
          </a:bodyPr>
          <a:lstStyle/>
          <a:p>
            <a:pPr algn="l">
              <a:lnSpc>
                <a:spcPts val="1611"/>
              </a:lnSpc>
            </a:pPr>
            <a:r>
              <a:rPr lang="en-US" sz="1151" spc="-25">
                <a:solidFill>
                  <a:srgbClr val="2E83C3"/>
                </a:solidFill>
                <a:latin typeface="Montserrat"/>
              </a:rPr>
              <a:t>3/21/2024 </a:t>
            </a:r>
          </a:p>
        </p:txBody>
      </p:sp>
      <p:sp>
        <p:nvSpPr>
          <p:cNvPr name="TextBox 10" id="10"/>
          <p:cNvSpPr txBox="true"/>
          <p:nvPr/>
        </p:nvSpPr>
        <p:spPr>
          <a:xfrm rot="0">
            <a:off x="11999976" y="6894205"/>
            <a:ext cx="107871" cy="207693"/>
          </a:xfrm>
          <a:prstGeom prst="rect">
            <a:avLst/>
          </a:prstGeom>
        </p:spPr>
        <p:txBody>
          <a:bodyPr anchor="t" rtlCol="false" tIns="0" lIns="0" bIns="0" rIns="0">
            <a:spAutoFit/>
          </a:bodyPr>
          <a:lstStyle/>
          <a:p>
            <a:pPr algn="l">
              <a:lnSpc>
                <a:spcPts val="1611"/>
              </a:lnSpc>
            </a:pPr>
            <a:r>
              <a:rPr lang="en-US" sz="1151" spc="-25">
                <a:solidFill>
                  <a:srgbClr val="2E946B"/>
                </a:solidFill>
                <a:latin typeface="Montserrat"/>
              </a:rPr>
              <a:t>1</a:t>
            </a:r>
            <a:r>
              <a:rPr lang="en-US" sz="1151" spc="-25">
                <a:solidFill>
                  <a:srgbClr val="000000"/>
                </a:solidFill>
                <a:latin typeface="Montserrat"/>
              </a:rPr>
              <a:t> </a:t>
            </a:r>
          </a:p>
        </p:txBody>
      </p:sp>
      <p:sp>
        <p:nvSpPr>
          <p:cNvPr name="TextBox 11" id="11"/>
          <p:cNvSpPr txBox="true"/>
          <p:nvPr/>
        </p:nvSpPr>
        <p:spPr>
          <a:xfrm rot="0">
            <a:off x="2093976" y="6894205"/>
            <a:ext cx="1058990" cy="202606"/>
          </a:xfrm>
          <a:prstGeom prst="rect">
            <a:avLst/>
          </a:prstGeom>
        </p:spPr>
        <p:txBody>
          <a:bodyPr anchor="t" rtlCol="false" tIns="0" lIns="0" bIns="0" rIns="0">
            <a:spAutoFit/>
          </a:bodyPr>
          <a:lstStyle/>
          <a:p>
            <a:pPr algn="l">
              <a:lnSpc>
                <a:spcPts val="1611"/>
              </a:lnSpc>
            </a:pPr>
            <a:r>
              <a:rPr lang="en-US" sz="1151" spc="-6">
                <a:solidFill>
                  <a:srgbClr val="2E83C3"/>
                </a:solidFill>
                <a:latin typeface="IBM Plex Sans"/>
              </a:rPr>
              <a:t>Annual Review </a:t>
            </a:r>
          </a:p>
        </p:txBody>
      </p:sp>
      <p:sp>
        <p:nvSpPr>
          <p:cNvPr name="TextBox 12" id="12"/>
          <p:cNvSpPr txBox="true"/>
          <p:nvPr/>
        </p:nvSpPr>
        <p:spPr>
          <a:xfrm rot="0">
            <a:off x="1353312" y="2168223"/>
            <a:ext cx="8364503" cy="1632004"/>
          </a:xfrm>
          <a:prstGeom prst="rect">
            <a:avLst/>
          </a:prstGeom>
        </p:spPr>
        <p:txBody>
          <a:bodyPr anchor="t" rtlCol="false" tIns="0" lIns="0" bIns="0" rIns="0">
            <a:spAutoFit/>
          </a:bodyPr>
          <a:lstStyle/>
          <a:p>
            <a:pPr algn="r">
              <a:lnSpc>
                <a:spcPts val="4787"/>
              </a:lnSpc>
            </a:pPr>
            <a:r>
              <a:rPr lang="en-US" sz="3249" spc="-71">
                <a:solidFill>
                  <a:srgbClr val="000000"/>
                </a:solidFill>
                <a:latin typeface="Montserrat"/>
              </a:rPr>
              <a:t> Manju Priya D </a:t>
            </a:r>
          </a:p>
          <a:p>
            <a:pPr algn="l">
              <a:lnSpc>
                <a:spcPts val="4787"/>
              </a:lnSpc>
            </a:pPr>
            <a:r>
              <a:rPr lang="en-US" sz="3249" spc="-68">
                <a:solidFill>
                  <a:srgbClr val="000000"/>
                </a:solidFill>
                <a:latin typeface="Montserrat"/>
              </a:rPr>
              <a:t>2021506047 </a:t>
            </a:r>
          </a:p>
        </p:txBody>
      </p:sp>
      <p:sp>
        <p:nvSpPr>
          <p:cNvPr name="TextBox 13" id="13"/>
          <p:cNvSpPr txBox="true"/>
          <p:nvPr/>
        </p:nvSpPr>
        <p:spPr>
          <a:xfrm rot="0">
            <a:off x="7107936" y="3418532"/>
            <a:ext cx="1838020" cy="410185"/>
          </a:xfrm>
          <a:prstGeom prst="rect">
            <a:avLst/>
          </a:prstGeom>
        </p:spPr>
        <p:txBody>
          <a:bodyPr anchor="t" rtlCol="false" tIns="0" lIns="0" bIns="0" rIns="0">
            <a:spAutoFit/>
          </a:bodyPr>
          <a:lstStyle/>
          <a:p>
            <a:pPr algn="l">
              <a:lnSpc>
                <a:spcPts val="3357"/>
              </a:lnSpc>
            </a:pPr>
            <a:r>
              <a:rPr lang="en-US" sz="2398" spc="-21">
                <a:solidFill>
                  <a:srgbClr val="2E946B"/>
                </a:solidFill>
                <a:latin typeface="IBM Plex Sans"/>
              </a:rPr>
              <a:t>Final Project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049768" y="457200"/>
            <a:ext cx="4751832" cy="3435096"/>
          </a:xfrm>
          <a:custGeom>
            <a:avLst/>
            <a:gdLst/>
            <a:ahLst/>
            <a:cxnLst/>
            <a:rect r="r" b="b" t="t" l="l"/>
            <a:pathLst>
              <a:path h="3435096" w="4751832">
                <a:moveTo>
                  <a:pt x="0" y="0"/>
                </a:moveTo>
                <a:lnTo>
                  <a:pt x="4751832" y="0"/>
                </a:lnTo>
                <a:lnTo>
                  <a:pt x="4751832" y="3435096"/>
                </a:lnTo>
                <a:lnTo>
                  <a:pt x="0" y="3435096"/>
                </a:lnTo>
                <a:lnTo>
                  <a:pt x="0" y="0"/>
                </a:lnTo>
                <a:close/>
              </a:path>
            </a:pathLst>
          </a:custGeom>
          <a:blipFill>
            <a:blip r:embed="rId2"/>
            <a:stretch>
              <a:fillRect l="0" t="0" r="0" b="0"/>
            </a:stretch>
          </a:blipFill>
        </p:spPr>
      </p:sp>
      <p:sp>
        <p:nvSpPr>
          <p:cNvPr name="Freeform 3" id="3"/>
          <p:cNvSpPr/>
          <p:nvPr/>
        </p:nvSpPr>
        <p:spPr>
          <a:xfrm flipH="false" flipV="false" rot="0">
            <a:off x="8049768" y="3892296"/>
            <a:ext cx="4751832" cy="3432048"/>
          </a:xfrm>
          <a:custGeom>
            <a:avLst/>
            <a:gdLst/>
            <a:ahLst/>
            <a:cxnLst/>
            <a:rect r="r" b="b" t="t" l="l"/>
            <a:pathLst>
              <a:path h="3432048" w="4751832">
                <a:moveTo>
                  <a:pt x="0" y="0"/>
                </a:moveTo>
                <a:lnTo>
                  <a:pt x="4751832" y="0"/>
                </a:lnTo>
                <a:lnTo>
                  <a:pt x="4751832" y="3432048"/>
                </a:lnTo>
                <a:lnTo>
                  <a:pt x="0" y="3432048"/>
                </a:lnTo>
                <a:lnTo>
                  <a:pt x="0" y="0"/>
                </a:lnTo>
                <a:close/>
              </a:path>
            </a:pathLst>
          </a:custGeom>
          <a:blipFill>
            <a:blip r:embed="rId3"/>
            <a:stretch>
              <a:fillRect l="0" t="0" r="0" b="0"/>
            </a:stretch>
          </a:blipFill>
        </p:spPr>
      </p:sp>
      <p:sp>
        <p:nvSpPr>
          <p:cNvPr name="Freeform 4" id="4"/>
          <p:cNvSpPr/>
          <p:nvPr/>
        </p:nvSpPr>
        <p:spPr>
          <a:xfrm flipH="false" flipV="false" rot="0">
            <a:off x="609600" y="4465320"/>
            <a:ext cx="451104" cy="2852928"/>
          </a:xfrm>
          <a:custGeom>
            <a:avLst/>
            <a:gdLst/>
            <a:ahLst/>
            <a:cxnLst/>
            <a:rect r="r" b="b" t="t" l="l"/>
            <a:pathLst>
              <a:path h="2852928" w="451104">
                <a:moveTo>
                  <a:pt x="0" y="0"/>
                </a:moveTo>
                <a:lnTo>
                  <a:pt x="451104" y="0"/>
                </a:lnTo>
                <a:lnTo>
                  <a:pt x="451104" y="2852928"/>
                </a:lnTo>
                <a:lnTo>
                  <a:pt x="0" y="2852928"/>
                </a:lnTo>
                <a:lnTo>
                  <a:pt x="0" y="0"/>
                </a:lnTo>
                <a:close/>
              </a:path>
            </a:pathLst>
          </a:custGeom>
          <a:blipFill>
            <a:blip r:embed="rId4"/>
            <a:stretch>
              <a:fillRect l="0" t="0" r="0" b="0"/>
            </a:stretch>
          </a:blipFill>
        </p:spPr>
      </p:sp>
      <p:grpSp>
        <p:nvGrpSpPr>
          <p:cNvPr name="Group 5" id="5"/>
          <p:cNvGrpSpPr>
            <a:grpSpLocks noChangeAspect="true"/>
          </p:cNvGrpSpPr>
          <p:nvPr/>
        </p:nvGrpSpPr>
        <p:grpSpPr>
          <a:xfrm rot="0">
            <a:off x="7306056" y="2435352"/>
            <a:ext cx="313944" cy="323088"/>
            <a:chOff x="0" y="0"/>
            <a:chExt cx="313944" cy="323088"/>
          </a:xfrm>
        </p:grpSpPr>
        <p:sp>
          <p:nvSpPr>
            <p:cNvPr name="Freeform 6" id="6"/>
            <p:cNvSpPr/>
            <p:nvPr/>
          </p:nvSpPr>
          <p:spPr>
            <a:xfrm flipH="false" flipV="false" rot="0">
              <a:off x="0" y="0"/>
              <a:ext cx="313944" cy="323088"/>
            </a:xfrm>
            <a:custGeom>
              <a:avLst/>
              <a:gdLst/>
              <a:ahLst/>
              <a:cxnLst/>
              <a:rect r="r" b="b" t="t" l="l"/>
              <a:pathLst>
                <a:path h="323088" w="313944">
                  <a:moveTo>
                    <a:pt x="0" y="0"/>
                  </a:moveTo>
                  <a:lnTo>
                    <a:pt x="313944" y="0"/>
                  </a:lnTo>
                  <a:lnTo>
                    <a:pt x="313944" y="323088"/>
                  </a:lnTo>
                  <a:lnTo>
                    <a:pt x="0" y="323088"/>
                  </a:lnTo>
                  <a:close/>
                </a:path>
              </a:pathLst>
            </a:custGeom>
            <a:solidFill>
              <a:srgbClr val="2E83C3"/>
            </a:solidFill>
          </p:spPr>
        </p:sp>
      </p:grpSp>
      <p:grpSp>
        <p:nvGrpSpPr>
          <p:cNvPr name="Group 7" id="7"/>
          <p:cNvGrpSpPr>
            <a:grpSpLocks noChangeAspect="true"/>
          </p:cNvGrpSpPr>
          <p:nvPr/>
        </p:nvGrpSpPr>
        <p:grpSpPr>
          <a:xfrm rot="0">
            <a:off x="9963912" y="1200912"/>
            <a:ext cx="457200" cy="457200"/>
            <a:chOff x="0" y="0"/>
            <a:chExt cx="457200" cy="457200"/>
          </a:xfrm>
        </p:grpSpPr>
        <p:sp>
          <p:nvSpPr>
            <p:cNvPr name="Freeform 8" id="8"/>
            <p:cNvSpPr/>
            <p:nvPr/>
          </p:nvSpPr>
          <p:spPr>
            <a:xfrm flipH="false" flipV="false" rot="0">
              <a:off x="0" y="0"/>
              <a:ext cx="457200" cy="457200"/>
            </a:xfrm>
            <a:custGeom>
              <a:avLst/>
              <a:gdLst/>
              <a:ahLst/>
              <a:cxnLst/>
              <a:rect r="r" b="b" t="t" l="l"/>
              <a:pathLst>
                <a:path h="457200" w="457200">
                  <a:moveTo>
                    <a:pt x="0" y="0"/>
                  </a:moveTo>
                  <a:lnTo>
                    <a:pt x="457200" y="0"/>
                  </a:lnTo>
                  <a:lnTo>
                    <a:pt x="457200" y="457200"/>
                  </a:lnTo>
                  <a:lnTo>
                    <a:pt x="0" y="457200"/>
                  </a:lnTo>
                  <a:close/>
                </a:path>
              </a:pathLst>
            </a:custGeom>
            <a:solidFill>
              <a:srgbClr val="42B051"/>
            </a:solidFill>
          </p:spPr>
        </p:sp>
      </p:grpSp>
      <p:grpSp>
        <p:nvGrpSpPr>
          <p:cNvPr name="Group 9" id="9"/>
          <p:cNvGrpSpPr>
            <a:grpSpLocks noChangeAspect="true"/>
          </p:cNvGrpSpPr>
          <p:nvPr/>
        </p:nvGrpSpPr>
        <p:grpSpPr>
          <a:xfrm rot="0">
            <a:off x="9900409" y="6052309"/>
            <a:ext cx="879853" cy="584197"/>
            <a:chOff x="0" y="0"/>
            <a:chExt cx="879856" cy="584200"/>
          </a:xfrm>
        </p:grpSpPr>
        <p:sp>
          <p:nvSpPr>
            <p:cNvPr name="Freeform 10" id="10"/>
            <p:cNvSpPr/>
            <p:nvPr/>
          </p:nvSpPr>
          <p:spPr>
            <a:xfrm flipH="false" flipV="false" rot="0">
              <a:off x="63500" y="301244"/>
              <a:ext cx="181356" cy="181356"/>
            </a:xfrm>
            <a:custGeom>
              <a:avLst/>
              <a:gdLst/>
              <a:ahLst/>
              <a:cxnLst/>
              <a:rect r="r" b="b" t="t" l="l"/>
              <a:pathLst>
                <a:path h="181356" w="181356">
                  <a:moveTo>
                    <a:pt x="0" y="0"/>
                  </a:moveTo>
                  <a:lnTo>
                    <a:pt x="181356" y="0"/>
                  </a:lnTo>
                  <a:lnTo>
                    <a:pt x="181356" y="181356"/>
                  </a:lnTo>
                  <a:lnTo>
                    <a:pt x="0" y="181356"/>
                  </a:lnTo>
                  <a:close/>
                </a:path>
              </a:pathLst>
            </a:custGeom>
            <a:solidFill>
              <a:srgbClr val="2E946B"/>
            </a:solidFill>
          </p:spPr>
        </p:sp>
        <p:sp>
          <p:nvSpPr>
            <p:cNvPr name="Freeform 11" id="11"/>
            <p:cNvSpPr/>
            <p:nvPr/>
          </p:nvSpPr>
          <p:spPr>
            <a:xfrm flipH="false" flipV="false" rot="0">
              <a:off x="359156" y="63500"/>
              <a:ext cx="457200" cy="457200"/>
            </a:xfrm>
            <a:custGeom>
              <a:avLst/>
              <a:gdLst/>
              <a:ahLst/>
              <a:cxnLst/>
              <a:rect r="r" b="b" t="t" l="l"/>
              <a:pathLst>
                <a:path h="457200" w="457200">
                  <a:moveTo>
                    <a:pt x="0" y="0"/>
                  </a:moveTo>
                  <a:lnTo>
                    <a:pt x="457200" y="0"/>
                  </a:lnTo>
                  <a:lnTo>
                    <a:pt x="457200" y="457200"/>
                  </a:lnTo>
                  <a:lnTo>
                    <a:pt x="0" y="457200"/>
                  </a:lnTo>
                  <a:close/>
                </a:path>
              </a:pathLst>
            </a:custGeom>
            <a:solidFill>
              <a:srgbClr val="42B051"/>
            </a:solidFill>
          </p:spPr>
        </p:sp>
      </p:grpSp>
      <p:sp>
        <p:nvSpPr>
          <p:cNvPr name="Freeform 12" id="12"/>
          <p:cNvSpPr/>
          <p:nvPr/>
        </p:nvSpPr>
        <p:spPr>
          <a:xfrm flipH="false" flipV="false" rot="0">
            <a:off x="1286256" y="6925056"/>
            <a:ext cx="2142744" cy="199644"/>
          </a:xfrm>
          <a:custGeom>
            <a:avLst/>
            <a:gdLst/>
            <a:ahLst/>
            <a:cxnLst/>
            <a:rect r="r" b="b" t="t" l="l"/>
            <a:pathLst>
              <a:path h="199644" w="2142744">
                <a:moveTo>
                  <a:pt x="0" y="0"/>
                </a:moveTo>
                <a:lnTo>
                  <a:pt x="2142744" y="0"/>
                </a:lnTo>
                <a:lnTo>
                  <a:pt x="2142744" y="199644"/>
                </a:lnTo>
                <a:lnTo>
                  <a:pt x="0" y="199644"/>
                </a:lnTo>
                <a:lnTo>
                  <a:pt x="0" y="0"/>
                </a:lnTo>
                <a:close/>
              </a:path>
            </a:pathLst>
          </a:custGeom>
          <a:blipFill>
            <a:blip r:embed="rId5"/>
            <a:stretch>
              <a:fillRect l="0" t="0" r="0" b="0"/>
            </a:stretch>
          </a:blipFill>
        </p:spPr>
      </p:sp>
      <p:grpSp>
        <p:nvGrpSpPr>
          <p:cNvPr name="Group 13" id="13"/>
          <p:cNvGrpSpPr>
            <a:grpSpLocks noChangeAspect="true"/>
          </p:cNvGrpSpPr>
          <p:nvPr/>
        </p:nvGrpSpPr>
        <p:grpSpPr>
          <a:xfrm rot="0">
            <a:off x="1295905" y="2873245"/>
            <a:ext cx="6605521" cy="1279141"/>
            <a:chOff x="0" y="0"/>
            <a:chExt cx="6605524" cy="1279144"/>
          </a:xfrm>
        </p:grpSpPr>
        <p:sp>
          <p:nvSpPr>
            <p:cNvPr name="Freeform 14" id="14"/>
            <p:cNvSpPr/>
            <p:nvPr/>
          </p:nvSpPr>
          <p:spPr>
            <a:xfrm flipH="false" flipV="false" rot="0">
              <a:off x="68072" y="68072"/>
              <a:ext cx="6469380" cy="1143000"/>
            </a:xfrm>
            <a:custGeom>
              <a:avLst/>
              <a:gdLst/>
              <a:ahLst/>
              <a:cxnLst/>
              <a:rect r="r" b="b" t="t" l="l"/>
              <a:pathLst>
                <a:path h="1143000" w="6469380">
                  <a:moveTo>
                    <a:pt x="0" y="0"/>
                  </a:moveTo>
                  <a:lnTo>
                    <a:pt x="6469380" y="0"/>
                  </a:lnTo>
                  <a:lnTo>
                    <a:pt x="6469380" y="1143000"/>
                  </a:lnTo>
                  <a:lnTo>
                    <a:pt x="0" y="1143000"/>
                  </a:lnTo>
                  <a:close/>
                </a:path>
              </a:pathLst>
            </a:custGeom>
            <a:solidFill>
              <a:srgbClr val="FFFFFF"/>
            </a:solidFill>
          </p:spPr>
        </p:sp>
        <p:sp>
          <p:nvSpPr>
            <p:cNvPr name="Freeform 15" id="15"/>
            <p:cNvSpPr/>
            <p:nvPr/>
          </p:nvSpPr>
          <p:spPr>
            <a:xfrm flipH="false" flipV="false" rot="0">
              <a:off x="63500" y="63500"/>
              <a:ext cx="6478524" cy="1152144"/>
            </a:xfrm>
            <a:custGeom>
              <a:avLst/>
              <a:gdLst/>
              <a:ahLst/>
              <a:cxnLst/>
              <a:rect r="r" b="b" t="t" l="l"/>
              <a:pathLst>
                <a:path h="1152144" w="6478524">
                  <a:moveTo>
                    <a:pt x="4572" y="0"/>
                  </a:moveTo>
                  <a:lnTo>
                    <a:pt x="6478524" y="4572"/>
                  </a:lnTo>
                  <a:lnTo>
                    <a:pt x="6478524" y="1152144"/>
                  </a:lnTo>
                  <a:lnTo>
                    <a:pt x="0" y="1147572"/>
                  </a:lnTo>
                  <a:lnTo>
                    <a:pt x="0" y="0"/>
                  </a:lnTo>
                  <a:lnTo>
                    <a:pt x="4572" y="0"/>
                  </a:lnTo>
                  <a:moveTo>
                    <a:pt x="4572" y="9144"/>
                  </a:moveTo>
                  <a:lnTo>
                    <a:pt x="4572" y="4572"/>
                  </a:lnTo>
                  <a:lnTo>
                    <a:pt x="9144" y="4572"/>
                  </a:lnTo>
                  <a:lnTo>
                    <a:pt x="9144" y="1147572"/>
                  </a:lnTo>
                  <a:lnTo>
                    <a:pt x="4572" y="1147572"/>
                  </a:lnTo>
                  <a:lnTo>
                    <a:pt x="4572" y="1143000"/>
                  </a:lnTo>
                  <a:lnTo>
                    <a:pt x="6469380" y="1147572"/>
                  </a:lnTo>
                  <a:lnTo>
                    <a:pt x="6469380" y="4572"/>
                  </a:lnTo>
                  <a:lnTo>
                    <a:pt x="6473952" y="4572"/>
                  </a:lnTo>
                  <a:lnTo>
                    <a:pt x="6473952" y="9144"/>
                  </a:lnTo>
                  <a:lnTo>
                    <a:pt x="4572" y="9144"/>
                  </a:lnTo>
                  <a:close/>
                </a:path>
              </a:pathLst>
            </a:custGeom>
            <a:solidFill>
              <a:srgbClr val="000000"/>
            </a:solidFill>
          </p:spPr>
        </p:sp>
        <p:sp>
          <p:nvSpPr>
            <p:cNvPr name="Freeform 16" id="16"/>
            <p:cNvSpPr/>
            <p:nvPr/>
          </p:nvSpPr>
          <p:spPr>
            <a:xfrm flipH="false" flipV="false" rot="0">
              <a:off x="5351780" y="118364"/>
              <a:ext cx="1004316" cy="240792"/>
            </a:xfrm>
            <a:custGeom>
              <a:avLst/>
              <a:gdLst/>
              <a:ahLst/>
              <a:cxnLst/>
              <a:rect r="r" b="b" t="t" l="l"/>
              <a:pathLst>
                <a:path h="240792" w="1004316">
                  <a:moveTo>
                    <a:pt x="0" y="0"/>
                  </a:moveTo>
                  <a:lnTo>
                    <a:pt x="1004316" y="0"/>
                  </a:lnTo>
                  <a:lnTo>
                    <a:pt x="1004316" y="240792"/>
                  </a:lnTo>
                  <a:lnTo>
                    <a:pt x="0" y="240792"/>
                  </a:lnTo>
                  <a:close/>
                </a:path>
              </a:pathLst>
            </a:custGeom>
            <a:solidFill>
              <a:srgbClr val="FFFFFF"/>
            </a:solidFill>
          </p:spPr>
        </p:sp>
        <p:sp>
          <p:nvSpPr>
            <p:cNvPr name="Freeform 17" id="17"/>
            <p:cNvSpPr/>
            <p:nvPr/>
          </p:nvSpPr>
          <p:spPr>
            <a:xfrm flipH="false" flipV="false" rot="0">
              <a:off x="164084" y="375920"/>
              <a:ext cx="6277356" cy="237744"/>
            </a:xfrm>
            <a:custGeom>
              <a:avLst/>
              <a:gdLst/>
              <a:ahLst/>
              <a:cxnLst/>
              <a:rect r="r" b="b" t="t" l="l"/>
              <a:pathLst>
                <a:path h="237744" w="6277356">
                  <a:moveTo>
                    <a:pt x="0" y="0"/>
                  </a:moveTo>
                  <a:lnTo>
                    <a:pt x="6277356" y="0"/>
                  </a:lnTo>
                  <a:lnTo>
                    <a:pt x="6277356" y="237744"/>
                  </a:lnTo>
                  <a:lnTo>
                    <a:pt x="0" y="237744"/>
                  </a:lnTo>
                  <a:close/>
                </a:path>
              </a:pathLst>
            </a:custGeom>
            <a:solidFill>
              <a:srgbClr val="FFFFFF"/>
            </a:solidFill>
          </p:spPr>
        </p:sp>
        <p:sp>
          <p:nvSpPr>
            <p:cNvPr name="Freeform 18" id="18"/>
            <p:cNvSpPr/>
            <p:nvPr/>
          </p:nvSpPr>
          <p:spPr>
            <a:xfrm flipH="false" flipV="false" rot="0">
              <a:off x="164084" y="631952"/>
              <a:ext cx="6227064" cy="236220"/>
            </a:xfrm>
            <a:custGeom>
              <a:avLst/>
              <a:gdLst/>
              <a:ahLst/>
              <a:cxnLst/>
              <a:rect r="r" b="b" t="t" l="l"/>
              <a:pathLst>
                <a:path h="236220" w="6227064">
                  <a:moveTo>
                    <a:pt x="0" y="0"/>
                  </a:moveTo>
                  <a:lnTo>
                    <a:pt x="6227064" y="0"/>
                  </a:lnTo>
                  <a:lnTo>
                    <a:pt x="6227064" y="236220"/>
                  </a:lnTo>
                  <a:lnTo>
                    <a:pt x="0" y="236220"/>
                  </a:lnTo>
                  <a:close/>
                </a:path>
              </a:pathLst>
            </a:custGeom>
            <a:solidFill>
              <a:srgbClr val="FFFFFF"/>
            </a:solidFill>
          </p:spPr>
        </p:sp>
        <p:sp>
          <p:nvSpPr>
            <p:cNvPr name="Freeform 19" id="19"/>
            <p:cNvSpPr/>
            <p:nvPr/>
          </p:nvSpPr>
          <p:spPr>
            <a:xfrm flipH="false" flipV="false" rot="0">
              <a:off x="164084" y="886460"/>
              <a:ext cx="4925568" cy="236220"/>
            </a:xfrm>
            <a:custGeom>
              <a:avLst/>
              <a:gdLst/>
              <a:ahLst/>
              <a:cxnLst/>
              <a:rect r="r" b="b" t="t" l="l"/>
              <a:pathLst>
                <a:path h="236220" w="4925568">
                  <a:moveTo>
                    <a:pt x="0" y="0"/>
                  </a:moveTo>
                  <a:lnTo>
                    <a:pt x="4925568" y="0"/>
                  </a:lnTo>
                  <a:lnTo>
                    <a:pt x="4925568" y="236220"/>
                  </a:lnTo>
                  <a:lnTo>
                    <a:pt x="0" y="236220"/>
                  </a:lnTo>
                  <a:close/>
                </a:path>
              </a:pathLst>
            </a:custGeom>
            <a:solidFill>
              <a:srgbClr val="FFFFFF"/>
            </a:solidFill>
          </p:spPr>
        </p:sp>
      </p:grpSp>
      <p:sp>
        <p:nvSpPr>
          <p:cNvPr name="TextBox 20" id="20"/>
          <p:cNvSpPr txBox="true"/>
          <p:nvPr/>
        </p:nvSpPr>
        <p:spPr>
          <a:xfrm rot="0">
            <a:off x="1376172" y="6910969"/>
            <a:ext cx="732301" cy="202606"/>
          </a:xfrm>
          <a:prstGeom prst="rect">
            <a:avLst/>
          </a:prstGeom>
        </p:spPr>
        <p:txBody>
          <a:bodyPr anchor="t" rtlCol="false" tIns="0" lIns="0" bIns="0" rIns="0">
            <a:spAutoFit/>
          </a:bodyPr>
          <a:lstStyle/>
          <a:p>
            <a:pPr algn="l">
              <a:lnSpc>
                <a:spcPts val="1611"/>
              </a:lnSpc>
            </a:pPr>
            <a:r>
              <a:rPr lang="en-US" sz="1151" spc="-25">
                <a:solidFill>
                  <a:srgbClr val="2E83C3"/>
                </a:solidFill>
                <a:latin typeface="Montserrat"/>
              </a:rPr>
              <a:t>3/21/2024 </a:t>
            </a:r>
          </a:p>
        </p:txBody>
      </p:sp>
      <p:sp>
        <p:nvSpPr>
          <p:cNvPr name="TextBox 21" id="21"/>
          <p:cNvSpPr txBox="true"/>
          <p:nvPr/>
        </p:nvSpPr>
        <p:spPr>
          <a:xfrm rot="0">
            <a:off x="11922252" y="6910969"/>
            <a:ext cx="185595" cy="207693"/>
          </a:xfrm>
          <a:prstGeom prst="rect">
            <a:avLst/>
          </a:prstGeom>
        </p:spPr>
        <p:txBody>
          <a:bodyPr anchor="t" rtlCol="false" tIns="0" lIns="0" bIns="0" rIns="0">
            <a:spAutoFit/>
          </a:bodyPr>
          <a:lstStyle/>
          <a:p>
            <a:pPr algn="l">
              <a:lnSpc>
                <a:spcPts val="1611"/>
              </a:lnSpc>
            </a:pPr>
            <a:r>
              <a:rPr lang="en-US" sz="1151" spc="-23">
                <a:solidFill>
                  <a:srgbClr val="2E946B"/>
                </a:solidFill>
                <a:latin typeface="Montserrat"/>
              </a:rPr>
              <a:t>10</a:t>
            </a:r>
            <a:r>
              <a:rPr lang="en-US" sz="1151" spc="-23">
                <a:solidFill>
                  <a:srgbClr val="000000"/>
                </a:solidFill>
                <a:latin typeface="Montserrat"/>
              </a:rPr>
              <a:t> </a:t>
            </a:r>
          </a:p>
        </p:txBody>
      </p:sp>
      <p:sp>
        <p:nvSpPr>
          <p:cNvPr name="TextBox 22" id="22"/>
          <p:cNvSpPr txBox="true"/>
          <p:nvPr/>
        </p:nvSpPr>
        <p:spPr>
          <a:xfrm rot="0">
            <a:off x="2107692" y="6910969"/>
            <a:ext cx="1058990" cy="202606"/>
          </a:xfrm>
          <a:prstGeom prst="rect">
            <a:avLst/>
          </a:prstGeom>
        </p:spPr>
        <p:txBody>
          <a:bodyPr anchor="t" rtlCol="false" tIns="0" lIns="0" bIns="0" rIns="0">
            <a:spAutoFit/>
          </a:bodyPr>
          <a:lstStyle/>
          <a:p>
            <a:pPr algn="l">
              <a:lnSpc>
                <a:spcPts val="1611"/>
              </a:lnSpc>
            </a:pPr>
            <a:r>
              <a:rPr lang="en-US" sz="1151" spc="-6">
                <a:solidFill>
                  <a:srgbClr val="2E83C3"/>
                </a:solidFill>
                <a:latin typeface="IBM Plex Sans"/>
              </a:rPr>
              <a:t>Annual Review </a:t>
            </a:r>
          </a:p>
        </p:txBody>
      </p:sp>
      <p:sp>
        <p:nvSpPr>
          <p:cNvPr name="TextBox 23" id="23"/>
          <p:cNvSpPr txBox="true"/>
          <p:nvPr/>
        </p:nvSpPr>
        <p:spPr>
          <a:xfrm rot="0">
            <a:off x="1181100" y="781517"/>
            <a:ext cx="2956084" cy="1607563"/>
          </a:xfrm>
          <a:prstGeom prst="rect">
            <a:avLst/>
          </a:prstGeom>
        </p:spPr>
        <p:txBody>
          <a:bodyPr anchor="t" rtlCol="false" tIns="0" lIns="0" bIns="0" rIns="0">
            <a:spAutoFit/>
          </a:bodyPr>
          <a:lstStyle/>
          <a:p>
            <a:pPr algn="l">
              <a:lnSpc>
                <a:spcPts val="2758"/>
              </a:lnSpc>
            </a:pPr>
            <a:r>
              <a:rPr lang="en-US" sz="1103">
                <a:solidFill>
                  <a:srgbClr val="000000"/>
                </a:solidFill>
                <a:latin typeface="Arimo"/>
              </a:rPr>
              <a:t> </a:t>
            </a:r>
          </a:p>
          <a:p>
            <a:pPr algn="l">
              <a:lnSpc>
                <a:spcPts val="11992"/>
              </a:lnSpc>
            </a:pPr>
            <a:r>
              <a:rPr lang="en-US" sz="4796" spc="-47">
                <a:solidFill>
                  <a:srgbClr val="000000"/>
                </a:solidFill>
                <a:latin typeface="IBM Plex Sans"/>
              </a:rPr>
              <a:t>RESULTS </a:t>
            </a:r>
          </a:p>
        </p:txBody>
      </p:sp>
      <p:sp>
        <p:nvSpPr>
          <p:cNvPr name="TextBox 24" id="24"/>
          <p:cNvSpPr txBox="true"/>
          <p:nvPr/>
        </p:nvSpPr>
        <p:spPr>
          <a:xfrm rot="0">
            <a:off x="1459992" y="2922184"/>
            <a:ext cx="6324048" cy="1087460"/>
          </a:xfrm>
          <a:prstGeom prst="rect">
            <a:avLst/>
          </a:prstGeom>
        </p:spPr>
        <p:txBody>
          <a:bodyPr anchor="t" rtlCol="false" tIns="0" lIns="0" bIns="0" rIns="0">
            <a:spAutoFit/>
          </a:bodyPr>
          <a:lstStyle/>
          <a:p>
            <a:pPr algn="l">
              <a:lnSpc>
                <a:spcPts val="2010"/>
              </a:lnSpc>
            </a:pPr>
            <a:r>
              <a:rPr lang="en-US" sz="1403">
                <a:solidFill>
                  <a:srgbClr val="000000"/>
                </a:solidFill>
                <a:latin typeface="Arimo"/>
              </a:rPr>
              <a:t>The result is heart disease predicon tool providing accurate analysis of </a:t>
            </a:r>
            <a:r>
              <a:rPr lang="en-US" sz="1403">
                <a:solidFill>
                  <a:srgbClr val="0D0D0D"/>
                </a:solidFill>
                <a:latin typeface="Arimo"/>
              </a:rPr>
              <a:t>the presence </a:t>
            </a:r>
          </a:p>
          <a:p>
            <a:pPr algn="just">
              <a:lnSpc>
                <a:spcPts val="2010"/>
              </a:lnSpc>
            </a:pPr>
            <a:r>
              <a:rPr lang="en-US" sz="1403" spc="-19">
                <a:solidFill>
                  <a:srgbClr val="0D0D0D"/>
                </a:solidFill>
                <a:latin typeface="IBM Plex Sans"/>
              </a:rPr>
              <a:t>or absence of heart disease. The proportion of positive identifications (predicted heart disease) that were actually correct. The proportion of actual positive cases (true heart disease) that were correctly identified by the model.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049768" y="457200"/>
            <a:ext cx="4751832" cy="3435096"/>
          </a:xfrm>
          <a:custGeom>
            <a:avLst/>
            <a:gdLst/>
            <a:ahLst/>
            <a:cxnLst/>
            <a:rect r="r" b="b" t="t" l="l"/>
            <a:pathLst>
              <a:path h="3435096" w="4751832">
                <a:moveTo>
                  <a:pt x="0" y="0"/>
                </a:moveTo>
                <a:lnTo>
                  <a:pt x="4751832" y="0"/>
                </a:lnTo>
                <a:lnTo>
                  <a:pt x="4751832" y="3435096"/>
                </a:lnTo>
                <a:lnTo>
                  <a:pt x="0" y="3435096"/>
                </a:lnTo>
                <a:lnTo>
                  <a:pt x="0" y="0"/>
                </a:lnTo>
                <a:close/>
              </a:path>
            </a:pathLst>
          </a:custGeom>
          <a:blipFill>
            <a:blip r:embed="rId2"/>
            <a:stretch>
              <a:fillRect l="0" t="0" r="0" b="0"/>
            </a:stretch>
          </a:blipFill>
        </p:spPr>
      </p:sp>
      <p:sp>
        <p:nvSpPr>
          <p:cNvPr name="Freeform 3" id="3"/>
          <p:cNvSpPr/>
          <p:nvPr/>
        </p:nvSpPr>
        <p:spPr>
          <a:xfrm flipH="false" flipV="false" rot="0">
            <a:off x="8049768" y="3892296"/>
            <a:ext cx="4751832" cy="3432048"/>
          </a:xfrm>
          <a:custGeom>
            <a:avLst/>
            <a:gdLst/>
            <a:ahLst/>
            <a:cxnLst/>
            <a:rect r="r" b="b" t="t" l="l"/>
            <a:pathLst>
              <a:path h="3432048" w="4751832">
                <a:moveTo>
                  <a:pt x="0" y="0"/>
                </a:moveTo>
                <a:lnTo>
                  <a:pt x="4751832" y="0"/>
                </a:lnTo>
                <a:lnTo>
                  <a:pt x="4751832" y="3432048"/>
                </a:lnTo>
                <a:lnTo>
                  <a:pt x="0" y="3432048"/>
                </a:lnTo>
                <a:lnTo>
                  <a:pt x="0" y="0"/>
                </a:lnTo>
                <a:close/>
              </a:path>
            </a:pathLst>
          </a:custGeom>
          <a:blipFill>
            <a:blip r:embed="rId3"/>
            <a:stretch>
              <a:fillRect l="0" t="0" r="0" b="0"/>
            </a:stretch>
          </a:blipFill>
        </p:spPr>
      </p:sp>
      <p:sp>
        <p:nvSpPr>
          <p:cNvPr name="Freeform 4" id="4"/>
          <p:cNvSpPr/>
          <p:nvPr/>
        </p:nvSpPr>
        <p:spPr>
          <a:xfrm flipH="false" flipV="false" rot="0">
            <a:off x="609600" y="4465320"/>
            <a:ext cx="451104" cy="2852928"/>
          </a:xfrm>
          <a:custGeom>
            <a:avLst/>
            <a:gdLst/>
            <a:ahLst/>
            <a:cxnLst/>
            <a:rect r="r" b="b" t="t" l="l"/>
            <a:pathLst>
              <a:path h="2852928" w="451104">
                <a:moveTo>
                  <a:pt x="0" y="0"/>
                </a:moveTo>
                <a:lnTo>
                  <a:pt x="451104" y="0"/>
                </a:lnTo>
                <a:lnTo>
                  <a:pt x="451104" y="2852928"/>
                </a:lnTo>
                <a:lnTo>
                  <a:pt x="0" y="2852928"/>
                </a:lnTo>
                <a:lnTo>
                  <a:pt x="0" y="0"/>
                </a:lnTo>
                <a:close/>
              </a:path>
            </a:pathLst>
          </a:custGeom>
          <a:blipFill>
            <a:blip r:embed="rId4"/>
            <a:stretch>
              <a:fillRect l="0" t="0" r="0" b="0"/>
            </a:stretch>
          </a:blipFill>
        </p:spPr>
      </p:sp>
      <p:sp>
        <p:nvSpPr>
          <p:cNvPr name="Freeform 5" id="5"/>
          <p:cNvSpPr/>
          <p:nvPr/>
        </p:nvSpPr>
        <p:spPr>
          <a:xfrm flipH="false" flipV="false" rot="0">
            <a:off x="1286256" y="6925056"/>
            <a:ext cx="2142744" cy="199644"/>
          </a:xfrm>
          <a:custGeom>
            <a:avLst/>
            <a:gdLst/>
            <a:ahLst/>
            <a:cxnLst/>
            <a:rect r="r" b="b" t="t" l="l"/>
            <a:pathLst>
              <a:path h="199644" w="2142744">
                <a:moveTo>
                  <a:pt x="0" y="0"/>
                </a:moveTo>
                <a:lnTo>
                  <a:pt x="2142744" y="0"/>
                </a:lnTo>
                <a:lnTo>
                  <a:pt x="2142744" y="199644"/>
                </a:lnTo>
                <a:lnTo>
                  <a:pt x="0" y="199644"/>
                </a:lnTo>
                <a:lnTo>
                  <a:pt x="0" y="0"/>
                </a:lnTo>
                <a:close/>
              </a:path>
            </a:pathLst>
          </a:custGeom>
          <a:blipFill>
            <a:blip r:embed="rId5"/>
            <a:stretch>
              <a:fillRect l="0" t="0" r="0" b="0"/>
            </a:stretch>
          </a:blipFill>
        </p:spPr>
      </p:sp>
      <p:grpSp>
        <p:nvGrpSpPr>
          <p:cNvPr name="Group 6" id="6"/>
          <p:cNvGrpSpPr>
            <a:grpSpLocks noChangeAspect="true"/>
          </p:cNvGrpSpPr>
          <p:nvPr/>
        </p:nvGrpSpPr>
        <p:grpSpPr>
          <a:xfrm rot="0">
            <a:off x="1306068" y="1476756"/>
            <a:ext cx="1216152" cy="16764"/>
            <a:chOff x="0" y="0"/>
            <a:chExt cx="1216152" cy="16764"/>
          </a:xfrm>
        </p:grpSpPr>
        <p:sp>
          <p:nvSpPr>
            <p:cNvPr name="Freeform 7" id="7"/>
            <p:cNvSpPr/>
            <p:nvPr/>
          </p:nvSpPr>
          <p:spPr>
            <a:xfrm flipH="false" flipV="false" rot="0">
              <a:off x="0" y="0"/>
              <a:ext cx="1216152" cy="16764"/>
            </a:xfrm>
            <a:custGeom>
              <a:avLst/>
              <a:gdLst/>
              <a:ahLst/>
              <a:cxnLst/>
              <a:rect r="r" b="b" t="t" l="l"/>
              <a:pathLst>
                <a:path h="16764" w="1216152">
                  <a:moveTo>
                    <a:pt x="0" y="0"/>
                  </a:moveTo>
                  <a:lnTo>
                    <a:pt x="1216152" y="0"/>
                  </a:lnTo>
                  <a:lnTo>
                    <a:pt x="1216152" y="16764"/>
                  </a:lnTo>
                  <a:lnTo>
                    <a:pt x="0" y="16764"/>
                  </a:lnTo>
                  <a:close/>
                </a:path>
              </a:pathLst>
            </a:custGeom>
            <a:solidFill>
              <a:srgbClr val="0070C0"/>
            </a:solidFill>
          </p:spPr>
        </p:sp>
      </p:grpSp>
      <p:grpSp>
        <p:nvGrpSpPr>
          <p:cNvPr name="Group 8" id="8"/>
          <p:cNvGrpSpPr>
            <a:grpSpLocks noChangeAspect="true"/>
          </p:cNvGrpSpPr>
          <p:nvPr/>
        </p:nvGrpSpPr>
        <p:grpSpPr>
          <a:xfrm rot="0">
            <a:off x="9963912" y="6353556"/>
            <a:ext cx="181356" cy="181356"/>
            <a:chOff x="0" y="0"/>
            <a:chExt cx="181356" cy="181356"/>
          </a:xfrm>
        </p:grpSpPr>
        <p:sp>
          <p:nvSpPr>
            <p:cNvPr name="Freeform 9" id="9"/>
            <p:cNvSpPr/>
            <p:nvPr/>
          </p:nvSpPr>
          <p:spPr>
            <a:xfrm flipH="false" flipV="false" rot="0">
              <a:off x="0" y="0"/>
              <a:ext cx="181356" cy="181356"/>
            </a:xfrm>
            <a:custGeom>
              <a:avLst/>
              <a:gdLst/>
              <a:ahLst/>
              <a:cxnLst/>
              <a:rect r="r" b="b" t="t" l="l"/>
              <a:pathLst>
                <a:path h="181356" w="181356">
                  <a:moveTo>
                    <a:pt x="0" y="0"/>
                  </a:moveTo>
                  <a:lnTo>
                    <a:pt x="181356" y="0"/>
                  </a:lnTo>
                  <a:lnTo>
                    <a:pt x="181356" y="181356"/>
                  </a:lnTo>
                  <a:lnTo>
                    <a:pt x="0" y="181356"/>
                  </a:lnTo>
                  <a:close/>
                </a:path>
              </a:pathLst>
            </a:custGeom>
            <a:solidFill>
              <a:srgbClr val="2E946B"/>
            </a:solidFill>
          </p:spPr>
        </p:sp>
      </p:grpSp>
      <p:sp>
        <p:nvSpPr>
          <p:cNvPr name="TextBox 10" id="10"/>
          <p:cNvSpPr txBox="true"/>
          <p:nvPr/>
        </p:nvSpPr>
        <p:spPr>
          <a:xfrm rot="0">
            <a:off x="1181100" y="6910969"/>
            <a:ext cx="732301" cy="202606"/>
          </a:xfrm>
          <a:prstGeom prst="rect">
            <a:avLst/>
          </a:prstGeom>
        </p:spPr>
        <p:txBody>
          <a:bodyPr anchor="t" rtlCol="false" tIns="0" lIns="0" bIns="0" rIns="0">
            <a:spAutoFit/>
          </a:bodyPr>
          <a:lstStyle/>
          <a:p>
            <a:pPr algn="l">
              <a:lnSpc>
                <a:spcPts val="1611"/>
              </a:lnSpc>
            </a:pPr>
            <a:r>
              <a:rPr lang="en-US" sz="1151" spc="-25">
                <a:solidFill>
                  <a:srgbClr val="2E83C3"/>
                </a:solidFill>
                <a:latin typeface="Montserrat"/>
              </a:rPr>
              <a:t>3/21/2024 </a:t>
            </a:r>
          </a:p>
        </p:txBody>
      </p:sp>
      <p:sp>
        <p:nvSpPr>
          <p:cNvPr name="TextBox 11" id="11"/>
          <p:cNvSpPr txBox="true"/>
          <p:nvPr/>
        </p:nvSpPr>
        <p:spPr>
          <a:xfrm rot="0">
            <a:off x="11922252" y="6910969"/>
            <a:ext cx="185595" cy="207693"/>
          </a:xfrm>
          <a:prstGeom prst="rect">
            <a:avLst/>
          </a:prstGeom>
        </p:spPr>
        <p:txBody>
          <a:bodyPr anchor="t" rtlCol="false" tIns="0" lIns="0" bIns="0" rIns="0">
            <a:spAutoFit/>
          </a:bodyPr>
          <a:lstStyle/>
          <a:p>
            <a:pPr algn="l">
              <a:lnSpc>
                <a:spcPts val="1611"/>
              </a:lnSpc>
            </a:pPr>
            <a:r>
              <a:rPr lang="en-US" sz="1151" spc="-23">
                <a:solidFill>
                  <a:srgbClr val="2E946B"/>
                </a:solidFill>
                <a:latin typeface="Montserrat"/>
              </a:rPr>
              <a:t>11</a:t>
            </a:r>
            <a:r>
              <a:rPr lang="en-US" sz="1151" spc="-23">
                <a:solidFill>
                  <a:srgbClr val="000000"/>
                </a:solidFill>
                <a:latin typeface="Montserrat"/>
              </a:rPr>
              <a:t> </a:t>
            </a:r>
          </a:p>
        </p:txBody>
      </p:sp>
      <p:sp>
        <p:nvSpPr>
          <p:cNvPr name="TextBox 12" id="12"/>
          <p:cNvSpPr txBox="true"/>
          <p:nvPr/>
        </p:nvSpPr>
        <p:spPr>
          <a:xfrm rot="0">
            <a:off x="1912620" y="6910969"/>
            <a:ext cx="1058990" cy="202606"/>
          </a:xfrm>
          <a:prstGeom prst="rect">
            <a:avLst/>
          </a:prstGeom>
        </p:spPr>
        <p:txBody>
          <a:bodyPr anchor="t" rtlCol="false" tIns="0" lIns="0" bIns="0" rIns="0">
            <a:spAutoFit/>
          </a:bodyPr>
          <a:lstStyle/>
          <a:p>
            <a:pPr algn="l">
              <a:lnSpc>
                <a:spcPts val="1611"/>
              </a:lnSpc>
            </a:pPr>
            <a:r>
              <a:rPr lang="en-US" sz="1151" spc="-6">
                <a:solidFill>
                  <a:srgbClr val="2E83C3"/>
                </a:solidFill>
                <a:latin typeface="IBM Plex Sans"/>
              </a:rPr>
              <a:t>Annual Review </a:t>
            </a:r>
          </a:p>
        </p:txBody>
      </p:sp>
      <p:sp>
        <p:nvSpPr>
          <p:cNvPr name="TextBox 13" id="13"/>
          <p:cNvSpPr txBox="true"/>
          <p:nvPr/>
        </p:nvSpPr>
        <p:spPr>
          <a:xfrm rot="0">
            <a:off x="1181100" y="867242"/>
            <a:ext cx="1372791" cy="644309"/>
          </a:xfrm>
          <a:prstGeom prst="rect">
            <a:avLst/>
          </a:prstGeom>
        </p:spPr>
        <p:txBody>
          <a:bodyPr anchor="t" rtlCol="false" tIns="0" lIns="0" bIns="0" rIns="0">
            <a:spAutoFit/>
          </a:bodyPr>
          <a:lstStyle/>
          <a:p>
            <a:pPr algn="l">
              <a:lnSpc>
                <a:spcPts val="1873"/>
              </a:lnSpc>
            </a:pPr>
            <a:r>
              <a:rPr lang="en-US" sz="1103">
                <a:solidFill>
                  <a:srgbClr val="000000"/>
                </a:solidFill>
                <a:latin typeface="Arimo"/>
              </a:rPr>
              <a:t> </a:t>
            </a:r>
          </a:p>
          <a:p>
            <a:pPr algn="l">
              <a:lnSpc>
                <a:spcPts val="3481"/>
              </a:lnSpc>
            </a:pPr>
            <a:r>
              <a:rPr lang="en-US" sz="2050" spc="-45">
                <a:solidFill>
                  <a:srgbClr val="0070C0"/>
                </a:solidFill>
                <a:latin typeface="Montserrat"/>
              </a:rPr>
              <a:t>Demo Link</a:t>
            </a:r>
            <a:r>
              <a:rPr lang="en-US" sz="2050" spc="-45">
                <a:solidFill>
                  <a:srgbClr val="000000"/>
                </a:solidFill>
                <a:latin typeface="Montserrat"/>
              </a:rPr>
              <a:t> </a:t>
            </a:r>
          </a:p>
        </p:txBody>
      </p:sp>
      <p:sp>
        <p:nvSpPr>
          <p:cNvPr name="TextBox 14" id="14"/>
          <p:cNvSpPr txBox="true"/>
          <p:nvPr/>
        </p:nvSpPr>
        <p:spPr>
          <a:xfrm rot="0">
            <a:off x="1060704" y="1765280"/>
            <a:ext cx="6666688" cy="1153795"/>
          </a:xfrm>
          <a:prstGeom prst="rect">
            <a:avLst/>
          </a:prstGeom>
        </p:spPr>
        <p:txBody>
          <a:bodyPr anchor="t" rtlCol="false" tIns="0" lIns="0" bIns="0" rIns="0">
            <a:spAutoFit/>
          </a:bodyPr>
          <a:lstStyle/>
          <a:p>
            <a:pPr>
              <a:lnSpc>
                <a:spcPts val="3079"/>
              </a:lnSpc>
            </a:pPr>
            <a:r>
              <a:rPr lang="en-US" sz="2199" u="sng">
                <a:solidFill>
                  <a:srgbClr val="000000"/>
                </a:solidFill>
                <a:latin typeface="Canva Sans"/>
                <a:hlinkClick r:id="rId6" tooltip="https://drive.google.com/file/d/1WmGeA1PeudUK4Q-cTWFlL-QNJHsL1-CL/view?usp=drivesdk"/>
              </a:rPr>
              <a:t>https://drive.google.com/file/d/1WmGeA1PeudUK4Q-cTWFlL-QNJHsL1-CL/view?usp=drivesdk</a:t>
            </a:r>
          </a:p>
          <a:p>
            <a:pPr>
              <a:lnSpc>
                <a:spcPts val="3079"/>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049768" y="457200"/>
            <a:ext cx="4751832" cy="3435096"/>
          </a:xfrm>
          <a:custGeom>
            <a:avLst/>
            <a:gdLst/>
            <a:ahLst/>
            <a:cxnLst/>
            <a:rect r="r" b="b" t="t" l="l"/>
            <a:pathLst>
              <a:path h="3435096" w="4751832">
                <a:moveTo>
                  <a:pt x="0" y="0"/>
                </a:moveTo>
                <a:lnTo>
                  <a:pt x="4751832" y="0"/>
                </a:lnTo>
                <a:lnTo>
                  <a:pt x="4751832" y="3435096"/>
                </a:lnTo>
                <a:lnTo>
                  <a:pt x="0" y="3435096"/>
                </a:lnTo>
                <a:lnTo>
                  <a:pt x="0" y="0"/>
                </a:lnTo>
                <a:close/>
              </a:path>
            </a:pathLst>
          </a:custGeom>
          <a:blipFill>
            <a:blip r:embed="rId2"/>
            <a:stretch>
              <a:fillRect l="0" t="0" r="0" b="0"/>
            </a:stretch>
          </a:blipFill>
        </p:spPr>
      </p:sp>
      <p:sp>
        <p:nvSpPr>
          <p:cNvPr name="Freeform 3" id="3"/>
          <p:cNvSpPr/>
          <p:nvPr/>
        </p:nvSpPr>
        <p:spPr>
          <a:xfrm flipH="false" flipV="false" rot="0">
            <a:off x="8049768" y="3892296"/>
            <a:ext cx="4751832" cy="3432048"/>
          </a:xfrm>
          <a:custGeom>
            <a:avLst/>
            <a:gdLst/>
            <a:ahLst/>
            <a:cxnLst/>
            <a:rect r="r" b="b" t="t" l="l"/>
            <a:pathLst>
              <a:path h="3432048" w="4751832">
                <a:moveTo>
                  <a:pt x="0" y="0"/>
                </a:moveTo>
                <a:lnTo>
                  <a:pt x="4751832" y="0"/>
                </a:lnTo>
                <a:lnTo>
                  <a:pt x="4751832" y="3432048"/>
                </a:lnTo>
                <a:lnTo>
                  <a:pt x="0" y="3432048"/>
                </a:lnTo>
                <a:lnTo>
                  <a:pt x="0" y="0"/>
                </a:lnTo>
                <a:close/>
              </a:path>
            </a:pathLst>
          </a:custGeom>
          <a:blipFill>
            <a:blip r:embed="rId3"/>
            <a:stretch>
              <a:fillRect l="0" t="0" r="0" b="0"/>
            </a:stretch>
          </a:blipFill>
        </p:spPr>
      </p:sp>
      <p:sp>
        <p:nvSpPr>
          <p:cNvPr name="Freeform 4" id="4"/>
          <p:cNvSpPr/>
          <p:nvPr/>
        </p:nvSpPr>
        <p:spPr>
          <a:xfrm flipH="false" flipV="false" rot="0">
            <a:off x="609600" y="4465320"/>
            <a:ext cx="451104" cy="2852928"/>
          </a:xfrm>
          <a:custGeom>
            <a:avLst/>
            <a:gdLst/>
            <a:ahLst/>
            <a:cxnLst/>
            <a:rect r="r" b="b" t="t" l="l"/>
            <a:pathLst>
              <a:path h="2852928" w="451104">
                <a:moveTo>
                  <a:pt x="0" y="0"/>
                </a:moveTo>
                <a:lnTo>
                  <a:pt x="451104" y="0"/>
                </a:lnTo>
                <a:lnTo>
                  <a:pt x="451104" y="2852928"/>
                </a:lnTo>
                <a:lnTo>
                  <a:pt x="0" y="2852928"/>
                </a:lnTo>
                <a:lnTo>
                  <a:pt x="0" y="0"/>
                </a:lnTo>
                <a:close/>
              </a:path>
            </a:pathLst>
          </a:custGeom>
          <a:blipFill>
            <a:blip r:embed="rId4"/>
            <a:stretch>
              <a:fillRect l="0" t="0" r="0" b="0"/>
            </a:stretch>
          </a:blipFill>
        </p:spPr>
      </p:sp>
      <p:grpSp>
        <p:nvGrpSpPr>
          <p:cNvPr name="Group 5" id="5"/>
          <p:cNvGrpSpPr>
            <a:grpSpLocks noChangeAspect="true"/>
          </p:cNvGrpSpPr>
          <p:nvPr/>
        </p:nvGrpSpPr>
        <p:grpSpPr>
          <a:xfrm rot="0">
            <a:off x="546097" y="393697"/>
            <a:ext cx="12318997" cy="6984997"/>
            <a:chOff x="0" y="0"/>
            <a:chExt cx="12319000" cy="6985000"/>
          </a:xfrm>
        </p:grpSpPr>
        <p:sp>
          <p:nvSpPr>
            <p:cNvPr name="Freeform 6" id="6"/>
            <p:cNvSpPr/>
            <p:nvPr/>
          </p:nvSpPr>
          <p:spPr>
            <a:xfrm flipH="false" flipV="false" rot="0">
              <a:off x="9417812" y="5959856"/>
              <a:ext cx="181356" cy="181356"/>
            </a:xfrm>
            <a:custGeom>
              <a:avLst/>
              <a:gdLst/>
              <a:ahLst/>
              <a:cxnLst/>
              <a:rect r="r" b="b" t="t" l="l"/>
              <a:pathLst>
                <a:path h="181356" w="181356">
                  <a:moveTo>
                    <a:pt x="0" y="0"/>
                  </a:moveTo>
                  <a:lnTo>
                    <a:pt x="181356" y="0"/>
                  </a:lnTo>
                  <a:lnTo>
                    <a:pt x="181356" y="181356"/>
                  </a:lnTo>
                  <a:lnTo>
                    <a:pt x="0" y="181356"/>
                  </a:lnTo>
                  <a:close/>
                </a:path>
              </a:pathLst>
            </a:custGeom>
            <a:solidFill>
              <a:srgbClr val="2E946B"/>
            </a:solidFill>
          </p:spPr>
        </p:sp>
        <p:sp>
          <p:nvSpPr>
            <p:cNvPr name="Freeform 7" id="7"/>
            <p:cNvSpPr/>
            <p:nvPr/>
          </p:nvSpPr>
          <p:spPr>
            <a:xfrm flipH="false" flipV="false" rot="0">
              <a:off x="63500" y="63500"/>
              <a:ext cx="12192000" cy="6858000"/>
            </a:xfrm>
            <a:custGeom>
              <a:avLst/>
              <a:gdLst/>
              <a:ahLst/>
              <a:cxnLst/>
              <a:rect r="r" b="b" t="t" l="l"/>
              <a:pathLst>
                <a:path h="6858000" w="12192000">
                  <a:moveTo>
                    <a:pt x="0" y="0"/>
                  </a:moveTo>
                  <a:lnTo>
                    <a:pt x="12192000" y="0"/>
                  </a:lnTo>
                  <a:lnTo>
                    <a:pt x="12192000" y="6858000"/>
                  </a:lnTo>
                  <a:lnTo>
                    <a:pt x="0" y="6858000"/>
                  </a:lnTo>
                  <a:close/>
                </a:path>
              </a:pathLst>
            </a:custGeom>
            <a:solidFill>
              <a:srgbClr val="F2F2F2"/>
            </a:solidFill>
          </p:spPr>
        </p:sp>
        <p:sp>
          <p:nvSpPr>
            <p:cNvPr name="Freeform 8" id="8"/>
            <p:cNvSpPr/>
            <p:nvPr/>
          </p:nvSpPr>
          <p:spPr>
            <a:xfrm flipH="false" flipV="false" rot="0">
              <a:off x="9417812" y="5426456"/>
              <a:ext cx="457200" cy="457200"/>
            </a:xfrm>
            <a:custGeom>
              <a:avLst/>
              <a:gdLst/>
              <a:ahLst/>
              <a:cxnLst/>
              <a:rect r="r" b="b" t="t" l="l"/>
              <a:pathLst>
                <a:path h="457200" w="457200">
                  <a:moveTo>
                    <a:pt x="0" y="0"/>
                  </a:moveTo>
                  <a:lnTo>
                    <a:pt x="457200" y="0"/>
                  </a:lnTo>
                  <a:lnTo>
                    <a:pt x="457200" y="457200"/>
                  </a:lnTo>
                  <a:lnTo>
                    <a:pt x="0" y="457200"/>
                  </a:lnTo>
                  <a:close/>
                </a:path>
              </a:pathLst>
            </a:custGeom>
            <a:solidFill>
              <a:srgbClr val="42B051"/>
            </a:solidFill>
          </p:spPr>
        </p:sp>
        <p:sp>
          <p:nvSpPr>
            <p:cNvPr name="Freeform 9" id="9"/>
            <p:cNvSpPr/>
            <p:nvPr/>
          </p:nvSpPr>
          <p:spPr>
            <a:xfrm flipH="false" flipV="false" rot="0">
              <a:off x="6759956" y="1759712"/>
              <a:ext cx="313944" cy="323088"/>
            </a:xfrm>
            <a:custGeom>
              <a:avLst/>
              <a:gdLst/>
              <a:ahLst/>
              <a:cxnLst/>
              <a:rect r="r" b="b" t="t" l="l"/>
              <a:pathLst>
                <a:path h="323088" w="313944">
                  <a:moveTo>
                    <a:pt x="0" y="0"/>
                  </a:moveTo>
                  <a:lnTo>
                    <a:pt x="313944" y="0"/>
                  </a:lnTo>
                  <a:lnTo>
                    <a:pt x="313944" y="323088"/>
                  </a:lnTo>
                  <a:lnTo>
                    <a:pt x="0" y="323088"/>
                  </a:lnTo>
                  <a:close/>
                </a:path>
              </a:pathLst>
            </a:custGeom>
            <a:solidFill>
              <a:srgbClr val="2E83C3"/>
            </a:solidFill>
          </p:spPr>
        </p:sp>
      </p:grpSp>
      <p:sp>
        <p:nvSpPr>
          <p:cNvPr name="Freeform 10" id="10"/>
          <p:cNvSpPr/>
          <p:nvPr/>
        </p:nvSpPr>
        <p:spPr>
          <a:xfrm flipH="false" flipV="false" rot="0">
            <a:off x="1359408" y="1438656"/>
            <a:ext cx="5721096" cy="1307592"/>
          </a:xfrm>
          <a:custGeom>
            <a:avLst/>
            <a:gdLst/>
            <a:ahLst/>
            <a:cxnLst/>
            <a:rect r="r" b="b" t="t" l="l"/>
            <a:pathLst>
              <a:path h="1307592" w="5721096">
                <a:moveTo>
                  <a:pt x="0" y="0"/>
                </a:moveTo>
                <a:lnTo>
                  <a:pt x="5721096" y="0"/>
                </a:lnTo>
                <a:lnTo>
                  <a:pt x="5721096" y="1307592"/>
                </a:lnTo>
                <a:lnTo>
                  <a:pt x="0" y="1307592"/>
                </a:lnTo>
                <a:lnTo>
                  <a:pt x="0" y="0"/>
                </a:lnTo>
                <a:close/>
              </a:path>
            </a:pathLst>
          </a:custGeom>
          <a:blipFill>
            <a:blip r:embed="rId5"/>
            <a:stretch>
              <a:fillRect l="0" t="0" r="0" b="0"/>
            </a:stretch>
          </a:blipFill>
        </p:spPr>
      </p:sp>
      <p:sp>
        <p:nvSpPr>
          <p:cNvPr name="Freeform 11" id="11"/>
          <p:cNvSpPr/>
          <p:nvPr/>
        </p:nvSpPr>
        <p:spPr>
          <a:xfrm flipH="false" flipV="false" rot="0">
            <a:off x="1286256" y="6925056"/>
            <a:ext cx="2142744" cy="199644"/>
          </a:xfrm>
          <a:custGeom>
            <a:avLst/>
            <a:gdLst/>
            <a:ahLst/>
            <a:cxnLst/>
            <a:rect r="r" b="b" t="t" l="l"/>
            <a:pathLst>
              <a:path h="199644" w="2142744">
                <a:moveTo>
                  <a:pt x="0" y="0"/>
                </a:moveTo>
                <a:lnTo>
                  <a:pt x="2142744" y="0"/>
                </a:lnTo>
                <a:lnTo>
                  <a:pt x="2142744" y="199644"/>
                </a:lnTo>
                <a:lnTo>
                  <a:pt x="0" y="199644"/>
                </a:lnTo>
                <a:lnTo>
                  <a:pt x="0" y="0"/>
                </a:lnTo>
                <a:close/>
              </a:path>
            </a:pathLst>
          </a:custGeom>
          <a:blipFill>
            <a:blip r:embed="rId6"/>
            <a:stretch>
              <a:fillRect l="0" t="0" r="0" b="0"/>
            </a:stretch>
          </a:blipFill>
        </p:spPr>
      </p:sp>
      <p:grpSp>
        <p:nvGrpSpPr>
          <p:cNvPr name="Group 12" id="12"/>
          <p:cNvGrpSpPr>
            <a:grpSpLocks noChangeAspect="true"/>
          </p:cNvGrpSpPr>
          <p:nvPr/>
        </p:nvGrpSpPr>
        <p:grpSpPr>
          <a:xfrm rot="0">
            <a:off x="1077468" y="6867144"/>
            <a:ext cx="3704844" cy="295656"/>
            <a:chOff x="0" y="0"/>
            <a:chExt cx="3704844" cy="295656"/>
          </a:xfrm>
        </p:grpSpPr>
        <p:sp>
          <p:nvSpPr>
            <p:cNvPr name="Freeform 13" id="13"/>
            <p:cNvSpPr/>
            <p:nvPr/>
          </p:nvSpPr>
          <p:spPr>
            <a:xfrm flipH="false" flipV="false" rot="0">
              <a:off x="0" y="0"/>
              <a:ext cx="3704844" cy="295656"/>
            </a:xfrm>
            <a:custGeom>
              <a:avLst/>
              <a:gdLst/>
              <a:ahLst/>
              <a:cxnLst/>
              <a:rect r="r" b="b" t="t" l="l"/>
              <a:pathLst>
                <a:path h="295656" w="3704844">
                  <a:moveTo>
                    <a:pt x="0" y="295656"/>
                  </a:moveTo>
                  <a:lnTo>
                    <a:pt x="3704844" y="295656"/>
                  </a:lnTo>
                  <a:lnTo>
                    <a:pt x="3704844" y="0"/>
                  </a:lnTo>
                  <a:lnTo>
                    <a:pt x="0" y="0"/>
                  </a:lnTo>
                  <a:lnTo>
                    <a:pt x="0" y="295656"/>
                  </a:lnTo>
                  <a:close/>
                </a:path>
              </a:pathLst>
            </a:custGeom>
            <a:solidFill>
              <a:srgbClr val="F2F2F2"/>
            </a:solidFill>
          </p:spPr>
        </p:sp>
      </p:grpSp>
      <p:sp>
        <p:nvSpPr>
          <p:cNvPr name="TextBox 14" id="14"/>
          <p:cNvSpPr txBox="true"/>
          <p:nvPr/>
        </p:nvSpPr>
        <p:spPr>
          <a:xfrm rot="0">
            <a:off x="1362456" y="6894205"/>
            <a:ext cx="732301" cy="202606"/>
          </a:xfrm>
          <a:prstGeom prst="rect">
            <a:avLst/>
          </a:prstGeom>
        </p:spPr>
        <p:txBody>
          <a:bodyPr anchor="t" rtlCol="false" tIns="0" lIns="0" bIns="0" rIns="0">
            <a:spAutoFit/>
          </a:bodyPr>
          <a:lstStyle/>
          <a:p>
            <a:pPr algn="l">
              <a:lnSpc>
                <a:spcPts val="1611"/>
              </a:lnSpc>
            </a:pPr>
            <a:r>
              <a:rPr lang="en-US" sz="1151" spc="-25">
                <a:solidFill>
                  <a:srgbClr val="2E83C3"/>
                </a:solidFill>
                <a:latin typeface="Montserrat"/>
              </a:rPr>
              <a:t>3/21/2024 </a:t>
            </a:r>
          </a:p>
        </p:txBody>
      </p:sp>
      <p:sp>
        <p:nvSpPr>
          <p:cNvPr name="TextBox 15" id="15"/>
          <p:cNvSpPr txBox="true"/>
          <p:nvPr/>
        </p:nvSpPr>
        <p:spPr>
          <a:xfrm rot="0">
            <a:off x="11999976" y="6894205"/>
            <a:ext cx="107871" cy="207693"/>
          </a:xfrm>
          <a:prstGeom prst="rect">
            <a:avLst/>
          </a:prstGeom>
        </p:spPr>
        <p:txBody>
          <a:bodyPr anchor="t" rtlCol="false" tIns="0" lIns="0" bIns="0" rIns="0">
            <a:spAutoFit/>
          </a:bodyPr>
          <a:lstStyle/>
          <a:p>
            <a:pPr algn="l">
              <a:lnSpc>
                <a:spcPts val="1611"/>
              </a:lnSpc>
            </a:pPr>
            <a:r>
              <a:rPr lang="en-US" sz="1151" spc="-25">
                <a:solidFill>
                  <a:srgbClr val="2E946B"/>
                </a:solidFill>
                <a:latin typeface="Montserrat"/>
              </a:rPr>
              <a:t>2</a:t>
            </a:r>
            <a:r>
              <a:rPr lang="en-US" sz="1151" spc="-25">
                <a:solidFill>
                  <a:srgbClr val="000000"/>
                </a:solidFill>
                <a:latin typeface="Montserrat"/>
              </a:rPr>
              <a:t> </a:t>
            </a:r>
          </a:p>
        </p:txBody>
      </p:sp>
      <p:sp>
        <p:nvSpPr>
          <p:cNvPr name="TextBox 16" id="16"/>
          <p:cNvSpPr txBox="true"/>
          <p:nvPr/>
        </p:nvSpPr>
        <p:spPr>
          <a:xfrm rot="0">
            <a:off x="2093976" y="6894205"/>
            <a:ext cx="1058990" cy="202606"/>
          </a:xfrm>
          <a:prstGeom prst="rect">
            <a:avLst/>
          </a:prstGeom>
        </p:spPr>
        <p:txBody>
          <a:bodyPr anchor="t" rtlCol="false" tIns="0" lIns="0" bIns="0" rIns="0">
            <a:spAutoFit/>
          </a:bodyPr>
          <a:lstStyle/>
          <a:p>
            <a:pPr algn="l">
              <a:lnSpc>
                <a:spcPts val="1611"/>
              </a:lnSpc>
            </a:pPr>
            <a:r>
              <a:rPr lang="en-US" sz="1151" spc="-6">
                <a:solidFill>
                  <a:srgbClr val="2E83C3"/>
                </a:solidFill>
                <a:latin typeface="IBM Plex Sans"/>
              </a:rPr>
              <a:t>Annual Review </a:t>
            </a:r>
          </a:p>
        </p:txBody>
      </p:sp>
      <p:sp>
        <p:nvSpPr>
          <p:cNvPr name="TextBox 17" id="17"/>
          <p:cNvSpPr txBox="true"/>
          <p:nvPr/>
        </p:nvSpPr>
        <p:spPr>
          <a:xfrm rot="0">
            <a:off x="1362380" y="819617"/>
            <a:ext cx="4021569" cy="1949939"/>
          </a:xfrm>
          <a:prstGeom prst="rect">
            <a:avLst/>
          </a:prstGeom>
        </p:spPr>
        <p:txBody>
          <a:bodyPr anchor="t" rtlCol="false" tIns="0" lIns="0" bIns="0" rIns="0">
            <a:spAutoFit/>
          </a:bodyPr>
          <a:lstStyle/>
          <a:p>
            <a:pPr algn="l">
              <a:lnSpc>
                <a:spcPts val="2306"/>
              </a:lnSpc>
            </a:pPr>
            <a:r>
              <a:rPr lang="en-US" sz="1103">
                <a:solidFill>
                  <a:srgbClr val="000000"/>
                </a:solidFill>
                <a:latin typeface="Arimo"/>
              </a:rPr>
              <a:t> </a:t>
            </a:r>
          </a:p>
          <a:p>
            <a:pPr algn="l">
              <a:lnSpc>
                <a:spcPts val="8982"/>
              </a:lnSpc>
            </a:pPr>
            <a:r>
              <a:rPr lang="en-US" sz="4296" spc="-42">
                <a:solidFill>
                  <a:srgbClr val="000000"/>
                </a:solidFill>
                <a:latin typeface="IBM Plex Sans"/>
              </a:rPr>
              <a:t>HEART DISEASE </a:t>
            </a:r>
          </a:p>
          <a:p>
            <a:pPr algn="l">
              <a:lnSpc>
                <a:spcPts val="2148"/>
              </a:lnSpc>
            </a:pPr>
            <a:r>
              <a:rPr lang="en-US" sz="4296" spc="-38">
                <a:solidFill>
                  <a:srgbClr val="000000"/>
                </a:solidFill>
                <a:latin typeface="IBM Plex Sans"/>
              </a:rPr>
              <a:t>PREDICTION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049768" y="457200"/>
            <a:ext cx="4751832" cy="3435096"/>
          </a:xfrm>
          <a:custGeom>
            <a:avLst/>
            <a:gdLst/>
            <a:ahLst/>
            <a:cxnLst/>
            <a:rect r="r" b="b" t="t" l="l"/>
            <a:pathLst>
              <a:path h="3435096" w="4751832">
                <a:moveTo>
                  <a:pt x="0" y="0"/>
                </a:moveTo>
                <a:lnTo>
                  <a:pt x="4751832" y="0"/>
                </a:lnTo>
                <a:lnTo>
                  <a:pt x="4751832" y="3435096"/>
                </a:lnTo>
                <a:lnTo>
                  <a:pt x="0" y="3435096"/>
                </a:lnTo>
                <a:lnTo>
                  <a:pt x="0" y="0"/>
                </a:lnTo>
                <a:close/>
              </a:path>
            </a:pathLst>
          </a:custGeom>
          <a:blipFill>
            <a:blip r:embed="rId2"/>
            <a:stretch>
              <a:fillRect l="0" t="0" r="0" b="0"/>
            </a:stretch>
          </a:blipFill>
        </p:spPr>
      </p:sp>
      <p:sp>
        <p:nvSpPr>
          <p:cNvPr name="Freeform 3" id="3"/>
          <p:cNvSpPr/>
          <p:nvPr/>
        </p:nvSpPr>
        <p:spPr>
          <a:xfrm flipH="false" flipV="false" rot="0">
            <a:off x="8049768" y="3892296"/>
            <a:ext cx="4751832" cy="3432048"/>
          </a:xfrm>
          <a:custGeom>
            <a:avLst/>
            <a:gdLst/>
            <a:ahLst/>
            <a:cxnLst/>
            <a:rect r="r" b="b" t="t" l="l"/>
            <a:pathLst>
              <a:path h="3432048" w="4751832">
                <a:moveTo>
                  <a:pt x="0" y="0"/>
                </a:moveTo>
                <a:lnTo>
                  <a:pt x="4751832" y="0"/>
                </a:lnTo>
                <a:lnTo>
                  <a:pt x="4751832" y="3432048"/>
                </a:lnTo>
                <a:lnTo>
                  <a:pt x="0" y="3432048"/>
                </a:lnTo>
                <a:lnTo>
                  <a:pt x="0" y="0"/>
                </a:lnTo>
                <a:close/>
              </a:path>
            </a:pathLst>
          </a:custGeom>
          <a:blipFill>
            <a:blip r:embed="rId3"/>
            <a:stretch>
              <a:fillRect l="0" t="0" r="0" b="0"/>
            </a:stretch>
          </a:blipFill>
        </p:spPr>
      </p:sp>
      <p:sp>
        <p:nvSpPr>
          <p:cNvPr name="Freeform 4" id="4"/>
          <p:cNvSpPr/>
          <p:nvPr/>
        </p:nvSpPr>
        <p:spPr>
          <a:xfrm flipH="false" flipV="false" rot="0">
            <a:off x="609600" y="4465320"/>
            <a:ext cx="451104" cy="2852928"/>
          </a:xfrm>
          <a:custGeom>
            <a:avLst/>
            <a:gdLst/>
            <a:ahLst/>
            <a:cxnLst/>
            <a:rect r="r" b="b" t="t" l="l"/>
            <a:pathLst>
              <a:path h="2852928" w="451104">
                <a:moveTo>
                  <a:pt x="0" y="0"/>
                </a:moveTo>
                <a:lnTo>
                  <a:pt x="451104" y="0"/>
                </a:lnTo>
                <a:lnTo>
                  <a:pt x="451104" y="2852928"/>
                </a:lnTo>
                <a:lnTo>
                  <a:pt x="0" y="2852928"/>
                </a:lnTo>
                <a:lnTo>
                  <a:pt x="0" y="0"/>
                </a:lnTo>
                <a:close/>
              </a:path>
            </a:pathLst>
          </a:custGeom>
          <a:blipFill>
            <a:blip r:embed="rId4"/>
            <a:stretch>
              <a:fillRect l="0" t="0" r="0" b="0"/>
            </a:stretch>
          </a:blipFill>
        </p:spPr>
      </p:sp>
      <p:sp>
        <p:nvSpPr>
          <p:cNvPr name="Freeform 5" id="5"/>
          <p:cNvSpPr/>
          <p:nvPr/>
        </p:nvSpPr>
        <p:spPr>
          <a:xfrm flipH="false" flipV="false" rot="0">
            <a:off x="1341120" y="6647688"/>
            <a:ext cx="5824728" cy="1124712"/>
          </a:xfrm>
          <a:custGeom>
            <a:avLst/>
            <a:gdLst/>
            <a:ahLst/>
            <a:cxnLst/>
            <a:rect r="r" b="b" t="t" l="l"/>
            <a:pathLst>
              <a:path h="1124712" w="5824728">
                <a:moveTo>
                  <a:pt x="0" y="0"/>
                </a:moveTo>
                <a:lnTo>
                  <a:pt x="5824728" y="0"/>
                </a:lnTo>
                <a:lnTo>
                  <a:pt x="5824728" y="1124712"/>
                </a:lnTo>
                <a:lnTo>
                  <a:pt x="0" y="1124712"/>
                </a:lnTo>
                <a:lnTo>
                  <a:pt x="0" y="0"/>
                </a:lnTo>
                <a:close/>
              </a:path>
            </a:pathLst>
          </a:custGeom>
          <a:blipFill>
            <a:blip r:embed="rId5"/>
            <a:stretch>
              <a:fillRect l="0" t="0" r="0" b="0"/>
            </a:stretch>
          </a:blipFill>
        </p:spPr>
      </p:sp>
      <p:grpSp>
        <p:nvGrpSpPr>
          <p:cNvPr name="Group 6" id="6"/>
          <p:cNvGrpSpPr>
            <a:grpSpLocks noChangeAspect="true"/>
          </p:cNvGrpSpPr>
          <p:nvPr/>
        </p:nvGrpSpPr>
        <p:grpSpPr>
          <a:xfrm rot="0">
            <a:off x="609600" y="457200"/>
            <a:ext cx="12192000" cy="6858000"/>
            <a:chOff x="0" y="0"/>
            <a:chExt cx="12192000" cy="6858000"/>
          </a:xfrm>
        </p:grpSpPr>
        <p:sp>
          <p:nvSpPr>
            <p:cNvPr name="Freeform 7" id="7"/>
            <p:cNvSpPr/>
            <p:nvPr/>
          </p:nvSpPr>
          <p:spPr>
            <a:xfrm flipH="false" flipV="false" rot="0">
              <a:off x="0" y="0"/>
              <a:ext cx="12192000" cy="6858000"/>
            </a:xfrm>
            <a:custGeom>
              <a:avLst/>
              <a:gdLst/>
              <a:ahLst/>
              <a:cxnLst/>
              <a:rect r="r" b="b" t="t" l="l"/>
              <a:pathLst>
                <a:path h="6858000" w="12192000">
                  <a:moveTo>
                    <a:pt x="0" y="0"/>
                  </a:moveTo>
                  <a:lnTo>
                    <a:pt x="12192000" y="0"/>
                  </a:lnTo>
                  <a:lnTo>
                    <a:pt x="12192000" y="6858000"/>
                  </a:lnTo>
                  <a:lnTo>
                    <a:pt x="0" y="6858000"/>
                  </a:lnTo>
                  <a:close/>
                </a:path>
              </a:pathLst>
            </a:custGeom>
            <a:solidFill>
              <a:srgbClr val="F2F2F2"/>
            </a:solidFill>
          </p:spPr>
        </p:sp>
      </p:grpSp>
      <p:sp>
        <p:nvSpPr>
          <p:cNvPr name="Freeform 8" id="8"/>
          <p:cNvSpPr/>
          <p:nvPr/>
        </p:nvSpPr>
        <p:spPr>
          <a:xfrm flipH="false" flipV="false" rot="0">
            <a:off x="609600" y="499872"/>
            <a:ext cx="207264" cy="6096"/>
          </a:xfrm>
          <a:custGeom>
            <a:avLst/>
            <a:gdLst/>
            <a:ahLst/>
            <a:cxnLst/>
            <a:rect r="r" b="b" t="t" l="l"/>
            <a:pathLst>
              <a:path h="6096" w="207264">
                <a:moveTo>
                  <a:pt x="0" y="0"/>
                </a:moveTo>
                <a:lnTo>
                  <a:pt x="207264" y="0"/>
                </a:lnTo>
                <a:lnTo>
                  <a:pt x="207264" y="6096"/>
                </a:lnTo>
                <a:lnTo>
                  <a:pt x="0" y="6096"/>
                </a:lnTo>
                <a:lnTo>
                  <a:pt x="0" y="0"/>
                </a:lnTo>
                <a:close/>
              </a:path>
            </a:pathLst>
          </a:custGeom>
          <a:blipFill>
            <a:blip r:embed="rId6"/>
            <a:stretch>
              <a:fillRect l="0" t="0" r="0" b="0"/>
            </a:stretch>
          </a:blipFill>
        </p:spPr>
      </p:sp>
      <p:grpSp>
        <p:nvGrpSpPr>
          <p:cNvPr name="Group 9" id="9"/>
          <p:cNvGrpSpPr>
            <a:grpSpLocks noChangeAspect="true"/>
          </p:cNvGrpSpPr>
          <p:nvPr/>
        </p:nvGrpSpPr>
        <p:grpSpPr>
          <a:xfrm rot="0">
            <a:off x="1077468" y="6867144"/>
            <a:ext cx="3704844" cy="295656"/>
            <a:chOff x="0" y="0"/>
            <a:chExt cx="3704844" cy="295656"/>
          </a:xfrm>
        </p:grpSpPr>
        <p:sp>
          <p:nvSpPr>
            <p:cNvPr name="Freeform 10" id="10"/>
            <p:cNvSpPr/>
            <p:nvPr/>
          </p:nvSpPr>
          <p:spPr>
            <a:xfrm flipH="false" flipV="false" rot="0">
              <a:off x="0" y="0"/>
              <a:ext cx="3704844" cy="295656"/>
            </a:xfrm>
            <a:custGeom>
              <a:avLst/>
              <a:gdLst/>
              <a:ahLst/>
              <a:cxnLst/>
              <a:rect r="r" b="b" t="t" l="l"/>
              <a:pathLst>
                <a:path h="295656" w="3704844">
                  <a:moveTo>
                    <a:pt x="0" y="295656"/>
                  </a:moveTo>
                  <a:lnTo>
                    <a:pt x="3704844" y="295656"/>
                  </a:lnTo>
                  <a:lnTo>
                    <a:pt x="3704844" y="0"/>
                  </a:lnTo>
                  <a:lnTo>
                    <a:pt x="0" y="0"/>
                  </a:lnTo>
                  <a:lnTo>
                    <a:pt x="0" y="295656"/>
                  </a:lnTo>
                  <a:close/>
                </a:path>
              </a:pathLst>
            </a:custGeom>
            <a:solidFill>
              <a:srgbClr val="F2F2F2"/>
            </a:solidFill>
          </p:spPr>
        </p:sp>
      </p:grpSp>
      <p:sp>
        <p:nvSpPr>
          <p:cNvPr name="Freeform 11" id="11"/>
          <p:cNvSpPr/>
          <p:nvPr/>
        </p:nvSpPr>
        <p:spPr>
          <a:xfrm flipH="false" flipV="false" rot="0">
            <a:off x="7973568" y="905256"/>
            <a:ext cx="361188" cy="362712"/>
          </a:xfrm>
          <a:custGeom>
            <a:avLst/>
            <a:gdLst/>
            <a:ahLst/>
            <a:cxnLst/>
            <a:rect r="r" b="b" t="t" l="l"/>
            <a:pathLst>
              <a:path h="362712" w="361188">
                <a:moveTo>
                  <a:pt x="0" y="0"/>
                </a:moveTo>
                <a:lnTo>
                  <a:pt x="361188" y="0"/>
                </a:lnTo>
                <a:lnTo>
                  <a:pt x="361188" y="362712"/>
                </a:lnTo>
                <a:lnTo>
                  <a:pt x="0" y="36271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2" id="12"/>
          <p:cNvSpPr/>
          <p:nvPr/>
        </p:nvSpPr>
        <p:spPr>
          <a:xfrm flipH="false" flipV="false" rot="0">
            <a:off x="11233909" y="6003541"/>
            <a:ext cx="1097785" cy="899665"/>
          </a:xfrm>
          <a:custGeom>
            <a:avLst/>
            <a:gdLst/>
            <a:ahLst/>
            <a:cxnLst/>
            <a:rect r="r" b="b" t="t" l="l"/>
            <a:pathLst>
              <a:path h="899665" w="1097785">
                <a:moveTo>
                  <a:pt x="0" y="0"/>
                </a:moveTo>
                <a:lnTo>
                  <a:pt x="1097785" y="0"/>
                </a:lnTo>
                <a:lnTo>
                  <a:pt x="1097785" y="899665"/>
                </a:lnTo>
                <a:lnTo>
                  <a:pt x="0" y="89966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3" id="13"/>
          <p:cNvSpPr/>
          <p:nvPr/>
        </p:nvSpPr>
        <p:spPr>
          <a:xfrm flipH="false" flipV="false" rot="0">
            <a:off x="658368" y="4279392"/>
            <a:ext cx="1732788" cy="2656332"/>
          </a:xfrm>
          <a:custGeom>
            <a:avLst/>
            <a:gdLst/>
            <a:ahLst/>
            <a:cxnLst/>
            <a:rect r="r" b="b" t="t" l="l"/>
            <a:pathLst>
              <a:path h="2656332" w="1732788">
                <a:moveTo>
                  <a:pt x="0" y="0"/>
                </a:moveTo>
                <a:lnTo>
                  <a:pt x="1732788" y="0"/>
                </a:lnTo>
                <a:lnTo>
                  <a:pt x="1732788" y="2656332"/>
                </a:lnTo>
                <a:lnTo>
                  <a:pt x="0" y="2656332"/>
                </a:lnTo>
                <a:lnTo>
                  <a:pt x="0" y="0"/>
                </a:lnTo>
                <a:close/>
              </a:path>
            </a:pathLst>
          </a:custGeom>
          <a:blipFill>
            <a:blip r:embed="rId11"/>
            <a:stretch>
              <a:fillRect l="0" t="0" r="0" b="0"/>
            </a:stretch>
          </a:blipFill>
        </p:spPr>
      </p:sp>
      <p:sp>
        <p:nvSpPr>
          <p:cNvPr name="Freeform 14" id="14"/>
          <p:cNvSpPr/>
          <p:nvPr/>
        </p:nvSpPr>
        <p:spPr>
          <a:xfrm flipH="false" flipV="false" rot="0">
            <a:off x="658368" y="6935724"/>
            <a:ext cx="1732788" cy="350520"/>
          </a:xfrm>
          <a:custGeom>
            <a:avLst/>
            <a:gdLst/>
            <a:ahLst/>
            <a:cxnLst/>
            <a:rect r="r" b="b" t="t" l="l"/>
            <a:pathLst>
              <a:path h="350520" w="1732788">
                <a:moveTo>
                  <a:pt x="0" y="0"/>
                </a:moveTo>
                <a:lnTo>
                  <a:pt x="1732788" y="0"/>
                </a:lnTo>
                <a:lnTo>
                  <a:pt x="1732788" y="350520"/>
                </a:lnTo>
                <a:lnTo>
                  <a:pt x="0" y="350520"/>
                </a:lnTo>
                <a:lnTo>
                  <a:pt x="0" y="0"/>
                </a:lnTo>
                <a:close/>
              </a:path>
            </a:pathLst>
          </a:custGeom>
          <a:blipFill>
            <a:blip r:embed="rId12"/>
            <a:stretch>
              <a:fillRect l="0" t="0" r="0" b="-8260"/>
            </a:stretch>
          </a:blipFill>
        </p:spPr>
      </p:sp>
      <p:sp>
        <p:nvSpPr>
          <p:cNvPr name="Freeform 15" id="15"/>
          <p:cNvSpPr/>
          <p:nvPr/>
        </p:nvSpPr>
        <p:spPr>
          <a:xfrm flipH="false" flipV="false" rot="0">
            <a:off x="1359408" y="1072896"/>
            <a:ext cx="3105912" cy="786384"/>
          </a:xfrm>
          <a:custGeom>
            <a:avLst/>
            <a:gdLst/>
            <a:ahLst/>
            <a:cxnLst/>
            <a:rect r="r" b="b" t="t" l="l"/>
            <a:pathLst>
              <a:path h="786384" w="3105912">
                <a:moveTo>
                  <a:pt x="0" y="0"/>
                </a:moveTo>
                <a:lnTo>
                  <a:pt x="3105912" y="0"/>
                </a:lnTo>
                <a:lnTo>
                  <a:pt x="3105912" y="786384"/>
                </a:lnTo>
                <a:lnTo>
                  <a:pt x="0" y="786384"/>
                </a:lnTo>
                <a:lnTo>
                  <a:pt x="0" y="0"/>
                </a:lnTo>
                <a:close/>
              </a:path>
            </a:pathLst>
          </a:custGeom>
          <a:blipFill>
            <a:blip r:embed="rId13"/>
            <a:stretch>
              <a:fillRect l="0" t="0" r="0" b="0"/>
            </a:stretch>
          </a:blipFill>
        </p:spPr>
      </p:sp>
      <p:grpSp>
        <p:nvGrpSpPr>
          <p:cNvPr name="Group 16" id="16"/>
          <p:cNvGrpSpPr>
            <a:grpSpLocks noChangeAspect="true"/>
          </p:cNvGrpSpPr>
          <p:nvPr/>
        </p:nvGrpSpPr>
        <p:grpSpPr>
          <a:xfrm rot="0">
            <a:off x="2682745" y="2324605"/>
            <a:ext cx="5805421" cy="1804921"/>
            <a:chOff x="0" y="0"/>
            <a:chExt cx="5805424" cy="1804924"/>
          </a:xfrm>
        </p:grpSpPr>
        <p:sp>
          <p:nvSpPr>
            <p:cNvPr name="Freeform 17" id="17"/>
            <p:cNvSpPr/>
            <p:nvPr/>
          </p:nvSpPr>
          <p:spPr>
            <a:xfrm flipH="false" flipV="false" rot="0">
              <a:off x="68072" y="68072"/>
              <a:ext cx="5669280" cy="1668780"/>
            </a:xfrm>
            <a:custGeom>
              <a:avLst/>
              <a:gdLst/>
              <a:ahLst/>
              <a:cxnLst/>
              <a:rect r="r" b="b" t="t" l="l"/>
              <a:pathLst>
                <a:path h="1668780" w="5669280">
                  <a:moveTo>
                    <a:pt x="0" y="0"/>
                  </a:moveTo>
                  <a:lnTo>
                    <a:pt x="5669280" y="0"/>
                  </a:lnTo>
                  <a:lnTo>
                    <a:pt x="5669280" y="1668780"/>
                  </a:lnTo>
                  <a:lnTo>
                    <a:pt x="0" y="1668780"/>
                  </a:lnTo>
                  <a:close/>
                </a:path>
              </a:pathLst>
            </a:custGeom>
            <a:solidFill>
              <a:srgbClr val="FFFFFF"/>
            </a:solidFill>
          </p:spPr>
        </p:sp>
        <p:sp>
          <p:nvSpPr>
            <p:cNvPr name="Freeform 18" id="18"/>
            <p:cNvSpPr/>
            <p:nvPr/>
          </p:nvSpPr>
          <p:spPr>
            <a:xfrm flipH="false" flipV="false" rot="0">
              <a:off x="63500" y="63500"/>
              <a:ext cx="5678424" cy="1677924"/>
            </a:xfrm>
            <a:custGeom>
              <a:avLst/>
              <a:gdLst/>
              <a:ahLst/>
              <a:cxnLst/>
              <a:rect r="r" b="b" t="t" l="l"/>
              <a:pathLst>
                <a:path h="1677924" w="5678424">
                  <a:moveTo>
                    <a:pt x="4572" y="0"/>
                  </a:moveTo>
                  <a:lnTo>
                    <a:pt x="5678424" y="4572"/>
                  </a:lnTo>
                  <a:lnTo>
                    <a:pt x="5678424" y="1677924"/>
                  </a:lnTo>
                  <a:lnTo>
                    <a:pt x="0" y="1673352"/>
                  </a:lnTo>
                  <a:lnTo>
                    <a:pt x="0" y="0"/>
                  </a:lnTo>
                  <a:lnTo>
                    <a:pt x="4572" y="0"/>
                  </a:lnTo>
                  <a:moveTo>
                    <a:pt x="4572" y="9144"/>
                  </a:moveTo>
                  <a:lnTo>
                    <a:pt x="4572" y="4572"/>
                  </a:lnTo>
                  <a:lnTo>
                    <a:pt x="9144" y="4572"/>
                  </a:lnTo>
                  <a:lnTo>
                    <a:pt x="9144" y="1673352"/>
                  </a:lnTo>
                  <a:lnTo>
                    <a:pt x="4572" y="1673352"/>
                  </a:lnTo>
                  <a:lnTo>
                    <a:pt x="4572" y="1668780"/>
                  </a:lnTo>
                  <a:lnTo>
                    <a:pt x="5669280" y="1673352"/>
                  </a:lnTo>
                  <a:lnTo>
                    <a:pt x="5669280" y="4572"/>
                  </a:lnTo>
                  <a:lnTo>
                    <a:pt x="5673852" y="4572"/>
                  </a:lnTo>
                  <a:lnTo>
                    <a:pt x="5673852" y="9144"/>
                  </a:lnTo>
                  <a:lnTo>
                    <a:pt x="4572" y="9144"/>
                  </a:lnTo>
                  <a:close/>
                </a:path>
              </a:pathLst>
            </a:custGeom>
            <a:solidFill>
              <a:srgbClr val="000000"/>
            </a:solidFill>
          </p:spPr>
        </p:sp>
        <p:sp>
          <p:nvSpPr>
            <p:cNvPr name="Freeform 19" id="19"/>
            <p:cNvSpPr/>
            <p:nvPr/>
          </p:nvSpPr>
          <p:spPr>
            <a:xfrm flipH="false" flipV="false" rot="0">
              <a:off x="164084" y="118364"/>
              <a:ext cx="5038344" cy="190500"/>
            </a:xfrm>
            <a:custGeom>
              <a:avLst/>
              <a:gdLst/>
              <a:ahLst/>
              <a:cxnLst/>
              <a:rect r="r" b="b" t="t" l="l"/>
              <a:pathLst>
                <a:path h="190500" w="5038344">
                  <a:moveTo>
                    <a:pt x="0" y="0"/>
                  </a:moveTo>
                  <a:lnTo>
                    <a:pt x="5038344" y="0"/>
                  </a:lnTo>
                  <a:lnTo>
                    <a:pt x="5038344" y="190500"/>
                  </a:lnTo>
                  <a:lnTo>
                    <a:pt x="0" y="190500"/>
                  </a:lnTo>
                  <a:close/>
                </a:path>
              </a:pathLst>
            </a:custGeom>
            <a:solidFill>
              <a:srgbClr val="FFFFFF"/>
            </a:solidFill>
          </p:spPr>
        </p:sp>
        <p:sp>
          <p:nvSpPr>
            <p:cNvPr name="Freeform 20" id="20"/>
            <p:cNvSpPr/>
            <p:nvPr/>
          </p:nvSpPr>
          <p:spPr>
            <a:xfrm flipH="false" flipV="false" rot="0">
              <a:off x="164084" y="322580"/>
              <a:ext cx="4760976" cy="192024"/>
            </a:xfrm>
            <a:custGeom>
              <a:avLst/>
              <a:gdLst/>
              <a:ahLst/>
              <a:cxnLst/>
              <a:rect r="r" b="b" t="t" l="l"/>
              <a:pathLst>
                <a:path h="192024" w="4760976">
                  <a:moveTo>
                    <a:pt x="0" y="0"/>
                  </a:moveTo>
                  <a:lnTo>
                    <a:pt x="4760976" y="0"/>
                  </a:lnTo>
                  <a:lnTo>
                    <a:pt x="4760976" y="192024"/>
                  </a:lnTo>
                  <a:lnTo>
                    <a:pt x="0" y="192024"/>
                  </a:lnTo>
                  <a:close/>
                </a:path>
              </a:pathLst>
            </a:custGeom>
            <a:solidFill>
              <a:srgbClr val="FFFFFF"/>
            </a:solidFill>
          </p:spPr>
        </p:sp>
        <p:sp>
          <p:nvSpPr>
            <p:cNvPr name="Freeform 21" id="21"/>
            <p:cNvSpPr/>
            <p:nvPr/>
          </p:nvSpPr>
          <p:spPr>
            <a:xfrm flipH="false" flipV="false" rot="0">
              <a:off x="164084" y="528320"/>
              <a:ext cx="4953000" cy="190500"/>
            </a:xfrm>
            <a:custGeom>
              <a:avLst/>
              <a:gdLst/>
              <a:ahLst/>
              <a:cxnLst/>
              <a:rect r="r" b="b" t="t" l="l"/>
              <a:pathLst>
                <a:path h="190500" w="4953000">
                  <a:moveTo>
                    <a:pt x="0" y="0"/>
                  </a:moveTo>
                  <a:lnTo>
                    <a:pt x="4953000" y="0"/>
                  </a:lnTo>
                  <a:lnTo>
                    <a:pt x="4953000" y="190500"/>
                  </a:lnTo>
                  <a:lnTo>
                    <a:pt x="0" y="190500"/>
                  </a:lnTo>
                  <a:close/>
                </a:path>
              </a:pathLst>
            </a:custGeom>
            <a:solidFill>
              <a:srgbClr val="FFFFFF"/>
            </a:solidFill>
          </p:spPr>
        </p:sp>
        <p:sp>
          <p:nvSpPr>
            <p:cNvPr name="Freeform 22" id="22"/>
            <p:cNvSpPr/>
            <p:nvPr/>
          </p:nvSpPr>
          <p:spPr>
            <a:xfrm flipH="false" flipV="false" rot="0">
              <a:off x="164084" y="732536"/>
              <a:ext cx="4978908" cy="192024"/>
            </a:xfrm>
            <a:custGeom>
              <a:avLst/>
              <a:gdLst/>
              <a:ahLst/>
              <a:cxnLst/>
              <a:rect r="r" b="b" t="t" l="l"/>
              <a:pathLst>
                <a:path h="192024" w="4978908">
                  <a:moveTo>
                    <a:pt x="0" y="0"/>
                  </a:moveTo>
                  <a:lnTo>
                    <a:pt x="4978908" y="0"/>
                  </a:lnTo>
                  <a:lnTo>
                    <a:pt x="4978908" y="192024"/>
                  </a:lnTo>
                  <a:lnTo>
                    <a:pt x="0" y="192024"/>
                  </a:lnTo>
                  <a:close/>
                </a:path>
              </a:pathLst>
            </a:custGeom>
            <a:solidFill>
              <a:srgbClr val="FFFFFF"/>
            </a:solidFill>
          </p:spPr>
        </p:sp>
        <p:sp>
          <p:nvSpPr>
            <p:cNvPr name="Freeform 23" id="23"/>
            <p:cNvSpPr/>
            <p:nvPr/>
          </p:nvSpPr>
          <p:spPr>
            <a:xfrm flipH="false" flipV="false" rot="0">
              <a:off x="164084" y="938276"/>
              <a:ext cx="5065776" cy="190500"/>
            </a:xfrm>
            <a:custGeom>
              <a:avLst/>
              <a:gdLst/>
              <a:ahLst/>
              <a:cxnLst/>
              <a:rect r="r" b="b" t="t" l="l"/>
              <a:pathLst>
                <a:path h="190500" w="5065776">
                  <a:moveTo>
                    <a:pt x="0" y="0"/>
                  </a:moveTo>
                  <a:lnTo>
                    <a:pt x="5065776" y="0"/>
                  </a:lnTo>
                  <a:lnTo>
                    <a:pt x="5065776" y="190500"/>
                  </a:lnTo>
                  <a:lnTo>
                    <a:pt x="0" y="190500"/>
                  </a:lnTo>
                  <a:close/>
                </a:path>
              </a:pathLst>
            </a:custGeom>
            <a:solidFill>
              <a:srgbClr val="FFFFFF"/>
            </a:solidFill>
          </p:spPr>
        </p:sp>
        <p:sp>
          <p:nvSpPr>
            <p:cNvPr name="Freeform 24" id="24"/>
            <p:cNvSpPr/>
            <p:nvPr/>
          </p:nvSpPr>
          <p:spPr>
            <a:xfrm flipH="false" flipV="false" rot="0">
              <a:off x="164084" y="1142492"/>
              <a:ext cx="5213604" cy="192024"/>
            </a:xfrm>
            <a:custGeom>
              <a:avLst/>
              <a:gdLst/>
              <a:ahLst/>
              <a:cxnLst/>
              <a:rect r="r" b="b" t="t" l="l"/>
              <a:pathLst>
                <a:path h="192024" w="5213604">
                  <a:moveTo>
                    <a:pt x="0" y="0"/>
                  </a:moveTo>
                  <a:lnTo>
                    <a:pt x="5213604" y="0"/>
                  </a:lnTo>
                  <a:lnTo>
                    <a:pt x="5213604" y="192024"/>
                  </a:lnTo>
                  <a:lnTo>
                    <a:pt x="0" y="192024"/>
                  </a:lnTo>
                  <a:close/>
                </a:path>
              </a:pathLst>
            </a:custGeom>
            <a:solidFill>
              <a:srgbClr val="FFFFFF"/>
            </a:solidFill>
          </p:spPr>
        </p:sp>
        <p:sp>
          <p:nvSpPr>
            <p:cNvPr name="Freeform 25" id="25"/>
            <p:cNvSpPr/>
            <p:nvPr/>
          </p:nvSpPr>
          <p:spPr>
            <a:xfrm flipH="false" flipV="false" rot="0">
              <a:off x="164084" y="1348232"/>
              <a:ext cx="5146548" cy="190500"/>
            </a:xfrm>
            <a:custGeom>
              <a:avLst/>
              <a:gdLst/>
              <a:ahLst/>
              <a:cxnLst/>
              <a:rect r="r" b="b" t="t" l="l"/>
              <a:pathLst>
                <a:path h="190500" w="5146548">
                  <a:moveTo>
                    <a:pt x="0" y="0"/>
                  </a:moveTo>
                  <a:lnTo>
                    <a:pt x="5146548" y="0"/>
                  </a:lnTo>
                  <a:lnTo>
                    <a:pt x="5146548" y="190500"/>
                  </a:lnTo>
                  <a:lnTo>
                    <a:pt x="0" y="190500"/>
                  </a:lnTo>
                  <a:close/>
                </a:path>
              </a:pathLst>
            </a:custGeom>
            <a:solidFill>
              <a:srgbClr val="FFFFFF"/>
            </a:solidFill>
          </p:spPr>
        </p:sp>
      </p:grpSp>
      <p:sp>
        <p:nvSpPr>
          <p:cNvPr name="TextBox 26" id="26"/>
          <p:cNvSpPr txBox="true"/>
          <p:nvPr/>
        </p:nvSpPr>
        <p:spPr>
          <a:xfrm rot="0">
            <a:off x="1362456" y="6894205"/>
            <a:ext cx="732301" cy="202606"/>
          </a:xfrm>
          <a:prstGeom prst="rect">
            <a:avLst/>
          </a:prstGeom>
        </p:spPr>
        <p:txBody>
          <a:bodyPr anchor="t" rtlCol="false" tIns="0" lIns="0" bIns="0" rIns="0">
            <a:spAutoFit/>
          </a:bodyPr>
          <a:lstStyle/>
          <a:p>
            <a:pPr algn="l">
              <a:lnSpc>
                <a:spcPts val="1611"/>
              </a:lnSpc>
            </a:pPr>
            <a:r>
              <a:rPr lang="en-US" sz="1151" spc="-25">
                <a:solidFill>
                  <a:srgbClr val="2E83C3"/>
                </a:solidFill>
                <a:latin typeface="Montserrat"/>
              </a:rPr>
              <a:t>3/21/2024 </a:t>
            </a:r>
          </a:p>
        </p:txBody>
      </p:sp>
      <p:sp>
        <p:nvSpPr>
          <p:cNvPr name="TextBox 27" id="27"/>
          <p:cNvSpPr txBox="true"/>
          <p:nvPr/>
        </p:nvSpPr>
        <p:spPr>
          <a:xfrm rot="0">
            <a:off x="11999976" y="6894205"/>
            <a:ext cx="107871" cy="207693"/>
          </a:xfrm>
          <a:prstGeom prst="rect">
            <a:avLst/>
          </a:prstGeom>
        </p:spPr>
        <p:txBody>
          <a:bodyPr anchor="t" rtlCol="false" tIns="0" lIns="0" bIns="0" rIns="0">
            <a:spAutoFit/>
          </a:bodyPr>
          <a:lstStyle/>
          <a:p>
            <a:pPr algn="l">
              <a:lnSpc>
                <a:spcPts val="1611"/>
              </a:lnSpc>
            </a:pPr>
            <a:r>
              <a:rPr lang="en-US" sz="1151" spc="-25">
                <a:solidFill>
                  <a:srgbClr val="2E946B"/>
                </a:solidFill>
                <a:latin typeface="Montserrat"/>
              </a:rPr>
              <a:t>3</a:t>
            </a:r>
            <a:r>
              <a:rPr lang="en-US" sz="1151" spc="-25">
                <a:solidFill>
                  <a:srgbClr val="000000"/>
                </a:solidFill>
                <a:latin typeface="Montserrat"/>
              </a:rPr>
              <a:t> </a:t>
            </a:r>
          </a:p>
        </p:txBody>
      </p:sp>
      <p:sp>
        <p:nvSpPr>
          <p:cNvPr name="TextBox 28" id="28"/>
          <p:cNvSpPr txBox="true"/>
          <p:nvPr/>
        </p:nvSpPr>
        <p:spPr>
          <a:xfrm rot="0">
            <a:off x="2093976" y="6894205"/>
            <a:ext cx="1058990" cy="202606"/>
          </a:xfrm>
          <a:prstGeom prst="rect">
            <a:avLst/>
          </a:prstGeom>
        </p:spPr>
        <p:txBody>
          <a:bodyPr anchor="t" rtlCol="false" tIns="0" lIns="0" bIns="0" rIns="0">
            <a:spAutoFit/>
          </a:bodyPr>
          <a:lstStyle/>
          <a:p>
            <a:pPr algn="l">
              <a:lnSpc>
                <a:spcPts val="1611"/>
              </a:lnSpc>
            </a:pPr>
            <a:r>
              <a:rPr lang="en-US" sz="1151" spc="-6">
                <a:solidFill>
                  <a:srgbClr val="2E83C3"/>
                </a:solidFill>
                <a:latin typeface="IBM Plex Sans"/>
              </a:rPr>
              <a:t>Annual Review </a:t>
            </a:r>
          </a:p>
        </p:txBody>
      </p:sp>
      <p:sp>
        <p:nvSpPr>
          <p:cNvPr name="TextBox 29" id="29"/>
          <p:cNvSpPr txBox="true"/>
          <p:nvPr/>
        </p:nvSpPr>
        <p:spPr>
          <a:xfrm rot="0">
            <a:off x="1362380" y="943442"/>
            <a:ext cx="2357380" cy="851421"/>
          </a:xfrm>
          <a:prstGeom prst="rect">
            <a:avLst/>
          </a:prstGeom>
        </p:spPr>
        <p:txBody>
          <a:bodyPr anchor="t" rtlCol="false" tIns="0" lIns="0" bIns="0" rIns="0">
            <a:spAutoFit/>
          </a:bodyPr>
          <a:lstStyle/>
          <a:p>
            <a:pPr algn="l">
              <a:lnSpc>
                <a:spcPts val="1080"/>
              </a:lnSpc>
            </a:pPr>
            <a:r>
              <a:rPr lang="en-US" sz="1103">
                <a:solidFill>
                  <a:srgbClr val="000000"/>
                </a:solidFill>
                <a:latin typeface="Arimo"/>
              </a:rPr>
              <a:t> </a:t>
            </a:r>
          </a:p>
          <a:p>
            <a:pPr algn="l">
              <a:lnSpc>
                <a:spcPts val="4699"/>
              </a:lnSpc>
            </a:pPr>
            <a:r>
              <a:rPr lang="en-US" sz="4800" spc="-48">
                <a:solidFill>
                  <a:srgbClr val="000000"/>
                </a:solidFill>
                <a:latin typeface="IBM Plex Sans"/>
              </a:rPr>
              <a:t>AGENDA </a:t>
            </a:r>
          </a:p>
        </p:txBody>
      </p:sp>
      <p:sp>
        <p:nvSpPr>
          <p:cNvPr name="TextBox 30" id="30"/>
          <p:cNvSpPr txBox="true"/>
          <p:nvPr/>
        </p:nvSpPr>
        <p:spPr>
          <a:xfrm rot="0">
            <a:off x="2846832" y="2415683"/>
            <a:ext cx="5256371" cy="1455268"/>
          </a:xfrm>
          <a:prstGeom prst="rect">
            <a:avLst/>
          </a:prstGeom>
        </p:spPr>
        <p:txBody>
          <a:bodyPr anchor="t" rtlCol="false" tIns="0" lIns="0" bIns="0" rIns="0">
            <a:spAutoFit/>
          </a:bodyPr>
          <a:lstStyle/>
          <a:p>
            <a:pPr algn="l">
              <a:lnSpc>
                <a:spcPts val="1618"/>
              </a:lnSpc>
            </a:pPr>
            <a:r>
              <a:rPr lang="en-US" sz="1295" spc="2">
                <a:solidFill>
                  <a:srgbClr val="000000"/>
                </a:solidFill>
                <a:latin typeface="Arimo"/>
              </a:rPr>
              <a:t>This project is advantageous because it is designed to provide online medical advice and guidance to individuals suffering from cardiac disorders. The application will be taught and fed information about a variety of various cardiac diseases. This clever system uses artificial intelligence (AI) approaches to predict the most accurate disease that might be linked to the information provided by a patient. Users can then seek medical advice from specialists based on the system’s diagnosis.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049768" y="457200"/>
            <a:ext cx="4751832" cy="3435096"/>
          </a:xfrm>
          <a:custGeom>
            <a:avLst/>
            <a:gdLst/>
            <a:ahLst/>
            <a:cxnLst/>
            <a:rect r="r" b="b" t="t" l="l"/>
            <a:pathLst>
              <a:path h="3435096" w="4751832">
                <a:moveTo>
                  <a:pt x="0" y="0"/>
                </a:moveTo>
                <a:lnTo>
                  <a:pt x="4751832" y="0"/>
                </a:lnTo>
                <a:lnTo>
                  <a:pt x="4751832" y="3435096"/>
                </a:lnTo>
                <a:lnTo>
                  <a:pt x="0" y="3435096"/>
                </a:lnTo>
                <a:lnTo>
                  <a:pt x="0" y="0"/>
                </a:lnTo>
                <a:close/>
              </a:path>
            </a:pathLst>
          </a:custGeom>
          <a:blipFill>
            <a:blip r:embed="rId2"/>
            <a:stretch>
              <a:fillRect l="0" t="0" r="0" b="0"/>
            </a:stretch>
          </a:blipFill>
        </p:spPr>
      </p:sp>
      <p:sp>
        <p:nvSpPr>
          <p:cNvPr name="Freeform 3" id="3"/>
          <p:cNvSpPr/>
          <p:nvPr/>
        </p:nvSpPr>
        <p:spPr>
          <a:xfrm flipH="false" flipV="false" rot="0">
            <a:off x="8049768" y="3892296"/>
            <a:ext cx="4751832" cy="3432048"/>
          </a:xfrm>
          <a:custGeom>
            <a:avLst/>
            <a:gdLst/>
            <a:ahLst/>
            <a:cxnLst/>
            <a:rect r="r" b="b" t="t" l="l"/>
            <a:pathLst>
              <a:path h="3432048" w="4751832">
                <a:moveTo>
                  <a:pt x="0" y="0"/>
                </a:moveTo>
                <a:lnTo>
                  <a:pt x="4751832" y="0"/>
                </a:lnTo>
                <a:lnTo>
                  <a:pt x="4751832" y="3432048"/>
                </a:lnTo>
                <a:lnTo>
                  <a:pt x="0" y="3432048"/>
                </a:lnTo>
                <a:lnTo>
                  <a:pt x="0" y="0"/>
                </a:lnTo>
                <a:close/>
              </a:path>
            </a:pathLst>
          </a:custGeom>
          <a:blipFill>
            <a:blip r:embed="rId3"/>
            <a:stretch>
              <a:fillRect l="0" t="0" r="0" b="0"/>
            </a:stretch>
          </a:blipFill>
        </p:spPr>
      </p:sp>
      <p:sp>
        <p:nvSpPr>
          <p:cNvPr name="Freeform 4" id="4"/>
          <p:cNvSpPr/>
          <p:nvPr/>
        </p:nvSpPr>
        <p:spPr>
          <a:xfrm flipH="false" flipV="false" rot="0">
            <a:off x="609600" y="4465320"/>
            <a:ext cx="451104" cy="2852928"/>
          </a:xfrm>
          <a:custGeom>
            <a:avLst/>
            <a:gdLst/>
            <a:ahLst/>
            <a:cxnLst/>
            <a:rect r="r" b="b" t="t" l="l"/>
            <a:pathLst>
              <a:path h="2852928" w="451104">
                <a:moveTo>
                  <a:pt x="0" y="0"/>
                </a:moveTo>
                <a:lnTo>
                  <a:pt x="451104" y="0"/>
                </a:lnTo>
                <a:lnTo>
                  <a:pt x="451104" y="2852928"/>
                </a:lnTo>
                <a:lnTo>
                  <a:pt x="0" y="2852928"/>
                </a:lnTo>
                <a:lnTo>
                  <a:pt x="0" y="0"/>
                </a:lnTo>
                <a:close/>
              </a:path>
            </a:pathLst>
          </a:custGeom>
          <a:blipFill>
            <a:blip r:embed="rId4"/>
            <a:stretch>
              <a:fillRect l="0" t="0" r="0" b="0"/>
            </a:stretch>
          </a:blipFill>
        </p:spPr>
      </p:sp>
      <p:grpSp>
        <p:nvGrpSpPr>
          <p:cNvPr name="Group 5" id="5"/>
          <p:cNvGrpSpPr>
            <a:grpSpLocks noChangeAspect="true"/>
          </p:cNvGrpSpPr>
          <p:nvPr/>
        </p:nvGrpSpPr>
        <p:grpSpPr>
          <a:xfrm rot="0">
            <a:off x="8145780" y="1885188"/>
            <a:ext cx="315468" cy="323088"/>
            <a:chOff x="0" y="0"/>
            <a:chExt cx="315468" cy="323088"/>
          </a:xfrm>
        </p:grpSpPr>
        <p:sp>
          <p:nvSpPr>
            <p:cNvPr name="Freeform 6" id="6"/>
            <p:cNvSpPr/>
            <p:nvPr/>
          </p:nvSpPr>
          <p:spPr>
            <a:xfrm flipH="false" flipV="false" rot="0">
              <a:off x="0" y="0"/>
              <a:ext cx="315468" cy="323088"/>
            </a:xfrm>
            <a:custGeom>
              <a:avLst/>
              <a:gdLst/>
              <a:ahLst/>
              <a:cxnLst/>
              <a:rect r="r" b="b" t="t" l="l"/>
              <a:pathLst>
                <a:path h="323088" w="315468">
                  <a:moveTo>
                    <a:pt x="0" y="0"/>
                  </a:moveTo>
                  <a:lnTo>
                    <a:pt x="315468" y="0"/>
                  </a:lnTo>
                  <a:lnTo>
                    <a:pt x="315468" y="323088"/>
                  </a:lnTo>
                  <a:lnTo>
                    <a:pt x="0" y="323088"/>
                  </a:lnTo>
                  <a:close/>
                </a:path>
              </a:pathLst>
            </a:custGeom>
            <a:solidFill>
              <a:srgbClr val="2E83C3"/>
            </a:solidFill>
          </p:spPr>
        </p:sp>
      </p:grpSp>
      <p:grpSp>
        <p:nvGrpSpPr>
          <p:cNvPr name="Group 7" id="7"/>
          <p:cNvGrpSpPr>
            <a:grpSpLocks noChangeAspect="true"/>
          </p:cNvGrpSpPr>
          <p:nvPr/>
        </p:nvGrpSpPr>
        <p:grpSpPr>
          <a:xfrm rot="0">
            <a:off x="9837420" y="5433060"/>
            <a:ext cx="274320" cy="268224"/>
            <a:chOff x="0" y="0"/>
            <a:chExt cx="274320" cy="268224"/>
          </a:xfrm>
        </p:grpSpPr>
        <p:sp>
          <p:nvSpPr>
            <p:cNvPr name="Freeform 8" id="8"/>
            <p:cNvSpPr/>
            <p:nvPr/>
          </p:nvSpPr>
          <p:spPr>
            <a:xfrm flipH="false" flipV="false" rot="0">
              <a:off x="0" y="0"/>
              <a:ext cx="274320" cy="268224"/>
            </a:xfrm>
            <a:custGeom>
              <a:avLst/>
              <a:gdLst/>
              <a:ahLst/>
              <a:cxnLst/>
              <a:rect r="r" b="b" t="t" l="l"/>
              <a:pathLst>
                <a:path h="268224" w="274320">
                  <a:moveTo>
                    <a:pt x="0" y="0"/>
                  </a:moveTo>
                  <a:lnTo>
                    <a:pt x="274320" y="0"/>
                  </a:lnTo>
                  <a:lnTo>
                    <a:pt x="274320" y="268224"/>
                  </a:lnTo>
                  <a:lnTo>
                    <a:pt x="0" y="268224"/>
                  </a:lnTo>
                  <a:close/>
                </a:path>
              </a:pathLst>
            </a:custGeom>
            <a:solidFill>
              <a:srgbClr val="42B051"/>
            </a:solidFill>
          </p:spPr>
        </p:sp>
      </p:grpSp>
      <p:grpSp>
        <p:nvGrpSpPr>
          <p:cNvPr name="Group 9" id="9"/>
          <p:cNvGrpSpPr>
            <a:grpSpLocks noChangeAspect="true"/>
          </p:cNvGrpSpPr>
          <p:nvPr/>
        </p:nvGrpSpPr>
        <p:grpSpPr>
          <a:xfrm rot="0">
            <a:off x="9963912" y="6353556"/>
            <a:ext cx="181356" cy="181356"/>
            <a:chOff x="0" y="0"/>
            <a:chExt cx="181356" cy="181356"/>
          </a:xfrm>
        </p:grpSpPr>
        <p:sp>
          <p:nvSpPr>
            <p:cNvPr name="Freeform 10" id="10"/>
            <p:cNvSpPr/>
            <p:nvPr/>
          </p:nvSpPr>
          <p:spPr>
            <a:xfrm flipH="false" flipV="false" rot="0">
              <a:off x="0" y="0"/>
              <a:ext cx="181356" cy="181356"/>
            </a:xfrm>
            <a:custGeom>
              <a:avLst/>
              <a:gdLst/>
              <a:ahLst/>
              <a:cxnLst/>
              <a:rect r="r" b="b" t="t" l="l"/>
              <a:pathLst>
                <a:path h="181356" w="181356">
                  <a:moveTo>
                    <a:pt x="0" y="0"/>
                  </a:moveTo>
                  <a:lnTo>
                    <a:pt x="181356" y="0"/>
                  </a:lnTo>
                  <a:lnTo>
                    <a:pt x="181356" y="181356"/>
                  </a:lnTo>
                  <a:lnTo>
                    <a:pt x="0" y="181356"/>
                  </a:lnTo>
                  <a:close/>
                </a:path>
              </a:pathLst>
            </a:custGeom>
            <a:solidFill>
              <a:srgbClr val="2E946B"/>
            </a:solidFill>
          </p:spPr>
        </p:sp>
      </p:grpSp>
      <p:sp>
        <p:nvSpPr>
          <p:cNvPr name="Freeform 11" id="11"/>
          <p:cNvSpPr/>
          <p:nvPr/>
        </p:nvSpPr>
        <p:spPr>
          <a:xfrm flipH="false" flipV="false" rot="0">
            <a:off x="9015984" y="4008120"/>
            <a:ext cx="1667256" cy="1911096"/>
          </a:xfrm>
          <a:custGeom>
            <a:avLst/>
            <a:gdLst/>
            <a:ahLst/>
            <a:cxnLst/>
            <a:rect r="r" b="b" t="t" l="l"/>
            <a:pathLst>
              <a:path h="1911096" w="1667256">
                <a:moveTo>
                  <a:pt x="0" y="0"/>
                </a:moveTo>
                <a:lnTo>
                  <a:pt x="1667256" y="0"/>
                </a:lnTo>
                <a:lnTo>
                  <a:pt x="1667256" y="1911096"/>
                </a:lnTo>
                <a:lnTo>
                  <a:pt x="0" y="1911096"/>
                </a:lnTo>
                <a:lnTo>
                  <a:pt x="0" y="0"/>
                </a:lnTo>
                <a:close/>
              </a:path>
            </a:pathLst>
          </a:custGeom>
          <a:blipFill>
            <a:blip r:embed="rId5"/>
            <a:stretch>
              <a:fillRect l="0" t="0" r="0" b="0"/>
            </a:stretch>
          </a:blipFill>
        </p:spPr>
      </p:sp>
      <p:sp>
        <p:nvSpPr>
          <p:cNvPr name="Freeform 12" id="12"/>
          <p:cNvSpPr/>
          <p:nvPr/>
        </p:nvSpPr>
        <p:spPr>
          <a:xfrm flipH="false" flipV="false" rot="0">
            <a:off x="1286256" y="6925056"/>
            <a:ext cx="2142744" cy="199644"/>
          </a:xfrm>
          <a:custGeom>
            <a:avLst/>
            <a:gdLst/>
            <a:ahLst/>
            <a:cxnLst/>
            <a:rect r="r" b="b" t="t" l="l"/>
            <a:pathLst>
              <a:path h="199644" w="2142744">
                <a:moveTo>
                  <a:pt x="0" y="0"/>
                </a:moveTo>
                <a:lnTo>
                  <a:pt x="2142744" y="0"/>
                </a:lnTo>
                <a:lnTo>
                  <a:pt x="2142744" y="199644"/>
                </a:lnTo>
                <a:lnTo>
                  <a:pt x="0" y="199644"/>
                </a:lnTo>
                <a:lnTo>
                  <a:pt x="0" y="0"/>
                </a:lnTo>
                <a:close/>
              </a:path>
            </a:pathLst>
          </a:custGeom>
          <a:blipFill>
            <a:blip r:embed="rId6"/>
            <a:stretch>
              <a:fillRect l="0" t="0" r="0" b="0"/>
            </a:stretch>
          </a:blipFill>
        </p:spPr>
      </p:sp>
      <p:grpSp>
        <p:nvGrpSpPr>
          <p:cNvPr name="Group 13" id="13"/>
          <p:cNvGrpSpPr>
            <a:grpSpLocks noChangeAspect="true"/>
          </p:cNvGrpSpPr>
          <p:nvPr/>
        </p:nvGrpSpPr>
        <p:grpSpPr>
          <a:xfrm rot="0">
            <a:off x="1410205" y="2089909"/>
            <a:ext cx="6666481" cy="1919221"/>
            <a:chOff x="0" y="0"/>
            <a:chExt cx="6666484" cy="1919224"/>
          </a:xfrm>
        </p:grpSpPr>
        <p:sp>
          <p:nvSpPr>
            <p:cNvPr name="Freeform 14" id="14"/>
            <p:cNvSpPr/>
            <p:nvPr/>
          </p:nvSpPr>
          <p:spPr>
            <a:xfrm flipH="false" flipV="false" rot="0">
              <a:off x="68072" y="68072"/>
              <a:ext cx="6530340" cy="1783080"/>
            </a:xfrm>
            <a:custGeom>
              <a:avLst/>
              <a:gdLst/>
              <a:ahLst/>
              <a:cxnLst/>
              <a:rect r="r" b="b" t="t" l="l"/>
              <a:pathLst>
                <a:path h="1783080" w="6530340">
                  <a:moveTo>
                    <a:pt x="0" y="0"/>
                  </a:moveTo>
                  <a:lnTo>
                    <a:pt x="6530340" y="0"/>
                  </a:lnTo>
                  <a:lnTo>
                    <a:pt x="6530340" y="1783080"/>
                  </a:lnTo>
                  <a:lnTo>
                    <a:pt x="0" y="1783080"/>
                  </a:lnTo>
                  <a:close/>
                </a:path>
              </a:pathLst>
            </a:custGeom>
            <a:solidFill>
              <a:srgbClr val="FFFFFF"/>
            </a:solidFill>
          </p:spPr>
        </p:sp>
        <p:sp>
          <p:nvSpPr>
            <p:cNvPr name="Freeform 15" id="15"/>
            <p:cNvSpPr/>
            <p:nvPr/>
          </p:nvSpPr>
          <p:spPr>
            <a:xfrm flipH="false" flipV="false" rot="0">
              <a:off x="63500" y="63500"/>
              <a:ext cx="6539484" cy="1792224"/>
            </a:xfrm>
            <a:custGeom>
              <a:avLst/>
              <a:gdLst/>
              <a:ahLst/>
              <a:cxnLst/>
              <a:rect r="r" b="b" t="t" l="l"/>
              <a:pathLst>
                <a:path h="1792224" w="6539484">
                  <a:moveTo>
                    <a:pt x="4572" y="0"/>
                  </a:moveTo>
                  <a:lnTo>
                    <a:pt x="6539484" y="4572"/>
                  </a:lnTo>
                  <a:lnTo>
                    <a:pt x="6539484" y="1792224"/>
                  </a:lnTo>
                  <a:lnTo>
                    <a:pt x="0" y="1787652"/>
                  </a:lnTo>
                  <a:lnTo>
                    <a:pt x="0" y="0"/>
                  </a:lnTo>
                  <a:lnTo>
                    <a:pt x="4572" y="0"/>
                  </a:lnTo>
                  <a:moveTo>
                    <a:pt x="4572" y="9144"/>
                  </a:moveTo>
                  <a:lnTo>
                    <a:pt x="4572" y="4572"/>
                  </a:lnTo>
                  <a:lnTo>
                    <a:pt x="9144" y="4572"/>
                  </a:lnTo>
                  <a:lnTo>
                    <a:pt x="9144" y="1787652"/>
                  </a:lnTo>
                  <a:lnTo>
                    <a:pt x="4572" y="1787652"/>
                  </a:lnTo>
                  <a:lnTo>
                    <a:pt x="4572" y="1783080"/>
                  </a:lnTo>
                  <a:lnTo>
                    <a:pt x="6530340" y="1787652"/>
                  </a:lnTo>
                  <a:lnTo>
                    <a:pt x="6530340" y="4572"/>
                  </a:lnTo>
                  <a:lnTo>
                    <a:pt x="6534912" y="4572"/>
                  </a:lnTo>
                  <a:lnTo>
                    <a:pt x="6534912" y="9144"/>
                  </a:lnTo>
                  <a:lnTo>
                    <a:pt x="4572" y="9144"/>
                  </a:lnTo>
                  <a:close/>
                </a:path>
              </a:pathLst>
            </a:custGeom>
            <a:solidFill>
              <a:srgbClr val="000000"/>
            </a:solidFill>
          </p:spPr>
        </p:sp>
        <p:sp>
          <p:nvSpPr>
            <p:cNvPr name="Freeform 16" id="16"/>
            <p:cNvSpPr/>
            <p:nvPr/>
          </p:nvSpPr>
          <p:spPr>
            <a:xfrm flipH="false" flipV="false" rot="0">
              <a:off x="613664" y="116840"/>
              <a:ext cx="5591556" cy="269748"/>
            </a:xfrm>
            <a:custGeom>
              <a:avLst/>
              <a:gdLst/>
              <a:ahLst/>
              <a:cxnLst/>
              <a:rect r="r" b="b" t="t" l="l"/>
              <a:pathLst>
                <a:path h="269748" w="5591556">
                  <a:moveTo>
                    <a:pt x="0" y="0"/>
                  </a:moveTo>
                  <a:lnTo>
                    <a:pt x="5591556" y="0"/>
                  </a:lnTo>
                  <a:lnTo>
                    <a:pt x="5591556" y="269748"/>
                  </a:lnTo>
                  <a:lnTo>
                    <a:pt x="0" y="269748"/>
                  </a:lnTo>
                  <a:close/>
                </a:path>
              </a:pathLst>
            </a:custGeom>
            <a:solidFill>
              <a:srgbClr val="FFFFFF"/>
            </a:solidFill>
          </p:spPr>
        </p:sp>
        <p:sp>
          <p:nvSpPr>
            <p:cNvPr name="Freeform 17" id="17"/>
            <p:cNvSpPr/>
            <p:nvPr/>
          </p:nvSpPr>
          <p:spPr>
            <a:xfrm flipH="false" flipV="false" rot="0">
              <a:off x="613664" y="407924"/>
              <a:ext cx="5804916" cy="271272"/>
            </a:xfrm>
            <a:custGeom>
              <a:avLst/>
              <a:gdLst/>
              <a:ahLst/>
              <a:cxnLst/>
              <a:rect r="r" b="b" t="t" l="l"/>
              <a:pathLst>
                <a:path h="271272" w="5804916">
                  <a:moveTo>
                    <a:pt x="0" y="0"/>
                  </a:moveTo>
                  <a:lnTo>
                    <a:pt x="5804916" y="0"/>
                  </a:lnTo>
                  <a:lnTo>
                    <a:pt x="5804916" y="271272"/>
                  </a:lnTo>
                  <a:lnTo>
                    <a:pt x="0" y="271272"/>
                  </a:lnTo>
                  <a:close/>
                </a:path>
              </a:pathLst>
            </a:custGeom>
            <a:solidFill>
              <a:srgbClr val="FFFFFF"/>
            </a:solidFill>
          </p:spPr>
        </p:sp>
        <p:sp>
          <p:nvSpPr>
            <p:cNvPr name="Freeform 18" id="18"/>
            <p:cNvSpPr/>
            <p:nvPr/>
          </p:nvSpPr>
          <p:spPr>
            <a:xfrm flipH="false" flipV="false" rot="0">
              <a:off x="613664" y="700532"/>
              <a:ext cx="5553456" cy="269748"/>
            </a:xfrm>
            <a:custGeom>
              <a:avLst/>
              <a:gdLst/>
              <a:ahLst/>
              <a:cxnLst/>
              <a:rect r="r" b="b" t="t" l="l"/>
              <a:pathLst>
                <a:path h="269748" w="5553456">
                  <a:moveTo>
                    <a:pt x="0" y="0"/>
                  </a:moveTo>
                  <a:lnTo>
                    <a:pt x="5553456" y="0"/>
                  </a:lnTo>
                  <a:lnTo>
                    <a:pt x="5553456" y="269748"/>
                  </a:lnTo>
                  <a:lnTo>
                    <a:pt x="0" y="269748"/>
                  </a:lnTo>
                  <a:close/>
                </a:path>
              </a:pathLst>
            </a:custGeom>
            <a:solidFill>
              <a:srgbClr val="FFFFFF"/>
            </a:solidFill>
          </p:spPr>
        </p:sp>
        <p:sp>
          <p:nvSpPr>
            <p:cNvPr name="Freeform 19" id="19"/>
            <p:cNvSpPr/>
            <p:nvPr/>
          </p:nvSpPr>
          <p:spPr>
            <a:xfrm flipH="false" flipV="false" rot="0">
              <a:off x="613664" y="991616"/>
              <a:ext cx="4951476" cy="269748"/>
            </a:xfrm>
            <a:custGeom>
              <a:avLst/>
              <a:gdLst/>
              <a:ahLst/>
              <a:cxnLst/>
              <a:rect r="r" b="b" t="t" l="l"/>
              <a:pathLst>
                <a:path h="269748" w="4951476">
                  <a:moveTo>
                    <a:pt x="0" y="0"/>
                  </a:moveTo>
                  <a:lnTo>
                    <a:pt x="4951476" y="0"/>
                  </a:lnTo>
                  <a:lnTo>
                    <a:pt x="4951476" y="269748"/>
                  </a:lnTo>
                  <a:lnTo>
                    <a:pt x="0" y="269748"/>
                  </a:lnTo>
                  <a:close/>
                </a:path>
              </a:pathLst>
            </a:custGeom>
            <a:solidFill>
              <a:srgbClr val="FFFFFF"/>
            </a:solidFill>
          </p:spPr>
        </p:sp>
        <p:sp>
          <p:nvSpPr>
            <p:cNvPr name="Freeform 20" id="20"/>
            <p:cNvSpPr/>
            <p:nvPr/>
          </p:nvSpPr>
          <p:spPr>
            <a:xfrm flipH="false" flipV="false" rot="0">
              <a:off x="613664" y="1282700"/>
              <a:ext cx="4636008" cy="271272"/>
            </a:xfrm>
            <a:custGeom>
              <a:avLst/>
              <a:gdLst/>
              <a:ahLst/>
              <a:cxnLst/>
              <a:rect r="r" b="b" t="t" l="l"/>
              <a:pathLst>
                <a:path h="271272" w="4636008">
                  <a:moveTo>
                    <a:pt x="0" y="0"/>
                  </a:moveTo>
                  <a:lnTo>
                    <a:pt x="4636008" y="0"/>
                  </a:lnTo>
                  <a:lnTo>
                    <a:pt x="4636008" y="271272"/>
                  </a:lnTo>
                  <a:lnTo>
                    <a:pt x="0" y="271272"/>
                  </a:lnTo>
                  <a:close/>
                </a:path>
              </a:pathLst>
            </a:custGeom>
            <a:solidFill>
              <a:srgbClr val="FFFFFF"/>
            </a:solidFill>
          </p:spPr>
        </p:sp>
      </p:grpSp>
      <p:sp>
        <p:nvSpPr>
          <p:cNvPr name="TextBox 21" id="21"/>
          <p:cNvSpPr txBox="true"/>
          <p:nvPr/>
        </p:nvSpPr>
        <p:spPr>
          <a:xfrm rot="0">
            <a:off x="1362456" y="6894205"/>
            <a:ext cx="732301" cy="202606"/>
          </a:xfrm>
          <a:prstGeom prst="rect">
            <a:avLst/>
          </a:prstGeom>
        </p:spPr>
        <p:txBody>
          <a:bodyPr anchor="t" rtlCol="false" tIns="0" lIns="0" bIns="0" rIns="0">
            <a:spAutoFit/>
          </a:bodyPr>
          <a:lstStyle/>
          <a:p>
            <a:pPr algn="l">
              <a:lnSpc>
                <a:spcPts val="1611"/>
              </a:lnSpc>
            </a:pPr>
            <a:r>
              <a:rPr lang="en-US" sz="1151" spc="-25">
                <a:solidFill>
                  <a:srgbClr val="2E83C3"/>
                </a:solidFill>
                <a:latin typeface="Montserrat"/>
              </a:rPr>
              <a:t>3/21/2024 </a:t>
            </a:r>
          </a:p>
        </p:txBody>
      </p:sp>
      <p:sp>
        <p:nvSpPr>
          <p:cNvPr name="TextBox 22" id="22"/>
          <p:cNvSpPr txBox="true"/>
          <p:nvPr/>
        </p:nvSpPr>
        <p:spPr>
          <a:xfrm rot="0">
            <a:off x="11999976" y="6894205"/>
            <a:ext cx="107871" cy="207693"/>
          </a:xfrm>
          <a:prstGeom prst="rect">
            <a:avLst/>
          </a:prstGeom>
        </p:spPr>
        <p:txBody>
          <a:bodyPr anchor="t" rtlCol="false" tIns="0" lIns="0" bIns="0" rIns="0">
            <a:spAutoFit/>
          </a:bodyPr>
          <a:lstStyle/>
          <a:p>
            <a:pPr algn="l">
              <a:lnSpc>
                <a:spcPts val="1611"/>
              </a:lnSpc>
            </a:pPr>
            <a:r>
              <a:rPr lang="en-US" sz="1151" spc="-25">
                <a:solidFill>
                  <a:srgbClr val="2E946B"/>
                </a:solidFill>
                <a:latin typeface="Montserrat"/>
              </a:rPr>
              <a:t>4</a:t>
            </a:r>
            <a:r>
              <a:rPr lang="en-US" sz="1151" spc="-25">
                <a:solidFill>
                  <a:srgbClr val="000000"/>
                </a:solidFill>
                <a:latin typeface="Montserrat"/>
              </a:rPr>
              <a:t> </a:t>
            </a:r>
          </a:p>
        </p:txBody>
      </p:sp>
      <p:sp>
        <p:nvSpPr>
          <p:cNvPr name="TextBox 23" id="23"/>
          <p:cNvSpPr txBox="true"/>
          <p:nvPr/>
        </p:nvSpPr>
        <p:spPr>
          <a:xfrm rot="0">
            <a:off x="2093976" y="6894205"/>
            <a:ext cx="1058990" cy="202606"/>
          </a:xfrm>
          <a:prstGeom prst="rect">
            <a:avLst/>
          </a:prstGeom>
        </p:spPr>
        <p:txBody>
          <a:bodyPr anchor="t" rtlCol="false" tIns="0" lIns="0" bIns="0" rIns="0">
            <a:spAutoFit/>
          </a:bodyPr>
          <a:lstStyle/>
          <a:p>
            <a:pPr algn="l">
              <a:lnSpc>
                <a:spcPts val="1611"/>
              </a:lnSpc>
            </a:pPr>
            <a:r>
              <a:rPr lang="en-US" sz="1151" spc="-6">
                <a:solidFill>
                  <a:srgbClr val="2E83C3"/>
                </a:solidFill>
                <a:latin typeface="IBM Plex Sans"/>
              </a:rPr>
              <a:t>Annual Review </a:t>
            </a:r>
          </a:p>
        </p:txBody>
      </p:sp>
      <p:sp>
        <p:nvSpPr>
          <p:cNvPr name="TextBox 24" id="24"/>
          <p:cNvSpPr txBox="true"/>
          <p:nvPr/>
        </p:nvSpPr>
        <p:spPr>
          <a:xfrm rot="0">
            <a:off x="1456944" y="895817"/>
            <a:ext cx="5793772" cy="947185"/>
          </a:xfrm>
          <a:prstGeom prst="rect">
            <a:avLst/>
          </a:prstGeom>
        </p:spPr>
        <p:txBody>
          <a:bodyPr anchor="t" rtlCol="false" tIns="0" lIns="0" bIns="0" rIns="0">
            <a:spAutoFit/>
          </a:bodyPr>
          <a:lstStyle/>
          <a:p>
            <a:pPr algn="l">
              <a:lnSpc>
                <a:spcPts val="1500"/>
              </a:lnSpc>
            </a:pPr>
            <a:r>
              <a:rPr lang="en-US" sz="1103">
                <a:solidFill>
                  <a:srgbClr val="000000"/>
                </a:solidFill>
                <a:latin typeface="Arimo"/>
              </a:rPr>
              <a:t> </a:t>
            </a:r>
          </a:p>
          <a:p>
            <a:pPr algn="l">
              <a:lnSpc>
                <a:spcPts val="5838"/>
              </a:lnSpc>
            </a:pPr>
            <a:r>
              <a:rPr lang="en-US" sz="4293" spc="-42">
                <a:solidFill>
                  <a:srgbClr val="000000"/>
                </a:solidFill>
                <a:latin typeface="IBM Plex Sans"/>
              </a:rPr>
              <a:t>PROBLEM STATEMENT </a:t>
            </a:r>
          </a:p>
        </p:txBody>
      </p:sp>
      <p:sp>
        <p:nvSpPr>
          <p:cNvPr name="TextBox 25" id="25"/>
          <p:cNvSpPr txBox="true"/>
          <p:nvPr/>
        </p:nvSpPr>
        <p:spPr>
          <a:xfrm rot="0">
            <a:off x="2023872" y="2179215"/>
            <a:ext cx="5856570" cy="1458782"/>
          </a:xfrm>
          <a:prstGeom prst="rect">
            <a:avLst/>
          </a:prstGeom>
        </p:spPr>
        <p:txBody>
          <a:bodyPr anchor="t" rtlCol="false" tIns="0" lIns="0" bIns="0" rIns="0">
            <a:spAutoFit/>
          </a:bodyPr>
          <a:lstStyle/>
          <a:p>
            <a:pPr algn="l">
              <a:lnSpc>
                <a:spcPts val="2301"/>
              </a:lnSpc>
            </a:pPr>
            <a:r>
              <a:rPr lang="en-US" sz="1594" spc="-22">
                <a:solidFill>
                  <a:srgbClr val="0D0D0D"/>
                </a:solidFill>
                <a:latin typeface="IBM Plex Sans"/>
              </a:rPr>
              <a:t>To develop a predictive model to determine the likelihood of a patient having heart disease based on various medical attributes. The dataset provided includes several clinical parameters for a group of individuals, along with a binary target variable </a:t>
            </a:r>
          </a:p>
          <a:p>
            <a:pPr algn="l">
              <a:lnSpc>
                <a:spcPts val="2301"/>
              </a:lnSpc>
            </a:pPr>
            <a:r>
              <a:rPr lang="en-US" sz="1594" spc="-19">
                <a:solidFill>
                  <a:srgbClr val="0D0D0D"/>
                </a:solidFill>
                <a:latin typeface="IBM Plex Sans"/>
              </a:rPr>
              <a:t>indicating the presence or absence of heart disease.</a:t>
            </a:r>
            <a:r>
              <a:rPr lang="en-US" sz="1594" spc="-19">
                <a:solidFill>
                  <a:srgbClr val="000000"/>
                </a:solidFill>
                <a:latin typeface="IBM Plex Sans"/>
              </a:rPr>
              <a:t>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049768" y="457200"/>
            <a:ext cx="4751832" cy="3435096"/>
          </a:xfrm>
          <a:custGeom>
            <a:avLst/>
            <a:gdLst/>
            <a:ahLst/>
            <a:cxnLst/>
            <a:rect r="r" b="b" t="t" l="l"/>
            <a:pathLst>
              <a:path h="3435096" w="4751832">
                <a:moveTo>
                  <a:pt x="0" y="0"/>
                </a:moveTo>
                <a:lnTo>
                  <a:pt x="4751832" y="0"/>
                </a:lnTo>
                <a:lnTo>
                  <a:pt x="4751832" y="3435096"/>
                </a:lnTo>
                <a:lnTo>
                  <a:pt x="0" y="3435096"/>
                </a:lnTo>
                <a:lnTo>
                  <a:pt x="0" y="0"/>
                </a:lnTo>
                <a:close/>
              </a:path>
            </a:pathLst>
          </a:custGeom>
          <a:blipFill>
            <a:blip r:embed="rId2"/>
            <a:stretch>
              <a:fillRect l="0" t="0" r="0" b="0"/>
            </a:stretch>
          </a:blipFill>
        </p:spPr>
      </p:sp>
      <p:sp>
        <p:nvSpPr>
          <p:cNvPr name="Freeform 3" id="3"/>
          <p:cNvSpPr/>
          <p:nvPr/>
        </p:nvSpPr>
        <p:spPr>
          <a:xfrm flipH="false" flipV="false" rot="0">
            <a:off x="8049768" y="3892296"/>
            <a:ext cx="4751832" cy="3432048"/>
          </a:xfrm>
          <a:custGeom>
            <a:avLst/>
            <a:gdLst/>
            <a:ahLst/>
            <a:cxnLst/>
            <a:rect r="r" b="b" t="t" l="l"/>
            <a:pathLst>
              <a:path h="3432048" w="4751832">
                <a:moveTo>
                  <a:pt x="0" y="0"/>
                </a:moveTo>
                <a:lnTo>
                  <a:pt x="4751832" y="0"/>
                </a:lnTo>
                <a:lnTo>
                  <a:pt x="4751832" y="3432048"/>
                </a:lnTo>
                <a:lnTo>
                  <a:pt x="0" y="3432048"/>
                </a:lnTo>
                <a:lnTo>
                  <a:pt x="0" y="0"/>
                </a:lnTo>
                <a:close/>
              </a:path>
            </a:pathLst>
          </a:custGeom>
          <a:blipFill>
            <a:blip r:embed="rId3"/>
            <a:stretch>
              <a:fillRect l="0" t="0" r="0" b="0"/>
            </a:stretch>
          </a:blipFill>
        </p:spPr>
      </p:sp>
      <p:sp>
        <p:nvSpPr>
          <p:cNvPr name="Freeform 4" id="4"/>
          <p:cNvSpPr/>
          <p:nvPr/>
        </p:nvSpPr>
        <p:spPr>
          <a:xfrm flipH="false" flipV="false" rot="0">
            <a:off x="609600" y="4465320"/>
            <a:ext cx="451104" cy="2852928"/>
          </a:xfrm>
          <a:custGeom>
            <a:avLst/>
            <a:gdLst/>
            <a:ahLst/>
            <a:cxnLst/>
            <a:rect r="r" b="b" t="t" l="l"/>
            <a:pathLst>
              <a:path h="2852928" w="451104">
                <a:moveTo>
                  <a:pt x="0" y="0"/>
                </a:moveTo>
                <a:lnTo>
                  <a:pt x="451104" y="0"/>
                </a:lnTo>
                <a:lnTo>
                  <a:pt x="451104" y="2852928"/>
                </a:lnTo>
                <a:lnTo>
                  <a:pt x="0" y="2852928"/>
                </a:lnTo>
                <a:lnTo>
                  <a:pt x="0" y="0"/>
                </a:lnTo>
                <a:close/>
              </a:path>
            </a:pathLst>
          </a:custGeom>
          <a:blipFill>
            <a:blip r:embed="rId4"/>
            <a:stretch>
              <a:fillRect l="0" t="0" r="0" b="0"/>
            </a:stretch>
          </a:blipFill>
        </p:spPr>
      </p:sp>
      <p:sp>
        <p:nvSpPr>
          <p:cNvPr name="Freeform 5" id="5"/>
          <p:cNvSpPr/>
          <p:nvPr/>
        </p:nvSpPr>
        <p:spPr>
          <a:xfrm flipH="false" flipV="false" rot="0">
            <a:off x="1286256" y="6925056"/>
            <a:ext cx="2142744" cy="199644"/>
          </a:xfrm>
          <a:custGeom>
            <a:avLst/>
            <a:gdLst/>
            <a:ahLst/>
            <a:cxnLst/>
            <a:rect r="r" b="b" t="t" l="l"/>
            <a:pathLst>
              <a:path h="199644" w="2142744">
                <a:moveTo>
                  <a:pt x="0" y="0"/>
                </a:moveTo>
                <a:lnTo>
                  <a:pt x="2142744" y="0"/>
                </a:lnTo>
                <a:lnTo>
                  <a:pt x="2142744" y="199644"/>
                </a:lnTo>
                <a:lnTo>
                  <a:pt x="0" y="199644"/>
                </a:lnTo>
                <a:lnTo>
                  <a:pt x="0" y="0"/>
                </a:lnTo>
                <a:close/>
              </a:path>
            </a:pathLst>
          </a:custGeom>
          <a:blipFill>
            <a:blip r:embed="rId5"/>
            <a:stretch>
              <a:fillRect l="0" t="0" r="0" b="0"/>
            </a:stretch>
          </a:blipFill>
        </p:spPr>
      </p:sp>
      <p:grpSp>
        <p:nvGrpSpPr>
          <p:cNvPr name="Group 6" id="6"/>
          <p:cNvGrpSpPr>
            <a:grpSpLocks noChangeAspect="true"/>
          </p:cNvGrpSpPr>
          <p:nvPr/>
        </p:nvGrpSpPr>
        <p:grpSpPr>
          <a:xfrm rot="0">
            <a:off x="9486900" y="1885188"/>
            <a:ext cx="315468" cy="323088"/>
            <a:chOff x="0" y="0"/>
            <a:chExt cx="315468" cy="323088"/>
          </a:xfrm>
        </p:grpSpPr>
        <p:sp>
          <p:nvSpPr>
            <p:cNvPr name="Freeform 7" id="7"/>
            <p:cNvSpPr/>
            <p:nvPr/>
          </p:nvSpPr>
          <p:spPr>
            <a:xfrm flipH="false" flipV="false" rot="0">
              <a:off x="0" y="0"/>
              <a:ext cx="315468" cy="323088"/>
            </a:xfrm>
            <a:custGeom>
              <a:avLst/>
              <a:gdLst/>
              <a:ahLst/>
              <a:cxnLst/>
              <a:rect r="r" b="b" t="t" l="l"/>
              <a:pathLst>
                <a:path h="323088" w="315468">
                  <a:moveTo>
                    <a:pt x="0" y="0"/>
                  </a:moveTo>
                  <a:lnTo>
                    <a:pt x="315468" y="0"/>
                  </a:lnTo>
                  <a:lnTo>
                    <a:pt x="315468" y="323088"/>
                  </a:lnTo>
                  <a:lnTo>
                    <a:pt x="0" y="323088"/>
                  </a:lnTo>
                  <a:close/>
                </a:path>
              </a:pathLst>
            </a:custGeom>
            <a:solidFill>
              <a:srgbClr val="2E83C3"/>
            </a:solidFill>
          </p:spPr>
        </p:sp>
      </p:grpSp>
      <p:grpSp>
        <p:nvGrpSpPr>
          <p:cNvPr name="Group 8" id="8"/>
          <p:cNvGrpSpPr>
            <a:grpSpLocks noChangeAspect="true"/>
          </p:cNvGrpSpPr>
          <p:nvPr/>
        </p:nvGrpSpPr>
        <p:grpSpPr>
          <a:xfrm rot="0">
            <a:off x="9900409" y="5756653"/>
            <a:ext cx="584197" cy="841753"/>
            <a:chOff x="0" y="0"/>
            <a:chExt cx="584200" cy="841756"/>
          </a:xfrm>
        </p:grpSpPr>
        <p:sp>
          <p:nvSpPr>
            <p:cNvPr name="Freeform 9" id="9"/>
            <p:cNvSpPr/>
            <p:nvPr/>
          </p:nvSpPr>
          <p:spPr>
            <a:xfrm flipH="false" flipV="false" rot="0">
              <a:off x="63500" y="596900"/>
              <a:ext cx="181356" cy="181356"/>
            </a:xfrm>
            <a:custGeom>
              <a:avLst/>
              <a:gdLst/>
              <a:ahLst/>
              <a:cxnLst/>
              <a:rect r="r" b="b" t="t" l="l"/>
              <a:pathLst>
                <a:path h="181356" w="181356">
                  <a:moveTo>
                    <a:pt x="0" y="0"/>
                  </a:moveTo>
                  <a:lnTo>
                    <a:pt x="181356" y="0"/>
                  </a:lnTo>
                  <a:lnTo>
                    <a:pt x="181356" y="181356"/>
                  </a:lnTo>
                  <a:lnTo>
                    <a:pt x="0" y="181356"/>
                  </a:lnTo>
                  <a:close/>
                </a:path>
              </a:pathLst>
            </a:custGeom>
            <a:solidFill>
              <a:srgbClr val="2E946B"/>
            </a:solidFill>
          </p:spPr>
        </p:sp>
        <p:sp>
          <p:nvSpPr>
            <p:cNvPr name="Freeform 10" id="10"/>
            <p:cNvSpPr/>
            <p:nvPr/>
          </p:nvSpPr>
          <p:spPr>
            <a:xfrm flipH="false" flipV="false" rot="0">
              <a:off x="63500" y="63500"/>
              <a:ext cx="457200" cy="457200"/>
            </a:xfrm>
            <a:custGeom>
              <a:avLst/>
              <a:gdLst/>
              <a:ahLst/>
              <a:cxnLst/>
              <a:rect r="r" b="b" t="t" l="l"/>
              <a:pathLst>
                <a:path h="457200" w="457200">
                  <a:moveTo>
                    <a:pt x="0" y="0"/>
                  </a:moveTo>
                  <a:lnTo>
                    <a:pt x="457200" y="0"/>
                  </a:lnTo>
                  <a:lnTo>
                    <a:pt x="457200" y="457200"/>
                  </a:lnTo>
                  <a:lnTo>
                    <a:pt x="0" y="457200"/>
                  </a:lnTo>
                  <a:close/>
                </a:path>
              </a:pathLst>
            </a:custGeom>
            <a:solidFill>
              <a:srgbClr val="42B051"/>
            </a:solidFill>
          </p:spPr>
        </p:sp>
      </p:grpSp>
      <p:sp>
        <p:nvSpPr>
          <p:cNvPr name="Freeform 11" id="11"/>
          <p:cNvSpPr/>
          <p:nvPr/>
        </p:nvSpPr>
        <p:spPr>
          <a:xfrm flipH="false" flipV="false" rot="0">
            <a:off x="9832848" y="3374136"/>
            <a:ext cx="2572512" cy="3285744"/>
          </a:xfrm>
          <a:custGeom>
            <a:avLst/>
            <a:gdLst/>
            <a:ahLst/>
            <a:cxnLst/>
            <a:rect r="r" b="b" t="t" l="l"/>
            <a:pathLst>
              <a:path h="3285744" w="2572512">
                <a:moveTo>
                  <a:pt x="0" y="0"/>
                </a:moveTo>
                <a:lnTo>
                  <a:pt x="2572512" y="0"/>
                </a:lnTo>
                <a:lnTo>
                  <a:pt x="2572512" y="3285744"/>
                </a:lnTo>
                <a:lnTo>
                  <a:pt x="0" y="3285744"/>
                </a:lnTo>
                <a:lnTo>
                  <a:pt x="0" y="0"/>
                </a:lnTo>
                <a:close/>
              </a:path>
            </a:pathLst>
          </a:custGeom>
          <a:blipFill>
            <a:blip r:embed="rId6"/>
            <a:stretch>
              <a:fillRect l="0" t="0" r="0" b="0"/>
            </a:stretch>
          </a:blipFill>
        </p:spPr>
      </p:sp>
      <p:grpSp>
        <p:nvGrpSpPr>
          <p:cNvPr name="Group 12" id="12"/>
          <p:cNvGrpSpPr>
            <a:grpSpLocks noChangeAspect="true"/>
          </p:cNvGrpSpPr>
          <p:nvPr/>
        </p:nvGrpSpPr>
        <p:grpSpPr>
          <a:xfrm rot="0">
            <a:off x="1189225" y="1937509"/>
            <a:ext cx="8236201" cy="5058661"/>
            <a:chOff x="0" y="0"/>
            <a:chExt cx="8236204" cy="5058664"/>
          </a:xfrm>
        </p:grpSpPr>
        <p:sp>
          <p:nvSpPr>
            <p:cNvPr name="Freeform 13" id="13"/>
            <p:cNvSpPr/>
            <p:nvPr/>
          </p:nvSpPr>
          <p:spPr>
            <a:xfrm flipH="false" flipV="false" rot="0">
              <a:off x="68072" y="68072"/>
              <a:ext cx="8100060" cy="4922520"/>
            </a:xfrm>
            <a:custGeom>
              <a:avLst/>
              <a:gdLst/>
              <a:ahLst/>
              <a:cxnLst/>
              <a:rect r="r" b="b" t="t" l="l"/>
              <a:pathLst>
                <a:path h="4922520" w="8100060">
                  <a:moveTo>
                    <a:pt x="0" y="0"/>
                  </a:moveTo>
                  <a:lnTo>
                    <a:pt x="8100060" y="0"/>
                  </a:lnTo>
                  <a:lnTo>
                    <a:pt x="8100060" y="4922520"/>
                  </a:lnTo>
                  <a:lnTo>
                    <a:pt x="0" y="4922520"/>
                  </a:lnTo>
                  <a:close/>
                </a:path>
              </a:pathLst>
            </a:custGeom>
            <a:solidFill>
              <a:srgbClr val="FFFFFF"/>
            </a:solidFill>
          </p:spPr>
        </p:sp>
        <p:sp>
          <p:nvSpPr>
            <p:cNvPr name="Freeform 14" id="14"/>
            <p:cNvSpPr/>
            <p:nvPr/>
          </p:nvSpPr>
          <p:spPr>
            <a:xfrm flipH="false" flipV="false" rot="0">
              <a:off x="63500" y="63500"/>
              <a:ext cx="8109203" cy="4931664"/>
            </a:xfrm>
            <a:custGeom>
              <a:avLst/>
              <a:gdLst/>
              <a:ahLst/>
              <a:cxnLst/>
              <a:rect r="r" b="b" t="t" l="l"/>
              <a:pathLst>
                <a:path h="4931664" w="8109203">
                  <a:moveTo>
                    <a:pt x="4572" y="0"/>
                  </a:moveTo>
                  <a:lnTo>
                    <a:pt x="8109203" y="4572"/>
                  </a:lnTo>
                  <a:lnTo>
                    <a:pt x="8104632" y="4931664"/>
                  </a:lnTo>
                  <a:lnTo>
                    <a:pt x="0" y="4927092"/>
                  </a:lnTo>
                  <a:lnTo>
                    <a:pt x="4572" y="0"/>
                  </a:lnTo>
                  <a:moveTo>
                    <a:pt x="4572" y="9144"/>
                  </a:moveTo>
                  <a:lnTo>
                    <a:pt x="4572" y="4572"/>
                  </a:lnTo>
                  <a:lnTo>
                    <a:pt x="9144" y="4572"/>
                  </a:lnTo>
                  <a:lnTo>
                    <a:pt x="4572" y="4922520"/>
                  </a:lnTo>
                  <a:lnTo>
                    <a:pt x="8100060" y="4927092"/>
                  </a:lnTo>
                  <a:lnTo>
                    <a:pt x="8104632" y="9144"/>
                  </a:lnTo>
                  <a:lnTo>
                    <a:pt x="4572" y="9144"/>
                  </a:lnTo>
                  <a:close/>
                </a:path>
              </a:pathLst>
            </a:custGeom>
            <a:solidFill>
              <a:srgbClr val="000000"/>
            </a:solidFill>
          </p:spPr>
        </p:sp>
      </p:grpSp>
      <p:sp>
        <p:nvSpPr>
          <p:cNvPr name="TextBox 15" id="15"/>
          <p:cNvSpPr txBox="true"/>
          <p:nvPr/>
        </p:nvSpPr>
        <p:spPr>
          <a:xfrm rot="0">
            <a:off x="1581912" y="2869368"/>
            <a:ext cx="145494" cy="223637"/>
          </a:xfrm>
          <a:prstGeom prst="rect">
            <a:avLst/>
          </a:prstGeom>
        </p:spPr>
        <p:txBody>
          <a:bodyPr anchor="t" rtlCol="false" tIns="0" lIns="0" bIns="0" rIns="0">
            <a:spAutoFit/>
          </a:bodyPr>
          <a:lstStyle/>
          <a:p>
            <a:pPr algn="l">
              <a:lnSpc>
                <a:spcPts val="1544"/>
              </a:lnSpc>
            </a:pPr>
            <a:r>
              <a:rPr lang="en-US" sz="1103" spc="2">
                <a:solidFill>
                  <a:srgbClr val="000000"/>
                </a:solidFill>
                <a:latin typeface="Arimo"/>
              </a:rPr>
              <a:t>2. </a:t>
            </a:r>
          </a:p>
        </p:txBody>
      </p:sp>
      <p:sp>
        <p:nvSpPr>
          <p:cNvPr name="TextBox 16" id="16"/>
          <p:cNvSpPr txBox="true"/>
          <p:nvPr/>
        </p:nvSpPr>
        <p:spPr>
          <a:xfrm rot="0">
            <a:off x="1581912" y="3725856"/>
            <a:ext cx="145494" cy="223637"/>
          </a:xfrm>
          <a:prstGeom prst="rect">
            <a:avLst/>
          </a:prstGeom>
        </p:spPr>
        <p:txBody>
          <a:bodyPr anchor="t" rtlCol="false" tIns="0" lIns="0" bIns="0" rIns="0">
            <a:spAutoFit/>
          </a:bodyPr>
          <a:lstStyle/>
          <a:p>
            <a:pPr algn="l">
              <a:lnSpc>
                <a:spcPts val="1544"/>
              </a:lnSpc>
            </a:pPr>
            <a:r>
              <a:rPr lang="en-US" sz="1103" spc="2">
                <a:solidFill>
                  <a:srgbClr val="000000"/>
                </a:solidFill>
                <a:latin typeface="Arimo"/>
              </a:rPr>
              <a:t>3. </a:t>
            </a:r>
          </a:p>
        </p:txBody>
      </p:sp>
      <p:sp>
        <p:nvSpPr>
          <p:cNvPr name="TextBox 17" id="17"/>
          <p:cNvSpPr txBox="true"/>
          <p:nvPr/>
        </p:nvSpPr>
        <p:spPr>
          <a:xfrm rot="0">
            <a:off x="1581912" y="4582344"/>
            <a:ext cx="145494" cy="223637"/>
          </a:xfrm>
          <a:prstGeom prst="rect">
            <a:avLst/>
          </a:prstGeom>
        </p:spPr>
        <p:txBody>
          <a:bodyPr anchor="t" rtlCol="false" tIns="0" lIns="0" bIns="0" rIns="0">
            <a:spAutoFit/>
          </a:bodyPr>
          <a:lstStyle/>
          <a:p>
            <a:pPr algn="l">
              <a:lnSpc>
                <a:spcPts val="1544"/>
              </a:lnSpc>
            </a:pPr>
            <a:r>
              <a:rPr lang="en-US" sz="1103" spc="2">
                <a:solidFill>
                  <a:srgbClr val="000000"/>
                </a:solidFill>
                <a:latin typeface="Arimo"/>
              </a:rPr>
              <a:t>4. </a:t>
            </a:r>
          </a:p>
        </p:txBody>
      </p:sp>
      <p:sp>
        <p:nvSpPr>
          <p:cNvPr name="TextBox 18" id="18"/>
          <p:cNvSpPr txBox="true"/>
          <p:nvPr/>
        </p:nvSpPr>
        <p:spPr>
          <a:xfrm rot="0">
            <a:off x="1581912" y="5438832"/>
            <a:ext cx="145494" cy="223637"/>
          </a:xfrm>
          <a:prstGeom prst="rect">
            <a:avLst/>
          </a:prstGeom>
        </p:spPr>
        <p:txBody>
          <a:bodyPr anchor="t" rtlCol="false" tIns="0" lIns="0" bIns="0" rIns="0">
            <a:spAutoFit/>
          </a:bodyPr>
          <a:lstStyle/>
          <a:p>
            <a:pPr algn="l">
              <a:lnSpc>
                <a:spcPts val="1544"/>
              </a:lnSpc>
            </a:pPr>
            <a:r>
              <a:rPr lang="en-US" sz="1103" spc="2">
                <a:solidFill>
                  <a:srgbClr val="000000"/>
                </a:solidFill>
                <a:latin typeface="Arimo"/>
              </a:rPr>
              <a:t>5. </a:t>
            </a:r>
          </a:p>
        </p:txBody>
      </p:sp>
      <p:sp>
        <p:nvSpPr>
          <p:cNvPr name="TextBox 19" id="19"/>
          <p:cNvSpPr txBox="true"/>
          <p:nvPr/>
        </p:nvSpPr>
        <p:spPr>
          <a:xfrm rot="0">
            <a:off x="1581912" y="6296844"/>
            <a:ext cx="145494" cy="223637"/>
          </a:xfrm>
          <a:prstGeom prst="rect">
            <a:avLst/>
          </a:prstGeom>
        </p:spPr>
        <p:txBody>
          <a:bodyPr anchor="t" rtlCol="false" tIns="0" lIns="0" bIns="0" rIns="0">
            <a:spAutoFit/>
          </a:bodyPr>
          <a:lstStyle/>
          <a:p>
            <a:pPr algn="l">
              <a:lnSpc>
                <a:spcPts val="1544"/>
              </a:lnSpc>
            </a:pPr>
            <a:r>
              <a:rPr lang="en-US" sz="1103" spc="2">
                <a:solidFill>
                  <a:srgbClr val="000000"/>
                </a:solidFill>
                <a:latin typeface="Arimo"/>
              </a:rPr>
              <a:t>6. </a:t>
            </a:r>
          </a:p>
        </p:txBody>
      </p:sp>
      <p:sp>
        <p:nvSpPr>
          <p:cNvPr name="TextBox 20" id="20"/>
          <p:cNvSpPr txBox="true"/>
          <p:nvPr/>
        </p:nvSpPr>
        <p:spPr>
          <a:xfrm rot="0">
            <a:off x="2267712" y="1969094"/>
            <a:ext cx="5528739" cy="4836385"/>
          </a:xfrm>
          <a:prstGeom prst="rect">
            <a:avLst/>
          </a:prstGeom>
        </p:spPr>
        <p:txBody>
          <a:bodyPr anchor="t" rtlCol="false" tIns="0" lIns="0" bIns="0" rIns="0">
            <a:spAutoFit/>
          </a:bodyPr>
          <a:lstStyle/>
          <a:p>
            <a:pPr algn="l">
              <a:lnSpc>
                <a:spcPts val="2248"/>
              </a:lnSpc>
            </a:pPr>
            <a:r>
              <a:rPr lang="en-US" sz="1103">
                <a:solidFill>
                  <a:srgbClr val="000000"/>
                </a:solidFill>
                <a:latin typeface="Arimo"/>
              </a:rPr>
              <a:t> </a:t>
            </a:r>
          </a:p>
          <a:p>
            <a:pPr algn="l">
              <a:lnSpc>
                <a:spcPts val="2248"/>
              </a:lnSpc>
            </a:pPr>
            <a:r>
              <a:rPr lang="en-US" sz="1103">
                <a:solidFill>
                  <a:srgbClr val="000000"/>
                </a:solidFill>
                <a:latin typeface="Arimo"/>
              </a:rPr>
              <a:t>Gather diverse datasets containing informaon on various cardiac diseases. </a:t>
            </a:r>
          </a:p>
          <a:p>
            <a:pPr algn="l">
              <a:lnSpc>
                <a:spcPts val="2248"/>
              </a:lnSpc>
            </a:pPr>
            <a:r>
              <a:rPr lang="en-US" sz="1103">
                <a:solidFill>
                  <a:srgbClr val="000000"/>
                </a:solidFill>
                <a:latin typeface="Arimo"/>
              </a:rPr>
              <a:t>Ensure data privacy and compliance with medical regulaons. </a:t>
            </a:r>
          </a:p>
          <a:p>
            <a:pPr algn="r">
              <a:lnSpc>
                <a:spcPts val="1996"/>
              </a:lnSpc>
            </a:pPr>
          </a:p>
          <a:p>
            <a:pPr algn="l">
              <a:lnSpc>
                <a:spcPts val="2758"/>
              </a:lnSpc>
            </a:pPr>
            <a:r>
              <a:rPr lang="en-US" sz="1103">
                <a:solidFill>
                  <a:srgbClr val="000000"/>
                </a:solidFill>
                <a:latin typeface="Arimo"/>
              </a:rPr>
              <a:t>Cleanse and preprocess the collected data to handle missing values, outliers, and inconsistencies. </a:t>
            </a:r>
          </a:p>
          <a:p>
            <a:pPr algn="l">
              <a:lnSpc>
                <a:spcPts val="1729"/>
              </a:lnSpc>
            </a:pPr>
            <a:r>
              <a:rPr lang="en-US" sz="1103">
                <a:solidFill>
                  <a:srgbClr val="000000"/>
                </a:solidFill>
                <a:latin typeface="Arimo"/>
              </a:rPr>
              <a:t>Feature engineering to extract relevant informaon from raw data. </a:t>
            </a:r>
          </a:p>
          <a:p>
            <a:pPr algn="r">
              <a:lnSpc>
                <a:spcPts val="2256"/>
              </a:lnSpc>
            </a:pPr>
          </a:p>
          <a:p>
            <a:pPr algn="l">
              <a:lnSpc>
                <a:spcPts val="2758"/>
              </a:lnSpc>
            </a:pPr>
            <a:r>
              <a:rPr lang="en-US" sz="1103">
                <a:solidFill>
                  <a:srgbClr val="000000"/>
                </a:solidFill>
                <a:latin typeface="Arimo"/>
              </a:rPr>
              <a:t>Implement AI-based predicve models for disease classiﬁcaon. </a:t>
            </a:r>
          </a:p>
          <a:p>
            <a:pPr algn="l">
              <a:lnSpc>
                <a:spcPts val="1754"/>
              </a:lnSpc>
            </a:pPr>
            <a:r>
              <a:rPr lang="en-US" sz="1103">
                <a:solidFill>
                  <a:srgbClr val="000000"/>
                </a:solidFill>
                <a:latin typeface="Arimo"/>
              </a:rPr>
              <a:t>Train models on preprocessed data to predict cardiac diseases accurately. </a:t>
            </a:r>
          </a:p>
          <a:p>
            <a:pPr algn="r">
              <a:lnSpc>
                <a:spcPts val="2244"/>
              </a:lnSpc>
            </a:pPr>
          </a:p>
          <a:p>
            <a:pPr algn="l">
              <a:lnSpc>
                <a:spcPts val="2758"/>
              </a:lnSpc>
            </a:pPr>
            <a:r>
              <a:rPr lang="en-US" sz="1103">
                <a:solidFill>
                  <a:srgbClr val="000000"/>
                </a:solidFill>
                <a:latin typeface="Arimo"/>
              </a:rPr>
              <a:t>Validate model performance using cross-validaon techniques. </a:t>
            </a:r>
          </a:p>
          <a:p>
            <a:pPr algn="l">
              <a:lnSpc>
                <a:spcPts val="1729"/>
              </a:lnSpc>
            </a:pPr>
            <a:r>
              <a:rPr lang="en-US" sz="1103">
                <a:solidFill>
                  <a:srgbClr val="000000"/>
                </a:solidFill>
                <a:latin typeface="Arimo"/>
              </a:rPr>
              <a:t>Evaluate models against medical standards and benchmarks. </a:t>
            </a:r>
          </a:p>
          <a:p>
            <a:pPr algn="r">
              <a:lnSpc>
                <a:spcPts val="2256"/>
              </a:lnSpc>
            </a:pPr>
          </a:p>
          <a:p>
            <a:pPr algn="l">
              <a:lnSpc>
                <a:spcPts val="2758"/>
              </a:lnSpc>
            </a:pPr>
            <a:r>
              <a:rPr lang="en-US" sz="1103">
                <a:solidFill>
                  <a:srgbClr val="000000"/>
                </a:solidFill>
                <a:latin typeface="Arimo"/>
              </a:rPr>
              <a:t>Integrate the trained models into an online plaorm for medical advice. </a:t>
            </a:r>
          </a:p>
          <a:p>
            <a:pPr algn="l">
              <a:lnSpc>
                <a:spcPts val="1729"/>
              </a:lnSpc>
            </a:pPr>
            <a:r>
              <a:rPr lang="en-US" sz="1103">
                <a:solidFill>
                  <a:srgbClr val="000000"/>
                </a:solidFill>
                <a:latin typeface="Arimo"/>
              </a:rPr>
              <a:t>Ensure user-friendly interface and seamless interacon. </a:t>
            </a:r>
          </a:p>
          <a:p>
            <a:pPr algn="r">
              <a:lnSpc>
                <a:spcPts val="2256"/>
              </a:lnSpc>
            </a:pPr>
          </a:p>
          <a:p>
            <a:pPr algn="l">
              <a:lnSpc>
                <a:spcPts val="2758"/>
              </a:lnSpc>
            </a:pPr>
            <a:r>
              <a:rPr lang="en-US" sz="1103">
                <a:solidFill>
                  <a:srgbClr val="000000"/>
                </a:solidFill>
                <a:latin typeface="Arimo"/>
              </a:rPr>
              <a:t>Allow users to input their symptoms and medical history into the plaorm. </a:t>
            </a:r>
          </a:p>
        </p:txBody>
      </p:sp>
      <p:sp>
        <p:nvSpPr>
          <p:cNvPr name="TextBox 21" id="21"/>
          <p:cNvSpPr txBox="true"/>
          <p:nvPr/>
        </p:nvSpPr>
        <p:spPr>
          <a:xfrm rot="0">
            <a:off x="1181100" y="6910969"/>
            <a:ext cx="732301" cy="202606"/>
          </a:xfrm>
          <a:prstGeom prst="rect">
            <a:avLst/>
          </a:prstGeom>
        </p:spPr>
        <p:txBody>
          <a:bodyPr anchor="t" rtlCol="false" tIns="0" lIns="0" bIns="0" rIns="0">
            <a:spAutoFit/>
          </a:bodyPr>
          <a:lstStyle/>
          <a:p>
            <a:pPr algn="l">
              <a:lnSpc>
                <a:spcPts val="1611"/>
              </a:lnSpc>
            </a:pPr>
            <a:r>
              <a:rPr lang="en-US" sz="1151" spc="-25">
                <a:solidFill>
                  <a:srgbClr val="2E83C3"/>
                </a:solidFill>
                <a:latin typeface="Montserrat"/>
              </a:rPr>
              <a:t>3/21/2024 </a:t>
            </a:r>
          </a:p>
        </p:txBody>
      </p:sp>
      <p:sp>
        <p:nvSpPr>
          <p:cNvPr name="TextBox 22" id="22"/>
          <p:cNvSpPr txBox="true"/>
          <p:nvPr/>
        </p:nvSpPr>
        <p:spPr>
          <a:xfrm rot="0">
            <a:off x="11999976" y="6910969"/>
            <a:ext cx="107871" cy="207693"/>
          </a:xfrm>
          <a:prstGeom prst="rect">
            <a:avLst/>
          </a:prstGeom>
        </p:spPr>
        <p:txBody>
          <a:bodyPr anchor="t" rtlCol="false" tIns="0" lIns="0" bIns="0" rIns="0">
            <a:spAutoFit/>
          </a:bodyPr>
          <a:lstStyle/>
          <a:p>
            <a:pPr algn="l">
              <a:lnSpc>
                <a:spcPts val="1611"/>
              </a:lnSpc>
            </a:pPr>
            <a:r>
              <a:rPr lang="en-US" sz="1151" spc="-25">
                <a:solidFill>
                  <a:srgbClr val="2E946B"/>
                </a:solidFill>
                <a:latin typeface="Montserrat"/>
              </a:rPr>
              <a:t>5</a:t>
            </a:r>
            <a:r>
              <a:rPr lang="en-US" sz="1151" spc="-25">
                <a:solidFill>
                  <a:srgbClr val="000000"/>
                </a:solidFill>
                <a:latin typeface="Montserrat"/>
              </a:rPr>
              <a:t> </a:t>
            </a:r>
          </a:p>
        </p:txBody>
      </p:sp>
      <p:sp>
        <p:nvSpPr>
          <p:cNvPr name="TextBox 23" id="23"/>
          <p:cNvSpPr txBox="true"/>
          <p:nvPr/>
        </p:nvSpPr>
        <p:spPr>
          <a:xfrm rot="0">
            <a:off x="1912620" y="6910969"/>
            <a:ext cx="1058990" cy="202606"/>
          </a:xfrm>
          <a:prstGeom prst="rect">
            <a:avLst/>
          </a:prstGeom>
        </p:spPr>
        <p:txBody>
          <a:bodyPr anchor="t" rtlCol="false" tIns="0" lIns="0" bIns="0" rIns="0">
            <a:spAutoFit/>
          </a:bodyPr>
          <a:lstStyle/>
          <a:p>
            <a:pPr algn="l">
              <a:lnSpc>
                <a:spcPts val="1611"/>
              </a:lnSpc>
            </a:pPr>
            <a:r>
              <a:rPr lang="en-US" sz="1151" spc="-6">
                <a:solidFill>
                  <a:srgbClr val="2E83C3"/>
                </a:solidFill>
                <a:latin typeface="IBM Plex Sans"/>
              </a:rPr>
              <a:t>Annual Review </a:t>
            </a:r>
          </a:p>
        </p:txBody>
      </p:sp>
      <p:sp>
        <p:nvSpPr>
          <p:cNvPr name="TextBox 24" id="24"/>
          <p:cNvSpPr txBox="true"/>
          <p:nvPr/>
        </p:nvSpPr>
        <p:spPr>
          <a:xfrm rot="0">
            <a:off x="1181100" y="895817"/>
            <a:ext cx="5597176" cy="1339186"/>
          </a:xfrm>
          <a:prstGeom prst="rect">
            <a:avLst/>
          </a:prstGeom>
        </p:spPr>
        <p:txBody>
          <a:bodyPr anchor="t" rtlCol="false" tIns="0" lIns="0" bIns="0" rIns="0">
            <a:spAutoFit/>
          </a:bodyPr>
          <a:lstStyle/>
          <a:p>
            <a:pPr algn="l">
              <a:lnSpc>
                <a:spcPts val="1500"/>
              </a:lnSpc>
            </a:pPr>
            <a:r>
              <a:rPr lang="en-US" sz="1103">
                <a:solidFill>
                  <a:srgbClr val="000000"/>
                </a:solidFill>
                <a:latin typeface="Arimo"/>
              </a:rPr>
              <a:t> </a:t>
            </a:r>
          </a:p>
          <a:p>
            <a:pPr algn="l">
              <a:lnSpc>
                <a:spcPts val="5838"/>
              </a:lnSpc>
            </a:pPr>
            <a:r>
              <a:rPr lang="en-US" sz="4293" spc="-42">
                <a:solidFill>
                  <a:srgbClr val="000000"/>
                </a:solidFill>
                <a:latin typeface="IBM Plex Sans"/>
              </a:rPr>
              <a:t>PROJECT OVERVIEW </a:t>
            </a:r>
          </a:p>
          <a:p>
            <a:pPr algn="l">
              <a:lnSpc>
                <a:spcPts val="2758"/>
              </a:lnSpc>
            </a:pPr>
            <a:r>
              <a:rPr lang="en-US" sz="1103" spc="9">
                <a:solidFill>
                  <a:srgbClr val="000000"/>
                </a:solidFill>
                <a:latin typeface="IBM Plex Sans Condensed"/>
              </a:rPr>
              <a:t>1. Data Collecon and Compilaon:</a:t>
            </a:r>
          </a:p>
        </p:txBody>
      </p:sp>
      <p:sp>
        <p:nvSpPr>
          <p:cNvPr name="TextBox 25" id="25"/>
          <p:cNvSpPr txBox="true"/>
          <p:nvPr/>
        </p:nvSpPr>
        <p:spPr>
          <a:xfrm rot="0">
            <a:off x="1810512" y="2912831"/>
            <a:ext cx="1148963" cy="180184"/>
          </a:xfrm>
          <a:prstGeom prst="rect">
            <a:avLst/>
          </a:prstGeom>
        </p:spPr>
        <p:txBody>
          <a:bodyPr anchor="t" rtlCol="false" tIns="0" lIns="0" bIns="0" rIns="0">
            <a:spAutoFit/>
          </a:bodyPr>
          <a:lstStyle/>
          <a:p>
            <a:pPr algn="l">
              <a:lnSpc>
                <a:spcPts val="1544"/>
              </a:lnSpc>
            </a:pPr>
            <a:r>
              <a:rPr lang="en-US" sz="1103" spc="9">
                <a:solidFill>
                  <a:srgbClr val="000000"/>
                </a:solidFill>
                <a:latin typeface="IBM Plex Sans Condensed"/>
              </a:rPr>
              <a:t>Data Preprocessing:</a:t>
            </a:r>
          </a:p>
        </p:txBody>
      </p:sp>
      <p:sp>
        <p:nvSpPr>
          <p:cNvPr name="TextBox 26" id="26"/>
          <p:cNvSpPr txBox="true"/>
          <p:nvPr/>
        </p:nvSpPr>
        <p:spPr>
          <a:xfrm rot="0">
            <a:off x="1810512" y="3769319"/>
            <a:ext cx="1231125" cy="180184"/>
          </a:xfrm>
          <a:prstGeom prst="rect">
            <a:avLst/>
          </a:prstGeom>
        </p:spPr>
        <p:txBody>
          <a:bodyPr anchor="t" rtlCol="false" tIns="0" lIns="0" bIns="0" rIns="0">
            <a:spAutoFit/>
          </a:bodyPr>
          <a:lstStyle/>
          <a:p>
            <a:pPr algn="l">
              <a:lnSpc>
                <a:spcPts val="1544"/>
              </a:lnSpc>
            </a:pPr>
            <a:r>
              <a:rPr lang="en-US" sz="1103" spc="9">
                <a:solidFill>
                  <a:srgbClr val="000000"/>
                </a:solidFill>
                <a:latin typeface="IBM Plex Sans Condensed"/>
              </a:rPr>
              <a:t>Model Development:</a:t>
            </a:r>
          </a:p>
        </p:txBody>
      </p:sp>
      <p:sp>
        <p:nvSpPr>
          <p:cNvPr name="TextBox 27" id="27"/>
          <p:cNvSpPr txBox="true"/>
          <p:nvPr/>
        </p:nvSpPr>
        <p:spPr>
          <a:xfrm rot="0">
            <a:off x="1810512" y="4625807"/>
            <a:ext cx="1515389" cy="180184"/>
          </a:xfrm>
          <a:prstGeom prst="rect">
            <a:avLst/>
          </a:prstGeom>
        </p:spPr>
        <p:txBody>
          <a:bodyPr anchor="t" rtlCol="false" tIns="0" lIns="0" bIns="0" rIns="0">
            <a:spAutoFit/>
          </a:bodyPr>
          <a:lstStyle/>
          <a:p>
            <a:pPr algn="l">
              <a:lnSpc>
                <a:spcPts val="1544"/>
              </a:lnSpc>
            </a:pPr>
            <a:r>
              <a:rPr lang="en-US" sz="1103" spc="9">
                <a:solidFill>
                  <a:srgbClr val="000000"/>
                </a:solidFill>
                <a:latin typeface="IBM Plex Sans Condensed"/>
              </a:rPr>
              <a:t>Validaon and Evaluaon:</a:t>
            </a:r>
          </a:p>
        </p:txBody>
      </p:sp>
      <p:sp>
        <p:nvSpPr>
          <p:cNvPr name="TextBox 28" id="28"/>
          <p:cNvSpPr txBox="true"/>
          <p:nvPr/>
        </p:nvSpPr>
        <p:spPr>
          <a:xfrm rot="0">
            <a:off x="1810512" y="5482295"/>
            <a:ext cx="1676667" cy="180184"/>
          </a:xfrm>
          <a:prstGeom prst="rect">
            <a:avLst/>
          </a:prstGeom>
        </p:spPr>
        <p:txBody>
          <a:bodyPr anchor="t" rtlCol="false" tIns="0" lIns="0" bIns="0" rIns="0">
            <a:spAutoFit/>
          </a:bodyPr>
          <a:lstStyle/>
          <a:p>
            <a:pPr algn="l">
              <a:lnSpc>
                <a:spcPts val="1544"/>
              </a:lnSpc>
            </a:pPr>
            <a:r>
              <a:rPr lang="en-US" sz="1103" spc="9">
                <a:solidFill>
                  <a:srgbClr val="000000"/>
                </a:solidFill>
                <a:latin typeface="IBM Plex Sans Condensed"/>
              </a:rPr>
              <a:t>Integraon and Deployment:</a:t>
            </a:r>
          </a:p>
        </p:txBody>
      </p:sp>
      <p:sp>
        <p:nvSpPr>
          <p:cNvPr name="TextBox 29" id="29"/>
          <p:cNvSpPr txBox="true"/>
          <p:nvPr/>
        </p:nvSpPr>
        <p:spPr>
          <a:xfrm rot="0">
            <a:off x="1810512" y="6340307"/>
            <a:ext cx="1806931" cy="180184"/>
          </a:xfrm>
          <a:prstGeom prst="rect">
            <a:avLst/>
          </a:prstGeom>
        </p:spPr>
        <p:txBody>
          <a:bodyPr anchor="t" rtlCol="false" tIns="0" lIns="0" bIns="0" rIns="0">
            <a:spAutoFit/>
          </a:bodyPr>
          <a:lstStyle/>
          <a:p>
            <a:pPr algn="l">
              <a:lnSpc>
                <a:spcPts val="1544"/>
              </a:lnSpc>
            </a:pPr>
            <a:r>
              <a:rPr lang="en-US" sz="1103" spc="9">
                <a:solidFill>
                  <a:srgbClr val="000000"/>
                </a:solidFill>
                <a:latin typeface="IBM Plex Sans Condensed"/>
              </a:rPr>
              <a:t>User Interacon and Diagnosis:</a:t>
            </a:r>
          </a:p>
        </p:txBody>
      </p:sp>
      <p:sp>
        <p:nvSpPr>
          <p:cNvPr name="TextBox 30" id="30"/>
          <p:cNvSpPr txBox="true"/>
          <p:nvPr/>
        </p:nvSpPr>
        <p:spPr>
          <a:xfrm rot="0">
            <a:off x="2039112" y="2242690"/>
            <a:ext cx="92926" cy="542249"/>
          </a:xfrm>
          <a:prstGeom prst="rect">
            <a:avLst/>
          </a:prstGeom>
        </p:spPr>
        <p:txBody>
          <a:bodyPr anchor="t" rtlCol="false" tIns="0" lIns="0" bIns="0" rIns="0">
            <a:spAutoFit/>
          </a:bodyPr>
          <a:lstStyle/>
          <a:p>
            <a:pPr algn="just">
              <a:lnSpc>
                <a:spcPts val="2244"/>
              </a:lnSpc>
            </a:pPr>
            <a:r>
              <a:rPr lang="en-US" sz="995">
                <a:solidFill>
                  <a:srgbClr val="000000"/>
                </a:solidFill>
                <a:sym typeface="Arimo"/>
              </a:rPr>
              <a:t>  </a:t>
            </a:r>
          </a:p>
        </p:txBody>
      </p:sp>
      <p:sp>
        <p:nvSpPr>
          <p:cNvPr name="TextBox 31" id="31"/>
          <p:cNvSpPr txBox="true"/>
          <p:nvPr/>
        </p:nvSpPr>
        <p:spPr>
          <a:xfrm rot="0">
            <a:off x="2039112" y="3099178"/>
            <a:ext cx="92926" cy="542249"/>
          </a:xfrm>
          <a:prstGeom prst="rect">
            <a:avLst/>
          </a:prstGeom>
        </p:spPr>
        <p:txBody>
          <a:bodyPr anchor="t" rtlCol="false" tIns="0" lIns="0" bIns="0" rIns="0">
            <a:spAutoFit/>
          </a:bodyPr>
          <a:lstStyle/>
          <a:p>
            <a:pPr algn="just">
              <a:lnSpc>
                <a:spcPts val="2244"/>
              </a:lnSpc>
            </a:pPr>
            <a:r>
              <a:rPr lang="en-US" sz="995">
                <a:solidFill>
                  <a:srgbClr val="000000"/>
                </a:solidFill>
                <a:sym typeface="Arimo"/>
              </a:rPr>
              <a:t>  </a:t>
            </a:r>
          </a:p>
        </p:txBody>
      </p:sp>
      <p:sp>
        <p:nvSpPr>
          <p:cNvPr name="TextBox 32" id="32"/>
          <p:cNvSpPr txBox="true"/>
          <p:nvPr/>
        </p:nvSpPr>
        <p:spPr>
          <a:xfrm rot="0">
            <a:off x="2039112" y="3955666"/>
            <a:ext cx="92926" cy="543773"/>
          </a:xfrm>
          <a:prstGeom prst="rect">
            <a:avLst/>
          </a:prstGeom>
        </p:spPr>
        <p:txBody>
          <a:bodyPr anchor="t" rtlCol="false" tIns="0" lIns="0" bIns="0" rIns="0">
            <a:spAutoFit/>
          </a:bodyPr>
          <a:lstStyle/>
          <a:p>
            <a:pPr algn="just">
              <a:lnSpc>
                <a:spcPts val="2256"/>
              </a:lnSpc>
            </a:pPr>
            <a:r>
              <a:rPr lang="en-US" sz="995">
                <a:solidFill>
                  <a:srgbClr val="000000"/>
                </a:solidFill>
                <a:sym typeface="Arimo"/>
              </a:rPr>
              <a:t>  </a:t>
            </a:r>
          </a:p>
        </p:txBody>
      </p:sp>
      <p:sp>
        <p:nvSpPr>
          <p:cNvPr name="TextBox 33" id="33"/>
          <p:cNvSpPr txBox="true"/>
          <p:nvPr/>
        </p:nvSpPr>
        <p:spPr>
          <a:xfrm rot="0">
            <a:off x="2039112" y="4813678"/>
            <a:ext cx="92926" cy="542249"/>
          </a:xfrm>
          <a:prstGeom prst="rect">
            <a:avLst/>
          </a:prstGeom>
        </p:spPr>
        <p:txBody>
          <a:bodyPr anchor="t" rtlCol="false" tIns="0" lIns="0" bIns="0" rIns="0">
            <a:spAutoFit/>
          </a:bodyPr>
          <a:lstStyle/>
          <a:p>
            <a:pPr algn="just">
              <a:lnSpc>
                <a:spcPts val="2244"/>
              </a:lnSpc>
            </a:pPr>
            <a:r>
              <a:rPr lang="en-US" sz="995">
                <a:solidFill>
                  <a:srgbClr val="000000"/>
                </a:solidFill>
                <a:sym typeface="Arimo"/>
              </a:rPr>
              <a:t>  </a:t>
            </a:r>
          </a:p>
        </p:txBody>
      </p:sp>
      <p:sp>
        <p:nvSpPr>
          <p:cNvPr name="TextBox 34" id="34"/>
          <p:cNvSpPr txBox="true"/>
          <p:nvPr/>
        </p:nvSpPr>
        <p:spPr>
          <a:xfrm rot="0">
            <a:off x="2039112" y="5670166"/>
            <a:ext cx="92926" cy="542249"/>
          </a:xfrm>
          <a:prstGeom prst="rect">
            <a:avLst/>
          </a:prstGeom>
        </p:spPr>
        <p:txBody>
          <a:bodyPr anchor="t" rtlCol="false" tIns="0" lIns="0" bIns="0" rIns="0">
            <a:spAutoFit/>
          </a:bodyPr>
          <a:lstStyle/>
          <a:p>
            <a:pPr algn="just">
              <a:lnSpc>
                <a:spcPts val="2244"/>
              </a:lnSpc>
            </a:pPr>
            <a:r>
              <a:rPr lang="en-US" sz="995">
                <a:solidFill>
                  <a:srgbClr val="000000"/>
                </a:solidFill>
                <a:sym typeface="Arimo"/>
              </a:rPr>
              <a:t>  </a:t>
            </a:r>
          </a:p>
        </p:txBody>
      </p:sp>
      <p:sp>
        <p:nvSpPr>
          <p:cNvPr name="TextBox 35" id="35"/>
          <p:cNvSpPr txBox="true"/>
          <p:nvPr/>
        </p:nvSpPr>
        <p:spPr>
          <a:xfrm rot="0">
            <a:off x="2039112" y="6612379"/>
            <a:ext cx="58017" cy="171536"/>
          </a:xfrm>
          <a:prstGeom prst="rect">
            <a:avLst/>
          </a:prstGeom>
        </p:spPr>
        <p:txBody>
          <a:bodyPr anchor="t" rtlCol="false" tIns="0" lIns="0" bIns="0" rIns="0">
            <a:spAutoFit/>
          </a:bodyPr>
          <a:lstStyle/>
          <a:p>
            <a:pPr algn="l">
              <a:lnSpc>
                <a:spcPts val="1393"/>
              </a:lnSpc>
            </a:pPr>
            <a:r>
              <a:rPr lang="en-US" sz="995">
                <a:solidFill>
                  <a:srgbClr val="000000"/>
                </a:solidFill>
                <a:sym typeface="Arimo"/>
              </a:rPr>
              <a: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049768" y="457200"/>
            <a:ext cx="4751832" cy="3435096"/>
          </a:xfrm>
          <a:custGeom>
            <a:avLst/>
            <a:gdLst/>
            <a:ahLst/>
            <a:cxnLst/>
            <a:rect r="r" b="b" t="t" l="l"/>
            <a:pathLst>
              <a:path h="3435096" w="4751832">
                <a:moveTo>
                  <a:pt x="0" y="0"/>
                </a:moveTo>
                <a:lnTo>
                  <a:pt x="4751832" y="0"/>
                </a:lnTo>
                <a:lnTo>
                  <a:pt x="4751832" y="3435096"/>
                </a:lnTo>
                <a:lnTo>
                  <a:pt x="0" y="3435096"/>
                </a:lnTo>
                <a:lnTo>
                  <a:pt x="0" y="0"/>
                </a:lnTo>
                <a:close/>
              </a:path>
            </a:pathLst>
          </a:custGeom>
          <a:blipFill>
            <a:blip r:embed="rId2"/>
            <a:stretch>
              <a:fillRect l="0" t="0" r="0" b="0"/>
            </a:stretch>
          </a:blipFill>
        </p:spPr>
      </p:sp>
      <p:sp>
        <p:nvSpPr>
          <p:cNvPr name="Freeform 3" id="3"/>
          <p:cNvSpPr/>
          <p:nvPr/>
        </p:nvSpPr>
        <p:spPr>
          <a:xfrm flipH="false" flipV="false" rot="0">
            <a:off x="8049768" y="3892296"/>
            <a:ext cx="4751832" cy="3432048"/>
          </a:xfrm>
          <a:custGeom>
            <a:avLst/>
            <a:gdLst/>
            <a:ahLst/>
            <a:cxnLst/>
            <a:rect r="r" b="b" t="t" l="l"/>
            <a:pathLst>
              <a:path h="3432048" w="4751832">
                <a:moveTo>
                  <a:pt x="0" y="0"/>
                </a:moveTo>
                <a:lnTo>
                  <a:pt x="4751832" y="0"/>
                </a:lnTo>
                <a:lnTo>
                  <a:pt x="4751832" y="3432048"/>
                </a:lnTo>
                <a:lnTo>
                  <a:pt x="0" y="3432048"/>
                </a:lnTo>
                <a:lnTo>
                  <a:pt x="0" y="0"/>
                </a:lnTo>
                <a:close/>
              </a:path>
            </a:pathLst>
          </a:custGeom>
          <a:blipFill>
            <a:blip r:embed="rId3"/>
            <a:stretch>
              <a:fillRect l="0" t="0" r="0" b="0"/>
            </a:stretch>
          </a:blipFill>
        </p:spPr>
      </p:sp>
      <p:sp>
        <p:nvSpPr>
          <p:cNvPr name="Freeform 4" id="4"/>
          <p:cNvSpPr/>
          <p:nvPr/>
        </p:nvSpPr>
        <p:spPr>
          <a:xfrm flipH="false" flipV="false" rot="0">
            <a:off x="609600" y="4465320"/>
            <a:ext cx="451104" cy="2852928"/>
          </a:xfrm>
          <a:custGeom>
            <a:avLst/>
            <a:gdLst/>
            <a:ahLst/>
            <a:cxnLst/>
            <a:rect r="r" b="b" t="t" l="l"/>
            <a:pathLst>
              <a:path h="2852928" w="451104">
                <a:moveTo>
                  <a:pt x="0" y="0"/>
                </a:moveTo>
                <a:lnTo>
                  <a:pt x="451104" y="0"/>
                </a:lnTo>
                <a:lnTo>
                  <a:pt x="451104" y="2852928"/>
                </a:lnTo>
                <a:lnTo>
                  <a:pt x="0" y="2852928"/>
                </a:lnTo>
                <a:lnTo>
                  <a:pt x="0" y="0"/>
                </a:lnTo>
                <a:close/>
              </a:path>
            </a:pathLst>
          </a:custGeom>
          <a:blipFill>
            <a:blip r:embed="rId4"/>
            <a:stretch>
              <a:fillRect l="0" t="0" r="0" b="0"/>
            </a:stretch>
          </a:blipFill>
        </p:spPr>
      </p:sp>
      <p:grpSp>
        <p:nvGrpSpPr>
          <p:cNvPr name="Group 5" id="5"/>
          <p:cNvGrpSpPr>
            <a:grpSpLocks noChangeAspect="true"/>
          </p:cNvGrpSpPr>
          <p:nvPr/>
        </p:nvGrpSpPr>
        <p:grpSpPr>
          <a:xfrm rot="0">
            <a:off x="1333500" y="6220968"/>
            <a:ext cx="2182368" cy="486156"/>
            <a:chOff x="0" y="0"/>
            <a:chExt cx="2182368" cy="486156"/>
          </a:xfrm>
        </p:grpSpPr>
        <p:sp>
          <p:nvSpPr>
            <p:cNvPr name="Freeform 6" id="6"/>
            <p:cNvSpPr/>
            <p:nvPr/>
          </p:nvSpPr>
          <p:spPr>
            <a:xfrm flipH="false" flipV="false" rot="0">
              <a:off x="0" y="0"/>
              <a:ext cx="2182368" cy="486156"/>
            </a:xfrm>
            <a:custGeom>
              <a:avLst/>
              <a:gdLst/>
              <a:ahLst/>
              <a:cxnLst/>
              <a:rect r="r" b="b" t="t" l="l"/>
              <a:pathLst>
                <a:path h="486156" w="2182368">
                  <a:moveTo>
                    <a:pt x="0" y="486156"/>
                  </a:moveTo>
                  <a:lnTo>
                    <a:pt x="2182368" y="486156"/>
                  </a:lnTo>
                  <a:lnTo>
                    <a:pt x="2182368" y="0"/>
                  </a:lnTo>
                  <a:lnTo>
                    <a:pt x="0" y="0"/>
                  </a:lnTo>
                  <a:lnTo>
                    <a:pt x="0" y="486156"/>
                  </a:lnTo>
                  <a:close/>
                </a:path>
              </a:pathLst>
            </a:custGeom>
            <a:solidFill>
              <a:srgbClr val="FFFFFF"/>
            </a:solidFill>
          </p:spPr>
        </p:sp>
      </p:grpSp>
      <p:grpSp>
        <p:nvGrpSpPr>
          <p:cNvPr name="Group 7" id="7"/>
          <p:cNvGrpSpPr>
            <a:grpSpLocks noChangeAspect="true"/>
          </p:cNvGrpSpPr>
          <p:nvPr/>
        </p:nvGrpSpPr>
        <p:grpSpPr>
          <a:xfrm rot="0">
            <a:off x="1288285" y="1830829"/>
            <a:ext cx="6765541" cy="3755641"/>
            <a:chOff x="0" y="0"/>
            <a:chExt cx="6765544" cy="3755644"/>
          </a:xfrm>
        </p:grpSpPr>
        <p:sp>
          <p:nvSpPr>
            <p:cNvPr name="Freeform 8" id="8"/>
            <p:cNvSpPr/>
            <p:nvPr/>
          </p:nvSpPr>
          <p:spPr>
            <a:xfrm flipH="false" flipV="false" rot="0">
              <a:off x="68072" y="68072"/>
              <a:ext cx="6629400" cy="3619500"/>
            </a:xfrm>
            <a:custGeom>
              <a:avLst/>
              <a:gdLst/>
              <a:ahLst/>
              <a:cxnLst/>
              <a:rect r="r" b="b" t="t" l="l"/>
              <a:pathLst>
                <a:path h="3619500" w="6629400">
                  <a:moveTo>
                    <a:pt x="0" y="0"/>
                  </a:moveTo>
                  <a:lnTo>
                    <a:pt x="6629400" y="0"/>
                  </a:lnTo>
                  <a:lnTo>
                    <a:pt x="6629400" y="3619500"/>
                  </a:lnTo>
                  <a:lnTo>
                    <a:pt x="0" y="3619500"/>
                  </a:lnTo>
                  <a:close/>
                </a:path>
              </a:pathLst>
            </a:custGeom>
            <a:solidFill>
              <a:srgbClr val="FFFFFF"/>
            </a:solidFill>
          </p:spPr>
        </p:sp>
        <p:sp>
          <p:nvSpPr>
            <p:cNvPr name="Freeform 9" id="9"/>
            <p:cNvSpPr/>
            <p:nvPr/>
          </p:nvSpPr>
          <p:spPr>
            <a:xfrm flipH="false" flipV="false" rot="0">
              <a:off x="63500" y="63500"/>
              <a:ext cx="6638544" cy="3628644"/>
            </a:xfrm>
            <a:custGeom>
              <a:avLst/>
              <a:gdLst/>
              <a:ahLst/>
              <a:cxnLst/>
              <a:rect r="r" b="b" t="t" l="l"/>
              <a:pathLst>
                <a:path h="3628644" w="6638544">
                  <a:moveTo>
                    <a:pt x="4572" y="0"/>
                  </a:moveTo>
                  <a:lnTo>
                    <a:pt x="6638544" y="4572"/>
                  </a:lnTo>
                  <a:lnTo>
                    <a:pt x="6633972" y="3628644"/>
                  </a:lnTo>
                  <a:lnTo>
                    <a:pt x="0" y="3624072"/>
                  </a:lnTo>
                  <a:lnTo>
                    <a:pt x="4572" y="0"/>
                  </a:lnTo>
                  <a:moveTo>
                    <a:pt x="4572" y="9144"/>
                  </a:moveTo>
                  <a:lnTo>
                    <a:pt x="4572" y="4572"/>
                  </a:lnTo>
                  <a:lnTo>
                    <a:pt x="9144" y="4572"/>
                  </a:lnTo>
                  <a:lnTo>
                    <a:pt x="4572" y="3619500"/>
                  </a:lnTo>
                  <a:lnTo>
                    <a:pt x="6629400" y="3624072"/>
                  </a:lnTo>
                  <a:lnTo>
                    <a:pt x="6633972" y="9144"/>
                  </a:lnTo>
                  <a:lnTo>
                    <a:pt x="4572" y="9144"/>
                  </a:lnTo>
                  <a:close/>
                </a:path>
              </a:pathLst>
            </a:custGeom>
            <a:solidFill>
              <a:srgbClr val="000000"/>
            </a:solidFill>
          </p:spPr>
        </p:sp>
      </p:grpSp>
      <p:grpSp>
        <p:nvGrpSpPr>
          <p:cNvPr name="Group 10" id="10"/>
          <p:cNvGrpSpPr>
            <a:grpSpLocks noChangeAspect="true"/>
          </p:cNvGrpSpPr>
          <p:nvPr/>
        </p:nvGrpSpPr>
        <p:grpSpPr>
          <a:xfrm rot="0">
            <a:off x="8119872" y="1717548"/>
            <a:ext cx="313944" cy="324612"/>
            <a:chOff x="0" y="0"/>
            <a:chExt cx="313944" cy="324612"/>
          </a:xfrm>
        </p:grpSpPr>
        <p:sp>
          <p:nvSpPr>
            <p:cNvPr name="Freeform 11" id="11"/>
            <p:cNvSpPr/>
            <p:nvPr/>
          </p:nvSpPr>
          <p:spPr>
            <a:xfrm flipH="false" flipV="false" rot="0">
              <a:off x="0" y="0"/>
              <a:ext cx="313944" cy="324612"/>
            </a:xfrm>
            <a:custGeom>
              <a:avLst/>
              <a:gdLst/>
              <a:ahLst/>
              <a:cxnLst/>
              <a:rect r="r" b="b" t="t" l="l"/>
              <a:pathLst>
                <a:path h="324612" w="313944">
                  <a:moveTo>
                    <a:pt x="0" y="0"/>
                  </a:moveTo>
                  <a:lnTo>
                    <a:pt x="313944" y="0"/>
                  </a:lnTo>
                  <a:lnTo>
                    <a:pt x="313944" y="324612"/>
                  </a:lnTo>
                  <a:lnTo>
                    <a:pt x="0" y="324612"/>
                  </a:lnTo>
                  <a:close/>
                </a:path>
              </a:pathLst>
            </a:custGeom>
            <a:solidFill>
              <a:srgbClr val="2E83C3"/>
            </a:solidFill>
          </p:spPr>
        </p:sp>
      </p:grpSp>
      <p:grpSp>
        <p:nvGrpSpPr>
          <p:cNvPr name="Group 12" id="12"/>
          <p:cNvGrpSpPr>
            <a:grpSpLocks noChangeAspect="true"/>
          </p:cNvGrpSpPr>
          <p:nvPr/>
        </p:nvGrpSpPr>
        <p:grpSpPr>
          <a:xfrm rot="0">
            <a:off x="9963912" y="5398008"/>
            <a:ext cx="457200" cy="457200"/>
            <a:chOff x="0" y="0"/>
            <a:chExt cx="457200" cy="457200"/>
          </a:xfrm>
        </p:grpSpPr>
        <p:sp>
          <p:nvSpPr>
            <p:cNvPr name="Freeform 13" id="13"/>
            <p:cNvSpPr/>
            <p:nvPr/>
          </p:nvSpPr>
          <p:spPr>
            <a:xfrm flipH="false" flipV="false" rot="0">
              <a:off x="0" y="0"/>
              <a:ext cx="457200" cy="457200"/>
            </a:xfrm>
            <a:custGeom>
              <a:avLst/>
              <a:gdLst/>
              <a:ahLst/>
              <a:cxnLst/>
              <a:rect r="r" b="b" t="t" l="l"/>
              <a:pathLst>
                <a:path h="457200" w="457200">
                  <a:moveTo>
                    <a:pt x="0" y="0"/>
                  </a:moveTo>
                  <a:lnTo>
                    <a:pt x="457200" y="0"/>
                  </a:lnTo>
                  <a:lnTo>
                    <a:pt x="457200" y="457200"/>
                  </a:lnTo>
                  <a:lnTo>
                    <a:pt x="0" y="457200"/>
                  </a:lnTo>
                  <a:close/>
                </a:path>
              </a:pathLst>
            </a:custGeom>
            <a:solidFill>
              <a:srgbClr val="42B051"/>
            </a:solidFill>
          </p:spPr>
        </p:sp>
      </p:grpSp>
      <p:grpSp>
        <p:nvGrpSpPr>
          <p:cNvPr name="Group 14" id="14"/>
          <p:cNvGrpSpPr>
            <a:grpSpLocks noChangeAspect="true"/>
          </p:cNvGrpSpPr>
          <p:nvPr/>
        </p:nvGrpSpPr>
        <p:grpSpPr>
          <a:xfrm rot="0">
            <a:off x="9963912" y="6353556"/>
            <a:ext cx="181356" cy="181356"/>
            <a:chOff x="0" y="0"/>
            <a:chExt cx="181356" cy="181356"/>
          </a:xfrm>
        </p:grpSpPr>
        <p:sp>
          <p:nvSpPr>
            <p:cNvPr name="Freeform 15" id="15"/>
            <p:cNvSpPr/>
            <p:nvPr/>
          </p:nvSpPr>
          <p:spPr>
            <a:xfrm flipH="false" flipV="false" rot="0">
              <a:off x="0" y="0"/>
              <a:ext cx="181356" cy="181356"/>
            </a:xfrm>
            <a:custGeom>
              <a:avLst/>
              <a:gdLst/>
              <a:ahLst/>
              <a:cxnLst/>
              <a:rect r="r" b="b" t="t" l="l"/>
              <a:pathLst>
                <a:path h="181356" w="181356">
                  <a:moveTo>
                    <a:pt x="0" y="0"/>
                  </a:moveTo>
                  <a:lnTo>
                    <a:pt x="181356" y="0"/>
                  </a:lnTo>
                  <a:lnTo>
                    <a:pt x="181356" y="181356"/>
                  </a:lnTo>
                  <a:lnTo>
                    <a:pt x="0" y="181356"/>
                  </a:lnTo>
                  <a:close/>
                </a:path>
              </a:pathLst>
            </a:custGeom>
            <a:solidFill>
              <a:srgbClr val="2E946B"/>
            </a:solidFill>
          </p:spPr>
        </p:sp>
      </p:grpSp>
      <p:sp>
        <p:nvSpPr>
          <p:cNvPr name="TextBox 16" id="16"/>
          <p:cNvSpPr txBox="true"/>
          <p:nvPr/>
        </p:nvSpPr>
        <p:spPr>
          <a:xfrm rot="0">
            <a:off x="1376172" y="6910969"/>
            <a:ext cx="732301" cy="202606"/>
          </a:xfrm>
          <a:prstGeom prst="rect">
            <a:avLst/>
          </a:prstGeom>
        </p:spPr>
        <p:txBody>
          <a:bodyPr anchor="t" rtlCol="false" tIns="0" lIns="0" bIns="0" rIns="0">
            <a:spAutoFit/>
          </a:bodyPr>
          <a:lstStyle/>
          <a:p>
            <a:pPr algn="l">
              <a:lnSpc>
                <a:spcPts val="1611"/>
              </a:lnSpc>
            </a:pPr>
            <a:r>
              <a:rPr lang="en-US" sz="1151" spc="-25">
                <a:solidFill>
                  <a:srgbClr val="2E83C3"/>
                </a:solidFill>
                <a:latin typeface="Montserrat"/>
              </a:rPr>
              <a:t>3/21/2024 </a:t>
            </a:r>
          </a:p>
        </p:txBody>
      </p:sp>
      <p:sp>
        <p:nvSpPr>
          <p:cNvPr name="TextBox 17" id="17"/>
          <p:cNvSpPr txBox="true"/>
          <p:nvPr/>
        </p:nvSpPr>
        <p:spPr>
          <a:xfrm rot="0">
            <a:off x="11999976" y="6910969"/>
            <a:ext cx="107871" cy="207693"/>
          </a:xfrm>
          <a:prstGeom prst="rect">
            <a:avLst/>
          </a:prstGeom>
        </p:spPr>
        <p:txBody>
          <a:bodyPr anchor="t" rtlCol="false" tIns="0" lIns="0" bIns="0" rIns="0">
            <a:spAutoFit/>
          </a:bodyPr>
          <a:lstStyle/>
          <a:p>
            <a:pPr algn="l">
              <a:lnSpc>
                <a:spcPts val="1611"/>
              </a:lnSpc>
            </a:pPr>
            <a:r>
              <a:rPr lang="en-US" sz="1151" spc="-25">
                <a:solidFill>
                  <a:srgbClr val="2E946B"/>
                </a:solidFill>
                <a:latin typeface="Montserrat"/>
              </a:rPr>
              <a:t>6</a:t>
            </a:r>
            <a:r>
              <a:rPr lang="en-US" sz="1151" spc="-25">
                <a:solidFill>
                  <a:srgbClr val="000000"/>
                </a:solidFill>
                <a:latin typeface="Montserrat"/>
              </a:rPr>
              <a:t> </a:t>
            </a:r>
          </a:p>
        </p:txBody>
      </p:sp>
      <p:sp>
        <p:nvSpPr>
          <p:cNvPr name="TextBox 18" id="18"/>
          <p:cNvSpPr txBox="true"/>
          <p:nvPr/>
        </p:nvSpPr>
        <p:spPr>
          <a:xfrm rot="0">
            <a:off x="2107692" y="6910969"/>
            <a:ext cx="1058990" cy="202606"/>
          </a:xfrm>
          <a:prstGeom prst="rect">
            <a:avLst/>
          </a:prstGeom>
        </p:spPr>
        <p:txBody>
          <a:bodyPr anchor="t" rtlCol="false" tIns="0" lIns="0" bIns="0" rIns="0">
            <a:spAutoFit/>
          </a:bodyPr>
          <a:lstStyle/>
          <a:p>
            <a:pPr algn="l">
              <a:lnSpc>
                <a:spcPts val="1611"/>
              </a:lnSpc>
            </a:pPr>
            <a:r>
              <a:rPr lang="en-US" sz="1151" spc="-6">
                <a:solidFill>
                  <a:srgbClr val="2E83C3"/>
                </a:solidFill>
                <a:latin typeface="IBM Plex Sans"/>
              </a:rPr>
              <a:t>Annual Review </a:t>
            </a:r>
          </a:p>
        </p:txBody>
      </p:sp>
      <p:sp>
        <p:nvSpPr>
          <p:cNvPr name="TextBox 19" id="19"/>
          <p:cNvSpPr txBox="true"/>
          <p:nvPr/>
        </p:nvSpPr>
        <p:spPr>
          <a:xfrm rot="0">
            <a:off x="1181100" y="886292"/>
            <a:ext cx="5242217" cy="802329"/>
          </a:xfrm>
          <a:prstGeom prst="rect">
            <a:avLst/>
          </a:prstGeom>
        </p:spPr>
        <p:txBody>
          <a:bodyPr anchor="t" rtlCol="false" tIns="0" lIns="0" bIns="0" rIns="0">
            <a:spAutoFit/>
          </a:bodyPr>
          <a:lstStyle/>
          <a:p>
            <a:pPr algn="l">
              <a:lnSpc>
                <a:spcPts val="1628"/>
              </a:lnSpc>
            </a:pPr>
            <a:r>
              <a:rPr lang="en-US" sz="1103">
                <a:solidFill>
                  <a:srgbClr val="000000"/>
                </a:solidFill>
                <a:latin typeface="Arimo"/>
              </a:rPr>
              <a:t> </a:t>
            </a:r>
          </a:p>
          <a:p>
            <a:pPr algn="l">
              <a:lnSpc>
                <a:spcPts val="4796"/>
              </a:lnSpc>
            </a:pPr>
            <a:r>
              <a:rPr lang="en-US" sz="3249" spc="-32">
                <a:solidFill>
                  <a:srgbClr val="000000"/>
                </a:solidFill>
                <a:latin typeface="IBM Plex Sans"/>
              </a:rPr>
              <a:t>WHO ARE THE END USERS? </a:t>
            </a:r>
          </a:p>
        </p:txBody>
      </p:sp>
      <p:sp>
        <p:nvSpPr>
          <p:cNvPr name="TextBox 20" id="20"/>
          <p:cNvSpPr txBox="true"/>
          <p:nvPr/>
        </p:nvSpPr>
        <p:spPr>
          <a:xfrm rot="0">
            <a:off x="1452372" y="1827695"/>
            <a:ext cx="6254144" cy="3669525"/>
          </a:xfrm>
          <a:prstGeom prst="rect">
            <a:avLst/>
          </a:prstGeom>
        </p:spPr>
        <p:txBody>
          <a:bodyPr anchor="t" rtlCol="false" tIns="0" lIns="0" bIns="0" rIns="0">
            <a:spAutoFit/>
          </a:bodyPr>
          <a:lstStyle/>
          <a:p>
            <a:pPr algn="l">
              <a:lnSpc>
                <a:spcPts val="2651"/>
              </a:lnSpc>
            </a:pPr>
            <a:r>
              <a:rPr lang="en-US" sz="1403">
                <a:solidFill>
                  <a:srgbClr val="000000"/>
                </a:solidFill>
                <a:latin typeface="Arimo"/>
              </a:rPr>
              <a:t>1. Paents experiencing symptoms related to cardiac disorders. </a:t>
            </a:r>
          </a:p>
          <a:p>
            <a:pPr algn="l">
              <a:lnSpc>
                <a:spcPts val="2651"/>
              </a:lnSpc>
            </a:pPr>
            <a:r>
              <a:rPr lang="en-US" sz="1403">
                <a:solidFill>
                  <a:srgbClr val="000000"/>
                </a:solidFill>
                <a:latin typeface="Arimo"/>
              </a:rPr>
              <a:t>2. Individuals with a history of cardiac condions seeking prevenve measures or </a:t>
            </a:r>
          </a:p>
          <a:p>
            <a:pPr algn="l">
              <a:lnSpc>
                <a:spcPts val="1020"/>
              </a:lnSpc>
            </a:pPr>
            <a:r>
              <a:rPr lang="en-US" sz="1403">
                <a:solidFill>
                  <a:srgbClr val="000000"/>
                </a:solidFill>
                <a:latin typeface="Arimo"/>
              </a:rPr>
              <a:t>ongoing management. </a:t>
            </a:r>
          </a:p>
          <a:p>
            <a:pPr algn="r">
              <a:lnSpc>
                <a:spcPts val="3507"/>
              </a:lnSpc>
            </a:pPr>
            <a:r>
              <a:rPr lang="en-US" sz="1403">
                <a:solidFill>
                  <a:srgbClr val="000000"/>
                </a:solidFill>
                <a:latin typeface="Arimo"/>
              </a:rPr>
              <a:t>3. Family members or caregivers seeking informaon and guidance for a loved one </a:t>
            </a:r>
          </a:p>
          <a:p>
            <a:pPr algn="l">
              <a:lnSpc>
                <a:spcPts val="701"/>
              </a:lnSpc>
            </a:pPr>
            <a:r>
              <a:rPr lang="en-US" sz="1403">
                <a:solidFill>
                  <a:srgbClr val="000000"/>
                </a:solidFill>
                <a:latin typeface="Arimo"/>
              </a:rPr>
              <a:t>with cardiac health issues. </a:t>
            </a:r>
          </a:p>
          <a:p>
            <a:pPr algn="r">
              <a:lnSpc>
                <a:spcPts val="3507"/>
              </a:lnSpc>
            </a:pPr>
            <a:r>
              <a:rPr lang="en-US" sz="1403">
                <a:solidFill>
                  <a:srgbClr val="000000"/>
                </a:solidFill>
                <a:latin typeface="Arimo"/>
              </a:rPr>
              <a:t>4. Medical professionals such as primary care physicians, cardiologists, and nurses </a:t>
            </a:r>
          </a:p>
          <a:p>
            <a:pPr algn="l">
              <a:lnSpc>
                <a:spcPts val="701"/>
              </a:lnSpc>
            </a:pPr>
            <a:r>
              <a:rPr lang="en-US" sz="1403">
                <a:solidFill>
                  <a:srgbClr val="000000"/>
                </a:solidFill>
                <a:latin typeface="Arimo"/>
              </a:rPr>
              <a:t>who may use the system as a supplementary tool for paent assessment and </a:t>
            </a:r>
          </a:p>
          <a:p>
            <a:pPr algn="l">
              <a:lnSpc>
                <a:spcPts val="2970"/>
              </a:lnSpc>
            </a:pPr>
            <a:r>
              <a:rPr lang="en-US" sz="1403">
                <a:solidFill>
                  <a:srgbClr val="000000"/>
                </a:solidFill>
                <a:latin typeface="Arimo"/>
              </a:rPr>
              <a:t>management. </a:t>
            </a:r>
          </a:p>
          <a:p>
            <a:pPr algn="ctr">
              <a:lnSpc>
                <a:spcPts val="2333"/>
              </a:lnSpc>
            </a:pPr>
            <a:r>
              <a:rPr lang="en-US" sz="1403">
                <a:solidFill>
                  <a:srgbClr val="000000"/>
                </a:solidFill>
                <a:latin typeface="Arimo"/>
              </a:rPr>
              <a:t>5. Healthcare organizaons or clinics integrang the system into their services to </a:t>
            </a:r>
          </a:p>
          <a:p>
            <a:pPr algn="l">
              <a:lnSpc>
                <a:spcPts val="1338"/>
              </a:lnSpc>
            </a:pPr>
            <a:r>
              <a:rPr lang="en-US" sz="1403">
                <a:solidFill>
                  <a:srgbClr val="000000"/>
                </a:solidFill>
                <a:latin typeface="Arimo"/>
              </a:rPr>
              <a:t>enhance paent care and accessibility. </a:t>
            </a:r>
          </a:p>
          <a:p>
            <a:pPr algn="l">
              <a:lnSpc>
                <a:spcPts val="3507"/>
              </a:lnSpc>
            </a:pPr>
            <a:r>
              <a:rPr lang="en-US" sz="1403">
                <a:solidFill>
                  <a:srgbClr val="000000"/>
                </a:solidFill>
                <a:latin typeface="Arimo"/>
              </a:rPr>
              <a:t>Overall, the system aims to serve a broad range of users, including both paents and </a:t>
            </a:r>
          </a:p>
          <a:p>
            <a:pPr algn="l">
              <a:lnSpc>
                <a:spcPts val="701"/>
              </a:lnSpc>
            </a:pPr>
            <a:r>
              <a:rPr lang="en-US" sz="1403">
                <a:solidFill>
                  <a:srgbClr val="000000"/>
                </a:solidFill>
                <a:latin typeface="Arimo"/>
              </a:rPr>
              <a:t>healthcare professionals, to improve the diagnosis, management, and support for </a:t>
            </a:r>
          </a:p>
          <a:p>
            <a:pPr algn="l">
              <a:lnSpc>
                <a:spcPts val="2970"/>
              </a:lnSpc>
            </a:pPr>
            <a:r>
              <a:rPr lang="en-US" sz="1403">
                <a:solidFill>
                  <a:srgbClr val="000000"/>
                </a:solidFill>
                <a:latin typeface="Arimo"/>
              </a:rPr>
              <a:t>individuals with cardiac disorders.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049768" y="457200"/>
            <a:ext cx="4751832" cy="3435096"/>
          </a:xfrm>
          <a:custGeom>
            <a:avLst/>
            <a:gdLst/>
            <a:ahLst/>
            <a:cxnLst/>
            <a:rect r="r" b="b" t="t" l="l"/>
            <a:pathLst>
              <a:path h="3435096" w="4751832">
                <a:moveTo>
                  <a:pt x="0" y="0"/>
                </a:moveTo>
                <a:lnTo>
                  <a:pt x="4751832" y="0"/>
                </a:lnTo>
                <a:lnTo>
                  <a:pt x="4751832" y="3435096"/>
                </a:lnTo>
                <a:lnTo>
                  <a:pt x="0" y="3435096"/>
                </a:lnTo>
                <a:lnTo>
                  <a:pt x="0" y="0"/>
                </a:lnTo>
                <a:close/>
              </a:path>
            </a:pathLst>
          </a:custGeom>
          <a:blipFill>
            <a:blip r:embed="rId2"/>
            <a:stretch>
              <a:fillRect l="0" t="0" r="0" b="0"/>
            </a:stretch>
          </a:blipFill>
        </p:spPr>
      </p:sp>
      <p:sp>
        <p:nvSpPr>
          <p:cNvPr name="Freeform 3" id="3"/>
          <p:cNvSpPr/>
          <p:nvPr/>
        </p:nvSpPr>
        <p:spPr>
          <a:xfrm flipH="false" flipV="false" rot="0">
            <a:off x="8049768" y="3892296"/>
            <a:ext cx="4751832" cy="3432048"/>
          </a:xfrm>
          <a:custGeom>
            <a:avLst/>
            <a:gdLst/>
            <a:ahLst/>
            <a:cxnLst/>
            <a:rect r="r" b="b" t="t" l="l"/>
            <a:pathLst>
              <a:path h="3432048" w="4751832">
                <a:moveTo>
                  <a:pt x="0" y="0"/>
                </a:moveTo>
                <a:lnTo>
                  <a:pt x="4751832" y="0"/>
                </a:lnTo>
                <a:lnTo>
                  <a:pt x="4751832" y="3432048"/>
                </a:lnTo>
                <a:lnTo>
                  <a:pt x="0" y="3432048"/>
                </a:lnTo>
                <a:lnTo>
                  <a:pt x="0" y="0"/>
                </a:lnTo>
                <a:close/>
              </a:path>
            </a:pathLst>
          </a:custGeom>
          <a:blipFill>
            <a:blip r:embed="rId3"/>
            <a:stretch>
              <a:fillRect l="0" t="0" r="0" b="0"/>
            </a:stretch>
          </a:blipFill>
        </p:spPr>
      </p:sp>
      <p:sp>
        <p:nvSpPr>
          <p:cNvPr name="Freeform 4" id="4"/>
          <p:cNvSpPr/>
          <p:nvPr/>
        </p:nvSpPr>
        <p:spPr>
          <a:xfrm flipH="false" flipV="false" rot="0">
            <a:off x="609600" y="4465320"/>
            <a:ext cx="451104" cy="2852928"/>
          </a:xfrm>
          <a:custGeom>
            <a:avLst/>
            <a:gdLst/>
            <a:ahLst/>
            <a:cxnLst/>
            <a:rect r="r" b="b" t="t" l="l"/>
            <a:pathLst>
              <a:path h="2852928" w="451104">
                <a:moveTo>
                  <a:pt x="0" y="0"/>
                </a:moveTo>
                <a:lnTo>
                  <a:pt x="451104" y="0"/>
                </a:lnTo>
                <a:lnTo>
                  <a:pt x="451104" y="2852928"/>
                </a:lnTo>
                <a:lnTo>
                  <a:pt x="0" y="2852928"/>
                </a:lnTo>
                <a:lnTo>
                  <a:pt x="0" y="0"/>
                </a:lnTo>
                <a:close/>
              </a:path>
            </a:pathLst>
          </a:custGeom>
          <a:blipFill>
            <a:blip r:embed="rId4"/>
            <a:stretch>
              <a:fillRect l="0" t="0" r="0" b="0"/>
            </a:stretch>
          </a:blipFill>
        </p:spPr>
      </p:sp>
      <p:sp>
        <p:nvSpPr>
          <p:cNvPr name="Freeform 5" id="5"/>
          <p:cNvSpPr/>
          <p:nvPr/>
        </p:nvSpPr>
        <p:spPr>
          <a:xfrm flipH="false" flipV="false" rot="0">
            <a:off x="1286256" y="6925056"/>
            <a:ext cx="2142744" cy="199644"/>
          </a:xfrm>
          <a:custGeom>
            <a:avLst/>
            <a:gdLst/>
            <a:ahLst/>
            <a:cxnLst/>
            <a:rect r="r" b="b" t="t" l="l"/>
            <a:pathLst>
              <a:path h="199644" w="2142744">
                <a:moveTo>
                  <a:pt x="0" y="0"/>
                </a:moveTo>
                <a:lnTo>
                  <a:pt x="2142744" y="0"/>
                </a:lnTo>
                <a:lnTo>
                  <a:pt x="2142744" y="199644"/>
                </a:lnTo>
                <a:lnTo>
                  <a:pt x="0" y="199644"/>
                </a:lnTo>
                <a:lnTo>
                  <a:pt x="0" y="0"/>
                </a:lnTo>
                <a:close/>
              </a:path>
            </a:pathLst>
          </a:custGeom>
          <a:blipFill>
            <a:blip r:embed="rId5"/>
            <a:stretch>
              <a:fillRect l="0" t="0" r="0" b="0"/>
            </a:stretch>
          </a:blipFill>
        </p:spPr>
      </p:sp>
      <p:grpSp>
        <p:nvGrpSpPr>
          <p:cNvPr name="Group 6" id="6"/>
          <p:cNvGrpSpPr>
            <a:grpSpLocks noChangeAspect="true"/>
          </p:cNvGrpSpPr>
          <p:nvPr/>
        </p:nvGrpSpPr>
        <p:grpSpPr>
          <a:xfrm rot="0">
            <a:off x="7306056" y="5181600"/>
            <a:ext cx="313944" cy="324612"/>
            <a:chOff x="0" y="0"/>
            <a:chExt cx="313944" cy="324612"/>
          </a:xfrm>
        </p:grpSpPr>
        <p:sp>
          <p:nvSpPr>
            <p:cNvPr name="Freeform 7" id="7"/>
            <p:cNvSpPr/>
            <p:nvPr/>
          </p:nvSpPr>
          <p:spPr>
            <a:xfrm flipH="false" flipV="false" rot="0">
              <a:off x="0" y="0"/>
              <a:ext cx="313944" cy="324612"/>
            </a:xfrm>
            <a:custGeom>
              <a:avLst/>
              <a:gdLst/>
              <a:ahLst/>
              <a:cxnLst/>
              <a:rect r="r" b="b" t="t" l="l"/>
              <a:pathLst>
                <a:path h="324612" w="313944">
                  <a:moveTo>
                    <a:pt x="0" y="0"/>
                  </a:moveTo>
                  <a:lnTo>
                    <a:pt x="313944" y="0"/>
                  </a:lnTo>
                  <a:lnTo>
                    <a:pt x="313944" y="324612"/>
                  </a:lnTo>
                  <a:lnTo>
                    <a:pt x="0" y="324612"/>
                  </a:lnTo>
                  <a:close/>
                </a:path>
              </a:pathLst>
            </a:custGeom>
            <a:solidFill>
              <a:srgbClr val="2E83C3"/>
            </a:solidFill>
          </p:spPr>
        </p:sp>
      </p:grpSp>
      <p:grpSp>
        <p:nvGrpSpPr>
          <p:cNvPr name="Group 8" id="8"/>
          <p:cNvGrpSpPr>
            <a:grpSpLocks noChangeAspect="true"/>
          </p:cNvGrpSpPr>
          <p:nvPr/>
        </p:nvGrpSpPr>
        <p:grpSpPr>
          <a:xfrm rot="0">
            <a:off x="9963912" y="6353556"/>
            <a:ext cx="181356" cy="181356"/>
            <a:chOff x="0" y="0"/>
            <a:chExt cx="181356" cy="181356"/>
          </a:xfrm>
        </p:grpSpPr>
        <p:sp>
          <p:nvSpPr>
            <p:cNvPr name="Freeform 9" id="9"/>
            <p:cNvSpPr/>
            <p:nvPr/>
          </p:nvSpPr>
          <p:spPr>
            <a:xfrm flipH="false" flipV="false" rot="0">
              <a:off x="0" y="0"/>
              <a:ext cx="181356" cy="181356"/>
            </a:xfrm>
            <a:custGeom>
              <a:avLst/>
              <a:gdLst/>
              <a:ahLst/>
              <a:cxnLst/>
              <a:rect r="r" b="b" t="t" l="l"/>
              <a:pathLst>
                <a:path h="181356" w="181356">
                  <a:moveTo>
                    <a:pt x="0" y="0"/>
                  </a:moveTo>
                  <a:lnTo>
                    <a:pt x="181356" y="0"/>
                  </a:lnTo>
                  <a:lnTo>
                    <a:pt x="181356" y="181356"/>
                  </a:lnTo>
                  <a:lnTo>
                    <a:pt x="0" y="181356"/>
                  </a:lnTo>
                  <a:close/>
                </a:path>
              </a:pathLst>
            </a:custGeom>
            <a:solidFill>
              <a:srgbClr val="2E946B"/>
            </a:solidFill>
          </p:spPr>
        </p:sp>
      </p:grpSp>
      <p:sp>
        <p:nvSpPr>
          <p:cNvPr name="Freeform 10" id="10"/>
          <p:cNvSpPr/>
          <p:nvPr/>
        </p:nvSpPr>
        <p:spPr>
          <a:xfrm flipH="false" flipV="false" rot="0">
            <a:off x="609600" y="1933956"/>
            <a:ext cx="2695956" cy="3247644"/>
          </a:xfrm>
          <a:custGeom>
            <a:avLst/>
            <a:gdLst/>
            <a:ahLst/>
            <a:cxnLst/>
            <a:rect r="r" b="b" t="t" l="l"/>
            <a:pathLst>
              <a:path h="3247644" w="2695956">
                <a:moveTo>
                  <a:pt x="0" y="0"/>
                </a:moveTo>
                <a:lnTo>
                  <a:pt x="2695956" y="0"/>
                </a:lnTo>
                <a:lnTo>
                  <a:pt x="2695956" y="3247644"/>
                </a:lnTo>
                <a:lnTo>
                  <a:pt x="0" y="3247644"/>
                </a:lnTo>
                <a:lnTo>
                  <a:pt x="0" y="0"/>
                </a:lnTo>
                <a:close/>
              </a:path>
            </a:pathLst>
          </a:custGeom>
          <a:blipFill>
            <a:blip r:embed="rId6"/>
            <a:stretch>
              <a:fillRect l="0" t="0" r="0" b="0"/>
            </a:stretch>
          </a:blipFill>
        </p:spPr>
      </p:sp>
      <p:grpSp>
        <p:nvGrpSpPr>
          <p:cNvPr name="Group 11" id="11"/>
          <p:cNvGrpSpPr>
            <a:grpSpLocks noChangeAspect="true"/>
          </p:cNvGrpSpPr>
          <p:nvPr/>
        </p:nvGrpSpPr>
        <p:grpSpPr>
          <a:xfrm rot="0">
            <a:off x="4153405" y="2126485"/>
            <a:ext cx="6818881" cy="2292601"/>
            <a:chOff x="0" y="0"/>
            <a:chExt cx="6818884" cy="2292604"/>
          </a:xfrm>
        </p:grpSpPr>
        <p:sp>
          <p:nvSpPr>
            <p:cNvPr name="Freeform 12" id="12"/>
            <p:cNvSpPr/>
            <p:nvPr/>
          </p:nvSpPr>
          <p:spPr>
            <a:xfrm flipH="false" flipV="false" rot="0">
              <a:off x="68072" y="68072"/>
              <a:ext cx="6682740" cy="2156460"/>
            </a:xfrm>
            <a:custGeom>
              <a:avLst/>
              <a:gdLst/>
              <a:ahLst/>
              <a:cxnLst/>
              <a:rect r="r" b="b" t="t" l="l"/>
              <a:pathLst>
                <a:path h="2156460" w="6682740">
                  <a:moveTo>
                    <a:pt x="0" y="0"/>
                  </a:moveTo>
                  <a:lnTo>
                    <a:pt x="6682740" y="0"/>
                  </a:lnTo>
                  <a:lnTo>
                    <a:pt x="6682740" y="2156460"/>
                  </a:lnTo>
                  <a:lnTo>
                    <a:pt x="0" y="2156460"/>
                  </a:lnTo>
                  <a:close/>
                </a:path>
              </a:pathLst>
            </a:custGeom>
            <a:solidFill>
              <a:srgbClr val="FFFFFF"/>
            </a:solidFill>
          </p:spPr>
        </p:sp>
        <p:sp>
          <p:nvSpPr>
            <p:cNvPr name="Freeform 13" id="13"/>
            <p:cNvSpPr/>
            <p:nvPr/>
          </p:nvSpPr>
          <p:spPr>
            <a:xfrm flipH="false" flipV="false" rot="0">
              <a:off x="63500" y="63500"/>
              <a:ext cx="6691884" cy="2165604"/>
            </a:xfrm>
            <a:custGeom>
              <a:avLst/>
              <a:gdLst/>
              <a:ahLst/>
              <a:cxnLst/>
              <a:rect r="r" b="b" t="t" l="l"/>
              <a:pathLst>
                <a:path h="2165604" w="6691884">
                  <a:moveTo>
                    <a:pt x="4572" y="0"/>
                  </a:moveTo>
                  <a:lnTo>
                    <a:pt x="6691884" y="4572"/>
                  </a:lnTo>
                  <a:lnTo>
                    <a:pt x="6691884" y="2165604"/>
                  </a:lnTo>
                  <a:lnTo>
                    <a:pt x="0" y="2161032"/>
                  </a:lnTo>
                  <a:lnTo>
                    <a:pt x="0" y="0"/>
                  </a:lnTo>
                  <a:lnTo>
                    <a:pt x="4572" y="0"/>
                  </a:lnTo>
                  <a:moveTo>
                    <a:pt x="4572" y="9144"/>
                  </a:moveTo>
                  <a:lnTo>
                    <a:pt x="4572" y="4572"/>
                  </a:lnTo>
                  <a:lnTo>
                    <a:pt x="9144" y="4572"/>
                  </a:lnTo>
                  <a:lnTo>
                    <a:pt x="9144" y="2161032"/>
                  </a:lnTo>
                  <a:lnTo>
                    <a:pt x="4572" y="2161032"/>
                  </a:lnTo>
                  <a:lnTo>
                    <a:pt x="4572" y="2156460"/>
                  </a:lnTo>
                  <a:lnTo>
                    <a:pt x="6682740" y="2161032"/>
                  </a:lnTo>
                  <a:lnTo>
                    <a:pt x="6682740" y="4572"/>
                  </a:lnTo>
                  <a:lnTo>
                    <a:pt x="6687312" y="4572"/>
                  </a:lnTo>
                  <a:lnTo>
                    <a:pt x="6687312" y="9144"/>
                  </a:lnTo>
                  <a:lnTo>
                    <a:pt x="4572" y="9144"/>
                  </a:lnTo>
                  <a:close/>
                </a:path>
              </a:pathLst>
            </a:custGeom>
            <a:solidFill>
              <a:srgbClr val="000000"/>
            </a:solidFill>
          </p:spPr>
        </p:sp>
        <p:sp>
          <p:nvSpPr>
            <p:cNvPr name="Freeform 14" id="14"/>
            <p:cNvSpPr/>
            <p:nvPr/>
          </p:nvSpPr>
          <p:spPr>
            <a:xfrm flipH="false" flipV="false" rot="0">
              <a:off x="164084" y="118364"/>
              <a:ext cx="5981700" cy="236220"/>
            </a:xfrm>
            <a:custGeom>
              <a:avLst/>
              <a:gdLst/>
              <a:ahLst/>
              <a:cxnLst/>
              <a:rect r="r" b="b" t="t" l="l"/>
              <a:pathLst>
                <a:path h="236220" w="5981700">
                  <a:moveTo>
                    <a:pt x="0" y="0"/>
                  </a:moveTo>
                  <a:lnTo>
                    <a:pt x="5981700" y="0"/>
                  </a:lnTo>
                  <a:lnTo>
                    <a:pt x="5981700" y="236220"/>
                  </a:lnTo>
                  <a:lnTo>
                    <a:pt x="0" y="236220"/>
                  </a:lnTo>
                  <a:close/>
                </a:path>
              </a:pathLst>
            </a:custGeom>
            <a:solidFill>
              <a:srgbClr val="FFFFFF"/>
            </a:solidFill>
          </p:spPr>
        </p:sp>
        <p:sp>
          <p:nvSpPr>
            <p:cNvPr name="Freeform 15" id="15"/>
            <p:cNvSpPr/>
            <p:nvPr/>
          </p:nvSpPr>
          <p:spPr>
            <a:xfrm flipH="false" flipV="false" rot="0">
              <a:off x="164084" y="372872"/>
              <a:ext cx="6333744" cy="237744"/>
            </a:xfrm>
            <a:custGeom>
              <a:avLst/>
              <a:gdLst/>
              <a:ahLst/>
              <a:cxnLst/>
              <a:rect r="r" b="b" t="t" l="l"/>
              <a:pathLst>
                <a:path h="237744" w="6333744">
                  <a:moveTo>
                    <a:pt x="0" y="0"/>
                  </a:moveTo>
                  <a:lnTo>
                    <a:pt x="6333744" y="0"/>
                  </a:lnTo>
                  <a:lnTo>
                    <a:pt x="6333744" y="237744"/>
                  </a:lnTo>
                  <a:lnTo>
                    <a:pt x="0" y="237744"/>
                  </a:lnTo>
                  <a:close/>
                </a:path>
              </a:pathLst>
            </a:custGeom>
            <a:solidFill>
              <a:srgbClr val="FFFFFF"/>
            </a:solidFill>
          </p:spPr>
        </p:sp>
        <p:sp>
          <p:nvSpPr>
            <p:cNvPr name="Freeform 16" id="16"/>
            <p:cNvSpPr/>
            <p:nvPr/>
          </p:nvSpPr>
          <p:spPr>
            <a:xfrm flipH="false" flipV="false" rot="0">
              <a:off x="164084" y="628904"/>
              <a:ext cx="6193536" cy="236220"/>
            </a:xfrm>
            <a:custGeom>
              <a:avLst/>
              <a:gdLst/>
              <a:ahLst/>
              <a:cxnLst/>
              <a:rect r="r" b="b" t="t" l="l"/>
              <a:pathLst>
                <a:path h="236220" w="6193536">
                  <a:moveTo>
                    <a:pt x="0" y="0"/>
                  </a:moveTo>
                  <a:lnTo>
                    <a:pt x="6193536" y="0"/>
                  </a:lnTo>
                  <a:lnTo>
                    <a:pt x="6193536" y="236220"/>
                  </a:lnTo>
                  <a:lnTo>
                    <a:pt x="0" y="236220"/>
                  </a:lnTo>
                  <a:close/>
                </a:path>
              </a:pathLst>
            </a:custGeom>
            <a:solidFill>
              <a:srgbClr val="FFFFFF"/>
            </a:solidFill>
          </p:spPr>
        </p:sp>
        <p:sp>
          <p:nvSpPr>
            <p:cNvPr name="Freeform 17" id="17"/>
            <p:cNvSpPr/>
            <p:nvPr/>
          </p:nvSpPr>
          <p:spPr>
            <a:xfrm flipH="false" flipV="false" rot="0">
              <a:off x="164084" y="883412"/>
              <a:ext cx="5686044" cy="237744"/>
            </a:xfrm>
            <a:custGeom>
              <a:avLst/>
              <a:gdLst/>
              <a:ahLst/>
              <a:cxnLst/>
              <a:rect r="r" b="b" t="t" l="l"/>
              <a:pathLst>
                <a:path h="237744" w="5686044">
                  <a:moveTo>
                    <a:pt x="0" y="0"/>
                  </a:moveTo>
                  <a:lnTo>
                    <a:pt x="5686044" y="0"/>
                  </a:lnTo>
                  <a:lnTo>
                    <a:pt x="5686044" y="237744"/>
                  </a:lnTo>
                  <a:lnTo>
                    <a:pt x="0" y="237744"/>
                  </a:lnTo>
                  <a:close/>
                </a:path>
              </a:pathLst>
            </a:custGeom>
            <a:solidFill>
              <a:srgbClr val="FFFFFF"/>
            </a:solidFill>
          </p:spPr>
        </p:sp>
        <p:sp>
          <p:nvSpPr>
            <p:cNvPr name="Freeform 18" id="18"/>
            <p:cNvSpPr/>
            <p:nvPr/>
          </p:nvSpPr>
          <p:spPr>
            <a:xfrm flipH="false" flipV="false" rot="0">
              <a:off x="164084" y="1139444"/>
              <a:ext cx="6082284" cy="236220"/>
            </a:xfrm>
            <a:custGeom>
              <a:avLst/>
              <a:gdLst/>
              <a:ahLst/>
              <a:cxnLst/>
              <a:rect r="r" b="b" t="t" l="l"/>
              <a:pathLst>
                <a:path h="236220" w="6082284">
                  <a:moveTo>
                    <a:pt x="0" y="0"/>
                  </a:moveTo>
                  <a:lnTo>
                    <a:pt x="6082284" y="0"/>
                  </a:lnTo>
                  <a:lnTo>
                    <a:pt x="6082284" y="236220"/>
                  </a:lnTo>
                  <a:lnTo>
                    <a:pt x="0" y="236220"/>
                  </a:lnTo>
                  <a:close/>
                </a:path>
              </a:pathLst>
            </a:custGeom>
            <a:solidFill>
              <a:srgbClr val="FFFFFF"/>
            </a:solidFill>
          </p:spPr>
        </p:sp>
        <p:sp>
          <p:nvSpPr>
            <p:cNvPr name="Freeform 19" id="19"/>
            <p:cNvSpPr/>
            <p:nvPr/>
          </p:nvSpPr>
          <p:spPr>
            <a:xfrm flipH="false" flipV="false" rot="0">
              <a:off x="164084" y="1393952"/>
              <a:ext cx="6361176" cy="237744"/>
            </a:xfrm>
            <a:custGeom>
              <a:avLst/>
              <a:gdLst/>
              <a:ahLst/>
              <a:cxnLst/>
              <a:rect r="r" b="b" t="t" l="l"/>
              <a:pathLst>
                <a:path h="237744" w="6361176">
                  <a:moveTo>
                    <a:pt x="0" y="0"/>
                  </a:moveTo>
                  <a:lnTo>
                    <a:pt x="6361176" y="0"/>
                  </a:lnTo>
                  <a:lnTo>
                    <a:pt x="6361176" y="237744"/>
                  </a:lnTo>
                  <a:lnTo>
                    <a:pt x="0" y="237744"/>
                  </a:lnTo>
                  <a:close/>
                </a:path>
              </a:pathLst>
            </a:custGeom>
            <a:solidFill>
              <a:srgbClr val="FFFFFF"/>
            </a:solidFill>
          </p:spPr>
        </p:sp>
        <p:sp>
          <p:nvSpPr>
            <p:cNvPr name="Freeform 20" id="20"/>
            <p:cNvSpPr/>
            <p:nvPr/>
          </p:nvSpPr>
          <p:spPr>
            <a:xfrm flipH="false" flipV="false" rot="0">
              <a:off x="164084" y="1649984"/>
              <a:ext cx="6096000" cy="236220"/>
            </a:xfrm>
            <a:custGeom>
              <a:avLst/>
              <a:gdLst/>
              <a:ahLst/>
              <a:cxnLst/>
              <a:rect r="r" b="b" t="t" l="l"/>
              <a:pathLst>
                <a:path h="236220" w="6096000">
                  <a:moveTo>
                    <a:pt x="0" y="0"/>
                  </a:moveTo>
                  <a:lnTo>
                    <a:pt x="6096000" y="0"/>
                  </a:lnTo>
                  <a:lnTo>
                    <a:pt x="6096000" y="236220"/>
                  </a:lnTo>
                  <a:lnTo>
                    <a:pt x="0" y="236220"/>
                  </a:lnTo>
                  <a:close/>
                </a:path>
              </a:pathLst>
            </a:custGeom>
            <a:solidFill>
              <a:srgbClr val="FFFFFF"/>
            </a:solidFill>
          </p:spPr>
        </p:sp>
        <p:sp>
          <p:nvSpPr>
            <p:cNvPr name="Freeform 21" id="21"/>
            <p:cNvSpPr/>
            <p:nvPr/>
          </p:nvSpPr>
          <p:spPr>
            <a:xfrm flipH="false" flipV="false" rot="0">
              <a:off x="164084" y="1904492"/>
              <a:ext cx="2621280" cy="236220"/>
            </a:xfrm>
            <a:custGeom>
              <a:avLst/>
              <a:gdLst/>
              <a:ahLst/>
              <a:cxnLst/>
              <a:rect r="r" b="b" t="t" l="l"/>
              <a:pathLst>
                <a:path h="236220" w="2621280">
                  <a:moveTo>
                    <a:pt x="0" y="0"/>
                  </a:moveTo>
                  <a:lnTo>
                    <a:pt x="2621280" y="0"/>
                  </a:lnTo>
                  <a:lnTo>
                    <a:pt x="2621280" y="236220"/>
                  </a:lnTo>
                  <a:lnTo>
                    <a:pt x="0" y="236220"/>
                  </a:lnTo>
                  <a:close/>
                </a:path>
              </a:pathLst>
            </a:custGeom>
            <a:solidFill>
              <a:srgbClr val="FFFFFF"/>
            </a:solidFill>
          </p:spPr>
        </p:sp>
      </p:grpSp>
      <p:sp>
        <p:nvSpPr>
          <p:cNvPr name="TextBox 22" id="22"/>
          <p:cNvSpPr txBox="true"/>
          <p:nvPr/>
        </p:nvSpPr>
        <p:spPr>
          <a:xfrm rot="0">
            <a:off x="1181100" y="6910969"/>
            <a:ext cx="732301" cy="202606"/>
          </a:xfrm>
          <a:prstGeom prst="rect">
            <a:avLst/>
          </a:prstGeom>
        </p:spPr>
        <p:txBody>
          <a:bodyPr anchor="t" rtlCol="false" tIns="0" lIns="0" bIns="0" rIns="0">
            <a:spAutoFit/>
          </a:bodyPr>
          <a:lstStyle/>
          <a:p>
            <a:pPr algn="l">
              <a:lnSpc>
                <a:spcPts val="1611"/>
              </a:lnSpc>
            </a:pPr>
            <a:r>
              <a:rPr lang="en-US" sz="1151" spc="-25">
                <a:solidFill>
                  <a:srgbClr val="2E83C3"/>
                </a:solidFill>
                <a:latin typeface="Montserrat"/>
              </a:rPr>
              <a:t>3/21/2024 </a:t>
            </a:r>
          </a:p>
        </p:txBody>
      </p:sp>
      <p:sp>
        <p:nvSpPr>
          <p:cNvPr name="TextBox 23" id="23"/>
          <p:cNvSpPr txBox="true"/>
          <p:nvPr/>
        </p:nvSpPr>
        <p:spPr>
          <a:xfrm rot="0">
            <a:off x="11999976" y="6910969"/>
            <a:ext cx="107871" cy="207693"/>
          </a:xfrm>
          <a:prstGeom prst="rect">
            <a:avLst/>
          </a:prstGeom>
        </p:spPr>
        <p:txBody>
          <a:bodyPr anchor="t" rtlCol="false" tIns="0" lIns="0" bIns="0" rIns="0">
            <a:spAutoFit/>
          </a:bodyPr>
          <a:lstStyle/>
          <a:p>
            <a:pPr algn="l">
              <a:lnSpc>
                <a:spcPts val="1611"/>
              </a:lnSpc>
            </a:pPr>
            <a:r>
              <a:rPr lang="en-US" sz="1151" spc="-25">
                <a:solidFill>
                  <a:srgbClr val="2E946B"/>
                </a:solidFill>
                <a:latin typeface="Montserrat"/>
              </a:rPr>
              <a:t>7</a:t>
            </a:r>
            <a:r>
              <a:rPr lang="en-US" sz="1151" spc="-25">
                <a:solidFill>
                  <a:srgbClr val="000000"/>
                </a:solidFill>
                <a:latin typeface="Montserrat"/>
              </a:rPr>
              <a:t> </a:t>
            </a:r>
          </a:p>
        </p:txBody>
      </p:sp>
      <p:sp>
        <p:nvSpPr>
          <p:cNvPr name="TextBox 24" id="24"/>
          <p:cNvSpPr txBox="true"/>
          <p:nvPr/>
        </p:nvSpPr>
        <p:spPr>
          <a:xfrm rot="0">
            <a:off x="1912620" y="6910969"/>
            <a:ext cx="1058990" cy="202606"/>
          </a:xfrm>
          <a:prstGeom prst="rect">
            <a:avLst/>
          </a:prstGeom>
        </p:spPr>
        <p:txBody>
          <a:bodyPr anchor="t" rtlCol="false" tIns="0" lIns="0" bIns="0" rIns="0">
            <a:spAutoFit/>
          </a:bodyPr>
          <a:lstStyle/>
          <a:p>
            <a:pPr algn="l">
              <a:lnSpc>
                <a:spcPts val="1611"/>
              </a:lnSpc>
            </a:pPr>
            <a:r>
              <a:rPr lang="en-US" sz="1151" spc="-6">
                <a:solidFill>
                  <a:srgbClr val="2E83C3"/>
                </a:solidFill>
                <a:latin typeface="IBM Plex Sans"/>
              </a:rPr>
              <a:t>Annual Review </a:t>
            </a:r>
          </a:p>
        </p:txBody>
      </p:sp>
      <p:sp>
        <p:nvSpPr>
          <p:cNvPr name="TextBox 25" id="25"/>
          <p:cNvSpPr txBox="true"/>
          <p:nvPr/>
        </p:nvSpPr>
        <p:spPr>
          <a:xfrm rot="0">
            <a:off x="1181100" y="895817"/>
            <a:ext cx="9750914" cy="845277"/>
          </a:xfrm>
          <a:prstGeom prst="rect">
            <a:avLst/>
          </a:prstGeom>
        </p:spPr>
        <p:txBody>
          <a:bodyPr anchor="t" rtlCol="false" tIns="0" lIns="0" bIns="0" rIns="0">
            <a:spAutoFit/>
          </a:bodyPr>
          <a:lstStyle/>
          <a:p>
            <a:pPr algn="l">
              <a:lnSpc>
                <a:spcPts val="1583"/>
              </a:lnSpc>
            </a:pPr>
            <a:r>
              <a:rPr lang="en-US" sz="1103">
                <a:solidFill>
                  <a:srgbClr val="000000"/>
                </a:solidFill>
                <a:latin typeface="Arimo"/>
              </a:rPr>
              <a:t> </a:t>
            </a:r>
          </a:p>
          <a:p>
            <a:pPr algn="l">
              <a:lnSpc>
                <a:spcPts val="5162"/>
              </a:lnSpc>
            </a:pPr>
            <a:r>
              <a:rPr lang="en-US" sz="3597" spc="-35">
                <a:solidFill>
                  <a:srgbClr val="000000"/>
                </a:solidFill>
                <a:latin typeface="IBM Plex Sans"/>
              </a:rPr>
              <a:t>YOUR SOLUTION AND ITS VALUEPROPOSITION </a:t>
            </a:r>
          </a:p>
        </p:txBody>
      </p:sp>
      <p:sp>
        <p:nvSpPr>
          <p:cNvPr name="TextBox 26" id="26"/>
          <p:cNvSpPr txBox="true"/>
          <p:nvPr/>
        </p:nvSpPr>
        <p:spPr>
          <a:xfrm rot="0">
            <a:off x="4317492" y="2215010"/>
            <a:ext cx="6407496" cy="2047056"/>
          </a:xfrm>
          <a:prstGeom prst="rect">
            <a:avLst/>
          </a:prstGeom>
        </p:spPr>
        <p:txBody>
          <a:bodyPr anchor="t" rtlCol="false" tIns="0" lIns="0" bIns="0" rIns="0">
            <a:spAutoFit/>
          </a:bodyPr>
          <a:lstStyle/>
          <a:p>
            <a:pPr algn="l">
              <a:lnSpc>
                <a:spcPts val="2003"/>
              </a:lnSpc>
            </a:pPr>
            <a:r>
              <a:rPr lang="en-US" sz="1403" spc="-19">
                <a:solidFill>
                  <a:srgbClr val="0D0D0D"/>
                </a:solidFill>
                <a:latin typeface="IBM Plex Sans"/>
              </a:rPr>
              <a:t>Our solution is an online medical advice and guidance system for individuals suffering from cardiac disorders. Leveraging artificial intelligence (AI) technology, the system accurately predicts various cardiac diseases based on user-provided information such as symptoms and medical history. Users can input their symptoms and medical history into the platform, and the system will utilize AI models to provide a diagnosis of the most probable cardiac disease. Additionally, the system facilitates access to medical specialists for further consultation and guidance based on the diagnosis.</a:t>
            </a:r>
            <a:r>
              <a:rPr lang="en-US" sz="1403" spc="-19">
                <a:solidFill>
                  <a:srgbClr val="000000"/>
                </a:solidFill>
                <a:latin typeface="IBM Plex Sans"/>
              </a:rPr>
              <a:t>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049768" y="457200"/>
            <a:ext cx="4751832" cy="3435096"/>
          </a:xfrm>
          <a:custGeom>
            <a:avLst/>
            <a:gdLst/>
            <a:ahLst/>
            <a:cxnLst/>
            <a:rect r="r" b="b" t="t" l="l"/>
            <a:pathLst>
              <a:path h="3435096" w="4751832">
                <a:moveTo>
                  <a:pt x="0" y="0"/>
                </a:moveTo>
                <a:lnTo>
                  <a:pt x="4751832" y="0"/>
                </a:lnTo>
                <a:lnTo>
                  <a:pt x="4751832" y="3435096"/>
                </a:lnTo>
                <a:lnTo>
                  <a:pt x="0" y="3435096"/>
                </a:lnTo>
                <a:lnTo>
                  <a:pt x="0" y="0"/>
                </a:lnTo>
                <a:close/>
              </a:path>
            </a:pathLst>
          </a:custGeom>
          <a:blipFill>
            <a:blip r:embed="rId2"/>
            <a:stretch>
              <a:fillRect l="0" t="0" r="0" b="0"/>
            </a:stretch>
          </a:blipFill>
        </p:spPr>
      </p:sp>
      <p:sp>
        <p:nvSpPr>
          <p:cNvPr name="Freeform 3" id="3"/>
          <p:cNvSpPr/>
          <p:nvPr/>
        </p:nvSpPr>
        <p:spPr>
          <a:xfrm flipH="false" flipV="false" rot="0">
            <a:off x="8049768" y="3892296"/>
            <a:ext cx="4751832" cy="3432048"/>
          </a:xfrm>
          <a:custGeom>
            <a:avLst/>
            <a:gdLst/>
            <a:ahLst/>
            <a:cxnLst/>
            <a:rect r="r" b="b" t="t" l="l"/>
            <a:pathLst>
              <a:path h="3432048" w="4751832">
                <a:moveTo>
                  <a:pt x="0" y="0"/>
                </a:moveTo>
                <a:lnTo>
                  <a:pt x="4751832" y="0"/>
                </a:lnTo>
                <a:lnTo>
                  <a:pt x="4751832" y="3432048"/>
                </a:lnTo>
                <a:lnTo>
                  <a:pt x="0" y="3432048"/>
                </a:lnTo>
                <a:lnTo>
                  <a:pt x="0" y="0"/>
                </a:lnTo>
                <a:close/>
              </a:path>
            </a:pathLst>
          </a:custGeom>
          <a:blipFill>
            <a:blip r:embed="rId3"/>
            <a:stretch>
              <a:fillRect l="0" t="0" r="0" b="0"/>
            </a:stretch>
          </a:blipFill>
        </p:spPr>
      </p:sp>
      <p:sp>
        <p:nvSpPr>
          <p:cNvPr name="Freeform 4" id="4"/>
          <p:cNvSpPr/>
          <p:nvPr/>
        </p:nvSpPr>
        <p:spPr>
          <a:xfrm flipH="false" flipV="false" rot="0">
            <a:off x="609600" y="4465320"/>
            <a:ext cx="451104" cy="2852928"/>
          </a:xfrm>
          <a:custGeom>
            <a:avLst/>
            <a:gdLst/>
            <a:ahLst/>
            <a:cxnLst/>
            <a:rect r="r" b="b" t="t" l="l"/>
            <a:pathLst>
              <a:path h="2852928" w="451104">
                <a:moveTo>
                  <a:pt x="0" y="0"/>
                </a:moveTo>
                <a:lnTo>
                  <a:pt x="451104" y="0"/>
                </a:lnTo>
                <a:lnTo>
                  <a:pt x="451104" y="2852928"/>
                </a:lnTo>
                <a:lnTo>
                  <a:pt x="0" y="2852928"/>
                </a:lnTo>
                <a:lnTo>
                  <a:pt x="0" y="0"/>
                </a:lnTo>
                <a:close/>
              </a:path>
            </a:pathLst>
          </a:custGeom>
          <a:blipFill>
            <a:blip r:embed="rId4"/>
            <a:stretch>
              <a:fillRect l="0" t="0" r="0" b="0"/>
            </a:stretch>
          </a:blipFill>
        </p:spPr>
      </p:sp>
      <p:grpSp>
        <p:nvGrpSpPr>
          <p:cNvPr name="Group 5" id="5"/>
          <p:cNvGrpSpPr>
            <a:grpSpLocks noChangeAspect="true"/>
          </p:cNvGrpSpPr>
          <p:nvPr/>
        </p:nvGrpSpPr>
        <p:grpSpPr>
          <a:xfrm rot="0">
            <a:off x="1181100" y="1199388"/>
            <a:ext cx="7674864" cy="633984"/>
            <a:chOff x="0" y="0"/>
            <a:chExt cx="7674864" cy="633984"/>
          </a:xfrm>
        </p:grpSpPr>
        <p:sp>
          <p:nvSpPr>
            <p:cNvPr name="Freeform 6" id="6"/>
            <p:cNvSpPr/>
            <p:nvPr/>
          </p:nvSpPr>
          <p:spPr>
            <a:xfrm flipH="false" flipV="false" rot="0">
              <a:off x="0" y="0"/>
              <a:ext cx="7674864" cy="633984"/>
            </a:xfrm>
            <a:custGeom>
              <a:avLst/>
              <a:gdLst/>
              <a:ahLst/>
              <a:cxnLst/>
              <a:rect r="r" b="b" t="t" l="l"/>
              <a:pathLst>
                <a:path h="633984" w="7674864">
                  <a:moveTo>
                    <a:pt x="0" y="0"/>
                  </a:moveTo>
                  <a:lnTo>
                    <a:pt x="7674864" y="0"/>
                  </a:lnTo>
                  <a:lnTo>
                    <a:pt x="7674864" y="633984"/>
                  </a:lnTo>
                  <a:lnTo>
                    <a:pt x="0" y="633984"/>
                  </a:lnTo>
                  <a:close/>
                </a:path>
              </a:pathLst>
            </a:custGeom>
            <a:solidFill>
              <a:srgbClr val="FFFFFF"/>
            </a:solidFill>
          </p:spPr>
        </p:sp>
      </p:grpSp>
      <p:grpSp>
        <p:nvGrpSpPr>
          <p:cNvPr name="Group 7" id="7"/>
          <p:cNvGrpSpPr>
            <a:grpSpLocks noChangeAspect="true"/>
          </p:cNvGrpSpPr>
          <p:nvPr/>
        </p:nvGrpSpPr>
        <p:grpSpPr>
          <a:xfrm rot="0">
            <a:off x="9963912" y="6353556"/>
            <a:ext cx="181356" cy="181356"/>
            <a:chOff x="0" y="0"/>
            <a:chExt cx="181356" cy="181356"/>
          </a:xfrm>
        </p:grpSpPr>
        <p:sp>
          <p:nvSpPr>
            <p:cNvPr name="Freeform 8" id="8"/>
            <p:cNvSpPr/>
            <p:nvPr/>
          </p:nvSpPr>
          <p:spPr>
            <a:xfrm flipH="false" flipV="false" rot="0">
              <a:off x="0" y="0"/>
              <a:ext cx="181356" cy="181356"/>
            </a:xfrm>
            <a:custGeom>
              <a:avLst/>
              <a:gdLst/>
              <a:ahLst/>
              <a:cxnLst/>
              <a:rect r="r" b="b" t="t" l="l"/>
              <a:pathLst>
                <a:path h="181356" w="181356">
                  <a:moveTo>
                    <a:pt x="0" y="0"/>
                  </a:moveTo>
                  <a:lnTo>
                    <a:pt x="181356" y="0"/>
                  </a:lnTo>
                  <a:lnTo>
                    <a:pt x="181356" y="181356"/>
                  </a:lnTo>
                  <a:lnTo>
                    <a:pt x="0" y="181356"/>
                  </a:lnTo>
                  <a:close/>
                </a:path>
              </a:pathLst>
            </a:custGeom>
            <a:solidFill>
              <a:srgbClr val="2E946B"/>
            </a:solidFill>
          </p:spPr>
        </p:sp>
      </p:grpSp>
      <p:sp>
        <p:nvSpPr>
          <p:cNvPr name="Freeform 9" id="9"/>
          <p:cNvSpPr/>
          <p:nvPr/>
        </p:nvSpPr>
        <p:spPr>
          <a:xfrm flipH="false" flipV="false" rot="0">
            <a:off x="1950720" y="2087880"/>
            <a:ext cx="8189976" cy="2133600"/>
          </a:xfrm>
          <a:custGeom>
            <a:avLst/>
            <a:gdLst/>
            <a:ahLst/>
            <a:cxnLst/>
            <a:rect r="r" b="b" t="t" l="l"/>
            <a:pathLst>
              <a:path h="2133600" w="8189976">
                <a:moveTo>
                  <a:pt x="0" y="0"/>
                </a:moveTo>
                <a:lnTo>
                  <a:pt x="8189976" y="0"/>
                </a:lnTo>
                <a:lnTo>
                  <a:pt x="8189976" y="2133600"/>
                </a:lnTo>
                <a:lnTo>
                  <a:pt x="0" y="2133600"/>
                </a:lnTo>
                <a:lnTo>
                  <a:pt x="0" y="0"/>
                </a:lnTo>
                <a:close/>
              </a:path>
            </a:pathLst>
          </a:custGeom>
          <a:blipFill>
            <a:blip r:embed="rId5"/>
            <a:stretch>
              <a:fillRect l="0" t="0" r="0" b="0"/>
            </a:stretch>
          </a:blipFill>
        </p:spPr>
      </p:sp>
      <p:sp>
        <p:nvSpPr>
          <p:cNvPr name="Freeform 10" id="10"/>
          <p:cNvSpPr/>
          <p:nvPr/>
        </p:nvSpPr>
        <p:spPr>
          <a:xfrm flipH="false" flipV="false" rot="0">
            <a:off x="1950720" y="4221480"/>
            <a:ext cx="8189976" cy="2133600"/>
          </a:xfrm>
          <a:custGeom>
            <a:avLst/>
            <a:gdLst/>
            <a:ahLst/>
            <a:cxnLst/>
            <a:rect r="r" b="b" t="t" l="l"/>
            <a:pathLst>
              <a:path h="2133600" w="8189976">
                <a:moveTo>
                  <a:pt x="0" y="0"/>
                </a:moveTo>
                <a:lnTo>
                  <a:pt x="8189976" y="0"/>
                </a:lnTo>
                <a:lnTo>
                  <a:pt x="8189976" y="2133600"/>
                </a:lnTo>
                <a:lnTo>
                  <a:pt x="0" y="2133600"/>
                </a:lnTo>
                <a:lnTo>
                  <a:pt x="0" y="0"/>
                </a:lnTo>
                <a:close/>
              </a:path>
            </a:pathLst>
          </a:custGeom>
          <a:blipFill>
            <a:blip r:embed="rId6"/>
            <a:stretch>
              <a:fillRect l="0" t="0" r="0" b="0"/>
            </a:stretch>
          </a:blipFill>
        </p:spPr>
      </p:sp>
      <p:sp>
        <p:nvSpPr>
          <p:cNvPr name="TextBox 11" id="11"/>
          <p:cNvSpPr txBox="true"/>
          <p:nvPr/>
        </p:nvSpPr>
        <p:spPr>
          <a:xfrm rot="0">
            <a:off x="1376172" y="6910969"/>
            <a:ext cx="732301" cy="202606"/>
          </a:xfrm>
          <a:prstGeom prst="rect">
            <a:avLst/>
          </a:prstGeom>
        </p:spPr>
        <p:txBody>
          <a:bodyPr anchor="t" rtlCol="false" tIns="0" lIns="0" bIns="0" rIns="0">
            <a:spAutoFit/>
          </a:bodyPr>
          <a:lstStyle/>
          <a:p>
            <a:pPr algn="l">
              <a:lnSpc>
                <a:spcPts val="1611"/>
              </a:lnSpc>
            </a:pPr>
            <a:r>
              <a:rPr lang="en-US" sz="1151" spc="-25">
                <a:solidFill>
                  <a:srgbClr val="2E83C3"/>
                </a:solidFill>
                <a:latin typeface="Montserrat"/>
              </a:rPr>
              <a:t>3/21/2024 </a:t>
            </a:r>
          </a:p>
        </p:txBody>
      </p:sp>
      <p:sp>
        <p:nvSpPr>
          <p:cNvPr name="TextBox 12" id="12"/>
          <p:cNvSpPr txBox="true"/>
          <p:nvPr/>
        </p:nvSpPr>
        <p:spPr>
          <a:xfrm rot="0">
            <a:off x="11999976" y="6910969"/>
            <a:ext cx="107871" cy="207693"/>
          </a:xfrm>
          <a:prstGeom prst="rect">
            <a:avLst/>
          </a:prstGeom>
        </p:spPr>
        <p:txBody>
          <a:bodyPr anchor="t" rtlCol="false" tIns="0" lIns="0" bIns="0" rIns="0">
            <a:spAutoFit/>
          </a:bodyPr>
          <a:lstStyle/>
          <a:p>
            <a:pPr algn="l">
              <a:lnSpc>
                <a:spcPts val="1611"/>
              </a:lnSpc>
            </a:pPr>
            <a:r>
              <a:rPr lang="en-US" sz="1151" spc="-25">
                <a:solidFill>
                  <a:srgbClr val="2E946B"/>
                </a:solidFill>
                <a:latin typeface="Montserrat"/>
              </a:rPr>
              <a:t>8</a:t>
            </a:r>
            <a:r>
              <a:rPr lang="en-US" sz="1151" spc="-25">
                <a:solidFill>
                  <a:srgbClr val="000000"/>
                </a:solidFill>
                <a:latin typeface="Montserrat"/>
              </a:rPr>
              <a:t> </a:t>
            </a:r>
          </a:p>
        </p:txBody>
      </p:sp>
      <p:sp>
        <p:nvSpPr>
          <p:cNvPr name="TextBox 13" id="13"/>
          <p:cNvSpPr txBox="true"/>
          <p:nvPr/>
        </p:nvSpPr>
        <p:spPr>
          <a:xfrm rot="0">
            <a:off x="2107692" y="6910969"/>
            <a:ext cx="1058990" cy="202606"/>
          </a:xfrm>
          <a:prstGeom prst="rect">
            <a:avLst/>
          </a:prstGeom>
        </p:spPr>
        <p:txBody>
          <a:bodyPr anchor="t" rtlCol="false" tIns="0" lIns="0" bIns="0" rIns="0">
            <a:spAutoFit/>
          </a:bodyPr>
          <a:lstStyle/>
          <a:p>
            <a:pPr algn="l">
              <a:lnSpc>
                <a:spcPts val="1611"/>
              </a:lnSpc>
            </a:pPr>
            <a:r>
              <a:rPr lang="en-US" sz="1151" spc="-6">
                <a:solidFill>
                  <a:srgbClr val="2E83C3"/>
                </a:solidFill>
                <a:latin typeface="IBM Plex Sans"/>
              </a:rPr>
              <a:t>Annual Review </a:t>
            </a:r>
          </a:p>
        </p:txBody>
      </p:sp>
      <p:sp>
        <p:nvSpPr>
          <p:cNvPr name="TextBox 14" id="14"/>
          <p:cNvSpPr txBox="true"/>
          <p:nvPr/>
        </p:nvSpPr>
        <p:spPr>
          <a:xfrm rot="0">
            <a:off x="1181100" y="895817"/>
            <a:ext cx="8003572" cy="2240947"/>
          </a:xfrm>
          <a:prstGeom prst="rect">
            <a:avLst/>
          </a:prstGeom>
        </p:spPr>
        <p:txBody>
          <a:bodyPr anchor="t" rtlCol="false" tIns="0" lIns="0" bIns="0" rIns="0">
            <a:spAutoFit/>
          </a:bodyPr>
          <a:lstStyle/>
          <a:p>
            <a:pPr algn="l">
              <a:lnSpc>
                <a:spcPts val="1500"/>
              </a:lnSpc>
            </a:pPr>
            <a:r>
              <a:rPr lang="en-US" sz="1103">
                <a:solidFill>
                  <a:srgbClr val="000000"/>
                </a:solidFill>
                <a:latin typeface="Arimo"/>
              </a:rPr>
              <a:t> </a:t>
            </a:r>
          </a:p>
          <a:p>
            <a:pPr algn="l">
              <a:lnSpc>
                <a:spcPts val="5838"/>
              </a:lnSpc>
            </a:pPr>
            <a:r>
              <a:rPr lang="en-US" sz="4293" spc="-38">
                <a:solidFill>
                  <a:srgbClr val="0D0D0D"/>
                </a:solidFill>
                <a:latin typeface="IBM Plex Sans"/>
              </a:rPr>
              <a:t>THE WOW IN YOUR SOLUTION</a:t>
            </a:r>
            <a:r>
              <a:rPr lang="en-US" sz="4293" spc="-38">
                <a:solidFill>
                  <a:srgbClr val="000000"/>
                </a:solidFill>
                <a:latin typeface="IBM Plex Sans"/>
              </a:rPr>
              <a:t>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049768" y="457200"/>
            <a:ext cx="4751832" cy="3435096"/>
          </a:xfrm>
          <a:custGeom>
            <a:avLst/>
            <a:gdLst/>
            <a:ahLst/>
            <a:cxnLst/>
            <a:rect r="r" b="b" t="t" l="l"/>
            <a:pathLst>
              <a:path h="3435096" w="4751832">
                <a:moveTo>
                  <a:pt x="0" y="0"/>
                </a:moveTo>
                <a:lnTo>
                  <a:pt x="4751832" y="0"/>
                </a:lnTo>
                <a:lnTo>
                  <a:pt x="4751832" y="3435096"/>
                </a:lnTo>
                <a:lnTo>
                  <a:pt x="0" y="3435096"/>
                </a:lnTo>
                <a:lnTo>
                  <a:pt x="0" y="0"/>
                </a:lnTo>
                <a:close/>
              </a:path>
            </a:pathLst>
          </a:custGeom>
          <a:blipFill>
            <a:blip r:embed="rId2"/>
            <a:stretch>
              <a:fillRect l="0" t="0" r="0" b="0"/>
            </a:stretch>
          </a:blipFill>
        </p:spPr>
      </p:sp>
      <p:sp>
        <p:nvSpPr>
          <p:cNvPr name="Freeform 3" id="3"/>
          <p:cNvSpPr/>
          <p:nvPr/>
        </p:nvSpPr>
        <p:spPr>
          <a:xfrm flipH="false" flipV="false" rot="0">
            <a:off x="8049768" y="3892296"/>
            <a:ext cx="4751832" cy="3432048"/>
          </a:xfrm>
          <a:custGeom>
            <a:avLst/>
            <a:gdLst/>
            <a:ahLst/>
            <a:cxnLst/>
            <a:rect r="r" b="b" t="t" l="l"/>
            <a:pathLst>
              <a:path h="3432048" w="4751832">
                <a:moveTo>
                  <a:pt x="0" y="0"/>
                </a:moveTo>
                <a:lnTo>
                  <a:pt x="4751832" y="0"/>
                </a:lnTo>
                <a:lnTo>
                  <a:pt x="4751832" y="3432048"/>
                </a:lnTo>
                <a:lnTo>
                  <a:pt x="0" y="3432048"/>
                </a:lnTo>
                <a:lnTo>
                  <a:pt x="0" y="0"/>
                </a:lnTo>
                <a:close/>
              </a:path>
            </a:pathLst>
          </a:custGeom>
          <a:blipFill>
            <a:blip r:embed="rId3"/>
            <a:stretch>
              <a:fillRect l="0" t="0" r="0" b="0"/>
            </a:stretch>
          </a:blipFill>
        </p:spPr>
      </p:sp>
      <p:sp>
        <p:nvSpPr>
          <p:cNvPr name="Freeform 4" id="4"/>
          <p:cNvSpPr/>
          <p:nvPr/>
        </p:nvSpPr>
        <p:spPr>
          <a:xfrm flipH="false" flipV="false" rot="0">
            <a:off x="609600" y="4465320"/>
            <a:ext cx="451104" cy="2852928"/>
          </a:xfrm>
          <a:custGeom>
            <a:avLst/>
            <a:gdLst/>
            <a:ahLst/>
            <a:cxnLst/>
            <a:rect r="r" b="b" t="t" l="l"/>
            <a:pathLst>
              <a:path h="2852928" w="451104">
                <a:moveTo>
                  <a:pt x="0" y="0"/>
                </a:moveTo>
                <a:lnTo>
                  <a:pt x="451104" y="0"/>
                </a:lnTo>
                <a:lnTo>
                  <a:pt x="451104" y="2852928"/>
                </a:lnTo>
                <a:lnTo>
                  <a:pt x="0" y="2852928"/>
                </a:lnTo>
                <a:lnTo>
                  <a:pt x="0" y="0"/>
                </a:lnTo>
                <a:close/>
              </a:path>
            </a:pathLst>
          </a:custGeom>
          <a:blipFill>
            <a:blip r:embed="rId4"/>
            <a:stretch>
              <a:fillRect l="0" t="0" r="0" b="0"/>
            </a:stretch>
          </a:blipFill>
        </p:spPr>
      </p:sp>
      <p:sp>
        <p:nvSpPr>
          <p:cNvPr name="Freeform 5" id="5"/>
          <p:cNvSpPr/>
          <p:nvPr/>
        </p:nvSpPr>
        <p:spPr>
          <a:xfrm flipH="false" flipV="false" rot="0">
            <a:off x="1286256" y="6925056"/>
            <a:ext cx="2142744" cy="199644"/>
          </a:xfrm>
          <a:custGeom>
            <a:avLst/>
            <a:gdLst/>
            <a:ahLst/>
            <a:cxnLst/>
            <a:rect r="r" b="b" t="t" l="l"/>
            <a:pathLst>
              <a:path h="199644" w="2142744">
                <a:moveTo>
                  <a:pt x="0" y="0"/>
                </a:moveTo>
                <a:lnTo>
                  <a:pt x="2142744" y="0"/>
                </a:lnTo>
                <a:lnTo>
                  <a:pt x="2142744" y="199644"/>
                </a:lnTo>
                <a:lnTo>
                  <a:pt x="0" y="199644"/>
                </a:lnTo>
                <a:lnTo>
                  <a:pt x="0" y="0"/>
                </a:lnTo>
                <a:close/>
              </a:path>
            </a:pathLst>
          </a:custGeom>
          <a:blipFill>
            <a:blip r:embed="rId5"/>
            <a:stretch>
              <a:fillRect l="0" t="0" r="0" b="0"/>
            </a:stretch>
          </a:blipFill>
        </p:spPr>
      </p:sp>
      <p:grpSp>
        <p:nvGrpSpPr>
          <p:cNvPr name="Group 6" id="6"/>
          <p:cNvGrpSpPr>
            <a:grpSpLocks noChangeAspect="true"/>
          </p:cNvGrpSpPr>
          <p:nvPr/>
        </p:nvGrpSpPr>
        <p:grpSpPr>
          <a:xfrm rot="0">
            <a:off x="1113025" y="3984241"/>
            <a:ext cx="7817101" cy="1728721"/>
            <a:chOff x="0" y="0"/>
            <a:chExt cx="7817104" cy="1728724"/>
          </a:xfrm>
        </p:grpSpPr>
        <p:sp>
          <p:nvSpPr>
            <p:cNvPr name="Freeform 7" id="7"/>
            <p:cNvSpPr/>
            <p:nvPr/>
          </p:nvSpPr>
          <p:spPr>
            <a:xfrm flipH="false" flipV="false" rot="0">
              <a:off x="68072" y="68072"/>
              <a:ext cx="7680960" cy="1592580"/>
            </a:xfrm>
            <a:custGeom>
              <a:avLst/>
              <a:gdLst/>
              <a:ahLst/>
              <a:cxnLst/>
              <a:rect r="r" b="b" t="t" l="l"/>
              <a:pathLst>
                <a:path h="1592580" w="7680960">
                  <a:moveTo>
                    <a:pt x="0" y="0"/>
                  </a:moveTo>
                  <a:lnTo>
                    <a:pt x="7680960" y="0"/>
                  </a:lnTo>
                  <a:lnTo>
                    <a:pt x="7680960" y="1592580"/>
                  </a:lnTo>
                  <a:lnTo>
                    <a:pt x="0" y="1592580"/>
                  </a:lnTo>
                  <a:close/>
                </a:path>
              </a:pathLst>
            </a:custGeom>
            <a:solidFill>
              <a:srgbClr val="FFFFFF"/>
            </a:solidFill>
          </p:spPr>
        </p:sp>
        <p:sp>
          <p:nvSpPr>
            <p:cNvPr name="Freeform 8" id="8"/>
            <p:cNvSpPr/>
            <p:nvPr/>
          </p:nvSpPr>
          <p:spPr>
            <a:xfrm flipH="false" flipV="false" rot="0">
              <a:off x="63500" y="63500"/>
              <a:ext cx="7690103" cy="1601724"/>
            </a:xfrm>
            <a:custGeom>
              <a:avLst/>
              <a:gdLst/>
              <a:ahLst/>
              <a:cxnLst/>
              <a:rect r="r" b="b" t="t" l="l"/>
              <a:pathLst>
                <a:path h="1601724" w="7690103">
                  <a:moveTo>
                    <a:pt x="4572" y="0"/>
                  </a:moveTo>
                  <a:lnTo>
                    <a:pt x="7690103" y="4572"/>
                  </a:lnTo>
                  <a:lnTo>
                    <a:pt x="7690103" y="1601724"/>
                  </a:lnTo>
                  <a:lnTo>
                    <a:pt x="0" y="1597152"/>
                  </a:lnTo>
                  <a:lnTo>
                    <a:pt x="0" y="0"/>
                  </a:lnTo>
                  <a:lnTo>
                    <a:pt x="4572" y="0"/>
                  </a:lnTo>
                  <a:moveTo>
                    <a:pt x="4572" y="9144"/>
                  </a:moveTo>
                  <a:lnTo>
                    <a:pt x="4572" y="4572"/>
                  </a:lnTo>
                  <a:lnTo>
                    <a:pt x="9144" y="4572"/>
                  </a:lnTo>
                  <a:lnTo>
                    <a:pt x="9144" y="1597152"/>
                  </a:lnTo>
                  <a:lnTo>
                    <a:pt x="4572" y="1597152"/>
                  </a:lnTo>
                  <a:lnTo>
                    <a:pt x="4572" y="1592580"/>
                  </a:lnTo>
                  <a:lnTo>
                    <a:pt x="7680960" y="1597152"/>
                  </a:lnTo>
                  <a:lnTo>
                    <a:pt x="7680960" y="4572"/>
                  </a:lnTo>
                  <a:lnTo>
                    <a:pt x="7685532" y="4572"/>
                  </a:lnTo>
                  <a:lnTo>
                    <a:pt x="7685532" y="9144"/>
                  </a:lnTo>
                  <a:lnTo>
                    <a:pt x="4572" y="9144"/>
                  </a:lnTo>
                  <a:close/>
                </a:path>
              </a:pathLst>
            </a:custGeom>
            <a:solidFill>
              <a:srgbClr val="000000"/>
            </a:solidFill>
          </p:spPr>
        </p:sp>
      </p:grpSp>
      <p:grpSp>
        <p:nvGrpSpPr>
          <p:cNvPr name="Group 9" id="9"/>
          <p:cNvGrpSpPr>
            <a:grpSpLocks noChangeAspect="true"/>
          </p:cNvGrpSpPr>
          <p:nvPr/>
        </p:nvGrpSpPr>
        <p:grpSpPr>
          <a:xfrm rot="0">
            <a:off x="1113025" y="1798825"/>
            <a:ext cx="8275825" cy="1903981"/>
            <a:chOff x="0" y="0"/>
            <a:chExt cx="8275828" cy="1903984"/>
          </a:xfrm>
        </p:grpSpPr>
        <p:sp>
          <p:nvSpPr>
            <p:cNvPr name="Freeform 10" id="10"/>
            <p:cNvSpPr/>
            <p:nvPr/>
          </p:nvSpPr>
          <p:spPr>
            <a:xfrm flipH="false" flipV="false" rot="0">
              <a:off x="7898384" y="1337564"/>
              <a:ext cx="313944" cy="323088"/>
            </a:xfrm>
            <a:custGeom>
              <a:avLst/>
              <a:gdLst/>
              <a:ahLst/>
              <a:cxnLst/>
              <a:rect r="r" b="b" t="t" l="l"/>
              <a:pathLst>
                <a:path h="323088" w="313944">
                  <a:moveTo>
                    <a:pt x="0" y="0"/>
                  </a:moveTo>
                  <a:lnTo>
                    <a:pt x="313943" y="0"/>
                  </a:lnTo>
                  <a:lnTo>
                    <a:pt x="313943" y="323088"/>
                  </a:lnTo>
                  <a:lnTo>
                    <a:pt x="0" y="323088"/>
                  </a:lnTo>
                  <a:close/>
                </a:path>
              </a:pathLst>
            </a:custGeom>
            <a:solidFill>
              <a:srgbClr val="2E83C3"/>
            </a:solidFill>
          </p:spPr>
        </p:sp>
        <p:sp>
          <p:nvSpPr>
            <p:cNvPr name="Freeform 11" id="11"/>
            <p:cNvSpPr/>
            <p:nvPr/>
          </p:nvSpPr>
          <p:spPr>
            <a:xfrm flipH="false" flipV="false" rot="0">
              <a:off x="68072" y="68072"/>
              <a:ext cx="7703820" cy="1767840"/>
            </a:xfrm>
            <a:custGeom>
              <a:avLst/>
              <a:gdLst/>
              <a:ahLst/>
              <a:cxnLst/>
              <a:rect r="r" b="b" t="t" l="l"/>
              <a:pathLst>
                <a:path h="1767840" w="7703820">
                  <a:moveTo>
                    <a:pt x="0" y="0"/>
                  </a:moveTo>
                  <a:lnTo>
                    <a:pt x="7703820" y="0"/>
                  </a:lnTo>
                  <a:lnTo>
                    <a:pt x="7703820" y="1767840"/>
                  </a:lnTo>
                  <a:lnTo>
                    <a:pt x="0" y="1767840"/>
                  </a:lnTo>
                  <a:close/>
                </a:path>
              </a:pathLst>
            </a:custGeom>
            <a:solidFill>
              <a:srgbClr val="FFFFFF"/>
            </a:solidFill>
          </p:spPr>
        </p:sp>
        <p:sp>
          <p:nvSpPr>
            <p:cNvPr name="Freeform 12" id="12"/>
            <p:cNvSpPr/>
            <p:nvPr/>
          </p:nvSpPr>
          <p:spPr>
            <a:xfrm flipH="false" flipV="false" rot="0">
              <a:off x="63500" y="63500"/>
              <a:ext cx="7712964" cy="1776984"/>
            </a:xfrm>
            <a:custGeom>
              <a:avLst/>
              <a:gdLst/>
              <a:ahLst/>
              <a:cxnLst/>
              <a:rect r="r" b="b" t="t" l="l"/>
              <a:pathLst>
                <a:path h="1776984" w="7712964">
                  <a:moveTo>
                    <a:pt x="4572" y="0"/>
                  </a:moveTo>
                  <a:lnTo>
                    <a:pt x="7712964" y="4572"/>
                  </a:lnTo>
                  <a:lnTo>
                    <a:pt x="7712964" y="1776984"/>
                  </a:lnTo>
                  <a:lnTo>
                    <a:pt x="0" y="1772412"/>
                  </a:lnTo>
                  <a:lnTo>
                    <a:pt x="0" y="0"/>
                  </a:lnTo>
                  <a:lnTo>
                    <a:pt x="4572" y="0"/>
                  </a:lnTo>
                  <a:moveTo>
                    <a:pt x="4572" y="9144"/>
                  </a:moveTo>
                  <a:lnTo>
                    <a:pt x="4572" y="4572"/>
                  </a:lnTo>
                  <a:lnTo>
                    <a:pt x="9144" y="4572"/>
                  </a:lnTo>
                  <a:lnTo>
                    <a:pt x="9144" y="1772412"/>
                  </a:lnTo>
                  <a:lnTo>
                    <a:pt x="4572" y="1772412"/>
                  </a:lnTo>
                  <a:lnTo>
                    <a:pt x="4572" y="1767840"/>
                  </a:lnTo>
                  <a:lnTo>
                    <a:pt x="7703820" y="1772412"/>
                  </a:lnTo>
                  <a:lnTo>
                    <a:pt x="7703820" y="4572"/>
                  </a:lnTo>
                  <a:lnTo>
                    <a:pt x="7708392" y="4572"/>
                  </a:lnTo>
                  <a:lnTo>
                    <a:pt x="7708392" y="9144"/>
                  </a:lnTo>
                  <a:lnTo>
                    <a:pt x="4572" y="9144"/>
                  </a:lnTo>
                  <a:close/>
                </a:path>
              </a:pathLst>
            </a:custGeom>
            <a:solidFill>
              <a:srgbClr val="000000"/>
            </a:solidFill>
          </p:spPr>
        </p:sp>
      </p:grpSp>
      <p:grpSp>
        <p:nvGrpSpPr>
          <p:cNvPr name="Group 13" id="13"/>
          <p:cNvGrpSpPr>
            <a:grpSpLocks noChangeAspect="true"/>
          </p:cNvGrpSpPr>
          <p:nvPr/>
        </p:nvGrpSpPr>
        <p:grpSpPr>
          <a:xfrm rot="0">
            <a:off x="9963912" y="6353556"/>
            <a:ext cx="181356" cy="181356"/>
            <a:chOff x="0" y="0"/>
            <a:chExt cx="181356" cy="181356"/>
          </a:xfrm>
        </p:grpSpPr>
        <p:sp>
          <p:nvSpPr>
            <p:cNvPr name="Freeform 14" id="14"/>
            <p:cNvSpPr/>
            <p:nvPr/>
          </p:nvSpPr>
          <p:spPr>
            <a:xfrm flipH="false" flipV="false" rot="0">
              <a:off x="0" y="0"/>
              <a:ext cx="181356" cy="181356"/>
            </a:xfrm>
            <a:custGeom>
              <a:avLst/>
              <a:gdLst/>
              <a:ahLst/>
              <a:cxnLst/>
              <a:rect r="r" b="b" t="t" l="l"/>
              <a:pathLst>
                <a:path h="181356" w="181356">
                  <a:moveTo>
                    <a:pt x="0" y="0"/>
                  </a:moveTo>
                  <a:lnTo>
                    <a:pt x="181356" y="0"/>
                  </a:lnTo>
                  <a:lnTo>
                    <a:pt x="181356" y="181356"/>
                  </a:lnTo>
                  <a:lnTo>
                    <a:pt x="0" y="181356"/>
                  </a:lnTo>
                  <a:close/>
                </a:path>
              </a:pathLst>
            </a:custGeom>
            <a:solidFill>
              <a:srgbClr val="2E946B"/>
            </a:solidFill>
          </p:spPr>
        </p:sp>
      </p:grpSp>
      <p:sp>
        <p:nvSpPr>
          <p:cNvPr name="TextBox 15" id="15"/>
          <p:cNvSpPr txBox="true"/>
          <p:nvPr/>
        </p:nvSpPr>
        <p:spPr>
          <a:xfrm rot="0">
            <a:off x="1181100" y="6910969"/>
            <a:ext cx="732301" cy="202606"/>
          </a:xfrm>
          <a:prstGeom prst="rect">
            <a:avLst/>
          </a:prstGeom>
        </p:spPr>
        <p:txBody>
          <a:bodyPr anchor="t" rtlCol="false" tIns="0" lIns="0" bIns="0" rIns="0">
            <a:spAutoFit/>
          </a:bodyPr>
          <a:lstStyle/>
          <a:p>
            <a:pPr algn="l">
              <a:lnSpc>
                <a:spcPts val="1611"/>
              </a:lnSpc>
            </a:pPr>
            <a:r>
              <a:rPr lang="en-US" sz="1151" spc="-25">
                <a:solidFill>
                  <a:srgbClr val="2E83C3"/>
                </a:solidFill>
                <a:latin typeface="Montserrat"/>
              </a:rPr>
              <a:t>3/21/2024 </a:t>
            </a:r>
          </a:p>
        </p:txBody>
      </p:sp>
      <p:sp>
        <p:nvSpPr>
          <p:cNvPr name="TextBox 16" id="16"/>
          <p:cNvSpPr txBox="true"/>
          <p:nvPr/>
        </p:nvSpPr>
        <p:spPr>
          <a:xfrm rot="0">
            <a:off x="11999976" y="6910969"/>
            <a:ext cx="107871" cy="207693"/>
          </a:xfrm>
          <a:prstGeom prst="rect">
            <a:avLst/>
          </a:prstGeom>
        </p:spPr>
        <p:txBody>
          <a:bodyPr anchor="t" rtlCol="false" tIns="0" lIns="0" bIns="0" rIns="0">
            <a:spAutoFit/>
          </a:bodyPr>
          <a:lstStyle/>
          <a:p>
            <a:pPr algn="l">
              <a:lnSpc>
                <a:spcPts val="1611"/>
              </a:lnSpc>
            </a:pPr>
            <a:r>
              <a:rPr lang="en-US" sz="1151" spc="-25">
                <a:solidFill>
                  <a:srgbClr val="2E946B"/>
                </a:solidFill>
                <a:latin typeface="Montserrat"/>
              </a:rPr>
              <a:t>9</a:t>
            </a:r>
            <a:r>
              <a:rPr lang="en-US" sz="1151" spc="-25">
                <a:solidFill>
                  <a:srgbClr val="000000"/>
                </a:solidFill>
                <a:latin typeface="Montserrat"/>
              </a:rPr>
              <a:t> </a:t>
            </a:r>
          </a:p>
        </p:txBody>
      </p:sp>
      <p:sp>
        <p:nvSpPr>
          <p:cNvPr name="TextBox 17" id="17"/>
          <p:cNvSpPr txBox="true"/>
          <p:nvPr/>
        </p:nvSpPr>
        <p:spPr>
          <a:xfrm rot="0">
            <a:off x="1912620" y="6910969"/>
            <a:ext cx="1058990" cy="202606"/>
          </a:xfrm>
          <a:prstGeom prst="rect">
            <a:avLst/>
          </a:prstGeom>
        </p:spPr>
        <p:txBody>
          <a:bodyPr anchor="t" rtlCol="false" tIns="0" lIns="0" bIns="0" rIns="0">
            <a:spAutoFit/>
          </a:bodyPr>
          <a:lstStyle/>
          <a:p>
            <a:pPr algn="l">
              <a:lnSpc>
                <a:spcPts val="1611"/>
              </a:lnSpc>
            </a:pPr>
            <a:r>
              <a:rPr lang="en-US" sz="1151" spc="-6">
                <a:solidFill>
                  <a:srgbClr val="2E83C3"/>
                </a:solidFill>
                <a:latin typeface="IBM Plex Sans"/>
              </a:rPr>
              <a:t>Annual Review </a:t>
            </a:r>
          </a:p>
        </p:txBody>
      </p:sp>
      <p:sp>
        <p:nvSpPr>
          <p:cNvPr name="TextBox 18" id="18"/>
          <p:cNvSpPr txBox="true"/>
          <p:nvPr/>
        </p:nvSpPr>
        <p:spPr>
          <a:xfrm rot="0">
            <a:off x="1181100" y="895817"/>
            <a:ext cx="2487530" cy="845277"/>
          </a:xfrm>
          <a:prstGeom prst="rect">
            <a:avLst/>
          </a:prstGeom>
        </p:spPr>
        <p:txBody>
          <a:bodyPr anchor="t" rtlCol="false" tIns="0" lIns="0" bIns="0" rIns="0">
            <a:spAutoFit/>
          </a:bodyPr>
          <a:lstStyle/>
          <a:p>
            <a:pPr algn="l">
              <a:lnSpc>
                <a:spcPts val="1583"/>
              </a:lnSpc>
            </a:pPr>
            <a:r>
              <a:rPr lang="en-US" sz="1103">
                <a:solidFill>
                  <a:srgbClr val="000000"/>
                </a:solidFill>
                <a:latin typeface="Arimo"/>
              </a:rPr>
              <a:t> </a:t>
            </a:r>
          </a:p>
          <a:p>
            <a:pPr algn="l">
              <a:lnSpc>
                <a:spcPts val="5162"/>
              </a:lnSpc>
            </a:pPr>
            <a:r>
              <a:rPr lang="en-US" sz="3597" spc="-75">
                <a:solidFill>
                  <a:srgbClr val="000000"/>
                </a:solidFill>
                <a:latin typeface="Montserrat"/>
              </a:rPr>
              <a:t>MODELLING </a:t>
            </a:r>
          </a:p>
        </p:txBody>
      </p:sp>
      <p:sp>
        <p:nvSpPr>
          <p:cNvPr name="TextBox 19" id="19"/>
          <p:cNvSpPr txBox="true"/>
          <p:nvPr/>
        </p:nvSpPr>
        <p:spPr>
          <a:xfrm rot="0">
            <a:off x="1277112" y="4038762"/>
            <a:ext cx="1161031" cy="1469403"/>
          </a:xfrm>
          <a:prstGeom prst="rect">
            <a:avLst/>
          </a:prstGeom>
        </p:spPr>
        <p:txBody>
          <a:bodyPr anchor="t" rtlCol="false" tIns="0" lIns="0" bIns="0" rIns="0">
            <a:spAutoFit/>
          </a:bodyPr>
          <a:lstStyle/>
          <a:p>
            <a:pPr algn="l">
              <a:lnSpc>
                <a:spcPts val="2375"/>
              </a:lnSpc>
            </a:pPr>
            <a:r>
              <a:rPr lang="en-US" sz="1199" spc="10">
                <a:solidFill>
                  <a:srgbClr val="000000"/>
                </a:solidFill>
                <a:latin typeface="IBM Plex Sans Condensed"/>
              </a:rPr>
              <a:t>FIRE Framework:</a:t>
            </a:r>
          </a:p>
          <a:p>
            <a:pPr algn="r">
              <a:lnSpc>
                <a:spcPts val="2375"/>
              </a:lnSpc>
            </a:pPr>
            <a:r>
              <a:rPr lang="en-US" sz="1199" spc="10">
                <a:solidFill>
                  <a:srgbClr val="000000"/>
                </a:solidFill>
                <a:latin typeface="IBM Plex Sans Condensed"/>
              </a:rPr>
              <a:t>1. Feedback:</a:t>
            </a:r>
          </a:p>
          <a:p>
            <a:pPr algn="l">
              <a:lnSpc>
                <a:spcPts val="2375"/>
              </a:lnSpc>
            </a:pPr>
            <a:r>
              <a:rPr lang="en-US" sz="1199" spc="10">
                <a:solidFill>
                  <a:srgbClr val="000000"/>
                </a:solidFill>
                <a:latin typeface="IBM Plex Sans Condensed"/>
              </a:rPr>
              <a:t>2. Iteraon:</a:t>
            </a:r>
          </a:p>
          <a:p>
            <a:pPr algn="ctr">
              <a:lnSpc>
                <a:spcPts val="2375"/>
              </a:lnSpc>
            </a:pPr>
            <a:r>
              <a:rPr lang="en-US" sz="1199" spc="10">
                <a:solidFill>
                  <a:srgbClr val="000000"/>
                </a:solidFill>
                <a:latin typeface="IBM Plex Sans Condensed"/>
              </a:rPr>
              <a:t>3. Release:</a:t>
            </a:r>
          </a:p>
          <a:p>
            <a:pPr algn="r">
              <a:lnSpc>
                <a:spcPts val="2375"/>
              </a:lnSpc>
            </a:pPr>
            <a:r>
              <a:rPr lang="en-US" sz="1199" spc="10">
                <a:solidFill>
                  <a:srgbClr val="000000"/>
                </a:solidFill>
                <a:latin typeface="IBM Plex Sans Condensed"/>
              </a:rPr>
              <a:t>4. Evaluaon:</a:t>
            </a:r>
          </a:p>
        </p:txBody>
      </p:sp>
      <p:sp>
        <p:nvSpPr>
          <p:cNvPr name="TextBox 20" id="20"/>
          <p:cNvSpPr txBox="true"/>
          <p:nvPr/>
        </p:nvSpPr>
        <p:spPr>
          <a:xfrm rot="0">
            <a:off x="1277112" y="1853346"/>
            <a:ext cx="2474900" cy="1470927"/>
          </a:xfrm>
          <a:prstGeom prst="rect">
            <a:avLst/>
          </a:prstGeom>
        </p:spPr>
        <p:txBody>
          <a:bodyPr anchor="t" rtlCol="false" tIns="0" lIns="0" bIns="0" rIns="0">
            <a:spAutoFit/>
          </a:bodyPr>
          <a:lstStyle/>
          <a:p>
            <a:pPr algn="l">
              <a:lnSpc>
                <a:spcPts val="2385"/>
              </a:lnSpc>
            </a:pPr>
            <a:r>
              <a:rPr lang="en-US" sz="1199" spc="10">
                <a:solidFill>
                  <a:srgbClr val="000000"/>
                </a:solidFill>
                <a:latin typeface="IBM Plex Sans Condensed"/>
              </a:rPr>
              <a:t>Modeling Process:</a:t>
            </a:r>
          </a:p>
          <a:p>
            <a:pPr algn="l">
              <a:lnSpc>
                <a:spcPts val="2385"/>
              </a:lnSpc>
            </a:pPr>
            <a:r>
              <a:rPr lang="en-US" sz="1199" spc="10">
                <a:solidFill>
                  <a:srgbClr val="000000"/>
                </a:solidFill>
                <a:latin typeface="IBM Plex Sans Condensed"/>
              </a:rPr>
              <a:t> Data Preparaon:</a:t>
            </a:r>
          </a:p>
          <a:p>
            <a:pPr algn="l">
              <a:lnSpc>
                <a:spcPts val="2385"/>
              </a:lnSpc>
            </a:pPr>
            <a:r>
              <a:rPr lang="en-US" sz="1199" spc="10">
                <a:solidFill>
                  <a:srgbClr val="000000"/>
                </a:solidFill>
                <a:latin typeface="IBM Plex Sans Condensed"/>
              </a:rPr>
              <a:t> Model Selecon:</a:t>
            </a:r>
          </a:p>
          <a:p>
            <a:pPr algn="l">
              <a:lnSpc>
                <a:spcPts val="2385"/>
              </a:lnSpc>
            </a:pPr>
            <a:r>
              <a:rPr lang="en-US" sz="1199" spc="10">
                <a:solidFill>
                  <a:srgbClr val="000000"/>
                </a:solidFill>
                <a:latin typeface="IBM Plex Sans Condensed"/>
              </a:rPr>
              <a:t> Evaluaon:</a:t>
            </a:r>
          </a:p>
          <a:p>
            <a:pPr algn="r">
              <a:lnSpc>
                <a:spcPts val="2385"/>
              </a:lnSpc>
            </a:pPr>
            <a:r>
              <a:rPr lang="en-US" sz="1199" spc="10">
                <a:solidFill>
                  <a:srgbClr val="000000"/>
                </a:solidFill>
                <a:latin typeface="IBM Plex Sans Condensed"/>
              </a:rPr>
              <a:t> Interpretaon and Deployment:</a:t>
            </a:r>
          </a:p>
        </p:txBody>
      </p:sp>
      <p:sp>
        <p:nvSpPr>
          <p:cNvPr name="TextBox 21" id="21"/>
          <p:cNvSpPr txBox="true"/>
          <p:nvPr/>
        </p:nvSpPr>
        <p:spPr>
          <a:xfrm rot="0">
            <a:off x="2263140" y="4019712"/>
            <a:ext cx="5188591" cy="1488453"/>
          </a:xfrm>
          <a:prstGeom prst="rect">
            <a:avLst/>
          </a:prstGeom>
        </p:spPr>
        <p:txBody>
          <a:bodyPr anchor="t" rtlCol="false" tIns="0" lIns="0" bIns="0" rIns="0">
            <a:spAutoFit/>
          </a:bodyPr>
          <a:lstStyle/>
          <a:p>
            <a:pPr algn="l">
              <a:lnSpc>
                <a:spcPts val="2375"/>
              </a:lnSpc>
            </a:pPr>
            <a:r>
              <a:rPr lang="en-US" sz="1199">
                <a:solidFill>
                  <a:srgbClr val="000000"/>
                </a:solidFill>
                <a:latin typeface="Arimo"/>
              </a:rPr>
              <a:t> </a:t>
            </a:r>
          </a:p>
          <a:p>
            <a:pPr algn="l">
              <a:lnSpc>
                <a:spcPts val="2375"/>
              </a:lnSpc>
            </a:pPr>
            <a:r>
              <a:rPr lang="en-US" sz="1199">
                <a:solidFill>
                  <a:srgbClr val="000000"/>
                </a:solidFill>
                <a:latin typeface="Arimo"/>
              </a:rPr>
              <a:t>Gather feedback from users and healthcare professionals. </a:t>
            </a:r>
          </a:p>
          <a:p>
            <a:pPr algn="l">
              <a:lnSpc>
                <a:spcPts val="2375"/>
              </a:lnSpc>
            </a:pPr>
            <a:r>
              <a:rPr lang="en-US" sz="1199">
                <a:solidFill>
                  <a:srgbClr val="000000"/>
                </a:solidFill>
                <a:latin typeface="Arimo"/>
              </a:rPr>
              <a:t>Use feedback to improve the system and model predicons. </a:t>
            </a:r>
          </a:p>
          <a:p>
            <a:pPr algn="l">
              <a:lnSpc>
                <a:spcPts val="2375"/>
              </a:lnSpc>
            </a:pPr>
            <a:r>
              <a:rPr lang="en-US" sz="1199">
                <a:solidFill>
                  <a:srgbClr val="000000"/>
                </a:solidFill>
                <a:latin typeface="Arimo"/>
              </a:rPr>
              <a:t>Release updated versions of the system incorporang improvements. </a:t>
            </a:r>
          </a:p>
          <a:p>
            <a:pPr algn="r">
              <a:lnSpc>
                <a:spcPts val="2375"/>
              </a:lnSpc>
            </a:pPr>
            <a:r>
              <a:rPr lang="en-US" sz="1199">
                <a:solidFill>
                  <a:srgbClr val="000000"/>
                </a:solidFill>
                <a:latin typeface="Arimo"/>
              </a:rPr>
              <a:t>Connuously evaluate the system's performance and iterate based on feedback. </a:t>
            </a:r>
          </a:p>
        </p:txBody>
      </p:sp>
      <p:sp>
        <p:nvSpPr>
          <p:cNvPr name="TextBox 22" id="22"/>
          <p:cNvSpPr txBox="true"/>
          <p:nvPr/>
        </p:nvSpPr>
        <p:spPr>
          <a:xfrm rot="0">
            <a:off x="1505712" y="1834296"/>
            <a:ext cx="7110184" cy="1689621"/>
          </a:xfrm>
          <a:prstGeom prst="rect">
            <a:avLst/>
          </a:prstGeom>
        </p:spPr>
        <p:txBody>
          <a:bodyPr anchor="t" rtlCol="false" tIns="0" lIns="0" bIns="0" rIns="0">
            <a:spAutoFit/>
          </a:bodyPr>
          <a:lstStyle/>
          <a:p>
            <a:pPr algn="l">
              <a:lnSpc>
                <a:spcPts val="2385"/>
              </a:lnSpc>
            </a:pPr>
            <a:r>
              <a:rPr lang="en-US" sz="1199">
                <a:solidFill>
                  <a:srgbClr val="000000"/>
                </a:solidFill>
                <a:latin typeface="Arimo"/>
              </a:rPr>
              <a:t> </a:t>
            </a:r>
          </a:p>
          <a:p>
            <a:pPr algn="l">
              <a:lnSpc>
                <a:spcPts val="2385"/>
              </a:lnSpc>
            </a:pPr>
            <a:r>
              <a:rPr lang="en-US" sz="1199">
                <a:solidFill>
                  <a:srgbClr val="000000"/>
                </a:solidFill>
                <a:latin typeface="Arimo"/>
              </a:rPr>
              <a:t>1. Collect and preprocess data on cardiac diseases. </a:t>
            </a:r>
          </a:p>
          <a:p>
            <a:pPr algn="l">
              <a:lnSpc>
                <a:spcPts val="2385"/>
              </a:lnSpc>
            </a:pPr>
            <a:r>
              <a:rPr lang="en-US" sz="1199">
                <a:solidFill>
                  <a:srgbClr val="000000"/>
                </a:solidFill>
                <a:latin typeface="Arimo"/>
              </a:rPr>
              <a:t>2. Choose suitable machine learning models and train them on the prepared data. </a:t>
            </a:r>
          </a:p>
          <a:p>
            <a:pPr algn="l">
              <a:lnSpc>
                <a:spcPts val="2385"/>
              </a:lnSpc>
            </a:pPr>
            <a:r>
              <a:rPr lang="en-US" sz="1199">
                <a:solidFill>
                  <a:srgbClr val="000000"/>
                </a:solidFill>
                <a:latin typeface="Arimo"/>
              </a:rPr>
              <a:t>3. Assess model performance using metrics like accuracy and precision. </a:t>
            </a:r>
          </a:p>
          <a:p>
            <a:pPr algn="l">
              <a:lnSpc>
                <a:spcPts val="2385"/>
              </a:lnSpc>
            </a:pPr>
            <a:r>
              <a:rPr lang="en-US" sz="1199">
                <a:solidFill>
                  <a:srgbClr val="000000"/>
                </a:solidFill>
                <a:latin typeface="Arimo"/>
              </a:rPr>
              <a:t>4. Interpret model results and deploy the best-performing model into the online </a:t>
            </a:r>
          </a:p>
          <a:p>
            <a:pPr algn="l">
              <a:lnSpc>
                <a:spcPts val="719"/>
              </a:lnSpc>
            </a:pPr>
            <a:r>
              <a:rPr lang="en-US" sz="1199">
                <a:solidFill>
                  <a:srgbClr val="000000"/>
                </a:solidFill>
                <a:latin typeface="Arimo"/>
              </a:rPr>
              <a:t>medical advice system.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DAGBkuXtfMc</dc:identifier>
  <dcterms:modified xsi:type="dcterms:W3CDTF">2011-08-01T06:04:30Z</dcterms:modified>
  <cp:revision>1</cp:revision>
  <dc:title>heart disease prediction.pdf</dc:title>
</cp:coreProperties>
</file>