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68" r:id="rId6"/>
    <p:sldId id="267" r:id="rId7"/>
    <p:sldId id="269" r:id="rId8"/>
    <p:sldId id="270" r:id="rId9"/>
    <p:sldId id="259" r:id="rId10"/>
    <p:sldId id="280" r:id="rId11"/>
    <p:sldId id="281" r:id="rId12"/>
    <p:sldId id="284" r:id="rId13"/>
    <p:sldId id="282" r:id="rId14"/>
    <p:sldId id="283" r:id="rId15"/>
    <p:sldId id="261" r:id="rId16"/>
    <p:sldId id="262" r:id="rId17"/>
    <p:sldId id="263" r:id="rId18"/>
    <p:sldId id="271" r:id="rId19"/>
    <p:sldId id="265" r:id="rId20"/>
    <p:sldId id="272" r:id="rId21"/>
    <p:sldId id="273" r:id="rId22"/>
    <p:sldId id="274" r:id="rId23"/>
    <p:sldId id="275" r:id="rId24"/>
    <p:sldId id="276" r:id="rId25"/>
    <p:sldId id="277" r:id="rId26"/>
    <p:sldId id="278" r:id="rId27"/>
    <p:sldId id="279"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86" d="100"/>
          <a:sy n="86" d="100"/>
        </p:scale>
        <p:origin x="470"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3/11/2023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3/11/2023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3/11/2023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3/11/2023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3/11/2023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3/11/2023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3/11/2023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academia.edu/" TargetMode="External"/><Relationship Id="rId2" Type="http://schemas.openxmlformats.org/officeDocument/2006/relationships/hyperlink" Target="http://www.wordpress.org/" TargetMode="External"/><Relationship Id="rId1" Type="http://schemas.openxmlformats.org/officeDocument/2006/relationships/slideLayout" Target="../slideLayouts/slideLayout1.xml"/><Relationship Id="rId5" Type="http://schemas.openxmlformats.org/officeDocument/2006/relationships/hyperlink" Target="http://www.iproject.com/" TargetMode="External"/><Relationship Id="rId4" Type="http://schemas.openxmlformats.org/officeDocument/2006/relationships/hyperlink" Target="http://www.stackoverflow.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5935" y="1124744"/>
            <a:ext cx="10729192" cy="2736304"/>
          </a:xfrm>
        </p:spPr>
        <p:txBody>
          <a:bodyPr>
            <a:normAutofit fontScale="90000"/>
          </a:bodyPr>
          <a:lstStyle/>
          <a:p>
            <a:pPr algn="ctr"/>
            <a:r>
              <a:rPr lang="en-US" sz="3200" b="1" dirty="0">
                <a:solidFill>
                  <a:schemeClr val="accent5">
                    <a:lumMod val="60000"/>
                    <a:lumOff val="40000"/>
                  </a:schemeClr>
                </a:solidFill>
                <a:latin typeface="Times New Roman" panose="02020603050405020304" pitchFamily="18" charset="0"/>
                <a:cs typeface="Times New Roman" panose="02020603050405020304" pitchFamily="18" charset="0"/>
              </a:rPr>
              <a:t>Department of Information Science &amp; Engineering</a:t>
            </a:r>
            <a:br>
              <a:rPr lang="en-US" sz="3200" b="1" dirty="0">
                <a:solidFill>
                  <a:schemeClr val="accent4"/>
                </a:solidFill>
                <a:latin typeface="Times New Roman" panose="02020603050405020304" pitchFamily="18" charset="0"/>
                <a:cs typeface="Times New Roman" panose="02020603050405020304" pitchFamily="18" charset="0"/>
              </a:rPr>
            </a:br>
            <a:br>
              <a:rPr lang="en-US" sz="3200" b="1" dirty="0">
                <a:solidFill>
                  <a:schemeClr val="accent4"/>
                </a:solidFill>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The National  Institute of Engineering, Mysuru</a:t>
            </a:r>
            <a:br>
              <a:rPr lang="en-US" sz="3200" b="1" dirty="0">
                <a:solidFill>
                  <a:schemeClr val="accent4"/>
                </a:solidFill>
                <a:latin typeface="Times New Roman" panose="02020603050405020304" pitchFamily="18" charset="0"/>
                <a:cs typeface="Times New Roman" panose="02020603050405020304" pitchFamily="18" charset="0"/>
              </a:rPr>
            </a:br>
            <a:br>
              <a:rPr lang="en-US" sz="3200" b="1" dirty="0">
                <a:solidFill>
                  <a:schemeClr val="accent4"/>
                </a:solidFill>
                <a:latin typeface="Times New Roman" panose="02020603050405020304" pitchFamily="18" charset="0"/>
                <a:cs typeface="Times New Roman" panose="02020603050405020304" pitchFamily="18" charset="0"/>
              </a:rPr>
            </a:br>
            <a:r>
              <a:rPr lang="en-US" sz="3200" b="1" dirty="0">
                <a:solidFill>
                  <a:schemeClr val="accent6">
                    <a:lumMod val="40000"/>
                    <a:lumOff val="60000"/>
                  </a:schemeClr>
                </a:solidFill>
                <a:latin typeface="Times New Roman" panose="02020603050405020304" pitchFamily="18" charset="0"/>
                <a:ea typeface="Calibri"/>
                <a:cs typeface="Times New Roman" panose="02020603050405020304" pitchFamily="18" charset="0"/>
                <a:sym typeface="Calibri"/>
              </a:rPr>
              <a:t>Smart Attendance System</a:t>
            </a:r>
            <a:br>
              <a:rPr lang="en-US" sz="3200" b="1" dirty="0">
                <a:solidFill>
                  <a:schemeClr val="accent4"/>
                </a:solidFill>
                <a:latin typeface="Times New Roman" panose="02020603050405020304" pitchFamily="18" charset="0"/>
                <a:cs typeface="Times New Roman" panose="02020603050405020304" pitchFamily="18" charset="0"/>
              </a:rPr>
            </a:br>
            <a:endParaRPr lang="en-US" sz="3200" dirty="0"/>
          </a:p>
        </p:txBody>
      </p:sp>
      <p:sp>
        <p:nvSpPr>
          <p:cNvPr id="5" name="Subtitle 4"/>
          <p:cNvSpPr>
            <a:spLocks noGrp="1"/>
          </p:cNvSpPr>
          <p:nvPr>
            <p:ph type="subTitle" idx="1"/>
          </p:nvPr>
        </p:nvSpPr>
        <p:spPr>
          <a:xfrm>
            <a:off x="1197868" y="4398202"/>
            <a:ext cx="3861695" cy="1047021"/>
          </a:xfrm>
        </p:spPr>
        <p:txBody>
          <a:bodyPr>
            <a:noAutofit/>
          </a:bodyPr>
          <a:lstStyle/>
          <a:p>
            <a:pPr marL="0" marR="0" lvl="0" indent="0" algn="l" rtl="0">
              <a:spcBef>
                <a:spcPts val="0"/>
              </a:spcBef>
              <a:spcAft>
                <a:spcPts val="0"/>
              </a:spcAft>
              <a:buNone/>
            </a:pPr>
            <a:r>
              <a:rPr lang="en-US" sz="1600" cap="none" dirty="0">
                <a:solidFill>
                  <a:schemeClr val="accent6">
                    <a:lumMod val="40000"/>
                    <a:lumOff val="60000"/>
                  </a:schemeClr>
                </a:solidFill>
                <a:latin typeface="Times New Roman" panose="02020603050405020304" pitchFamily="18" charset="0"/>
                <a:ea typeface="Calibri"/>
                <a:cs typeface="Times New Roman" panose="02020603050405020304" pitchFamily="18" charset="0"/>
                <a:sym typeface="Calibri"/>
              </a:rPr>
              <a:t>Project review by-</a:t>
            </a:r>
            <a:endParaRPr lang="en-US" sz="1600" cap="none" dirty="0">
              <a:solidFill>
                <a:schemeClr val="accent6">
                  <a:lumMod val="40000"/>
                  <a:lumOff val="60000"/>
                </a:schemeClr>
              </a:solidFill>
              <a:latin typeface="Times New Roman" panose="02020603050405020304" pitchFamily="18" charset="0"/>
              <a:cs typeface="Times New Roman" panose="02020603050405020304" pitchFamily="18" charset="0"/>
            </a:endParaRPr>
          </a:p>
          <a:p>
            <a:pPr marR="0" lvl="0" algn="l" rtl="0">
              <a:spcBef>
                <a:spcPts val="0"/>
              </a:spcBef>
              <a:spcAft>
                <a:spcPts val="0"/>
              </a:spcAft>
              <a:buClr>
                <a:srgbClr val="833C0B"/>
              </a:buClr>
              <a:buSzPts val="2000"/>
            </a:pPr>
            <a:r>
              <a:rPr lang="en-US" sz="1600" cap="none" dirty="0">
                <a:solidFill>
                  <a:schemeClr val="accent6">
                    <a:lumMod val="40000"/>
                    <a:lumOff val="60000"/>
                  </a:schemeClr>
                </a:solidFill>
                <a:latin typeface="Times New Roman" panose="02020603050405020304" pitchFamily="18" charset="0"/>
                <a:ea typeface="Calibri"/>
                <a:cs typeface="Times New Roman" panose="02020603050405020304" pitchFamily="18" charset="0"/>
                <a:sym typeface="Calibri"/>
              </a:rPr>
              <a:t>     1. Rani N S      (4NI18IS068)</a:t>
            </a:r>
          </a:p>
          <a:p>
            <a:pPr marR="0" lvl="0" algn="l" rtl="0">
              <a:spcBef>
                <a:spcPts val="0"/>
              </a:spcBef>
              <a:spcAft>
                <a:spcPts val="0"/>
              </a:spcAft>
              <a:buClr>
                <a:srgbClr val="833C0B"/>
              </a:buClr>
              <a:buSzPts val="2000"/>
            </a:pPr>
            <a:r>
              <a:rPr lang="en-US" sz="1600" cap="none" dirty="0">
                <a:solidFill>
                  <a:schemeClr val="accent6">
                    <a:lumMod val="40000"/>
                    <a:lumOff val="60000"/>
                  </a:schemeClr>
                </a:solidFill>
                <a:latin typeface="Times New Roman" panose="02020603050405020304" pitchFamily="18" charset="0"/>
                <a:cs typeface="Times New Roman" panose="02020603050405020304" pitchFamily="18" charset="0"/>
                <a:sym typeface="Calibri"/>
              </a:rPr>
              <a:t>     2. MANJU D R (4NI19ME084)</a:t>
            </a:r>
            <a:endParaRPr lang="en-US" sz="1600" cap="none"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pic>
        <p:nvPicPr>
          <p:cNvPr id="4" name="Picture 22" descr="National Institute of Engineering - Wikipedia">
            <a:extLst>
              <a:ext uri="{FF2B5EF4-FFF2-40B4-BE49-F238E27FC236}">
                <a16:creationId xmlns:a16="http://schemas.microsoft.com/office/drawing/2014/main" id="{71A3398B-4E90-61E1-C55D-31DD27C596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8292" y="239358"/>
            <a:ext cx="572239" cy="8133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E1D5E8-74CB-4DFD-0BA4-076FC37D45FB}"/>
              </a:ext>
            </a:extLst>
          </p:cNvPr>
          <p:cNvSpPr txBox="1"/>
          <p:nvPr/>
        </p:nvSpPr>
        <p:spPr>
          <a:xfrm>
            <a:off x="6814492" y="4398203"/>
            <a:ext cx="3744417" cy="923330"/>
          </a:xfrm>
          <a:prstGeom prst="rect">
            <a:avLst/>
          </a:prstGeom>
          <a:noFill/>
        </p:spPr>
        <p:txBody>
          <a:bodyPr wrap="square" rtlCol="0">
            <a:spAutoFit/>
          </a:bodyPr>
          <a:lstStyle/>
          <a:p>
            <a:pPr marL="0" marR="0" lvl="0" indent="0" algn="l" rtl="0">
              <a:spcBef>
                <a:spcPts val="0"/>
              </a:spcBef>
              <a:spcAft>
                <a:spcPts val="0"/>
              </a:spcAft>
              <a:buNone/>
            </a:pPr>
            <a:r>
              <a:rPr lang="en-US" sz="1800" cap="none" dirty="0">
                <a:solidFill>
                  <a:schemeClr val="accent6">
                    <a:lumMod val="40000"/>
                    <a:lumOff val="60000"/>
                  </a:schemeClr>
                </a:solidFill>
                <a:latin typeface="Times New Roman" panose="02020603050405020304" pitchFamily="18" charset="0"/>
                <a:ea typeface="Calibri"/>
                <a:cs typeface="Times New Roman" panose="02020603050405020304" pitchFamily="18" charset="0"/>
                <a:sym typeface="Calibri"/>
              </a:rPr>
              <a:t>Guided by -</a:t>
            </a:r>
            <a:endParaRPr lang="en-US" sz="1800" cap="none" dirty="0">
              <a:solidFill>
                <a:schemeClr val="accent6">
                  <a:lumMod val="40000"/>
                  <a:lumOff val="60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cap="none" dirty="0">
                <a:solidFill>
                  <a:schemeClr val="accent6">
                    <a:lumMod val="40000"/>
                    <a:lumOff val="60000"/>
                  </a:schemeClr>
                </a:solidFill>
                <a:latin typeface="Times New Roman" panose="02020603050405020304" pitchFamily="18" charset="0"/>
                <a:ea typeface="Calibri"/>
                <a:cs typeface="Times New Roman" panose="02020603050405020304" pitchFamily="18" charset="0"/>
                <a:sym typeface="Calibri"/>
              </a:rPr>
              <a:t>           Miss. Padma M T</a:t>
            </a:r>
          </a:p>
          <a:p>
            <a:pPr marL="0" marR="0" lvl="0" indent="0" algn="l" rtl="0">
              <a:spcBef>
                <a:spcPts val="0"/>
              </a:spcBef>
              <a:spcAft>
                <a:spcPts val="0"/>
              </a:spcAft>
              <a:buNone/>
            </a:pPr>
            <a:r>
              <a:rPr lang="en-US" sz="1800" cap="none" dirty="0">
                <a:solidFill>
                  <a:schemeClr val="accent6">
                    <a:lumMod val="40000"/>
                    <a:lumOff val="60000"/>
                  </a:schemeClr>
                </a:solidFill>
                <a:latin typeface="Times New Roman" panose="02020603050405020304" pitchFamily="18" charset="0"/>
                <a:ea typeface="Calibri"/>
                <a:cs typeface="Times New Roman" panose="02020603050405020304" pitchFamily="18" charset="0"/>
                <a:sym typeface="Calibri"/>
              </a:rPr>
              <a:t>           Assistant professor of ISE dept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218236-5DE0-CD01-CA97-E600A44D14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7208" y="1591558"/>
            <a:ext cx="4097889" cy="2177003"/>
          </a:xfrm>
          <a:prstGeom prst="rect">
            <a:avLst/>
          </a:prstGeom>
        </p:spPr>
      </p:pic>
      <p:sp>
        <p:nvSpPr>
          <p:cNvPr id="6" name="TextBox 5">
            <a:extLst>
              <a:ext uri="{FF2B5EF4-FFF2-40B4-BE49-F238E27FC236}">
                <a16:creationId xmlns:a16="http://schemas.microsoft.com/office/drawing/2014/main" id="{F76B959C-35AF-466E-5629-B3E84BEC4556}"/>
              </a:ext>
            </a:extLst>
          </p:cNvPr>
          <p:cNvSpPr txBox="1"/>
          <p:nvPr/>
        </p:nvSpPr>
        <p:spPr>
          <a:xfrm>
            <a:off x="4078187" y="620688"/>
            <a:ext cx="4032447"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Recognition face</a:t>
            </a:r>
          </a:p>
        </p:txBody>
      </p:sp>
      <p:pic>
        <p:nvPicPr>
          <p:cNvPr id="7" name="Picture 6">
            <a:extLst>
              <a:ext uri="{FF2B5EF4-FFF2-40B4-BE49-F238E27FC236}">
                <a16:creationId xmlns:a16="http://schemas.microsoft.com/office/drawing/2014/main" id="{B1851D92-6A3B-6A95-2AD8-2E9C5B66BF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729" y="1604706"/>
            <a:ext cx="4032448" cy="2163855"/>
          </a:xfrm>
          <a:prstGeom prst="rect">
            <a:avLst/>
          </a:prstGeom>
        </p:spPr>
      </p:pic>
      <p:sp>
        <p:nvSpPr>
          <p:cNvPr id="8" name="TextBox 7">
            <a:extLst>
              <a:ext uri="{FF2B5EF4-FFF2-40B4-BE49-F238E27FC236}">
                <a16:creationId xmlns:a16="http://schemas.microsoft.com/office/drawing/2014/main" id="{B158DF19-4CF5-00AD-2FB5-4D09A88F9773}"/>
              </a:ext>
            </a:extLst>
          </p:cNvPr>
          <p:cNvSpPr txBox="1"/>
          <p:nvPr/>
        </p:nvSpPr>
        <p:spPr>
          <a:xfrm>
            <a:off x="2385999" y="4293096"/>
            <a:ext cx="7416824"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name, department, student ID, and roll number of captured student image is predicted and displayed above the detected face.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960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950412-8E40-AB91-F570-70CAA099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15" y="3429000"/>
            <a:ext cx="4863839" cy="2609989"/>
          </a:xfrm>
          <a:prstGeom prst="rect">
            <a:avLst/>
          </a:prstGeom>
        </p:spPr>
      </p:pic>
      <p:sp>
        <p:nvSpPr>
          <p:cNvPr id="7" name="TextBox 6">
            <a:extLst>
              <a:ext uri="{FF2B5EF4-FFF2-40B4-BE49-F238E27FC236}">
                <a16:creationId xmlns:a16="http://schemas.microsoft.com/office/drawing/2014/main" id="{5C073BAA-E768-AFEF-9FAE-A2A972798E94}"/>
              </a:ext>
            </a:extLst>
          </p:cNvPr>
          <p:cNvSpPr txBox="1"/>
          <p:nvPr/>
        </p:nvSpPr>
        <p:spPr>
          <a:xfrm>
            <a:off x="3574132" y="764704"/>
            <a:ext cx="5040560"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Updating </a:t>
            </a:r>
            <a:r>
              <a:rPr lang="en-IN" sz="3600" dirty="0" err="1">
                <a:latin typeface="Times New Roman" panose="02020603050405020304" pitchFamily="18" charset="0"/>
                <a:cs typeface="Times New Roman" panose="02020603050405020304" pitchFamily="18" charset="0"/>
              </a:rPr>
              <a:t>attendence</a:t>
            </a:r>
            <a:endParaRPr lang="en-IN"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A6CF7C2-D20F-424F-DDA6-FEF8A278ECA7}"/>
              </a:ext>
            </a:extLst>
          </p:cNvPr>
          <p:cNvSpPr txBox="1"/>
          <p:nvPr/>
        </p:nvSpPr>
        <p:spPr>
          <a:xfrm>
            <a:off x="1845940" y="1847573"/>
            <a:ext cx="8928991"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Once a student joins a class session, a new thread is created to handle the predicted register number results from each student, thereby marking his attendance. To handle students.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7335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3600" b="1" dirty="0">
                <a:latin typeface="Times New Roman" panose="02020603050405020304" pitchFamily="18" charset="0"/>
                <a:cs typeface="Times New Roman" panose="02020603050405020304" pitchFamily="18" charset="0"/>
              </a:rPr>
              <a:t>HAAR CASCADE ALGORITHM</a:t>
            </a:r>
            <a:endParaRPr lang="en-US" dirty="0"/>
          </a:p>
        </p:txBody>
      </p:sp>
      <p:sp>
        <p:nvSpPr>
          <p:cNvPr id="8" name="Text Placeholder 7"/>
          <p:cNvSpPr>
            <a:spLocks noGrp="1"/>
          </p:cNvSpPr>
          <p:nvPr>
            <p:ph type="body" idx="1"/>
          </p:nvPr>
        </p:nvSpPr>
        <p:spPr>
          <a:xfrm>
            <a:off x="1629916" y="1772816"/>
            <a:ext cx="9547236" cy="2477644"/>
          </a:xfrm>
        </p:spPr>
        <p:txBody>
          <a:bodyPr>
            <a:normAutofit/>
          </a:bodyPr>
          <a:lstStyle/>
          <a:p>
            <a:pPr marL="171450" lvl="0" indent="-171450" algn="just" rtl="0">
              <a:lnSpc>
                <a:spcPct val="90000"/>
              </a:lnSpc>
              <a:spcBef>
                <a:spcPts val="0"/>
              </a:spcBef>
              <a:spcAft>
                <a:spcPts val="0"/>
              </a:spcAft>
              <a:buClr>
                <a:schemeClr val="dk1"/>
              </a:buClr>
              <a:buSzPts val="2400"/>
              <a:buChar char="•"/>
            </a:pPr>
            <a:r>
              <a:rPr lang="en-US" sz="2400" cap="none" dirty="0">
                <a:solidFill>
                  <a:schemeClr val="tx1"/>
                </a:solidFill>
                <a:latin typeface="Times New Roman" panose="02020603050405020304" pitchFamily="18" charset="0"/>
                <a:cs typeface="Times New Roman" panose="02020603050405020304" pitchFamily="18" charset="0"/>
              </a:rPr>
              <a:t>It is an object detection algorithm used to identify faces in an image or a real time.</a:t>
            </a:r>
          </a:p>
          <a:p>
            <a:pPr marL="171450" lvl="0" indent="-171450" algn="just" rtl="0">
              <a:lnSpc>
                <a:spcPct val="90000"/>
              </a:lnSpc>
              <a:spcBef>
                <a:spcPts val="750"/>
              </a:spcBef>
              <a:spcAft>
                <a:spcPts val="0"/>
              </a:spcAft>
              <a:buClr>
                <a:schemeClr val="dk1"/>
              </a:buClr>
              <a:buSzPts val="2400"/>
              <a:buChar char="•"/>
            </a:pPr>
            <a:r>
              <a:rPr lang="en-US" sz="2400" cap="none" dirty="0">
                <a:solidFill>
                  <a:schemeClr val="tx1"/>
                </a:solidFill>
                <a:latin typeface="Times New Roman" panose="02020603050405020304" pitchFamily="18" charset="0"/>
                <a:cs typeface="Times New Roman" panose="02020603050405020304" pitchFamily="18" charset="0"/>
              </a:rPr>
              <a:t>The algorithm is given a lot of positive images consisting of faces, and a lot of negative images not consisting of any face to train on them.</a:t>
            </a:r>
          </a:p>
          <a:p>
            <a:endParaRPr lang="en-US" sz="2400" dirty="0"/>
          </a:p>
        </p:txBody>
      </p:sp>
      <p:pic>
        <p:nvPicPr>
          <p:cNvPr id="12" name="Google Shape;164;p10">
            <a:extLst>
              <a:ext uri="{FF2B5EF4-FFF2-40B4-BE49-F238E27FC236}">
                <a16:creationId xmlns:a16="http://schemas.microsoft.com/office/drawing/2014/main" id="{C9EB2A92-2197-CBE9-CDB3-6E1AAB64EAF1}"/>
              </a:ext>
            </a:extLst>
          </p:cNvPr>
          <p:cNvPicPr preferRelativeResize="0"/>
          <p:nvPr/>
        </p:nvPicPr>
        <p:blipFill rotWithShape="1">
          <a:blip r:embed="rId2">
            <a:alphaModFix/>
          </a:blip>
          <a:srcRect/>
          <a:stretch/>
        </p:blipFill>
        <p:spPr>
          <a:xfrm>
            <a:off x="4285564" y="4410257"/>
            <a:ext cx="4523971" cy="2173106"/>
          </a:xfrm>
          <a:prstGeom prst="rect">
            <a:avLst/>
          </a:prstGeom>
          <a:noFill/>
          <a:ln>
            <a:noFill/>
          </a:ln>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600" b="1" dirty="0">
                <a:latin typeface="Times New Roman" panose="02020603050405020304" pitchFamily="18" charset="0"/>
                <a:cs typeface="Times New Roman" panose="02020603050405020304" pitchFamily="18" charset="0"/>
              </a:rPr>
              <a:t>LBPH  ALGORITHM</a:t>
            </a:r>
            <a:endParaRPr lang="en-US" dirty="0"/>
          </a:p>
        </p:txBody>
      </p:sp>
      <p:sp>
        <p:nvSpPr>
          <p:cNvPr id="2" name="TextBox 1">
            <a:extLst>
              <a:ext uri="{FF2B5EF4-FFF2-40B4-BE49-F238E27FC236}">
                <a16:creationId xmlns:a16="http://schemas.microsoft.com/office/drawing/2014/main" id="{20A89DC1-8815-A905-2C8C-4579F479ABD7}"/>
              </a:ext>
            </a:extLst>
          </p:cNvPr>
          <p:cNvSpPr txBox="1"/>
          <p:nvPr/>
        </p:nvSpPr>
        <p:spPr>
          <a:xfrm>
            <a:off x="1917948" y="2132856"/>
            <a:ext cx="8856984" cy="2521716"/>
          </a:xfrm>
          <a:prstGeom prst="rect">
            <a:avLst/>
          </a:prstGeom>
          <a:noFill/>
        </p:spPr>
        <p:txBody>
          <a:bodyPr wrap="square" rtlCol="0">
            <a:spAutoFit/>
          </a:bodyPr>
          <a:lstStyle/>
          <a:p>
            <a:pPr marL="171450" lvl="0" indent="-171450" algn="just" rtl="0">
              <a:lnSpc>
                <a:spcPct val="90000"/>
              </a:lnSpc>
              <a:spcBef>
                <a:spcPts val="0"/>
              </a:spcBef>
              <a:spcAft>
                <a:spcPts val="0"/>
              </a:spcAft>
              <a:buClr>
                <a:schemeClr val="dk1"/>
              </a:buClr>
              <a:buSzPts val="2400"/>
              <a:buChar char="•"/>
            </a:pPr>
            <a:r>
              <a:rPr lang="en-US" dirty="0">
                <a:latin typeface="Times New Roman" panose="02020603050405020304" pitchFamily="18" charset="0"/>
                <a:cs typeface="Times New Roman" panose="02020603050405020304" pitchFamily="18" charset="0"/>
              </a:rPr>
              <a:t>The Local Binary Pattern Histogram(LBPH) algorithm is a simple solution on face recognition problem, which can recognize both front face and side face.</a:t>
            </a:r>
          </a:p>
          <a:p>
            <a:pPr marL="171450" lvl="0" indent="-171450" algn="just" rtl="0">
              <a:lnSpc>
                <a:spcPct val="90000"/>
              </a:lnSpc>
              <a:spcBef>
                <a:spcPts val="750"/>
              </a:spcBef>
              <a:spcAft>
                <a:spcPts val="0"/>
              </a:spcAft>
              <a:buClr>
                <a:schemeClr val="dk1"/>
              </a:buClr>
              <a:buSzPts val="2400"/>
              <a:buChar char="•"/>
            </a:pPr>
            <a:r>
              <a:rPr lang="en-US" dirty="0">
                <a:latin typeface="Times New Roman" panose="02020603050405020304" pitchFamily="18" charset="0"/>
                <a:cs typeface="Times New Roman" panose="02020603050405020304" pitchFamily="18" charset="0"/>
              </a:rPr>
              <a:t>Local Binary Pattern (LBP) is a simple yet very efficient texture operator which labels the pixels of an image by thresholding the </a:t>
            </a:r>
            <a:r>
              <a:rPr lang="en-US" dirty="0" err="1">
                <a:latin typeface="Times New Roman" panose="02020603050405020304" pitchFamily="18" charset="0"/>
                <a:cs typeface="Times New Roman" panose="02020603050405020304" pitchFamily="18" charset="0"/>
              </a:rPr>
              <a:t>neighbourhood</a:t>
            </a:r>
            <a:r>
              <a:rPr lang="en-US" dirty="0">
                <a:latin typeface="Times New Roman" panose="02020603050405020304" pitchFamily="18" charset="0"/>
                <a:cs typeface="Times New Roman" panose="02020603050405020304" pitchFamily="18" charset="0"/>
              </a:rPr>
              <a:t> of each pixel and considers the result as a binary number.</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AB51C9-5541-C955-61E7-8AE4ECD2BE82}"/>
              </a:ext>
            </a:extLst>
          </p:cNvPr>
          <p:cNvSpPr txBox="1"/>
          <p:nvPr/>
        </p:nvSpPr>
        <p:spPr>
          <a:xfrm>
            <a:off x="3114558" y="764704"/>
            <a:ext cx="6049477" cy="769441"/>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DETECTION  AND</a:t>
            </a:r>
            <a:r>
              <a:rPr lang="en-US" sz="44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RECOGNITION</a:t>
            </a:r>
            <a:endParaRPr lang="en-IN" sz="2800" dirty="0"/>
          </a:p>
        </p:txBody>
      </p:sp>
      <p:sp>
        <p:nvSpPr>
          <p:cNvPr id="3" name="TextBox 2">
            <a:extLst>
              <a:ext uri="{FF2B5EF4-FFF2-40B4-BE49-F238E27FC236}">
                <a16:creationId xmlns:a16="http://schemas.microsoft.com/office/drawing/2014/main" id="{85AF6A6D-3345-0F16-3398-47AEE3B1C401}"/>
              </a:ext>
            </a:extLst>
          </p:cNvPr>
          <p:cNvSpPr txBox="1"/>
          <p:nvPr/>
        </p:nvSpPr>
        <p:spPr>
          <a:xfrm>
            <a:off x="1485900" y="2204864"/>
            <a:ext cx="10081120" cy="2620204"/>
          </a:xfrm>
          <a:prstGeom prst="rect">
            <a:avLst/>
          </a:prstGeom>
          <a:noFill/>
        </p:spPr>
        <p:txBody>
          <a:bodyPr wrap="square" rtlCol="0">
            <a:spAutoFit/>
          </a:bodyPr>
          <a:lstStyle/>
          <a:p>
            <a:pPr marL="171450" lvl="0" indent="-171450" algn="just" rtl="0">
              <a:lnSpc>
                <a:spcPct val="90000"/>
              </a:lnSpc>
              <a:spcBef>
                <a:spcPts val="0"/>
              </a:spcBef>
              <a:spcAft>
                <a:spcPts val="0"/>
              </a:spcAft>
              <a:buClr>
                <a:schemeClr val="dk1"/>
              </a:buClr>
              <a:buSzPts val="2400"/>
              <a:buChar char="•"/>
            </a:pPr>
            <a:r>
              <a:rPr lang="en-US" dirty="0">
                <a:latin typeface="Times New Roman" panose="02020603050405020304" pitchFamily="18" charset="0"/>
                <a:cs typeface="Times New Roman" panose="02020603050405020304" pitchFamily="18" charset="0"/>
              </a:rPr>
              <a:t>Face Detection: It has the objective of finding the faces (location and size) in an image and probably extract them to be used by the face recognition algorithm.</a:t>
            </a:r>
          </a:p>
          <a:p>
            <a:pPr marL="171450" lvl="0" indent="-171450" algn="just" rtl="0">
              <a:lnSpc>
                <a:spcPct val="90000"/>
              </a:lnSpc>
              <a:spcBef>
                <a:spcPts val="750"/>
              </a:spcBef>
              <a:spcAft>
                <a:spcPts val="0"/>
              </a:spcAft>
              <a:buClr>
                <a:schemeClr val="dk1"/>
              </a:buClr>
              <a:buSzPts val="2400"/>
              <a:buChar char="•"/>
            </a:pPr>
            <a:r>
              <a:rPr lang="en-US" dirty="0">
                <a:latin typeface="Times New Roman" panose="02020603050405020304" pitchFamily="18" charset="0"/>
                <a:cs typeface="Times New Roman" panose="02020603050405020304" pitchFamily="18" charset="0"/>
              </a:rPr>
              <a:t>Face Recognition: with the facial images already extracted, cropped, resized and usually converted to grayscale, the face recognition algorithm is responsible for finding characteristics which best describe the image.</a:t>
            </a:r>
          </a:p>
          <a:p>
            <a:endParaRPr lang="en-IN"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2084" y="476672"/>
            <a:ext cx="5791134" cy="711200"/>
          </a:xfrm>
        </p:spPr>
        <p:txBody>
          <a:bodyPr/>
          <a:lstStyle/>
          <a:p>
            <a:pPr algn="ctr"/>
            <a:r>
              <a:rPr lang="en-US" sz="2800" b="1" dirty="0">
                <a:solidFill>
                  <a:schemeClr val="tx1"/>
                </a:solidFill>
                <a:latin typeface="Times New Roman" panose="02020603050405020304" pitchFamily="18" charset="0"/>
                <a:cs typeface="Times New Roman" panose="02020603050405020304" pitchFamily="18" charset="0"/>
              </a:rPr>
              <a:t>VERIFIACATION</a:t>
            </a:r>
            <a:r>
              <a:rPr lang="en-US" dirty="0"/>
              <a:t> </a:t>
            </a:r>
          </a:p>
        </p:txBody>
      </p:sp>
      <p:sp>
        <p:nvSpPr>
          <p:cNvPr id="4" name="Text Placeholder 3"/>
          <p:cNvSpPr>
            <a:spLocks noGrp="1"/>
          </p:cNvSpPr>
          <p:nvPr>
            <p:ph type="body" sz="half" idx="2"/>
          </p:nvPr>
        </p:nvSpPr>
        <p:spPr>
          <a:xfrm>
            <a:off x="1665920" y="1556792"/>
            <a:ext cx="8856983" cy="2520280"/>
          </a:xfrm>
        </p:spPr>
        <p:txBody>
          <a:bodyPr>
            <a:normAutofit/>
          </a:bodyPr>
          <a:lstStyle/>
          <a:p>
            <a:pPr marL="171450" lvl="0" indent="-171450" algn="just" rtl="0">
              <a:lnSpc>
                <a:spcPct val="90000"/>
              </a:lnSpc>
              <a:spcBef>
                <a:spcPts val="0"/>
              </a:spcBef>
              <a:spcAft>
                <a:spcPts val="0"/>
              </a:spcAft>
              <a:buClr>
                <a:schemeClr val="dk1"/>
              </a:buClr>
              <a:buSzPts val="2400"/>
              <a:buChar char="•"/>
            </a:pPr>
            <a:r>
              <a:rPr lang="en-US" sz="2400" dirty="0">
                <a:latin typeface="Times New Roman" panose="02020603050405020304" pitchFamily="18" charset="0"/>
                <a:cs typeface="Times New Roman" panose="02020603050405020304" pitchFamily="18" charset="0"/>
              </a:rPr>
              <a:t>Verification or authentication of a facial image: it basically compares the input facial image with the facial image related to the user which is requiring the authentication. It is basically a 1x1 comparison.</a:t>
            </a:r>
          </a:p>
          <a:p>
            <a:pPr marL="171450" lvl="0" indent="-171450" algn="just" rtl="0">
              <a:lnSpc>
                <a:spcPct val="90000"/>
              </a:lnSpc>
              <a:spcBef>
                <a:spcPts val="750"/>
              </a:spcBef>
              <a:spcAft>
                <a:spcPts val="0"/>
              </a:spcAft>
              <a:buClr>
                <a:schemeClr val="dk1"/>
              </a:buClr>
              <a:buSzPts val="2400"/>
              <a:buChar char="•"/>
            </a:pPr>
            <a:r>
              <a:rPr lang="en-US" sz="2400" dirty="0">
                <a:latin typeface="Times New Roman" panose="02020603050405020304" pitchFamily="18" charset="0"/>
                <a:cs typeface="Times New Roman" panose="02020603050405020304" pitchFamily="18" charset="0"/>
              </a:rPr>
              <a:t>Identification or facial recognition: it basically compares the input facial image with all facial images from a dataset with the aim to find the user that matches that face. It is basically a 1xN comparison.</a:t>
            </a:r>
          </a:p>
          <a:p>
            <a:endParaRPr lang="en-US" sz="2400"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4062941" y="620688"/>
            <a:ext cx="4062942" cy="555352"/>
          </a:xfrm>
        </p:spPr>
        <p:txBody>
          <a:bodyPr>
            <a:normAutofit/>
          </a:bodyPr>
          <a:lstStyle/>
          <a:p>
            <a:pPr algn="ctr"/>
            <a:r>
              <a:rPr lang="en-US" sz="2400" b="1" dirty="0">
                <a:latin typeface="Times New Roman" panose="02020603050405020304" pitchFamily="18" charset="0"/>
                <a:cs typeface="Times New Roman" panose="02020603050405020304" pitchFamily="18" charset="0"/>
              </a:rPr>
              <a:t>PARAMETERS OF LBPH</a:t>
            </a:r>
            <a:endParaRPr lang="en-US" sz="2400" dirty="0"/>
          </a:p>
        </p:txBody>
      </p:sp>
      <p:sp>
        <p:nvSpPr>
          <p:cNvPr id="7" name="TextBox 6">
            <a:extLst>
              <a:ext uri="{FF2B5EF4-FFF2-40B4-BE49-F238E27FC236}">
                <a16:creationId xmlns:a16="http://schemas.microsoft.com/office/drawing/2014/main" id="{A315B308-853E-B195-042B-7C4331CC99AE}"/>
              </a:ext>
            </a:extLst>
          </p:cNvPr>
          <p:cNvSpPr txBox="1"/>
          <p:nvPr/>
        </p:nvSpPr>
        <p:spPr>
          <a:xfrm>
            <a:off x="1197868" y="1484784"/>
            <a:ext cx="9937104" cy="4056495"/>
          </a:xfrm>
          <a:prstGeom prst="rect">
            <a:avLst/>
          </a:prstGeom>
          <a:noFill/>
        </p:spPr>
        <p:txBody>
          <a:bodyPr wrap="square" rtlCol="0">
            <a:spAutoFit/>
          </a:bodyPr>
          <a:lstStyle/>
          <a:p>
            <a:pPr marL="514350" lvl="0" indent="-514350" algn="just" rtl="0">
              <a:lnSpc>
                <a:spcPct val="90000"/>
              </a:lnSpc>
              <a:spcBef>
                <a:spcPts val="0"/>
              </a:spcBef>
              <a:spcAft>
                <a:spcPts val="0"/>
              </a:spcAft>
              <a:buClr>
                <a:schemeClr val="dk1"/>
              </a:buClr>
              <a:buSzPct val="100000"/>
              <a:buFont typeface="Calibri"/>
              <a:buAutoNum type="arabicPeriod"/>
            </a:pPr>
            <a:r>
              <a:rPr lang="en-US" dirty="0">
                <a:latin typeface="Times New Roman" panose="02020603050405020304" pitchFamily="18" charset="0"/>
                <a:cs typeface="Times New Roman" panose="02020603050405020304" pitchFamily="18" charset="0"/>
              </a:rPr>
              <a:t>Radius: the radius is used to build the circular local binary pattern and represents the radius around the central pixel. It is usually set to 1.</a:t>
            </a:r>
          </a:p>
          <a:p>
            <a:pPr marL="514350" lvl="0" indent="-514350" algn="just" rtl="0">
              <a:lnSpc>
                <a:spcPct val="90000"/>
              </a:lnSpc>
              <a:spcBef>
                <a:spcPts val="750"/>
              </a:spcBef>
              <a:spcAft>
                <a:spcPts val="0"/>
              </a:spcAft>
              <a:buClr>
                <a:schemeClr val="dk1"/>
              </a:buClr>
              <a:buSzPct val="100000"/>
              <a:buFont typeface="Calibri"/>
              <a:buAutoNum type="arabicPeriod"/>
            </a:pPr>
            <a:r>
              <a:rPr lang="en-US" dirty="0">
                <a:latin typeface="Times New Roman" panose="02020603050405020304" pitchFamily="18" charset="0"/>
                <a:cs typeface="Times New Roman" panose="02020603050405020304" pitchFamily="18" charset="0"/>
              </a:rPr>
              <a:t>Neighbors: the number of sample points to build the circular local binary pattern ,the  more sample points we include, the higher the computational cost. It is usually set to 8.</a:t>
            </a:r>
          </a:p>
          <a:p>
            <a:pPr marL="514350" lvl="0" indent="-514350" algn="just" rtl="0">
              <a:lnSpc>
                <a:spcPct val="90000"/>
              </a:lnSpc>
              <a:spcBef>
                <a:spcPts val="750"/>
              </a:spcBef>
              <a:spcAft>
                <a:spcPts val="0"/>
              </a:spcAft>
              <a:buClr>
                <a:schemeClr val="dk1"/>
              </a:buClr>
              <a:buSzPct val="100000"/>
              <a:buFont typeface="Calibri"/>
              <a:buAutoNum type="arabicPeriod"/>
            </a:pPr>
            <a:r>
              <a:rPr lang="en-US" dirty="0">
                <a:latin typeface="Times New Roman" panose="02020603050405020304" pitchFamily="18" charset="0"/>
                <a:cs typeface="Times New Roman" panose="02020603050405020304" pitchFamily="18" charset="0"/>
              </a:rPr>
              <a:t>Grid X: the number of cells in the horizontal direction. The more cells, the finer the grid, the higher the dimensionality of the resulting feature vector. It is usually set to 8.</a:t>
            </a:r>
          </a:p>
          <a:p>
            <a:pPr marL="514350" lvl="0" indent="-514350" algn="just" rtl="0">
              <a:lnSpc>
                <a:spcPct val="90000"/>
              </a:lnSpc>
              <a:spcBef>
                <a:spcPts val="750"/>
              </a:spcBef>
              <a:spcAft>
                <a:spcPts val="0"/>
              </a:spcAft>
              <a:buClr>
                <a:schemeClr val="dk1"/>
              </a:buClr>
              <a:buSzPct val="100000"/>
              <a:buFont typeface="Calibri"/>
              <a:buAutoNum type="arabicPeriod"/>
            </a:pPr>
            <a:r>
              <a:rPr lang="en-US" dirty="0">
                <a:latin typeface="Times New Roman" panose="02020603050405020304" pitchFamily="18" charset="0"/>
                <a:cs typeface="Times New Roman" panose="02020603050405020304" pitchFamily="18" charset="0"/>
              </a:rPr>
              <a:t>Grid Y: the number of cells in the vertical direction. The more cells, the finer the grid, the higher the dimensionality of the resulting feature vector. It is usually set to 8. </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0AF9-7D69-925C-A915-264BAD91B1CD}"/>
              </a:ext>
            </a:extLst>
          </p:cNvPr>
          <p:cNvSpPr>
            <a:spLocks noGrp="1"/>
          </p:cNvSpPr>
          <p:nvPr>
            <p:ph type="title"/>
          </p:nvPr>
        </p:nvSpPr>
        <p:spPr>
          <a:xfrm>
            <a:off x="1197868" y="620688"/>
            <a:ext cx="10360501" cy="661888"/>
          </a:xfrm>
        </p:spPr>
        <p:txBody>
          <a:bodyPr/>
          <a:lstStyle/>
          <a:p>
            <a:pPr algn="ctr"/>
            <a:r>
              <a:rPr lang="en-US" sz="3600" b="1" dirty="0">
                <a:latin typeface="Times New Roman" panose="02020603050405020304" pitchFamily="18" charset="0"/>
                <a:cs typeface="Times New Roman" panose="02020603050405020304" pitchFamily="18" charset="0"/>
              </a:rPr>
              <a:t>TRAINING ALORITHM</a:t>
            </a:r>
            <a:endParaRPr lang="en-IN" dirty="0"/>
          </a:p>
        </p:txBody>
      </p:sp>
      <p:sp>
        <p:nvSpPr>
          <p:cNvPr id="3" name="TextBox 2">
            <a:extLst>
              <a:ext uri="{FF2B5EF4-FFF2-40B4-BE49-F238E27FC236}">
                <a16:creationId xmlns:a16="http://schemas.microsoft.com/office/drawing/2014/main" id="{784583F3-85E3-E95B-25F8-8C5D83C16580}"/>
              </a:ext>
            </a:extLst>
          </p:cNvPr>
          <p:cNvSpPr txBox="1"/>
          <p:nvPr/>
        </p:nvSpPr>
        <p:spPr>
          <a:xfrm>
            <a:off x="1733602" y="1556792"/>
            <a:ext cx="9289032"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Training the Algorithm: 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a:t>
            </a:r>
            <a:endParaRPr lang="en-IN" dirty="0"/>
          </a:p>
        </p:txBody>
      </p:sp>
    </p:spTree>
    <p:extLst>
      <p:ext uri="{BB962C8B-B14F-4D97-AF65-F5344CB8AC3E}">
        <p14:creationId xmlns:p14="http://schemas.microsoft.com/office/powerpoint/2010/main" val="27241203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D623-93E4-1860-69C4-ED2E2A49C2E1}"/>
              </a:ext>
            </a:extLst>
          </p:cNvPr>
          <p:cNvSpPr>
            <a:spLocks noGrp="1"/>
          </p:cNvSpPr>
          <p:nvPr>
            <p:ph type="title"/>
          </p:nvPr>
        </p:nvSpPr>
        <p:spPr>
          <a:xfrm>
            <a:off x="1053852" y="404664"/>
            <a:ext cx="10360501" cy="733896"/>
          </a:xfrm>
        </p:spPr>
        <p:txBody>
          <a:bodyPr/>
          <a:lstStyle/>
          <a:p>
            <a:pPr algn="ctr"/>
            <a:r>
              <a:rPr lang="en-US" sz="3600" b="1" dirty="0">
                <a:latin typeface="Times New Roman" panose="02020603050405020304" pitchFamily="18" charset="0"/>
                <a:cs typeface="Times New Roman" panose="02020603050405020304" pitchFamily="18" charset="0"/>
              </a:rPr>
              <a:t>APPLYING LBP ALGORITHM</a:t>
            </a:r>
            <a:endParaRPr lang="en-IN" dirty="0"/>
          </a:p>
        </p:txBody>
      </p:sp>
      <p:sp>
        <p:nvSpPr>
          <p:cNvPr id="3" name="Google Shape;206;p17">
            <a:extLst>
              <a:ext uri="{FF2B5EF4-FFF2-40B4-BE49-F238E27FC236}">
                <a16:creationId xmlns:a16="http://schemas.microsoft.com/office/drawing/2014/main" id="{13CB84A3-4ED5-754C-4AB6-7CAF721811BF}"/>
              </a:ext>
            </a:extLst>
          </p:cNvPr>
          <p:cNvSpPr txBox="1">
            <a:spLocks/>
          </p:cNvSpPr>
          <p:nvPr/>
        </p:nvSpPr>
        <p:spPr>
          <a:xfrm>
            <a:off x="1520252" y="1549605"/>
            <a:ext cx="9542712" cy="3332816"/>
          </a:xfrm>
          <a:prstGeom prst="rect">
            <a:avLst/>
          </a:prstGeom>
          <a:noFill/>
          <a:ln>
            <a:noFill/>
          </a:ln>
        </p:spPr>
        <p:txBody>
          <a:bodyPr spcFirstLastPara="1" wrap="square" lIns="91425" tIns="45700" rIns="91425" bIns="45700" anchor="t" anchorCtr="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171450" indent="-171450" algn="just">
              <a:spcBef>
                <a:spcPts val="0"/>
              </a:spcBef>
              <a:buClr>
                <a:schemeClr val="dk1"/>
              </a:buClr>
              <a:buSzPts val="2100"/>
            </a:pPr>
            <a:r>
              <a:rPr lang="en-US" sz="2400" dirty="0">
                <a:latin typeface="Times New Roman" panose="02020603050405020304" pitchFamily="18" charset="0"/>
                <a:cs typeface="Times New Roman" panose="02020603050405020304" pitchFamily="18" charset="0"/>
              </a:rPr>
              <a:t>The first computational step of the LBPH is to create an intermediate image that describes the original image in a better way, by highlighting the facial characteristics. To do so, the algorithm uses a concept of a sliding window, based on the parameters radius and neighbors.</a:t>
            </a:r>
            <a:endParaRPr lang="en-US" dirty="0">
              <a:latin typeface="Times New Roman" panose="02020603050405020304" pitchFamily="18" charset="0"/>
              <a:cs typeface="Times New Roman" panose="02020603050405020304" pitchFamily="18" charset="0"/>
            </a:endParaRPr>
          </a:p>
        </p:txBody>
      </p:sp>
      <p:pic>
        <p:nvPicPr>
          <p:cNvPr id="4" name="Google Shape;207;p17">
            <a:extLst>
              <a:ext uri="{FF2B5EF4-FFF2-40B4-BE49-F238E27FC236}">
                <a16:creationId xmlns:a16="http://schemas.microsoft.com/office/drawing/2014/main" id="{797F0955-DEA6-F67A-46D4-98B828F9258F}"/>
              </a:ext>
            </a:extLst>
          </p:cNvPr>
          <p:cNvPicPr preferRelativeResize="0"/>
          <p:nvPr/>
        </p:nvPicPr>
        <p:blipFill rotWithShape="1">
          <a:blip r:embed="rId2">
            <a:alphaModFix/>
          </a:blip>
          <a:srcRect/>
          <a:stretch/>
        </p:blipFill>
        <p:spPr>
          <a:xfrm>
            <a:off x="3017056" y="3284984"/>
            <a:ext cx="6154712" cy="1901865"/>
          </a:xfrm>
          <a:prstGeom prst="rect">
            <a:avLst/>
          </a:prstGeom>
          <a:noFill/>
          <a:ln>
            <a:noFill/>
          </a:ln>
        </p:spPr>
      </p:pic>
    </p:spTree>
    <p:extLst>
      <p:ext uri="{BB962C8B-B14F-4D97-AF65-F5344CB8AC3E}">
        <p14:creationId xmlns:p14="http://schemas.microsoft.com/office/powerpoint/2010/main" val="1891924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2;p18">
            <a:extLst>
              <a:ext uri="{FF2B5EF4-FFF2-40B4-BE49-F238E27FC236}">
                <a16:creationId xmlns:a16="http://schemas.microsoft.com/office/drawing/2014/main" id="{5AE877B9-8CF6-8DF3-3AAA-7627182E9C5B}"/>
              </a:ext>
            </a:extLst>
          </p:cNvPr>
          <p:cNvSpPr txBox="1">
            <a:spLocks/>
          </p:cNvSpPr>
          <p:nvPr/>
        </p:nvSpPr>
        <p:spPr>
          <a:xfrm>
            <a:off x="2314086" y="548680"/>
            <a:ext cx="7704667" cy="842575"/>
          </a:xfrm>
          <a:prstGeom prst="rect">
            <a:avLst/>
          </a:prstGeom>
          <a:noFill/>
          <a:ln>
            <a:noFill/>
          </a:ln>
        </p:spPr>
        <p:txBody>
          <a:bodyPr spcFirstLastPara="1" vert="horz" wrap="square" lIns="91425" tIns="45700" rIns="91425" bIns="45700" rtlCol="0" anchor="ctr" anchorCtr="0">
            <a:normAutofit fontScale="97500"/>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spcBef>
                <a:spcPts val="0"/>
              </a:spcBef>
              <a:buClr>
                <a:schemeClr val="dk1"/>
              </a:buClr>
              <a:buSzPct val="100000"/>
              <a:buFont typeface="Calibri"/>
              <a:buNone/>
            </a:pPr>
            <a:r>
              <a:rPr lang="en-US" sz="3600" b="1" dirty="0">
                <a:latin typeface="Times New Roman" panose="02020603050405020304" pitchFamily="18" charset="0"/>
                <a:cs typeface="Times New Roman" panose="02020603050405020304" pitchFamily="18" charset="0"/>
              </a:rPr>
              <a:t>EXTRACTING HISTOGRSM</a:t>
            </a:r>
            <a:endParaRPr lang="en-US" sz="3200" b="1" dirty="0">
              <a:latin typeface="Times New Roman" panose="02020603050405020304" pitchFamily="18" charset="0"/>
              <a:cs typeface="Times New Roman" panose="02020603050405020304" pitchFamily="18" charset="0"/>
            </a:endParaRPr>
          </a:p>
        </p:txBody>
      </p:sp>
      <p:sp>
        <p:nvSpPr>
          <p:cNvPr id="5" name="Google Shape;213;p18">
            <a:extLst>
              <a:ext uri="{FF2B5EF4-FFF2-40B4-BE49-F238E27FC236}">
                <a16:creationId xmlns:a16="http://schemas.microsoft.com/office/drawing/2014/main" id="{70FDE364-26C9-5C85-F8DD-3011C2B11680}"/>
              </a:ext>
            </a:extLst>
          </p:cNvPr>
          <p:cNvSpPr txBox="1">
            <a:spLocks/>
          </p:cNvSpPr>
          <p:nvPr/>
        </p:nvSpPr>
        <p:spPr>
          <a:xfrm>
            <a:off x="2422004" y="1695026"/>
            <a:ext cx="7704667" cy="1245657"/>
          </a:xfrm>
          <a:prstGeom prst="rect">
            <a:avLst/>
          </a:prstGeom>
          <a:noFill/>
          <a:ln>
            <a:noFill/>
          </a:ln>
        </p:spPr>
        <p:txBody>
          <a:bodyPr spcFirstLastPara="1" vert="horz" wrap="square" lIns="91425" tIns="45700" rIns="91425" bIns="45700" rtlCol="0" anchor="t" anchorCtr="0">
            <a:no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gn="just">
              <a:buClr>
                <a:schemeClr val="dk1"/>
              </a:buClr>
              <a:buSzPts val="2400"/>
            </a:pPr>
            <a:r>
              <a:rPr lang="en-US" sz="2400" cap="none" dirty="0">
                <a:solidFill>
                  <a:schemeClr val="tx1"/>
                </a:solidFill>
                <a:latin typeface="Times New Roman" panose="02020603050405020304" pitchFamily="18" charset="0"/>
                <a:cs typeface="Times New Roman" panose="02020603050405020304" pitchFamily="18" charset="0"/>
              </a:rPr>
              <a:t>Now, using the image generated in the last step, we can use the grid X and grid Y parameters to divide the image into multiple grids, as can be seen in the following image:</a:t>
            </a:r>
          </a:p>
          <a:p>
            <a:pPr algn="just">
              <a:spcBef>
                <a:spcPts val="750"/>
              </a:spcBef>
              <a:buClr>
                <a:schemeClr val="dk1"/>
              </a:buClr>
              <a:buSzPts val="2100"/>
            </a:pPr>
            <a:br>
              <a:rPr lang="en-US" sz="2400" cap="none" dirty="0">
                <a:solidFill>
                  <a:schemeClr val="tx1"/>
                </a:solidFill>
                <a:latin typeface="Times New Roman" panose="02020603050405020304" pitchFamily="18" charset="0"/>
                <a:cs typeface="Times New Roman" panose="02020603050405020304" pitchFamily="18" charset="0"/>
              </a:rPr>
            </a:br>
            <a:endParaRPr lang="en-US" sz="2400" cap="none" dirty="0">
              <a:solidFill>
                <a:schemeClr val="tx1"/>
              </a:solidFill>
              <a:latin typeface="Times New Roman" panose="02020603050405020304" pitchFamily="18" charset="0"/>
              <a:cs typeface="Times New Roman" panose="02020603050405020304" pitchFamily="18" charset="0"/>
            </a:endParaRPr>
          </a:p>
        </p:txBody>
      </p:sp>
      <p:pic>
        <p:nvPicPr>
          <p:cNvPr id="6" name="Google Shape;214;p18">
            <a:extLst>
              <a:ext uri="{FF2B5EF4-FFF2-40B4-BE49-F238E27FC236}">
                <a16:creationId xmlns:a16="http://schemas.microsoft.com/office/drawing/2014/main" id="{2C4D4E2D-284A-A5BF-8972-802765EA7034}"/>
              </a:ext>
            </a:extLst>
          </p:cNvPr>
          <p:cNvPicPr preferRelativeResize="0"/>
          <p:nvPr/>
        </p:nvPicPr>
        <p:blipFill rotWithShape="1">
          <a:blip r:embed="rId2">
            <a:alphaModFix/>
          </a:blip>
          <a:srcRect/>
          <a:stretch/>
        </p:blipFill>
        <p:spPr>
          <a:xfrm>
            <a:off x="3286100" y="3789040"/>
            <a:ext cx="5760640" cy="1480473"/>
          </a:xfrm>
          <a:prstGeom prst="rect">
            <a:avLst/>
          </a:prstGeom>
          <a:noFill/>
          <a:ln>
            <a:noFill/>
          </a:ln>
        </p:spPr>
      </p:pic>
    </p:spTree>
    <p:extLst>
      <p:ext uri="{BB962C8B-B14F-4D97-AF65-F5344CB8AC3E}">
        <p14:creationId xmlns:p14="http://schemas.microsoft.com/office/powerpoint/2010/main" val="520300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sz="3600" b="1" dirty="0">
                <a:latin typeface="Times New Roman"/>
                <a:ea typeface="Times New Roman"/>
                <a:cs typeface="Times New Roman"/>
                <a:sym typeface="Times New Roman"/>
              </a:rPr>
              <a:t>INTRODUCTION</a:t>
            </a:r>
            <a:endParaRPr lang="en-US" dirty="0"/>
          </a:p>
        </p:txBody>
      </p:sp>
      <p:sp>
        <p:nvSpPr>
          <p:cNvPr id="14" name="Content Placeholder 13"/>
          <p:cNvSpPr>
            <a:spLocks noGrp="1"/>
          </p:cNvSpPr>
          <p:nvPr>
            <p:ph idx="1"/>
          </p:nvPr>
        </p:nvSpPr>
        <p:spPr/>
        <p:txBody>
          <a:bodyPr/>
          <a:lstStyle/>
          <a:p>
            <a:pPr marL="171450" lvl="0" indent="-171450" algn="just" rtl="0">
              <a:lnSpc>
                <a:spcPct val="90000"/>
              </a:lnSpc>
              <a:spcBef>
                <a:spcPts val="0"/>
              </a:spcBef>
              <a:spcAft>
                <a:spcPts val="0"/>
              </a:spcAft>
              <a:buClr>
                <a:schemeClr val="dk1"/>
              </a:buClr>
              <a:buSzPts val="2400"/>
              <a:buChar char="•"/>
            </a:pPr>
            <a:r>
              <a:rPr lang="en-US" sz="2800" dirty="0">
                <a:latin typeface="Times New Roman" panose="02020603050405020304" pitchFamily="18" charset="0"/>
                <a:cs typeface="Times New Roman" panose="02020603050405020304" pitchFamily="18" charset="0"/>
              </a:rPr>
              <a:t>The purpose of the attendance monitoring system using face recognition is to ease the attendance process which consumes lot of time and efforts , it is a convenient and easy way for students and teacher. </a:t>
            </a:r>
          </a:p>
          <a:p>
            <a:pPr marL="171450" lvl="0" indent="-171450" algn="just" rtl="0">
              <a:lnSpc>
                <a:spcPct val="90000"/>
              </a:lnSpc>
              <a:spcBef>
                <a:spcPts val="0"/>
              </a:spcBef>
              <a:spcAft>
                <a:spcPts val="0"/>
              </a:spcAft>
              <a:buClr>
                <a:schemeClr val="dk1"/>
              </a:buClr>
              <a:buSzPts val="2400"/>
              <a:buChar char="•"/>
            </a:pPr>
            <a:r>
              <a:rPr lang="en-US" sz="2800" dirty="0">
                <a:latin typeface="Times New Roman" panose="02020603050405020304" pitchFamily="18" charset="0"/>
                <a:cs typeface="Times New Roman" panose="02020603050405020304" pitchFamily="18" charset="0"/>
              </a:rPr>
              <a:t>The system will capture the images of the students and using face recognition algorithm mark the attendance in the sheet. This way the class-teacher will get their attendance marked without actually spending time in traditional attendance marking.</a:t>
            </a:r>
          </a:p>
          <a:p>
            <a:pPr marL="0" indent="0">
              <a:buNone/>
            </a:pP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p19">
            <a:extLst>
              <a:ext uri="{FF2B5EF4-FFF2-40B4-BE49-F238E27FC236}">
                <a16:creationId xmlns:a16="http://schemas.microsoft.com/office/drawing/2014/main" id="{19FA0AA5-6DC9-1B5F-251C-E4954D49E495}"/>
              </a:ext>
            </a:extLst>
          </p:cNvPr>
          <p:cNvSpPr txBox="1">
            <a:spLocks/>
          </p:cNvSpPr>
          <p:nvPr/>
        </p:nvSpPr>
        <p:spPr>
          <a:xfrm>
            <a:off x="982132" y="476672"/>
            <a:ext cx="10296855" cy="1440160"/>
          </a:xfrm>
          <a:prstGeom prst="rect">
            <a:avLst/>
          </a:prstGeom>
          <a:noFill/>
          <a:ln>
            <a:noFill/>
          </a:ln>
        </p:spPr>
        <p:txBody>
          <a:bodyPr spcFirstLastPara="1" vert="horz" wrap="square" lIns="91425" tIns="45700" rIns="91425" bIns="45700" rtlCol="0" anchor="ctr" anchorCtr="0">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spcBef>
                <a:spcPts val="0"/>
              </a:spcBef>
              <a:buClr>
                <a:schemeClr val="dk1"/>
              </a:buClr>
              <a:buSzPts val="3200"/>
              <a:buFont typeface="Calibri"/>
              <a:buNone/>
            </a:pPr>
            <a:r>
              <a:rPr lang="en-US" sz="3200" b="1" dirty="0">
                <a:latin typeface="Times New Roman" panose="02020603050405020304" pitchFamily="18" charset="0"/>
                <a:cs typeface="Times New Roman" panose="02020603050405020304" pitchFamily="18" charset="0"/>
              </a:rPr>
              <a:t>PERFORMING THE FACE RECOGNITION</a:t>
            </a:r>
          </a:p>
        </p:txBody>
      </p:sp>
      <p:sp>
        <p:nvSpPr>
          <p:cNvPr id="5" name="Google Shape;220;p19">
            <a:extLst>
              <a:ext uri="{FF2B5EF4-FFF2-40B4-BE49-F238E27FC236}">
                <a16:creationId xmlns:a16="http://schemas.microsoft.com/office/drawing/2014/main" id="{DA7A7D51-CF4F-612A-DCEF-5D4FBA90806A}"/>
              </a:ext>
            </a:extLst>
          </p:cNvPr>
          <p:cNvSpPr txBox="1">
            <a:spLocks/>
          </p:cNvSpPr>
          <p:nvPr/>
        </p:nvSpPr>
        <p:spPr>
          <a:xfrm>
            <a:off x="1270529" y="1844824"/>
            <a:ext cx="9720060" cy="1944216"/>
          </a:xfrm>
          <a:prstGeom prst="rect">
            <a:avLst/>
          </a:prstGeom>
          <a:noFill/>
          <a:ln>
            <a:noFill/>
          </a:ln>
        </p:spPr>
        <p:txBody>
          <a:bodyPr spcFirstLastPara="1" vert="horz" wrap="square" lIns="91425" tIns="45700" rIns="91425" bIns="45700" rtlCol="0" anchor="t" anchorCtr="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gn="just">
              <a:buClr>
                <a:schemeClr val="dk1"/>
              </a:buClr>
              <a:buSzPts val="2400"/>
            </a:pPr>
            <a:r>
              <a:rPr lang="en-US" sz="2400" cap="none" dirty="0">
                <a:solidFill>
                  <a:schemeClr val="tx1"/>
                </a:solidFill>
                <a:latin typeface="Times New Roman" panose="02020603050405020304" pitchFamily="18" charset="0"/>
                <a:cs typeface="Times New Roman" panose="02020603050405020304" pitchFamily="18" charset="0"/>
              </a:rPr>
              <a:t>In this step, the algorithm is already trained. Each histogram created is used to represent each image from the training dataset. So, given an input image, we perform the steps again for new image and creates a histogram which represents the image.</a:t>
            </a:r>
            <a:endParaRPr lang="en-US"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451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5;p20">
            <a:extLst>
              <a:ext uri="{FF2B5EF4-FFF2-40B4-BE49-F238E27FC236}">
                <a16:creationId xmlns:a16="http://schemas.microsoft.com/office/drawing/2014/main" id="{DDD28B40-5DD7-324A-E713-55CA27F37C22}"/>
              </a:ext>
            </a:extLst>
          </p:cNvPr>
          <p:cNvSpPr txBox="1">
            <a:spLocks/>
          </p:cNvSpPr>
          <p:nvPr/>
        </p:nvSpPr>
        <p:spPr>
          <a:xfrm>
            <a:off x="982133" y="457201"/>
            <a:ext cx="9720791" cy="1981200"/>
          </a:xfrm>
          <a:prstGeom prst="rect">
            <a:avLst/>
          </a:prstGeom>
          <a:noFill/>
          <a:ln>
            <a:noFill/>
          </a:ln>
        </p:spPr>
        <p:txBody>
          <a:bodyPr spcFirstLastPara="1" vert="horz" wrap="square" lIns="91425" tIns="45700" rIns="91425" bIns="45700" rtlCol="0" anchor="ctr" anchorCtr="0">
            <a:norm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spcBef>
                <a:spcPts val="0"/>
              </a:spcBef>
              <a:buClr>
                <a:schemeClr val="dk1"/>
              </a:buClr>
              <a:buSzPts val="3200"/>
              <a:buFont typeface="Times New Roman"/>
              <a:buNone/>
            </a:pPr>
            <a:r>
              <a:rPr lang="en-US" sz="3200" b="1" dirty="0">
                <a:latin typeface="Times New Roman"/>
                <a:ea typeface="Times New Roman"/>
                <a:cs typeface="Times New Roman"/>
                <a:sym typeface="Times New Roman"/>
              </a:rPr>
              <a:t>ADVANTAGES</a:t>
            </a:r>
          </a:p>
        </p:txBody>
      </p:sp>
      <p:sp>
        <p:nvSpPr>
          <p:cNvPr id="5" name="Google Shape;226;p20">
            <a:extLst>
              <a:ext uri="{FF2B5EF4-FFF2-40B4-BE49-F238E27FC236}">
                <a16:creationId xmlns:a16="http://schemas.microsoft.com/office/drawing/2014/main" id="{7CF92B2A-6034-E038-82F7-2CC3E28F2516}"/>
              </a:ext>
            </a:extLst>
          </p:cNvPr>
          <p:cNvSpPr txBox="1">
            <a:spLocks/>
          </p:cNvSpPr>
          <p:nvPr/>
        </p:nvSpPr>
        <p:spPr>
          <a:xfrm>
            <a:off x="2468034" y="2348880"/>
            <a:ext cx="9720791" cy="1914128"/>
          </a:xfrm>
          <a:prstGeom prst="rect">
            <a:avLst/>
          </a:prstGeom>
          <a:noFill/>
          <a:ln>
            <a:noFill/>
          </a:ln>
        </p:spPr>
        <p:txBody>
          <a:bodyPr spcFirstLastPara="1" vert="horz" wrap="square" lIns="91425" tIns="45700" rIns="91425" bIns="45700" rtlCol="0" anchor="t" anchorCtr="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marL="514350" lvl="2" indent="-514350" algn="just">
              <a:spcBef>
                <a:spcPts val="0"/>
              </a:spcBef>
              <a:buClr>
                <a:schemeClr val="dk1"/>
              </a:buClr>
              <a:buSzPts val="1500"/>
              <a:buFont typeface="Calibri"/>
              <a:buAutoNum type="arabicPeriod"/>
            </a:pPr>
            <a:r>
              <a:rPr lang="en-US" sz="2400" dirty="0">
                <a:latin typeface="Times New Roman" panose="02020603050405020304" pitchFamily="18" charset="0"/>
                <a:cs typeface="Times New Roman" panose="02020603050405020304" pitchFamily="18" charset="0"/>
              </a:rPr>
              <a:t>It is trouble-free to use.  </a:t>
            </a:r>
            <a:endParaRPr lang="en-US" sz="2400" b="1" dirty="0">
              <a:latin typeface="Times New Roman" panose="02020603050405020304" pitchFamily="18" charset="0"/>
              <a:cs typeface="Times New Roman" panose="02020603050405020304" pitchFamily="18" charset="0"/>
            </a:endParaRPr>
          </a:p>
          <a:p>
            <a:pPr marL="514350" lvl="2" indent="-514350" algn="just">
              <a:spcBef>
                <a:spcPts val="375"/>
              </a:spcBef>
              <a:buClr>
                <a:schemeClr val="dk1"/>
              </a:buClr>
              <a:buSzPts val="1500"/>
              <a:buFont typeface="Calibri"/>
              <a:buAutoNum type="arabicPeriod"/>
            </a:pPr>
            <a:r>
              <a:rPr lang="en-US" sz="2400" dirty="0">
                <a:latin typeface="Times New Roman" panose="02020603050405020304" pitchFamily="18" charset="0"/>
                <a:cs typeface="Times New Roman" panose="02020603050405020304" pitchFamily="18" charset="0"/>
              </a:rPr>
              <a:t>It is a relatively fast approach to enter attendance </a:t>
            </a:r>
          </a:p>
          <a:p>
            <a:pPr marL="514350" lvl="2" indent="-514350" algn="just">
              <a:spcBef>
                <a:spcPts val="375"/>
              </a:spcBef>
              <a:buClr>
                <a:schemeClr val="dk1"/>
              </a:buClr>
              <a:buSzPts val="1500"/>
              <a:buFont typeface="Calibri"/>
              <a:buAutoNum type="arabicPeriod"/>
            </a:pPr>
            <a:r>
              <a:rPr lang="en-US" sz="2400" dirty="0">
                <a:latin typeface="Times New Roman" panose="02020603050405020304" pitchFamily="18" charset="0"/>
                <a:cs typeface="Times New Roman" panose="02020603050405020304" pitchFamily="18" charset="0"/>
              </a:rPr>
              <a:t>Is highly reliable, approximate result from user </a:t>
            </a:r>
          </a:p>
          <a:p>
            <a:pPr marL="514350" lvl="2" indent="-514350" algn="just">
              <a:spcBef>
                <a:spcPts val="375"/>
              </a:spcBef>
              <a:buClr>
                <a:schemeClr val="dk1"/>
              </a:buClr>
              <a:buSzPts val="1500"/>
              <a:buFont typeface="Calibri"/>
              <a:buAutoNum type="arabicPeriod"/>
            </a:pPr>
            <a:r>
              <a:rPr lang="en-US" sz="2400" dirty="0">
                <a:latin typeface="Times New Roman" panose="02020603050405020304" pitchFamily="18" charset="0"/>
                <a:cs typeface="Times New Roman" panose="02020603050405020304" pitchFamily="18" charset="0"/>
              </a:rPr>
              <a:t>Best user Interface </a:t>
            </a:r>
            <a:endParaRPr lang="en-US" sz="2400" b="1" dirty="0">
              <a:latin typeface="Times New Roman" panose="02020603050405020304" pitchFamily="18" charset="0"/>
              <a:cs typeface="Times New Roman" panose="02020603050405020304" pitchFamily="18" charset="0"/>
            </a:endParaRPr>
          </a:p>
          <a:p>
            <a:pPr marL="514350" lvl="2" indent="-419100" algn="l">
              <a:spcBef>
                <a:spcPts val="375"/>
              </a:spcBef>
              <a:buClr>
                <a:schemeClr val="dk1"/>
              </a:buClr>
              <a:buSzPts val="1500"/>
              <a:buFont typeface="Calibri"/>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401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2;p21">
            <a:extLst>
              <a:ext uri="{FF2B5EF4-FFF2-40B4-BE49-F238E27FC236}">
                <a16:creationId xmlns:a16="http://schemas.microsoft.com/office/drawing/2014/main" id="{C5D305FD-A742-799F-24B8-604D5D42793E}"/>
              </a:ext>
            </a:extLst>
          </p:cNvPr>
          <p:cNvSpPr txBox="1">
            <a:spLocks/>
          </p:cNvSpPr>
          <p:nvPr/>
        </p:nvSpPr>
        <p:spPr>
          <a:xfrm>
            <a:off x="1989956" y="332656"/>
            <a:ext cx="7704667" cy="1313657"/>
          </a:xfrm>
          <a:prstGeom prst="rect">
            <a:avLst/>
          </a:prstGeom>
          <a:noFill/>
          <a:ln>
            <a:noFill/>
          </a:ln>
        </p:spPr>
        <p:txBody>
          <a:bodyPr spcFirstLastPara="1" vert="horz" wrap="square" lIns="91425" tIns="45700" rIns="91425" bIns="45700" rtlCol="0" anchor="ctr" anchorCtr="0">
            <a:norm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spcBef>
                <a:spcPts val="0"/>
              </a:spcBef>
              <a:buClr>
                <a:schemeClr val="dk1"/>
              </a:buClr>
              <a:buSzPts val="3200"/>
              <a:buFont typeface="Times New Roman"/>
              <a:buNone/>
            </a:pPr>
            <a:r>
              <a:rPr lang="en-US" sz="3200" b="1" dirty="0">
                <a:latin typeface="Times New Roman"/>
                <a:ea typeface="Times New Roman"/>
                <a:cs typeface="Times New Roman"/>
                <a:sym typeface="Times New Roman"/>
              </a:rPr>
              <a:t>REFERANCES</a:t>
            </a:r>
          </a:p>
        </p:txBody>
      </p:sp>
      <p:sp>
        <p:nvSpPr>
          <p:cNvPr id="5" name="Google Shape;233;p21">
            <a:extLst>
              <a:ext uri="{FF2B5EF4-FFF2-40B4-BE49-F238E27FC236}">
                <a16:creationId xmlns:a16="http://schemas.microsoft.com/office/drawing/2014/main" id="{3EA597B3-D359-CC92-35EB-6E23E518E144}"/>
              </a:ext>
            </a:extLst>
          </p:cNvPr>
          <p:cNvSpPr txBox="1">
            <a:spLocks/>
          </p:cNvSpPr>
          <p:nvPr/>
        </p:nvSpPr>
        <p:spPr>
          <a:xfrm>
            <a:off x="1197868" y="1556792"/>
            <a:ext cx="9793088" cy="3312368"/>
          </a:xfrm>
          <a:prstGeom prst="rect">
            <a:avLst/>
          </a:prstGeom>
          <a:noFill/>
          <a:ln>
            <a:noFill/>
          </a:ln>
        </p:spPr>
        <p:txBody>
          <a:bodyPr spcFirstLastPara="1" vert="horz" wrap="square" lIns="91425" tIns="45700" rIns="91425" bIns="45700" rtlCol="0" anchor="t" anchorCtr="0">
            <a:normAutofit fontScale="70000" lnSpcReduction="20000"/>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gn="just">
              <a:buClr>
                <a:schemeClr val="dk1"/>
              </a:buClr>
            </a:pPr>
            <a:r>
              <a:rPr lang="en-US" sz="2400" cap="none" dirty="0">
                <a:solidFill>
                  <a:schemeClr val="tx1"/>
                </a:solidFill>
                <a:latin typeface="Times New Roman" panose="02020603050405020304" pitchFamily="18" charset="0"/>
                <a:cs typeface="Times New Roman" panose="02020603050405020304" pitchFamily="18" charset="0"/>
              </a:rPr>
              <a:t>G. </a:t>
            </a:r>
            <a:r>
              <a:rPr lang="en-US" sz="2400" cap="none" dirty="0" err="1">
                <a:solidFill>
                  <a:schemeClr val="tx1"/>
                </a:solidFill>
                <a:latin typeface="Times New Roman" panose="02020603050405020304" pitchFamily="18" charset="0"/>
                <a:cs typeface="Times New Roman" panose="02020603050405020304" pitchFamily="18" charset="0"/>
              </a:rPr>
              <a:t>Satyanarayanareddy</a:t>
            </a:r>
            <a:r>
              <a:rPr lang="en-US" sz="2400" cap="none" dirty="0">
                <a:solidFill>
                  <a:schemeClr val="tx1"/>
                </a:solidFill>
                <a:latin typeface="Times New Roman" panose="02020603050405020304" pitchFamily="18" charset="0"/>
                <a:cs typeface="Times New Roman" panose="02020603050405020304" pitchFamily="18" charset="0"/>
              </a:rPr>
              <a:t>, </a:t>
            </a:r>
            <a:r>
              <a:rPr lang="en-US" sz="2400" cap="none" dirty="0" err="1">
                <a:solidFill>
                  <a:schemeClr val="tx1"/>
                </a:solidFill>
                <a:latin typeface="Times New Roman" panose="02020603050405020304" pitchFamily="18" charset="0"/>
                <a:cs typeface="Times New Roman" panose="02020603050405020304" pitchFamily="18" charset="0"/>
              </a:rPr>
              <a:t>rallabandisrinivasu</a:t>
            </a:r>
            <a:r>
              <a:rPr lang="en-US" sz="2400" cap="none" dirty="0">
                <a:solidFill>
                  <a:schemeClr val="tx1"/>
                </a:solidFill>
                <a:latin typeface="Times New Roman" panose="02020603050405020304" pitchFamily="18" charset="0"/>
                <a:cs typeface="Times New Roman" panose="02020603050405020304" pitchFamily="18" charset="0"/>
              </a:rPr>
              <a:t>, </a:t>
            </a:r>
            <a:r>
              <a:rPr lang="en-US" sz="2400" cap="none" dirty="0" err="1">
                <a:solidFill>
                  <a:schemeClr val="tx1"/>
                </a:solidFill>
                <a:latin typeface="Times New Roman" panose="02020603050405020304" pitchFamily="18" charset="0"/>
                <a:cs typeface="Times New Roman" panose="02020603050405020304" pitchFamily="18" charset="0"/>
              </a:rPr>
              <a:t>srikanth</a:t>
            </a:r>
            <a:r>
              <a:rPr lang="en-US" sz="2400" cap="none" dirty="0">
                <a:solidFill>
                  <a:schemeClr val="tx1"/>
                </a:solidFill>
                <a:latin typeface="Times New Roman" panose="02020603050405020304" pitchFamily="18" charset="0"/>
                <a:cs typeface="Times New Roman" panose="02020603050405020304" pitchFamily="18" charset="0"/>
              </a:rPr>
              <a:t> </a:t>
            </a:r>
            <a:r>
              <a:rPr lang="en-US" sz="2400" cap="none" dirty="0" err="1">
                <a:solidFill>
                  <a:schemeClr val="tx1"/>
                </a:solidFill>
                <a:latin typeface="Times New Roman" panose="02020603050405020304" pitchFamily="18" charset="0"/>
                <a:cs typeface="Times New Roman" panose="02020603050405020304" pitchFamily="18" charset="0"/>
              </a:rPr>
              <a:t>reddyrikkula</a:t>
            </a:r>
            <a:r>
              <a:rPr lang="en-US" sz="2400" cap="none" dirty="0">
                <a:solidFill>
                  <a:schemeClr val="tx1"/>
                </a:solidFill>
                <a:latin typeface="Times New Roman" panose="02020603050405020304" pitchFamily="18" charset="0"/>
                <a:cs typeface="Times New Roman" panose="02020603050405020304" pitchFamily="18" charset="0"/>
              </a:rPr>
              <a:t>, </a:t>
            </a:r>
            <a:r>
              <a:rPr lang="en-US" sz="2400" cap="none" dirty="0" err="1">
                <a:solidFill>
                  <a:schemeClr val="tx1"/>
                </a:solidFill>
                <a:latin typeface="Times New Roman" panose="02020603050405020304" pitchFamily="18" charset="0"/>
                <a:cs typeface="Times New Roman" panose="02020603050405020304" pitchFamily="18" charset="0"/>
              </a:rPr>
              <a:t>vuda</a:t>
            </a:r>
            <a:r>
              <a:rPr lang="en-US" sz="2400" cap="none" dirty="0">
                <a:solidFill>
                  <a:schemeClr val="tx1"/>
                </a:solidFill>
                <a:latin typeface="Times New Roman" panose="02020603050405020304" pitchFamily="18" charset="0"/>
                <a:cs typeface="Times New Roman" panose="02020603050405020304" pitchFamily="18" charset="0"/>
              </a:rPr>
              <a:t> </a:t>
            </a:r>
            <a:r>
              <a:rPr lang="en-US" sz="2400" cap="none" dirty="0" err="1">
                <a:solidFill>
                  <a:schemeClr val="tx1"/>
                </a:solidFill>
                <a:latin typeface="Times New Roman" panose="02020603050405020304" pitchFamily="18" charset="0"/>
                <a:cs typeface="Times New Roman" panose="02020603050405020304" pitchFamily="18" charset="0"/>
              </a:rPr>
              <a:t>sreenivasarao</a:t>
            </a:r>
            <a:r>
              <a:rPr lang="en-US" sz="2400" cap="none" dirty="0">
                <a:solidFill>
                  <a:schemeClr val="tx1"/>
                </a:solidFill>
                <a:latin typeface="Times New Roman" panose="02020603050405020304" pitchFamily="18" charset="0"/>
                <a:cs typeface="Times New Roman" panose="02020603050405020304" pitchFamily="18" charset="0"/>
              </a:rPr>
              <a:t>,” management information system to help managers for providing decision making in an organization”, international journal of reviews in computing. </a:t>
            </a:r>
          </a:p>
          <a:p>
            <a:pPr algn="just">
              <a:buClr>
                <a:schemeClr val="dk1"/>
              </a:buClr>
            </a:pPr>
            <a:endParaRPr lang="en-US" sz="2400" b="1" cap="none" dirty="0">
              <a:solidFill>
                <a:schemeClr val="tx1"/>
              </a:solidFill>
              <a:latin typeface="Times New Roman" panose="02020603050405020304" pitchFamily="18" charset="0"/>
              <a:cs typeface="Times New Roman" panose="02020603050405020304" pitchFamily="18" charset="0"/>
            </a:endParaRPr>
          </a:p>
          <a:p>
            <a:pPr algn="just">
              <a:spcBef>
                <a:spcPts val="750"/>
              </a:spcBef>
              <a:buClr>
                <a:schemeClr val="dk1"/>
              </a:buClr>
            </a:pPr>
            <a:r>
              <a:rPr lang="en-US" sz="2400" cap="none" dirty="0" err="1">
                <a:solidFill>
                  <a:schemeClr val="tx1"/>
                </a:solidFill>
                <a:latin typeface="Times New Roman" panose="02020603050405020304" pitchFamily="18" charset="0"/>
                <a:cs typeface="Times New Roman" panose="02020603050405020304" pitchFamily="18" charset="0"/>
              </a:rPr>
              <a:t>G.Satyanarayana</a:t>
            </a:r>
            <a:r>
              <a:rPr lang="en-US" sz="2400" cap="none" dirty="0">
                <a:solidFill>
                  <a:schemeClr val="tx1"/>
                </a:solidFill>
                <a:latin typeface="Times New Roman" panose="02020603050405020304" pitchFamily="18" charset="0"/>
                <a:cs typeface="Times New Roman" panose="02020603050405020304" pitchFamily="18" charset="0"/>
              </a:rPr>
              <a:t> </a:t>
            </a:r>
            <a:r>
              <a:rPr lang="en-US" sz="2400" cap="none" dirty="0" err="1">
                <a:solidFill>
                  <a:schemeClr val="tx1"/>
                </a:solidFill>
                <a:latin typeface="Times New Roman" panose="02020603050405020304" pitchFamily="18" charset="0"/>
                <a:cs typeface="Times New Roman" panose="02020603050405020304" pitchFamily="18" charset="0"/>
              </a:rPr>
              <a:t>reddy,rallabandi</a:t>
            </a:r>
            <a:r>
              <a:rPr lang="en-US" sz="2400" cap="none" dirty="0">
                <a:solidFill>
                  <a:schemeClr val="tx1"/>
                </a:solidFill>
                <a:latin typeface="Times New Roman" panose="02020603050405020304" pitchFamily="18" charset="0"/>
                <a:cs typeface="Times New Roman" panose="02020603050405020304" pitchFamily="18" charset="0"/>
              </a:rPr>
              <a:t> </a:t>
            </a:r>
            <a:r>
              <a:rPr lang="en-US" sz="2400" cap="none" dirty="0" err="1">
                <a:solidFill>
                  <a:schemeClr val="tx1"/>
                </a:solidFill>
                <a:latin typeface="Times New Roman" panose="02020603050405020304" pitchFamily="18" charset="0"/>
                <a:cs typeface="Times New Roman" panose="02020603050405020304" pitchFamily="18" charset="0"/>
              </a:rPr>
              <a:t>srinivasu,srikanth</a:t>
            </a:r>
            <a:r>
              <a:rPr lang="en-US" sz="2400" cap="none" dirty="0">
                <a:solidFill>
                  <a:schemeClr val="tx1"/>
                </a:solidFill>
                <a:latin typeface="Times New Roman" panose="02020603050405020304" pitchFamily="18" charset="0"/>
                <a:cs typeface="Times New Roman" panose="02020603050405020304" pitchFamily="18" charset="0"/>
              </a:rPr>
              <a:t> </a:t>
            </a:r>
            <a:r>
              <a:rPr lang="en-US" sz="2400" cap="none" dirty="0" err="1">
                <a:solidFill>
                  <a:schemeClr val="tx1"/>
                </a:solidFill>
                <a:latin typeface="Times New Roman" panose="02020603050405020304" pitchFamily="18" charset="0"/>
                <a:cs typeface="Times New Roman" panose="02020603050405020304" pitchFamily="18" charset="0"/>
              </a:rPr>
              <a:t>reddy</a:t>
            </a:r>
            <a:r>
              <a:rPr lang="en-US" sz="2400" cap="none" dirty="0">
                <a:solidFill>
                  <a:schemeClr val="tx1"/>
                </a:solidFill>
                <a:latin typeface="Times New Roman" panose="02020603050405020304" pitchFamily="18" charset="0"/>
                <a:cs typeface="Times New Roman" panose="02020603050405020304" pitchFamily="18" charset="0"/>
              </a:rPr>
              <a:t> </a:t>
            </a:r>
            <a:r>
              <a:rPr lang="en-US" sz="2400" cap="none" dirty="0" err="1">
                <a:solidFill>
                  <a:schemeClr val="tx1"/>
                </a:solidFill>
                <a:latin typeface="Times New Roman" panose="02020603050405020304" pitchFamily="18" charset="0"/>
                <a:cs typeface="Times New Roman" panose="02020603050405020304" pitchFamily="18" charset="0"/>
              </a:rPr>
              <a:t>rikkula,vuda</a:t>
            </a:r>
            <a:r>
              <a:rPr lang="en-US" sz="2400" cap="none" dirty="0">
                <a:solidFill>
                  <a:schemeClr val="tx1"/>
                </a:solidFill>
                <a:latin typeface="Times New Roman" panose="02020603050405020304" pitchFamily="18" charset="0"/>
                <a:cs typeface="Times New Roman" panose="02020603050405020304" pitchFamily="18" charset="0"/>
              </a:rPr>
              <a:t> </a:t>
            </a:r>
            <a:r>
              <a:rPr lang="en-US" sz="2400" cap="none" dirty="0" err="1">
                <a:solidFill>
                  <a:schemeClr val="tx1"/>
                </a:solidFill>
                <a:latin typeface="Times New Roman" panose="02020603050405020304" pitchFamily="18" charset="0"/>
                <a:cs typeface="Times New Roman" panose="02020603050405020304" pitchFamily="18" charset="0"/>
              </a:rPr>
              <a:t>sreenivasa</a:t>
            </a:r>
            <a:r>
              <a:rPr lang="en-US" sz="2400" cap="none" dirty="0">
                <a:solidFill>
                  <a:schemeClr val="tx1"/>
                </a:solidFill>
                <a:latin typeface="Times New Roman" panose="02020603050405020304" pitchFamily="18" charset="0"/>
                <a:cs typeface="Times New Roman" panose="02020603050405020304" pitchFamily="18" charset="0"/>
              </a:rPr>
              <a:t> </a:t>
            </a:r>
            <a:r>
              <a:rPr lang="en-US" sz="2400" cap="none" dirty="0" err="1">
                <a:solidFill>
                  <a:schemeClr val="tx1"/>
                </a:solidFill>
                <a:latin typeface="Times New Roman" panose="02020603050405020304" pitchFamily="18" charset="0"/>
                <a:cs typeface="Times New Roman" panose="02020603050405020304" pitchFamily="18" charset="0"/>
              </a:rPr>
              <a:t>rao</a:t>
            </a:r>
            <a:r>
              <a:rPr lang="en-US" sz="2400" cap="none" dirty="0">
                <a:solidFill>
                  <a:schemeClr val="tx1"/>
                </a:solidFill>
                <a:latin typeface="Times New Roman" panose="02020603050405020304" pitchFamily="18" charset="0"/>
                <a:cs typeface="Times New Roman" panose="02020603050405020304" pitchFamily="18" charset="0"/>
              </a:rPr>
              <a:t>,” management information system to help managers for providing decision making in an organization”, international journal of reviews in computing.</a:t>
            </a:r>
          </a:p>
          <a:p>
            <a:pPr algn="just">
              <a:spcBef>
                <a:spcPts val="750"/>
              </a:spcBef>
              <a:buClr>
                <a:schemeClr val="dk1"/>
              </a:buClr>
            </a:pPr>
            <a:endParaRPr lang="en-US" sz="2400" b="1" cap="none" dirty="0">
              <a:solidFill>
                <a:schemeClr val="tx1"/>
              </a:solidFill>
              <a:latin typeface="Times New Roman" panose="02020603050405020304" pitchFamily="18" charset="0"/>
              <a:cs typeface="Times New Roman" panose="02020603050405020304" pitchFamily="18" charset="0"/>
            </a:endParaRPr>
          </a:p>
          <a:p>
            <a:pPr marL="171450" indent="-171450" algn="just">
              <a:spcBef>
                <a:spcPts val="750"/>
              </a:spcBef>
              <a:buClr>
                <a:schemeClr val="dk1"/>
              </a:buClr>
              <a:buFont typeface="Noto Sans Symbols"/>
              <a:buChar char="▪"/>
            </a:pPr>
            <a:r>
              <a:rPr lang="en-US" sz="2400" cap="none" dirty="0">
                <a:solidFill>
                  <a:schemeClr val="tx1"/>
                </a:solidFill>
                <a:latin typeface="Times New Roman" panose="02020603050405020304" pitchFamily="18" charset="0"/>
                <a:cs typeface="Times New Roman" panose="02020603050405020304" pitchFamily="18" charset="0"/>
              </a:rPr>
              <a:t>Other websites;-</a:t>
            </a:r>
            <a:endParaRPr lang="en-US" cap="none" dirty="0">
              <a:solidFill>
                <a:schemeClr val="tx1"/>
              </a:solidFill>
              <a:latin typeface="Times New Roman" panose="02020603050405020304" pitchFamily="18" charset="0"/>
              <a:cs typeface="Times New Roman" panose="02020603050405020304" pitchFamily="18" charset="0"/>
            </a:endParaRPr>
          </a:p>
          <a:p>
            <a:pPr marL="342900" lvl="1" indent="-342900" algn="just">
              <a:spcBef>
                <a:spcPts val="375"/>
              </a:spcBef>
              <a:buClr>
                <a:schemeClr val="dk1"/>
              </a:buClr>
              <a:buSzPct val="100000"/>
              <a:buFont typeface="Noto Sans Symbols"/>
              <a:buChar char="▪"/>
            </a:pPr>
            <a:r>
              <a:rPr lang="en-US" b="1" u="sng"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Http://www.Wordpress.Org/</a:t>
            </a:r>
            <a:r>
              <a:rPr lang="en-US" b="1"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pPr marL="342900" lvl="1" indent="-342900" algn="just">
              <a:spcBef>
                <a:spcPts val="375"/>
              </a:spcBef>
              <a:buClr>
                <a:schemeClr val="dk1"/>
              </a:buClr>
              <a:buSzPct val="100000"/>
              <a:buFont typeface="Noto Sans Symbols"/>
              <a:buChar char="▪"/>
            </a:pPr>
            <a:r>
              <a:rPr lang="en-US" b="1" u="sng"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Http://www.Academia.Edu/</a:t>
            </a:r>
            <a:r>
              <a:rPr lang="en-US" b="1"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pPr marL="342900" lvl="1" indent="-342900" algn="just">
              <a:spcBef>
                <a:spcPts val="375"/>
              </a:spcBef>
              <a:buClr>
                <a:schemeClr val="dk1"/>
              </a:buClr>
              <a:buSzPct val="100000"/>
              <a:buFont typeface="Noto Sans Symbols"/>
              <a:buChar char="▪"/>
            </a:pPr>
            <a:r>
              <a:rPr lang="en-US" b="1" u="sng"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Http://www.Stackoverflow.Com/</a:t>
            </a:r>
            <a:endParaRPr lang="en-US" b="1" dirty="0">
              <a:solidFill>
                <a:schemeClr val="tx1"/>
              </a:solidFill>
              <a:latin typeface="Times New Roman" panose="02020603050405020304" pitchFamily="18" charset="0"/>
              <a:cs typeface="Times New Roman" panose="02020603050405020304" pitchFamily="18" charset="0"/>
            </a:endParaRPr>
          </a:p>
          <a:p>
            <a:pPr marL="342900" lvl="1" indent="-342900" algn="just">
              <a:spcBef>
                <a:spcPts val="375"/>
              </a:spcBef>
              <a:buClr>
                <a:schemeClr val="dk1"/>
              </a:buClr>
              <a:buSzPct val="100000"/>
              <a:buFont typeface="Noto Sans Symbols"/>
              <a:buChar char="▪"/>
            </a:pPr>
            <a:r>
              <a:rPr lang="en-US" b="1" u="sng"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Http://www.Iproject.Com</a:t>
            </a:r>
            <a:endParaRPr lang="en-US" b="1" dirty="0">
              <a:solidFill>
                <a:schemeClr val="tx1"/>
              </a:solidFill>
              <a:latin typeface="Times New Roman" panose="02020603050405020304" pitchFamily="18" charset="0"/>
              <a:cs typeface="Times New Roman" panose="02020603050405020304" pitchFamily="18" charset="0"/>
            </a:endParaRPr>
          </a:p>
          <a:p>
            <a:pPr marL="171450" indent="-30479">
              <a:spcBef>
                <a:spcPts val="750"/>
              </a:spcBef>
              <a:buClr>
                <a:schemeClr val="dk1"/>
              </a:buClr>
              <a:buFont typeface="Noto Sans Symbols"/>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999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8;p22">
            <a:extLst>
              <a:ext uri="{FF2B5EF4-FFF2-40B4-BE49-F238E27FC236}">
                <a16:creationId xmlns:a16="http://schemas.microsoft.com/office/drawing/2014/main" id="{20D6854E-91C9-B9D6-21C4-23426690E59A}"/>
              </a:ext>
            </a:extLst>
          </p:cNvPr>
          <p:cNvSpPr txBox="1">
            <a:spLocks/>
          </p:cNvSpPr>
          <p:nvPr/>
        </p:nvSpPr>
        <p:spPr>
          <a:xfrm>
            <a:off x="2242078" y="620688"/>
            <a:ext cx="7704667" cy="1241649"/>
          </a:xfrm>
          <a:prstGeom prst="rect">
            <a:avLst/>
          </a:prstGeom>
          <a:noFill/>
          <a:ln>
            <a:noFill/>
          </a:ln>
        </p:spPr>
        <p:txBody>
          <a:bodyPr spcFirstLastPara="1" wrap="square" lIns="91425" tIns="45700" rIns="91425" bIns="45700" anchor="ctr" anchorCtr="0">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spcBef>
                <a:spcPts val="0"/>
              </a:spcBef>
              <a:buClr>
                <a:schemeClr val="dk1"/>
              </a:buClr>
              <a:buSzPts val="3200"/>
              <a:buFont typeface="Times New Roman"/>
              <a:buNone/>
            </a:pPr>
            <a:r>
              <a:rPr lang="en-US" sz="3200" b="1" dirty="0">
                <a:latin typeface="Times New Roman" panose="02020603050405020304" pitchFamily="18" charset="0"/>
                <a:ea typeface="Times New Roman"/>
                <a:cs typeface="Times New Roman" panose="02020603050405020304" pitchFamily="18" charset="0"/>
                <a:sym typeface="Times New Roman"/>
              </a:rPr>
              <a:t>CONCLUSION</a:t>
            </a:r>
          </a:p>
        </p:txBody>
      </p:sp>
      <p:sp>
        <p:nvSpPr>
          <p:cNvPr id="3" name="Google Shape;239;p22">
            <a:extLst>
              <a:ext uri="{FF2B5EF4-FFF2-40B4-BE49-F238E27FC236}">
                <a16:creationId xmlns:a16="http://schemas.microsoft.com/office/drawing/2014/main" id="{1A09C532-A3B4-DE15-FCCF-2195CF336036}"/>
              </a:ext>
            </a:extLst>
          </p:cNvPr>
          <p:cNvSpPr txBox="1">
            <a:spLocks/>
          </p:cNvSpPr>
          <p:nvPr/>
        </p:nvSpPr>
        <p:spPr>
          <a:xfrm>
            <a:off x="1773931" y="2384636"/>
            <a:ext cx="9145017" cy="2088728"/>
          </a:xfrm>
          <a:prstGeom prst="rect">
            <a:avLst/>
          </a:prstGeom>
          <a:noFill/>
          <a:ln>
            <a:noFill/>
          </a:ln>
        </p:spPr>
        <p:txBody>
          <a:bodyPr spcFirstLastPara="1" wrap="square" lIns="91425" tIns="45700" rIns="91425" bIns="45700" anchor="t" anchorCtr="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171450" indent="-171450" algn="just">
              <a:spcBef>
                <a:spcPts val="0"/>
              </a:spcBef>
              <a:buClr>
                <a:schemeClr val="dk1"/>
              </a:buClr>
              <a:buSzPts val="2400"/>
            </a:pPr>
            <a:r>
              <a:rPr lang="en-US" sz="2400" dirty="0">
                <a:latin typeface="Times New Roman" panose="02020603050405020304" pitchFamily="18" charset="0"/>
                <a:cs typeface="Times New Roman" panose="02020603050405020304" pitchFamily="18" charset="0"/>
              </a:rPr>
              <a:t>The Attendance Management System is developed using Machine Learning meets the objectives of the system which it has been developed. The system has reached a steady state where all bugs have been eliminated. The system is operated at a high level of efficiency. The system solves the problem. It was intended to solve as requirement specification.</a:t>
            </a:r>
          </a:p>
          <a:p>
            <a:pPr marL="171450" indent="-19050">
              <a:spcBef>
                <a:spcPts val="750"/>
              </a:spcBef>
              <a:buClr>
                <a:schemeClr val="dk1"/>
              </a:buClr>
              <a:buSzPts val="2400"/>
              <a:buFont typeface="Arial" pitchFamily="34" charse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7890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F00745-5FF0-64DD-B6D7-3A5C6E740F0E}"/>
              </a:ext>
            </a:extLst>
          </p:cNvPr>
          <p:cNvSpPr txBox="1"/>
          <p:nvPr/>
        </p:nvSpPr>
        <p:spPr>
          <a:xfrm>
            <a:off x="4016486" y="2598003"/>
            <a:ext cx="4155852" cy="1569660"/>
          </a:xfrm>
          <a:prstGeom prst="rect">
            <a:avLst/>
          </a:prstGeom>
          <a:noFill/>
        </p:spPr>
        <p:txBody>
          <a:bodyPr wrap="square" rtlCol="0">
            <a:spAutoFit/>
          </a:bodyPr>
          <a:lstStyle/>
          <a:p>
            <a:pPr algn="ctr"/>
            <a:r>
              <a:rPr lang="en-IN" sz="4800" dirty="0">
                <a:latin typeface="Comic Sans MS" panose="030F0702030302020204" pitchFamily="66" charset="0"/>
              </a:rPr>
              <a:t>THANK YOU </a:t>
            </a:r>
            <a:r>
              <a:rPr lang="en-IN" sz="4800" dirty="0">
                <a:latin typeface="Comic Sans MS" panose="030F0702030302020204" pitchFamily="66" charset="0"/>
                <a:sym typeface="Wingdings" panose="05000000000000000000" pitchFamily="2" charset="2"/>
              </a:rPr>
              <a:t></a:t>
            </a:r>
            <a:endParaRPr lang="en-IN" sz="4800" dirty="0">
              <a:latin typeface="Comic Sans MS" panose="030F0702030302020204" pitchFamily="66" charset="0"/>
            </a:endParaRPr>
          </a:p>
        </p:txBody>
      </p:sp>
    </p:spTree>
    <p:extLst>
      <p:ext uri="{BB962C8B-B14F-4D97-AF65-F5344CB8AC3E}">
        <p14:creationId xmlns:p14="http://schemas.microsoft.com/office/powerpoint/2010/main" val="389686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0263" y="188640"/>
            <a:ext cx="10360501" cy="1223963"/>
          </a:xfrm>
        </p:spPr>
        <p:txBody>
          <a:bodyPr/>
          <a:lstStyle/>
          <a:p>
            <a:pPr algn="ctr"/>
            <a:r>
              <a:rPr lang="en-US" sz="3600" b="1" dirty="0">
                <a:latin typeface="Times New Roman"/>
                <a:ea typeface="Times New Roman"/>
                <a:cs typeface="Times New Roman"/>
                <a:sym typeface="Times New Roman"/>
              </a:rPr>
              <a:t>ABSTRACT</a:t>
            </a:r>
            <a:endParaRPr lang="en-US" dirty="0"/>
          </a:p>
        </p:txBody>
      </p:sp>
      <p:sp>
        <p:nvSpPr>
          <p:cNvPr id="3" name="Content Placeholder 2">
            <a:extLst>
              <a:ext uri="{FF2B5EF4-FFF2-40B4-BE49-F238E27FC236}">
                <a16:creationId xmlns:a16="http://schemas.microsoft.com/office/drawing/2014/main" id="{ADD9126C-292F-82DC-EF88-DCDC3B699309}"/>
              </a:ext>
            </a:extLst>
          </p:cNvPr>
          <p:cNvSpPr>
            <a:spLocks noGrp="1"/>
          </p:cNvSpPr>
          <p:nvPr>
            <p:ph idx="1"/>
          </p:nvPr>
        </p:nvSpPr>
        <p:spPr/>
        <p:txBody>
          <a:bodyPr>
            <a:normAutofit/>
          </a:bodyPr>
          <a:lstStyle/>
          <a:p>
            <a:pPr marL="0" indent="0" algn="just">
              <a:lnSpc>
                <a:spcPct val="90000"/>
              </a:lnSpc>
              <a:spcBef>
                <a:spcPts val="0"/>
              </a:spcBef>
              <a:spcAft>
                <a:spcPts val="0"/>
              </a:spcAft>
              <a:buClr>
                <a:schemeClr val="dk1"/>
              </a:buClr>
              <a:buSzPts val="2400"/>
              <a:buNone/>
            </a:pPr>
            <a:r>
              <a:rPr lang="en-US" sz="2200" dirty="0">
                <a:latin typeface="Times New Roman" panose="02020603050405020304" pitchFamily="18" charset="0"/>
                <a:cs typeface="Times New Roman" panose="02020603050405020304" pitchFamily="18" charset="0"/>
              </a:rPr>
              <a:t>In the era of modern technologies emerging at rapid pace there is no reason why a crucial event in educational sector such as attendance should be done in the old boring traditional way. </a:t>
            </a:r>
          </a:p>
          <a:p>
            <a:pPr algn="just">
              <a:lnSpc>
                <a:spcPct val="90000"/>
              </a:lnSpc>
              <a:spcBef>
                <a:spcPts val="0"/>
              </a:spcBef>
              <a:spcAft>
                <a:spcPts val="0"/>
              </a:spcAft>
              <a:buClr>
                <a:schemeClr val="dk1"/>
              </a:buClr>
              <a:buSzPts val="2400"/>
            </a:pPr>
            <a:endParaRPr lang="en-US" sz="2200" dirty="0">
              <a:latin typeface="Times New Roman" panose="02020603050405020304" pitchFamily="18" charset="0"/>
              <a:cs typeface="Times New Roman" panose="02020603050405020304" pitchFamily="18" charset="0"/>
            </a:endParaRPr>
          </a:p>
          <a:p>
            <a:pPr marL="0" indent="0" algn="just">
              <a:lnSpc>
                <a:spcPct val="90000"/>
              </a:lnSpc>
              <a:spcBef>
                <a:spcPts val="0"/>
              </a:spcBef>
              <a:spcAft>
                <a:spcPts val="0"/>
              </a:spcAft>
              <a:buClr>
                <a:schemeClr val="dk1"/>
              </a:buClr>
              <a:buSzPts val="2400"/>
              <a:buNone/>
            </a:pPr>
            <a:r>
              <a:rPr lang="en-US" sz="2200" dirty="0">
                <a:latin typeface="Times New Roman" panose="02020603050405020304" pitchFamily="18" charset="0"/>
                <a:cs typeface="Times New Roman" panose="02020603050405020304" pitchFamily="18" charset="0"/>
              </a:rPr>
              <a:t>Attendance monitoring system will save a lot of time and energy for the both parties  students as well as the class teachers. Attendance will be monitored by the face recognition algorithm by recognizing only the face of the students from the rest of the objects and then marking them as present. </a:t>
            </a:r>
          </a:p>
          <a:p>
            <a:pPr algn="just">
              <a:lnSpc>
                <a:spcPct val="90000"/>
              </a:lnSpc>
              <a:spcBef>
                <a:spcPts val="0"/>
              </a:spcBef>
              <a:spcAft>
                <a:spcPts val="0"/>
              </a:spcAft>
              <a:buClr>
                <a:schemeClr val="dk1"/>
              </a:buClr>
              <a:buSzPts val="2400"/>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 system will be pre feed with the images of all the students and with the help of this     pre feed data the algorithm will detect them who are present and match the features with the already saved images of them present in the database.</a:t>
            </a:r>
          </a:p>
          <a:p>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Times New Roman"/>
                <a:ea typeface="Times New Roman"/>
                <a:cs typeface="Times New Roman"/>
                <a:sym typeface="Times New Roman"/>
              </a:rPr>
              <a:t>REQUIREMENT</a:t>
            </a:r>
            <a:endParaRPr lang="en-US" dirty="0"/>
          </a:p>
        </p:txBody>
      </p:sp>
      <p:sp>
        <p:nvSpPr>
          <p:cNvPr id="3" name="Content Placeholder 2"/>
          <p:cNvSpPr>
            <a:spLocks noGrp="1"/>
          </p:cNvSpPr>
          <p:nvPr>
            <p:ph sz="half" idx="1"/>
          </p:nvPr>
        </p:nvSpPr>
        <p:spPr>
          <a:xfrm>
            <a:off x="1331170" y="2125223"/>
            <a:ext cx="10360500" cy="3247993"/>
          </a:xfrm>
        </p:spPr>
        <p:txBody>
          <a:bodyPr>
            <a:noAutofit/>
          </a:bodyPr>
          <a:lstStyle/>
          <a:p>
            <a:pPr marL="0" indent="0" algn="just">
              <a:buNone/>
            </a:pPr>
            <a:r>
              <a:rPr lang="en-IN" sz="2400" b="1" i="0" u="none" strike="noStrike" dirty="0">
                <a:effectLst/>
                <a:latin typeface="Times New Roman" panose="02020603050405020304" pitchFamily="18" charset="0"/>
              </a:rPr>
              <a:t>    Software Requirements :</a:t>
            </a:r>
            <a:endParaRPr lang="en-IN" sz="2400" b="1" dirty="0">
              <a:latin typeface="Times New Roman" panose="02020603050405020304" pitchFamily="18" charset="0"/>
            </a:endParaRPr>
          </a:p>
          <a:p>
            <a:pPr marL="507418" indent="0" rtl="0" fontAlgn="base">
              <a:spcBef>
                <a:spcPts val="0"/>
              </a:spcBef>
              <a:spcAft>
                <a:spcPts val="0"/>
              </a:spcAft>
              <a:buNone/>
            </a:pPr>
            <a:r>
              <a:rPr lang="en-US" sz="2400" b="0" i="0" u="none" strike="noStrike" dirty="0">
                <a:effectLst/>
                <a:latin typeface="Times New Roman" panose="02020603050405020304" pitchFamily="18" charset="0"/>
              </a:rPr>
              <a:t>   Operating System : Windows  OS.</a:t>
            </a:r>
            <a:endParaRPr lang="en-US" sz="2400" b="0" dirty="0">
              <a:effectLst/>
            </a:endParaRPr>
          </a:p>
          <a:p>
            <a:pPr marL="507418" indent="0" rtl="0" fontAlgn="base">
              <a:spcBef>
                <a:spcPts val="0"/>
              </a:spcBef>
              <a:spcAft>
                <a:spcPts val="0"/>
              </a:spcAft>
              <a:buNone/>
            </a:pPr>
            <a:r>
              <a:rPr lang="en-US" sz="2400" b="0" i="0" u="none" strike="noStrike" dirty="0">
                <a:effectLst/>
                <a:latin typeface="Times New Roman" panose="02020603050405020304" pitchFamily="18" charset="0"/>
              </a:rPr>
              <a:t>   Platform: Android Studio.</a:t>
            </a:r>
          </a:p>
          <a:p>
            <a:pPr marL="507418" indent="0" rtl="0" fontAlgn="base">
              <a:spcBef>
                <a:spcPts val="0"/>
              </a:spcBef>
              <a:spcAft>
                <a:spcPts val="0"/>
              </a:spcAft>
              <a:buNone/>
            </a:pPr>
            <a:r>
              <a:rPr lang="en-US" sz="2400" b="0" i="0" u="none" strike="noStrike" dirty="0">
                <a:effectLst/>
                <a:latin typeface="Times New Roman" panose="02020603050405020304" pitchFamily="18" charset="0"/>
              </a:rPr>
              <a:t>   Programming Language : PHYTON.</a:t>
            </a:r>
          </a:p>
          <a:p>
            <a:pPr marL="507418" indent="0" rtl="0" fontAlgn="base">
              <a:spcBef>
                <a:spcPts val="0"/>
              </a:spcBef>
              <a:spcAft>
                <a:spcPts val="0"/>
              </a:spcAft>
              <a:buNone/>
            </a:pPr>
            <a:endParaRPr lang="en-US" sz="2400" b="0" i="0" u="none" strike="noStrike" dirty="0">
              <a:effectLst/>
              <a:latin typeface="Times New Roman" panose="02020603050405020304" pitchFamily="18" charset="0"/>
            </a:endParaRPr>
          </a:p>
          <a:p>
            <a:pPr marL="278818" indent="0" rtl="0">
              <a:spcBef>
                <a:spcPts val="0"/>
              </a:spcBef>
              <a:spcAft>
                <a:spcPts val="0"/>
              </a:spcAft>
              <a:buNone/>
            </a:pPr>
            <a:r>
              <a:rPr lang="en-US" sz="2400" b="1" i="0" u="none" strike="noStrike" dirty="0">
                <a:effectLst/>
                <a:latin typeface="Times New Roman" panose="02020603050405020304" pitchFamily="18" charset="0"/>
              </a:rPr>
              <a:t>Hardware Requirements :</a:t>
            </a:r>
            <a:endParaRPr lang="en-US" sz="2400" b="0" dirty="0">
              <a:effectLst/>
            </a:endParaRPr>
          </a:p>
          <a:p>
            <a:pPr marL="0" indent="0" rtl="0">
              <a:spcBef>
                <a:spcPts val="0"/>
              </a:spcBef>
              <a:spcAft>
                <a:spcPts val="0"/>
              </a:spcAft>
              <a:buNone/>
            </a:pPr>
            <a:r>
              <a:rPr lang="en-US" sz="2400" b="1" i="0" u="none" strike="noStrike" dirty="0">
                <a:effectLst/>
                <a:latin typeface="Times New Roman" panose="02020603050405020304" pitchFamily="18" charset="0"/>
              </a:rPr>
              <a:t>          </a:t>
            </a:r>
            <a:r>
              <a:rPr lang="en-US" sz="2400" b="0" i="0" u="none" strike="noStrike" dirty="0">
                <a:effectLst/>
                <a:latin typeface="Times New Roman" panose="02020603050405020304" pitchFamily="18" charset="0"/>
              </a:rPr>
              <a:t>Processor:  INTEL Pentium 4 Processor Core.</a:t>
            </a:r>
          </a:p>
          <a:p>
            <a:pPr marL="0" indent="0" rtl="0">
              <a:spcBef>
                <a:spcPts val="0"/>
              </a:spcBef>
              <a:spcAft>
                <a:spcPts val="0"/>
              </a:spcAft>
              <a:buNone/>
            </a:pPr>
            <a:r>
              <a:rPr lang="en-US" sz="2400" b="0" i="0" u="none" strike="noStrike" dirty="0">
                <a:effectLst/>
                <a:latin typeface="Times New Roman" panose="02020603050405020304" pitchFamily="18" charset="0"/>
              </a:rPr>
              <a:t>          Hard Disk: 40 GB (min).</a:t>
            </a:r>
          </a:p>
          <a:p>
            <a:pPr marL="0" indent="0" rtl="0">
              <a:spcBef>
                <a:spcPts val="0"/>
              </a:spcBef>
              <a:spcAft>
                <a:spcPts val="0"/>
              </a:spcAft>
              <a:buNone/>
            </a:pPr>
            <a:r>
              <a:rPr lang="en-US" sz="2400" b="0" i="0" u="none" strike="noStrike" dirty="0">
                <a:effectLst/>
                <a:latin typeface="Times New Roman" panose="02020603050405020304" pitchFamily="18" charset="0"/>
              </a:rPr>
              <a:t>          RAM: 256 MB or higher. </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Times New Roman"/>
                <a:ea typeface="Times New Roman"/>
                <a:cs typeface="Times New Roman"/>
                <a:sym typeface="Times New Roman"/>
              </a:rPr>
              <a:t>USER INTERFACE</a:t>
            </a:r>
            <a:endParaRPr lang="en-US" dirty="0"/>
          </a:p>
        </p:txBody>
      </p:sp>
      <p:pic>
        <p:nvPicPr>
          <p:cNvPr id="9" name="Content Placeholder 7">
            <a:extLst>
              <a:ext uri="{FF2B5EF4-FFF2-40B4-BE49-F238E27FC236}">
                <a16:creationId xmlns:a16="http://schemas.microsoft.com/office/drawing/2014/main" id="{AD2BA068-9A43-8F78-91E8-DF5123B08F79}"/>
              </a:ext>
            </a:extLst>
          </p:cNvPr>
          <p:cNvPicPr>
            <a:picLocks noGrp="1" noChangeAspect="1"/>
          </p:cNvPicPr>
          <p:nvPr>
            <p:ph sz="half" idx="1"/>
          </p:nvPr>
        </p:nvPicPr>
        <p:blipFill>
          <a:blip r:embed="rId3"/>
          <a:stretch>
            <a:fillRect/>
          </a:stretch>
        </p:blipFill>
        <p:spPr bwMode="auto">
          <a:xfrm>
            <a:off x="3214092" y="2259983"/>
            <a:ext cx="5832648" cy="311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5900" y="1052736"/>
            <a:ext cx="8938472" cy="825056"/>
          </a:xfrm>
        </p:spPr>
        <p:txBody>
          <a:bodyPr>
            <a:normAutofit fontScale="90000"/>
          </a:bodyPr>
          <a:lstStyle/>
          <a:p>
            <a:pPr algn="ctr"/>
            <a:r>
              <a:rPr lang="en-US" dirty="0"/>
              <a:t> </a:t>
            </a:r>
            <a:r>
              <a:rPr lang="en-US" sz="3200" b="1" dirty="0">
                <a:latin typeface="Times New Roman" panose="02020603050405020304" pitchFamily="18" charset="0"/>
                <a:cs typeface="Times New Roman" panose="02020603050405020304" pitchFamily="18" charset="0"/>
              </a:rPr>
              <a:t>FLOWCHART</a:t>
            </a:r>
            <a:endParaRPr lang="en-US" sz="3200" dirty="0"/>
          </a:p>
        </p:txBody>
      </p:sp>
      <p:grpSp>
        <p:nvGrpSpPr>
          <p:cNvPr id="6" name="Google Shape;139;p9">
            <a:extLst>
              <a:ext uri="{FF2B5EF4-FFF2-40B4-BE49-F238E27FC236}">
                <a16:creationId xmlns:a16="http://schemas.microsoft.com/office/drawing/2014/main" id="{E3E15176-F293-C0B1-F8D2-DF93A6D40611}"/>
              </a:ext>
            </a:extLst>
          </p:cNvPr>
          <p:cNvGrpSpPr/>
          <p:nvPr/>
        </p:nvGrpSpPr>
        <p:grpSpPr>
          <a:xfrm>
            <a:off x="2172395" y="2924944"/>
            <a:ext cx="7844033" cy="1323811"/>
            <a:chOff x="38815" y="1512171"/>
            <a:chExt cx="7844033" cy="1323811"/>
          </a:xfrm>
        </p:grpSpPr>
        <p:sp>
          <p:nvSpPr>
            <p:cNvPr id="7" name="Google Shape;140;p9">
              <a:extLst>
                <a:ext uri="{FF2B5EF4-FFF2-40B4-BE49-F238E27FC236}">
                  <a16:creationId xmlns:a16="http://schemas.microsoft.com/office/drawing/2014/main" id="{3B7521E2-FE22-30E7-0D46-DA9E5AF01AC0}"/>
                </a:ext>
              </a:extLst>
            </p:cNvPr>
            <p:cNvSpPr/>
            <p:nvPr/>
          </p:nvSpPr>
          <p:spPr>
            <a:xfrm>
              <a:off x="46057" y="1512171"/>
              <a:ext cx="1193787" cy="1320627"/>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1;p9">
              <a:extLst>
                <a:ext uri="{FF2B5EF4-FFF2-40B4-BE49-F238E27FC236}">
                  <a16:creationId xmlns:a16="http://schemas.microsoft.com/office/drawing/2014/main" id="{21B9F829-0107-6318-5D7E-790F14DDD661}"/>
                </a:ext>
              </a:extLst>
            </p:cNvPr>
            <p:cNvSpPr txBox="1"/>
            <p:nvPr/>
          </p:nvSpPr>
          <p:spPr>
            <a:xfrm>
              <a:off x="38815" y="1550320"/>
              <a:ext cx="1123857" cy="1250697"/>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dirty="0">
                  <a:solidFill>
                    <a:schemeClr val="lt1"/>
                  </a:solidFill>
                  <a:latin typeface="Calibri"/>
                  <a:ea typeface="Calibri"/>
                  <a:cs typeface="Calibri"/>
                  <a:sym typeface="Calibri"/>
                </a:rPr>
                <a:t>Add students information and face in database</a:t>
              </a:r>
              <a:endParaRPr sz="1600" dirty="0">
                <a:solidFill>
                  <a:schemeClr val="lt1"/>
                </a:solidFill>
                <a:latin typeface="Calibri"/>
                <a:ea typeface="Calibri"/>
                <a:cs typeface="Calibri"/>
                <a:sym typeface="Calibri"/>
              </a:endParaRPr>
            </a:p>
          </p:txBody>
        </p:sp>
        <p:sp>
          <p:nvSpPr>
            <p:cNvPr id="9" name="Google Shape;142;p9">
              <a:extLst>
                <a:ext uri="{FF2B5EF4-FFF2-40B4-BE49-F238E27FC236}">
                  <a16:creationId xmlns:a16="http://schemas.microsoft.com/office/drawing/2014/main" id="{31CF3025-4CBD-2256-2192-AF78EE9544A1}"/>
                </a:ext>
              </a:extLst>
            </p:cNvPr>
            <p:cNvSpPr/>
            <p:nvPr/>
          </p:nvSpPr>
          <p:spPr>
            <a:xfrm>
              <a:off x="1317017" y="2027639"/>
              <a:ext cx="253082" cy="296059"/>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3;p9">
              <a:extLst>
                <a:ext uri="{FF2B5EF4-FFF2-40B4-BE49-F238E27FC236}">
                  <a16:creationId xmlns:a16="http://schemas.microsoft.com/office/drawing/2014/main" id="{2EB5938F-7239-F01A-1A6D-E5F7A5AA3C0D}"/>
                </a:ext>
              </a:extLst>
            </p:cNvPr>
            <p:cNvSpPr txBox="1"/>
            <p:nvPr/>
          </p:nvSpPr>
          <p:spPr>
            <a:xfrm>
              <a:off x="1317017" y="2086851"/>
              <a:ext cx="177157" cy="17763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200">
                <a:solidFill>
                  <a:schemeClr val="lt1"/>
                </a:solidFill>
                <a:latin typeface="Calibri"/>
                <a:ea typeface="Calibri"/>
                <a:cs typeface="Calibri"/>
                <a:sym typeface="Calibri"/>
              </a:endParaRPr>
            </a:p>
          </p:txBody>
        </p:sp>
        <p:sp>
          <p:nvSpPr>
            <p:cNvPr id="11" name="Google Shape;144;p9">
              <a:extLst>
                <a:ext uri="{FF2B5EF4-FFF2-40B4-BE49-F238E27FC236}">
                  <a16:creationId xmlns:a16="http://schemas.microsoft.com/office/drawing/2014/main" id="{7D1A618F-631A-F7F1-47C2-6EEB639E00A4}"/>
                </a:ext>
              </a:extLst>
            </p:cNvPr>
            <p:cNvSpPr/>
            <p:nvPr/>
          </p:nvSpPr>
          <p:spPr>
            <a:xfrm>
              <a:off x="1675153" y="1515355"/>
              <a:ext cx="1193787" cy="1320627"/>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5;p9">
              <a:extLst>
                <a:ext uri="{FF2B5EF4-FFF2-40B4-BE49-F238E27FC236}">
                  <a16:creationId xmlns:a16="http://schemas.microsoft.com/office/drawing/2014/main" id="{2420CA4D-FE22-54F3-AEB9-3BA203826872}"/>
                </a:ext>
              </a:extLst>
            </p:cNvPr>
            <p:cNvSpPr txBox="1"/>
            <p:nvPr/>
          </p:nvSpPr>
          <p:spPr>
            <a:xfrm>
              <a:off x="1710118" y="1550320"/>
              <a:ext cx="1123857" cy="1250697"/>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dirty="0">
                  <a:solidFill>
                    <a:schemeClr val="lt1"/>
                  </a:solidFill>
                  <a:latin typeface="Calibri"/>
                  <a:ea typeface="Calibri"/>
                  <a:cs typeface="Calibri"/>
                  <a:sym typeface="Calibri"/>
                </a:rPr>
                <a:t>Database is trained in backend</a:t>
              </a:r>
              <a:endParaRPr sz="1600" dirty="0">
                <a:solidFill>
                  <a:schemeClr val="lt1"/>
                </a:solidFill>
                <a:latin typeface="Calibri"/>
                <a:ea typeface="Calibri"/>
                <a:cs typeface="Calibri"/>
                <a:sym typeface="Calibri"/>
              </a:endParaRPr>
            </a:p>
          </p:txBody>
        </p:sp>
        <p:sp>
          <p:nvSpPr>
            <p:cNvPr id="13" name="Google Shape;146;p9">
              <a:extLst>
                <a:ext uri="{FF2B5EF4-FFF2-40B4-BE49-F238E27FC236}">
                  <a16:creationId xmlns:a16="http://schemas.microsoft.com/office/drawing/2014/main" id="{F5996219-42A0-8C45-1724-A16EE2763EC7}"/>
                </a:ext>
              </a:extLst>
            </p:cNvPr>
            <p:cNvSpPr/>
            <p:nvPr/>
          </p:nvSpPr>
          <p:spPr>
            <a:xfrm>
              <a:off x="2988319" y="2027639"/>
              <a:ext cx="253082" cy="296059"/>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7;p9">
              <a:extLst>
                <a:ext uri="{FF2B5EF4-FFF2-40B4-BE49-F238E27FC236}">
                  <a16:creationId xmlns:a16="http://schemas.microsoft.com/office/drawing/2014/main" id="{E2029932-0A1C-AD22-183A-C66D843AEE89}"/>
                </a:ext>
              </a:extLst>
            </p:cNvPr>
            <p:cNvSpPr txBox="1"/>
            <p:nvPr/>
          </p:nvSpPr>
          <p:spPr>
            <a:xfrm>
              <a:off x="2988319" y="2086851"/>
              <a:ext cx="177157" cy="17763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200">
                <a:solidFill>
                  <a:schemeClr val="lt1"/>
                </a:solidFill>
                <a:latin typeface="Calibri"/>
                <a:ea typeface="Calibri"/>
                <a:cs typeface="Calibri"/>
                <a:sym typeface="Calibri"/>
              </a:endParaRPr>
            </a:p>
          </p:txBody>
        </p:sp>
        <p:sp>
          <p:nvSpPr>
            <p:cNvPr id="15" name="Google Shape;148;p9">
              <a:extLst>
                <a:ext uri="{FF2B5EF4-FFF2-40B4-BE49-F238E27FC236}">
                  <a16:creationId xmlns:a16="http://schemas.microsoft.com/office/drawing/2014/main" id="{9AEA7F56-E50F-5353-3452-0F841DC0F90A}"/>
                </a:ext>
              </a:extLst>
            </p:cNvPr>
            <p:cNvSpPr/>
            <p:nvPr/>
          </p:nvSpPr>
          <p:spPr>
            <a:xfrm>
              <a:off x="3346456" y="1515355"/>
              <a:ext cx="1193787" cy="1320627"/>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p9">
              <a:extLst>
                <a:ext uri="{FF2B5EF4-FFF2-40B4-BE49-F238E27FC236}">
                  <a16:creationId xmlns:a16="http://schemas.microsoft.com/office/drawing/2014/main" id="{59AD1D17-7A09-512D-F0E4-B433329E5826}"/>
                </a:ext>
              </a:extLst>
            </p:cNvPr>
            <p:cNvSpPr txBox="1"/>
            <p:nvPr/>
          </p:nvSpPr>
          <p:spPr>
            <a:xfrm>
              <a:off x="3381421" y="1550320"/>
              <a:ext cx="1123857" cy="1250697"/>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dirty="0">
                  <a:solidFill>
                    <a:schemeClr val="lt1"/>
                  </a:solidFill>
                  <a:latin typeface="Calibri"/>
                  <a:ea typeface="Calibri"/>
                  <a:cs typeface="Calibri"/>
                  <a:sym typeface="Calibri"/>
                </a:rPr>
                <a:t>Open the camera for recognition</a:t>
              </a:r>
              <a:endParaRPr dirty="0"/>
            </a:p>
          </p:txBody>
        </p:sp>
        <p:sp>
          <p:nvSpPr>
            <p:cNvPr id="17" name="Google Shape;150;p9">
              <a:extLst>
                <a:ext uri="{FF2B5EF4-FFF2-40B4-BE49-F238E27FC236}">
                  <a16:creationId xmlns:a16="http://schemas.microsoft.com/office/drawing/2014/main" id="{D758E0D9-2D6E-5DA1-BE5E-3C39B118BC3D}"/>
                </a:ext>
              </a:extLst>
            </p:cNvPr>
            <p:cNvSpPr/>
            <p:nvPr/>
          </p:nvSpPr>
          <p:spPr>
            <a:xfrm>
              <a:off x="4659622" y="2027639"/>
              <a:ext cx="253082" cy="296059"/>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p9">
              <a:extLst>
                <a:ext uri="{FF2B5EF4-FFF2-40B4-BE49-F238E27FC236}">
                  <a16:creationId xmlns:a16="http://schemas.microsoft.com/office/drawing/2014/main" id="{8128756C-BFBD-2FF7-4EF6-F60545ABCD50}"/>
                </a:ext>
              </a:extLst>
            </p:cNvPr>
            <p:cNvSpPr txBox="1"/>
            <p:nvPr/>
          </p:nvSpPr>
          <p:spPr>
            <a:xfrm>
              <a:off x="4659622" y="2086851"/>
              <a:ext cx="177157" cy="17763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200">
                <a:solidFill>
                  <a:schemeClr val="lt1"/>
                </a:solidFill>
                <a:latin typeface="Calibri"/>
                <a:ea typeface="Calibri"/>
                <a:cs typeface="Calibri"/>
                <a:sym typeface="Calibri"/>
              </a:endParaRPr>
            </a:p>
          </p:txBody>
        </p:sp>
        <p:sp>
          <p:nvSpPr>
            <p:cNvPr id="19" name="Google Shape;152;p9">
              <a:extLst>
                <a:ext uri="{FF2B5EF4-FFF2-40B4-BE49-F238E27FC236}">
                  <a16:creationId xmlns:a16="http://schemas.microsoft.com/office/drawing/2014/main" id="{6268A60C-529D-AC4C-F582-D4838BE682AE}"/>
                </a:ext>
              </a:extLst>
            </p:cNvPr>
            <p:cNvSpPr/>
            <p:nvPr/>
          </p:nvSpPr>
          <p:spPr>
            <a:xfrm>
              <a:off x="5017758" y="1515355"/>
              <a:ext cx="1193787" cy="1320627"/>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3;p9">
              <a:extLst>
                <a:ext uri="{FF2B5EF4-FFF2-40B4-BE49-F238E27FC236}">
                  <a16:creationId xmlns:a16="http://schemas.microsoft.com/office/drawing/2014/main" id="{6643D44F-8865-3A06-0D51-769AACD9C69A}"/>
                </a:ext>
              </a:extLst>
            </p:cNvPr>
            <p:cNvSpPr txBox="1"/>
            <p:nvPr/>
          </p:nvSpPr>
          <p:spPr>
            <a:xfrm>
              <a:off x="5052723" y="1550320"/>
              <a:ext cx="1123857" cy="1250697"/>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a:solidFill>
                    <a:schemeClr val="lt1"/>
                  </a:solidFill>
                  <a:latin typeface="Calibri"/>
                  <a:ea typeface="Calibri"/>
                  <a:cs typeface="Calibri"/>
                  <a:sym typeface="Calibri"/>
                </a:rPr>
                <a:t>Face recognition done</a:t>
              </a:r>
              <a:endParaRPr/>
            </a:p>
          </p:txBody>
        </p:sp>
        <p:sp>
          <p:nvSpPr>
            <p:cNvPr id="21" name="Google Shape;154;p9">
              <a:extLst>
                <a:ext uri="{FF2B5EF4-FFF2-40B4-BE49-F238E27FC236}">
                  <a16:creationId xmlns:a16="http://schemas.microsoft.com/office/drawing/2014/main" id="{0E2866CA-E102-55F1-9AF1-AF63B112A6CC}"/>
                </a:ext>
              </a:extLst>
            </p:cNvPr>
            <p:cNvSpPr/>
            <p:nvPr/>
          </p:nvSpPr>
          <p:spPr>
            <a:xfrm>
              <a:off x="6330925" y="2027639"/>
              <a:ext cx="253082" cy="296059"/>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5;p9">
              <a:extLst>
                <a:ext uri="{FF2B5EF4-FFF2-40B4-BE49-F238E27FC236}">
                  <a16:creationId xmlns:a16="http://schemas.microsoft.com/office/drawing/2014/main" id="{229B821A-F118-7C6C-43F7-5F7D5D6E2A15}"/>
                </a:ext>
              </a:extLst>
            </p:cNvPr>
            <p:cNvSpPr txBox="1"/>
            <p:nvPr/>
          </p:nvSpPr>
          <p:spPr>
            <a:xfrm>
              <a:off x="6330925" y="2086851"/>
              <a:ext cx="177157" cy="17763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200">
                <a:solidFill>
                  <a:schemeClr val="lt1"/>
                </a:solidFill>
                <a:latin typeface="Calibri"/>
                <a:ea typeface="Calibri"/>
                <a:cs typeface="Calibri"/>
                <a:sym typeface="Calibri"/>
              </a:endParaRPr>
            </a:p>
          </p:txBody>
        </p:sp>
        <p:sp>
          <p:nvSpPr>
            <p:cNvPr id="23" name="Google Shape;156;p9">
              <a:extLst>
                <a:ext uri="{FF2B5EF4-FFF2-40B4-BE49-F238E27FC236}">
                  <a16:creationId xmlns:a16="http://schemas.microsoft.com/office/drawing/2014/main" id="{A0E1A409-D547-096C-AD57-A6301F18F646}"/>
                </a:ext>
              </a:extLst>
            </p:cNvPr>
            <p:cNvSpPr/>
            <p:nvPr/>
          </p:nvSpPr>
          <p:spPr>
            <a:xfrm>
              <a:off x="6689061" y="1515355"/>
              <a:ext cx="1193787" cy="1320627"/>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7;p9">
              <a:extLst>
                <a:ext uri="{FF2B5EF4-FFF2-40B4-BE49-F238E27FC236}">
                  <a16:creationId xmlns:a16="http://schemas.microsoft.com/office/drawing/2014/main" id="{381DC73F-F7ED-572F-B26C-0BCAD6952B4F}"/>
                </a:ext>
              </a:extLst>
            </p:cNvPr>
            <p:cNvSpPr txBox="1"/>
            <p:nvPr/>
          </p:nvSpPr>
          <p:spPr>
            <a:xfrm>
              <a:off x="6724026" y="1550320"/>
              <a:ext cx="1123857" cy="1250697"/>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a:solidFill>
                    <a:schemeClr val="lt1"/>
                  </a:solidFill>
                  <a:latin typeface="Calibri"/>
                  <a:ea typeface="Calibri"/>
                  <a:cs typeface="Calibri"/>
                  <a:sym typeface="Calibri"/>
                </a:rPr>
                <a:t>Attendance with date and time saved in database</a:t>
              </a:r>
              <a:endParaRPr/>
            </a:p>
          </p:txBody>
        </p:sp>
      </p:gr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3938BE-615E-87A5-B9EE-1900FD1343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3892" y="2204864"/>
            <a:ext cx="4942285" cy="2688272"/>
          </a:xfrm>
          <a:prstGeom prst="rect">
            <a:avLst/>
          </a:prstGeom>
        </p:spPr>
      </p:pic>
      <p:sp>
        <p:nvSpPr>
          <p:cNvPr id="7" name="TextBox 6">
            <a:extLst>
              <a:ext uri="{FF2B5EF4-FFF2-40B4-BE49-F238E27FC236}">
                <a16:creationId xmlns:a16="http://schemas.microsoft.com/office/drawing/2014/main" id="{D814869B-8A17-43D6-29AA-BED948CA8E3A}"/>
              </a:ext>
            </a:extLst>
          </p:cNvPr>
          <p:cNvSpPr txBox="1"/>
          <p:nvPr/>
        </p:nvSpPr>
        <p:spPr>
          <a:xfrm>
            <a:off x="4303949" y="836712"/>
            <a:ext cx="4104456"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Login system </a:t>
            </a:r>
          </a:p>
        </p:txBody>
      </p:sp>
      <p:sp>
        <p:nvSpPr>
          <p:cNvPr id="9" name="TextBox 8">
            <a:extLst>
              <a:ext uri="{FF2B5EF4-FFF2-40B4-BE49-F238E27FC236}">
                <a16:creationId xmlns:a16="http://schemas.microsoft.com/office/drawing/2014/main" id="{2D972648-A55E-EDCE-E5F1-9B60289158FB}"/>
              </a:ext>
            </a:extLst>
          </p:cNvPr>
          <p:cNvSpPr txBox="1"/>
          <p:nvPr/>
        </p:nvSpPr>
        <p:spPr>
          <a:xfrm>
            <a:off x="6814492" y="2420888"/>
            <a:ext cx="3567196"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Login system used to login new user register .</a:t>
            </a:r>
          </a:p>
        </p:txBody>
      </p:sp>
    </p:spTree>
    <p:extLst>
      <p:ext uri="{BB962C8B-B14F-4D97-AF65-F5344CB8AC3E}">
        <p14:creationId xmlns:p14="http://schemas.microsoft.com/office/powerpoint/2010/main" val="34320584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809815-AB3B-07EE-F96B-B1EBE1E574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1569" y="1844824"/>
            <a:ext cx="4710341" cy="2862322"/>
          </a:xfrm>
          <a:prstGeom prst="rect">
            <a:avLst/>
          </a:prstGeom>
        </p:spPr>
      </p:pic>
      <p:sp>
        <p:nvSpPr>
          <p:cNvPr id="4" name="TextBox 3">
            <a:extLst>
              <a:ext uri="{FF2B5EF4-FFF2-40B4-BE49-F238E27FC236}">
                <a16:creationId xmlns:a16="http://schemas.microsoft.com/office/drawing/2014/main" id="{66B38607-2610-81CF-BC27-6A4B34D600BF}"/>
              </a:ext>
            </a:extLst>
          </p:cNvPr>
          <p:cNvSpPr txBox="1"/>
          <p:nvPr/>
        </p:nvSpPr>
        <p:spPr>
          <a:xfrm>
            <a:off x="1197868" y="1988840"/>
            <a:ext cx="4680520"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After successfully registered a new student and inserted his entry into the students table, the student has to register his face by taking 100 pictures of his face at various angles in a well lit room which is then inserted into the </a:t>
            </a:r>
            <a:r>
              <a:rPr lang="en-US" sz="2000" dirty="0" err="1">
                <a:latin typeface="Times New Roman" panose="02020603050405020304" pitchFamily="18" charset="0"/>
                <a:cs typeface="Times New Roman" panose="02020603050405020304" pitchFamily="18" charset="0"/>
              </a:rPr>
              <a:t>studentImages</a:t>
            </a:r>
            <a:r>
              <a:rPr lang="en-US" sz="2000" dirty="0">
                <a:latin typeface="Times New Roman" panose="02020603050405020304" pitchFamily="18" charset="0"/>
                <a:cs typeface="Times New Roman" panose="02020603050405020304" pitchFamily="18" charset="0"/>
              </a:rPr>
              <a:t> table which contains the images of all student faces. To initialize the webcam, perform face detection and capture the detected face</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CCE3D5E-54DF-D0DD-B95E-6CC36F81FFCC}"/>
              </a:ext>
            </a:extLst>
          </p:cNvPr>
          <p:cNvSpPr txBox="1"/>
          <p:nvPr/>
        </p:nvSpPr>
        <p:spPr>
          <a:xfrm>
            <a:off x="3718148" y="476672"/>
            <a:ext cx="5328592"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Registering a new student</a:t>
            </a:r>
          </a:p>
        </p:txBody>
      </p:sp>
    </p:spTree>
    <p:extLst>
      <p:ext uri="{BB962C8B-B14F-4D97-AF65-F5344CB8AC3E}">
        <p14:creationId xmlns:p14="http://schemas.microsoft.com/office/powerpoint/2010/main" val="38574775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1EF10D-59F5-8B29-290B-9BC9B6AD86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5900" y="2023885"/>
            <a:ext cx="4497164" cy="2413227"/>
          </a:xfrm>
          <a:prstGeom prst="rect">
            <a:avLst/>
          </a:prstGeom>
        </p:spPr>
      </p:pic>
      <p:sp>
        <p:nvSpPr>
          <p:cNvPr id="4" name="TextBox 3">
            <a:extLst>
              <a:ext uri="{FF2B5EF4-FFF2-40B4-BE49-F238E27FC236}">
                <a16:creationId xmlns:a16="http://schemas.microsoft.com/office/drawing/2014/main" id="{B0E53F2C-624C-FAA1-227D-D7219557ECE3}"/>
              </a:ext>
            </a:extLst>
          </p:cNvPr>
          <p:cNvSpPr txBox="1"/>
          <p:nvPr/>
        </p:nvSpPr>
        <p:spPr>
          <a:xfrm>
            <a:off x="4290876" y="548680"/>
            <a:ext cx="3384376"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Train data</a:t>
            </a:r>
          </a:p>
        </p:txBody>
      </p:sp>
      <p:sp>
        <p:nvSpPr>
          <p:cNvPr id="7" name="TextBox 6">
            <a:extLst>
              <a:ext uri="{FF2B5EF4-FFF2-40B4-BE49-F238E27FC236}">
                <a16:creationId xmlns:a16="http://schemas.microsoft.com/office/drawing/2014/main" id="{88D555DD-A13A-E70F-B890-45E18CE62B9C}"/>
              </a:ext>
            </a:extLst>
          </p:cNvPr>
          <p:cNvSpPr txBox="1"/>
          <p:nvPr/>
        </p:nvSpPr>
        <p:spPr>
          <a:xfrm>
            <a:off x="6310436" y="2028367"/>
            <a:ext cx="5400600" cy="156966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First, we need to train the algorithm using a vast number of images to create ‘faceprints’ of people by mapping the geometry of certain facial features.</a:t>
            </a:r>
          </a:p>
        </p:txBody>
      </p:sp>
    </p:spTree>
    <p:extLst>
      <p:ext uri="{BB962C8B-B14F-4D97-AF65-F5344CB8AC3E}">
        <p14:creationId xmlns:p14="http://schemas.microsoft.com/office/powerpoint/2010/main" val="838242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231</TotalTime>
  <Words>1366</Words>
  <Application>Microsoft Office PowerPoint</Application>
  <PresentationFormat>Custom</PresentationFormat>
  <Paragraphs>88</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Comic Sans MS</vt:lpstr>
      <vt:lpstr>Noto Sans Symbols</vt:lpstr>
      <vt:lpstr>Times New Roman</vt:lpstr>
      <vt:lpstr>Tech 16x9</vt:lpstr>
      <vt:lpstr>Department of Information Science &amp; Engineering  The National  Institute of Engineering, Mysuru  Smart Attendance System </vt:lpstr>
      <vt:lpstr>INTRODUCTION</vt:lpstr>
      <vt:lpstr>ABSTRACT</vt:lpstr>
      <vt:lpstr>REQUIREMENT</vt:lpstr>
      <vt:lpstr>USER INTERFACE</vt:lpstr>
      <vt:lpstr> FLOWCHART</vt:lpstr>
      <vt:lpstr>PowerPoint Presentation</vt:lpstr>
      <vt:lpstr>PowerPoint Presentation</vt:lpstr>
      <vt:lpstr>PowerPoint Presentation</vt:lpstr>
      <vt:lpstr>PowerPoint Presentation</vt:lpstr>
      <vt:lpstr>PowerPoint Presentation</vt:lpstr>
      <vt:lpstr>HAAR CASCADE ALGORITHM</vt:lpstr>
      <vt:lpstr>LBPH  ALGORITHM</vt:lpstr>
      <vt:lpstr>PowerPoint Presentation</vt:lpstr>
      <vt:lpstr>VERIFIACATION </vt:lpstr>
      <vt:lpstr>PowerPoint Presentation</vt:lpstr>
      <vt:lpstr>TRAINING ALORITHM</vt:lpstr>
      <vt:lpstr>APPLYING LBP ALGORITHM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  The National  Institute of Engineering, Mysuru  Smart Attendance System</dc:title>
  <dc:creator>rani n s</dc:creator>
  <cp:lastModifiedBy>Manju DR</cp:lastModifiedBy>
  <cp:revision>10</cp:revision>
  <dcterms:created xsi:type="dcterms:W3CDTF">2022-07-14T19:48:31Z</dcterms:created>
  <dcterms:modified xsi:type="dcterms:W3CDTF">2023-03-11T06:17:09Z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