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86" r:id="rId3"/>
  </p:sldMasterIdLst>
  <p:notesMasterIdLst>
    <p:notesMasterId r:id="rId21"/>
  </p:notesMasterIdLst>
  <p:sldIdLst>
    <p:sldId id="256" r:id="rId4"/>
    <p:sldId id="277" r:id="rId5"/>
    <p:sldId id="278" r:id="rId6"/>
    <p:sldId id="260" r:id="rId7"/>
    <p:sldId id="279" r:id="rId8"/>
    <p:sldId id="280" r:id="rId9"/>
    <p:sldId id="263" r:id="rId10"/>
    <p:sldId id="264" r:id="rId11"/>
    <p:sldId id="265" r:id="rId12"/>
    <p:sldId id="272" r:id="rId13"/>
    <p:sldId id="273" r:id="rId14"/>
    <p:sldId id="274" r:id="rId15"/>
    <p:sldId id="275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CA7AA-D98A-4CAF-AA81-317923C5503F}" v="744" dt="2023-05-24T17:58:10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94568-3AA6-4188-871A-F86C88CC2ED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6D0DE-70E2-4F79-A5BF-D772DEBEF6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0d7ae03d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0d7ae03d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336f0cd6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336f0cd6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0d7ae03d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0d7ae03d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29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0d7ae03d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0d7ae03d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55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A37A-1139-78F5-B5D2-3678848F9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4124D-CF6C-8C04-2DA9-F3310E788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4E51-7C3D-6BE6-0B00-AD8F30B4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5B5F-9C34-CD93-4DED-7541B7CA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4DEE-B526-0C9A-8C6D-4AB6ECB8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85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987E-BB2A-E717-213D-662497C6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DB9C1-629B-2C7D-63B6-D28ADB18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84E1E-44FA-4867-DE49-F54EEA68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327E-F0E9-35FE-53EF-31FBFEF5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EA026-5695-69FC-3965-DF244BED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0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AAE82-AA0A-948B-95CF-70B90A50D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C5BBF-FD6C-955E-6E28-55EA16497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23A7-800F-DD1C-C1AD-C781F5ED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B7593-9F15-12E7-B11B-A2A326E5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11C86-238D-BE9E-79DA-849B7627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6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4771467" y="4399667"/>
            <a:ext cx="6467600" cy="1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6010800" y="3361700"/>
            <a:ext cx="5228400" cy="9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8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713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960000" y="1482933"/>
            <a:ext cx="10272000" cy="4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10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2382367" y="3937033"/>
            <a:ext cx="3182000" cy="4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6627800" y="3937033"/>
            <a:ext cx="3182000" cy="4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933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2382167" y="4611767"/>
            <a:ext cx="3182000" cy="1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6627807" y="4611767"/>
            <a:ext cx="3182000" cy="1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950967" y="719328"/>
            <a:ext cx="102780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398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812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2070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761800" y="1386333"/>
            <a:ext cx="51552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761800" y="2646400"/>
            <a:ext cx="5155200" cy="30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 flipH="1">
            <a:off x="-1527058" y="-52694"/>
            <a:ext cx="2705828" cy="5845129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502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2285200" y="1945200"/>
            <a:ext cx="7621600" cy="296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65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3901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889167" y="1999367"/>
            <a:ext cx="4477200" cy="76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3889167" y="3077833"/>
            <a:ext cx="44772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3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3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3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3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3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3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3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3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1614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048667"/>
            <a:ext cx="6968000" cy="18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2533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8131600" y="4440700"/>
            <a:ext cx="3109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 rot="5400000">
            <a:off x="8460653" y="-1186628"/>
            <a:ext cx="2352443" cy="5081499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343791" y="2846737"/>
            <a:ext cx="2316483" cy="5003864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1003300" y="1308100"/>
            <a:ext cx="1600200" cy="1524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9059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F3EE-6049-779A-37A1-6720C486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BB60-503E-08B9-9EA6-938E87D6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DF6E-8F68-5803-123C-4C611C3C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1EEB-A97B-BE5D-6A95-06275B99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38424-DF40-EF66-D95B-D96797BC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16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952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2465717" y="2305160"/>
            <a:ext cx="3115200" cy="48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927695" y="2333200"/>
            <a:ext cx="1156400" cy="10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933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2465717" y="2806949"/>
            <a:ext cx="3115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8149117" y="2307132"/>
            <a:ext cx="3115200" cy="48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6615832" y="2333200"/>
            <a:ext cx="1156400" cy="10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933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8149117" y="2813800"/>
            <a:ext cx="3115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2470717" y="4558757"/>
            <a:ext cx="3115200" cy="48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927695" y="4598367"/>
            <a:ext cx="1156400" cy="10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933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2470717" y="5066967"/>
            <a:ext cx="3115200" cy="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8149117" y="4562652"/>
            <a:ext cx="3115200" cy="48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6615832" y="4605029"/>
            <a:ext cx="1156400" cy="10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933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8149117" y="5063307"/>
            <a:ext cx="3115200" cy="6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960000" y="719328"/>
            <a:ext cx="102720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840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7175033" y="4231533"/>
            <a:ext cx="3850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1240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460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661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6734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1_Title only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6294567" y="719333"/>
            <a:ext cx="42552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 rot="-5399868" flipH="1">
            <a:off x="641246" y="-1107647"/>
            <a:ext cx="2705828" cy="5845129"/>
            <a:chOff x="7350442" y="2608992"/>
            <a:chExt cx="777239" cy="1673160"/>
          </a:xfrm>
        </p:grpSpPr>
        <p:sp>
          <p:nvSpPr>
            <p:cNvPr id="128" name="Google Shape;128;p1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968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296600" y="719333"/>
            <a:ext cx="95988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858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2112084" y="2058133"/>
            <a:ext cx="3116400" cy="5224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2112084" y="2584800"/>
            <a:ext cx="3116400" cy="9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2"/>
          </p:nvPr>
        </p:nvSpPr>
        <p:spPr>
          <a:xfrm>
            <a:off x="7606384" y="2058133"/>
            <a:ext cx="3121200" cy="5224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3"/>
          </p:nvPr>
        </p:nvSpPr>
        <p:spPr>
          <a:xfrm>
            <a:off x="7606384" y="2584800"/>
            <a:ext cx="3121200" cy="9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 idx="4"/>
          </p:nvPr>
        </p:nvSpPr>
        <p:spPr>
          <a:xfrm>
            <a:off x="4859233" y="4387200"/>
            <a:ext cx="3116400" cy="5244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5"/>
          </p:nvPr>
        </p:nvSpPr>
        <p:spPr>
          <a:xfrm>
            <a:off x="4859233" y="4909345"/>
            <a:ext cx="3116400" cy="9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 idx="6"/>
          </p:nvPr>
        </p:nvSpPr>
        <p:spPr>
          <a:xfrm>
            <a:off x="960000" y="719333"/>
            <a:ext cx="102812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580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993900" y="2133300"/>
            <a:ext cx="1762800" cy="48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1993900" y="2671800"/>
            <a:ext cx="1762800" cy="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5615400" y="2133300"/>
            <a:ext cx="1762800" cy="48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3"/>
          </p:nvPr>
        </p:nvSpPr>
        <p:spPr>
          <a:xfrm>
            <a:off x="5615400" y="2671800"/>
            <a:ext cx="1762800" cy="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4"/>
          </p:nvPr>
        </p:nvSpPr>
        <p:spPr>
          <a:xfrm>
            <a:off x="1993900" y="4439967"/>
            <a:ext cx="1762800" cy="4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5"/>
          </p:nvPr>
        </p:nvSpPr>
        <p:spPr>
          <a:xfrm>
            <a:off x="1993900" y="4977767"/>
            <a:ext cx="17628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6"/>
          </p:nvPr>
        </p:nvSpPr>
        <p:spPr>
          <a:xfrm>
            <a:off x="5615400" y="4439965"/>
            <a:ext cx="1762800" cy="48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7"/>
          </p:nvPr>
        </p:nvSpPr>
        <p:spPr>
          <a:xfrm>
            <a:off x="5615400" y="4977833"/>
            <a:ext cx="1762800" cy="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8"/>
          </p:nvPr>
        </p:nvSpPr>
        <p:spPr>
          <a:xfrm>
            <a:off x="9236733" y="2133300"/>
            <a:ext cx="1762800" cy="48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9"/>
          </p:nvPr>
        </p:nvSpPr>
        <p:spPr>
          <a:xfrm>
            <a:off x="9236900" y="2671784"/>
            <a:ext cx="1762800" cy="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13"/>
          </p:nvPr>
        </p:nvSpPr>
        <p:spPr>
          <a:xfrm>
            <a:off x="9236900" y="4439965"/>
            <a:ext cx="1762800" cy="48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9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4"/>
          </p:nvPr>
        </p:nvSpPr>
        <p:spPr>
          <a:xfrm>
            <a:off x="9236900" y="4977833"/>
            <a:ext cx="1762800" cy="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15"/>
          </p:nvPr>
        </p:nvSpPr>
        <p:spPr>
          <a:xfrm>
            <a:off x="960000" y="719333"/>
            <a:ext cx="102720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75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4981-DE9C-93C3-AA8B-1DF0FBFD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2C94B-2ABC-30DA-978B-60462C64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CB70-DC80-57CB-AB98-06076A1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285B6-7494-5388-2DCA-EA0D94F8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82EDD-C225-C2B6-FD6D-6A111D81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7708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 hasCustomPrompt="1"/>
          </p:nvPr>
        </p:nvSpPr>
        <p:spPr>
          <a:xfrm>
            <a:off x="950967" y="974433"/>
            <a:ext cx="5554400" cy="11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933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950967" y="2173100"/>
            <a:ext cx="5554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2" hasCustomPrompt="1"/>
          </p:nvPr>
        </p:nvSpPr>
        <p:spPr>
          <a:xfrm>
            <a:off x="5686733" y="3879933"/>
            <a:ext cx="5554400" cy="10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933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5686733" y="5089967"/>
            <a:ext cx="5554400" cy="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2133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65" name="Google Shape;165;p22"/>
          <p:cNvGrpSpPr/>
          <p:nvPr/>
        </p:nvGrpSpPr>
        <p:grpSpPr>
          <a:xfrm rot="5400000">
            <a:off x="8436005" y="-793132"/>
            <a:ext cx="2607171" cy="5632080"/>
            <a:chOff x="7350442" y="2608992"/>
            <a:chExt cx="777239" cy="1673160"/>
          </a:xfrm>
        </p:grpSpPr>
        <p:sp>
          <p:nvSpPr>
            <p:cNvPr id="166" name="Google Shape;166;p2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22"/>
          <p:cNvGrpSpPr/>
          <p:nvPr/>
        </p:nvGrpSpPr>
        <p:grpSpPr>
          <a:xfrm rot="-5400000" flipH="1">
            <a:off x="928672" y="2201601"/>
            <a:ext cx="2607171" cy="5632080"/>
            <a:chOff x="7350442" y="2608992"/>
            <a:chExt cx="777239" cy="1673160"/>
          </a:xfrm>
        </p:grpSpPr>
        <p:sp>
          <p:nvSpPr>
            <p:cNvPr id="175" name="Google Shape;175;p2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2"/>
          <p:cNvGrpSpPr/>
          <p:nvPr/>
        </p:nvGrpSpPr>
        <p:grpSpPr>
          <a:xfrm>
            <a:off x="6261033" y="5992367"/>
            <a:ext cx="1600200" cy="152400"/>
            <a:chOff x="752475" y="981075"/>
            <a:chExt cx="1200150" cy="114300"/>
          </a:xfrm>
        </p:grpSpPr>
        <p:sp>
          <p:nvSpPr>
            <p:cNvPr id="184" name="Google Shape;184;p22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46810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950967" y="1552133"/>
            <a:ext cx="4522800" cy="4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2"/>
          </p:nvPr>
        </p:nvSpPr>
        <p:spPr>
          <a:xfrm>
            <a:off x="6706167" y="1552133"/>
            <a:ext cx="4522800" cy="4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4533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5551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3239933" y="1266867"/>
            <a:ext cx="5712000" cy="10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3233433" y="2437733"/>
            <a:ext cx="5725200" cy="1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 rot="10800000" flipH="1">
            <a:off x="9562793" y="1124139"/>
            <a:ext cx="2705828" cy="5845129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76574" y="6"/>
            <a:ext cx="2705828" cy="5845129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3305000" y="4597367"/>
            <a:ext cx="55820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400807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9221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721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5507" y="1108584"/>
            <a:ext cx="3172779" cy="103115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671734" y="3942186"/>
            <a:ext cx="6444503" cy="1500187"/>
          </a:xfrm>
        </p:spPr>
        <p:txBody>
          <a:bodyPr>
            <a:normAutofit/>
          </a:bodyPr>
          <a:lstStyle>
            <a:lvl1pPr marL="0" indent="0" algn="l">
              <a:buNone/>
              <a:defRPr sz="4000" cap="all" baseline="0">
                <a:solidFill>
                  <a:srgbClr val="000000"/>
                </a:solidFill>
                <a:latin typeface="Calibri"/>
                <a:cs typeface="Calibri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8082" y="899316"/>
            <a:ext cx="6453095" cy="2852737"/>
          </a:xfrm>
        </p:spPr>
        <p:txBody>
          <a:bodyPr anchor="b">
            <a:noAutofit/>
          </a:bodyPr>
          <a:lstStyle>
            <a:lvl1pPr algn="l">
              <a:defRPr sz="5500" b="1" cap="all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15507" y="4554070"/>
            <a:ext cx="3702531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400" b="1" dirty="0" err="1">
                <a:solidFill>
                  <a:schemeClr val="bg1"/>
                </a:solidFill>
                <a:latin typeface="+mn-lt"/>
              </a:rPr>
              <a:t>Intetics</a:t>
            </a:r>
            <a:r>
              <a:rPr lang="en-US" sz="1400" b="1" dirty="0">
                <a:solidFill>
                  <a:schemeClr val="bg1"/>
                </a:solidFill>
                <a:latin typeface="+mn-lt"/>
              </a:rPr>
              <a:t> Inc. </a:t>
            </a:r>
          </a:p>
          <a:p>
            <a:pPr>
              <a:lnSpc>
                <a:spcPct val="110000"/>
              </a:lnSpc>
            </a:pPr>
            <a:r>
              <a:rPr lang="en-US" sz="14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10001 Tamiami </a:t>
            </a:r>
            <a:r>
              <a:rPr lang="en-US" sz="1400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Trl</a:t>
            </a:r>
            <a:r>
              <a:rPr lang="en-US" sz="14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N, Suite 114 </a:t>
            </a:r>
            <a:endParaRPr lang="ru-RU" sz="14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</a:pPr>
            <a:r>
              <a:rPr lang="en-US" sz="14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Naples, Florida 34108</a:t>
            </a:r>
            <a:endParaRPr lang="ru-RU" sz="14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10000"/>
              </a:lnSpc>
            </a:pPr>
            <a:r>
              <a:rPr lang="en-US" sz="14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United States</a:t>
            </a:r>
            <a:endParaRPr lang="ru-RU" sz="14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lnSpc>
                <a:spcPct val="110000"/>
              </a:lnSpc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en-US" sz="1400" b="1" dirty="0" err="1">
                <a:solidFill>
                  <a:schemeClr val="bg1"/>
                </a:solidFill>
                <a:latin typeface="+mn-lt"/>
              </a:rPr>
              <a:t>www.intetics.com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  <a:p>
            <a:pPr algn="l">
              <a:lnSpc>
                <a:spcPct val="110000"/>
              </a:lnSpc>
            </a:pPr>
            <a:r>
              <a:rPr lang="en-US" sz="1400" dirty="0" err="1">
                <a:solidFill>
                  <a:schemeClr val="bg1"/>
                </a:solidFill>
                <a:latin typeface="+mn-lt"/>
              </a:rPr>
              <a:t>intetics@intetics.com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l">
              <a:lnSpc>
                <a:spcPct val="110000"/>
              </a:lnSpc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Office: +1-239-217-4907</a:t>
            </a:r>
          </a:p>
        </p:txBody>
      </p:sp>
    </p:spTree>
    <p:extLst>
      <p:ext uri="{BB962C8B-B14F-4D97-AF65-F5344CB8AC3E}">
        <p14:creationId xmlns:p14="http://schemas.microsoft.com/office/powerpoint/2010/main" val="15073382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8F05-B30F-4DD9-AAD6-9EB28675B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2ACB6-8F10-4D1C-B6F8-BBE7C26B5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D166-38A5-4F34-8041-D5B933D7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6BDD-8D0A-45FA-AEED-F53D87A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149B0-781D-451D-B0BD-4155DC5F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66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59E8-5875-4E9A-8F43-E8B81F06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BB6B-61BE-46B7-B01C-FA5D94F3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41FC-FE9D-4A89-AF04-8F584E66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49AEF-330B-421F-A8F4-C38C112A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F6D2-C46C-4AC4-B285-01B3811D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67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DA27-86D4-42CD-A954-156B905F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388A-2A0D-4D6D-992C-8A133280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FDFF3-1E32-4A0F-8C64-62FAA10A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F1ED3-6A33-4AEE-B4EA-0AC93BAF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149FD-3679-4DE3-A9AB-49A69CA7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203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52FE-53AA-41EE-B289-13C2A860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BE09-C56C-4081-B8C7-22F066C14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4DDF-E183-436D-A38E-E32EBD285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25006-48C1-4567-B5D7-6B167213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7EC2D-8356-4B87-9779-BE3B7B85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C952-1927-496E-82D6-CD7C0992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4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E9F-470D-0D0F-8FAB-9DDE513F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0292-30C5-C5B8-934F-766155A84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9A5BE-441C-7705-1EFE-9591ED499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EA753-B161-58F5-1E8C-047AAF0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1C0DC-2811-B464-F27F-0F2DA0F6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FDCAC-441C-B06C-C76C-779BCF9D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965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5C8F-1B8A-4765-A70B-2D5F633E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30F17-29F1-44CC-8510-258C46257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7DE67-0EFF-4B83-AF15-63E77945E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4E20D-F211-4BF1-B283-E52D1539D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95E5A-BCAD-41AA-B7AB-D9AC98B65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C5DF3-8D96-4943-A8A4-F3F7983E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579E0-E40D-4C4A-8B6D-2A3E667F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B1BDC-22D2-4B76-8383-4EA1556B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722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1BA3-EDFE-4781-9C56-F102B9F6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7EED2-7F8B-4886-928B-9E0F46BC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1309-45C1-435F-BC74-2B4C9445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3DB52-F09D-4293-8B9D-C4B8BB6C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23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91DD4-E949-43D2-BB16-7D9A46C2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53F24-2A56-42E7-B089-1826F1E9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981AD-73CB-4F85-BAFA-F7BB39DA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66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BB0A-C924-4303-963A-64C84FB9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B9A3-46DF-43A6-B583-C3DA5260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28E6A-8968-4765-8176-A9646915D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D8E5-D50E-41FB-8CA2-F47F7407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2EF33-6C20-4DFA-90EE-F231BD64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EAC68-AB93-4367-A673-602E0FB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32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65A4-F842-4C91-B25D-25080AE4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D7790-49E2-4B32-AE33-68A7E9A1F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8C99F-E950-4258-A5F8-71A08DEF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70D2B-11F1-4A96-9F83-098E0167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F54CE-0AF4-4232-B2C1-D3F17A3C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B5035-C964-4732-880B-DA096753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2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62F0-1ADB-4339-B65C-D82F76EC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1BE08-DF3E-4CB7-A84B-1C5E432CA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7CBF8-66E3-4852-8FD0-10B1501D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559A-4349-4294-9C43-D89E7415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DF87-67CD-40C1-AE41-4758E529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316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21685-986E-49F9-B887-941810742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ECA8F-C406-4635-94F5-B7A59C27C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C4B0B-3BB0-463E-B874-F30C6EF0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C653-C45F-4CBB-B1A9-3817A828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D1E4-E46D-4EBB-AE53-BE342877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0C30-8771-9DF9-DC2F-615AE343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37E3-9A2D-F21D-F7A4-FB132E62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3B16-71E3-DEDF-3D28-FFCE97761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49430-131E-6CC8-CE2B-1BC9B9B44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E7C37-D25F-C0C1-78BD-E3DDA7DFF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2609E-B682-91A2-66A9-6CA50129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960BB-4384-15A2-04F9-226F7B4B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FFB94-4907-C4FE-4410-82C9BC19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3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6DFC-C6BD-57CA-2E20-874ACCA2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35E2E-DAB3-2A11-E718-B2111630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62CF2-ABAC-6C31-1E71-396E273A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9DDD-B9AA-056E-691B-0AF0A75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21485-56D0-AC15-01B1-44A5B38E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D8243-249F-3609-509B-20FB5987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F60D5-4C4B-4B6B-A896-8771459C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5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0713-C5CB-57B0-E012-0D790F45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4273-63C9-9C00-67C5-8DEC1A89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38B02-773B-9AAA-5C70-70B4931E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32D56-E0F0-A7AA-F5F6-391FC3D2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6F789-A43D-EE60-EC7B-94734D3D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88ECB-4B69-8A86-1FAA-C95C6DC4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0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3568-4381-4CC7-23EB-F399D811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FB51D-F547-C69D-3B86-80C7A55AD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A56DE-D565-786D-36BD-28FFE8CB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86972-AE45-9AB0-0338-D15CF3B3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C04AD-DB24-06E7-75BD-D6A3907B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3AEC8-7093-5460-A5B6-B72CAA0E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0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B38D6-B0B8-68C1-D1C6-CC8DCBB7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EFC7C-874C-9CCC-41A9-06AEE2A71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D72F2-9414-D309-410F-44D08BBEE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6D20-DFE3-4C6E-90D0-21B7C21C0FFE}" type="datetimeFigureOut">
              <a:rPr lang="en-IN" smtClean="0"/>
              <a:t>25-05-2023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3543-65E4-EDF3-55E8-49BD7B9FB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E4E70-235E-6283-7586-C0A7045CE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D0EC-8F25-4CEB-A2AE-3D6B7505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14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28"/>
            <a:ext cx="10278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3037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B248D-B5DE-48C1-BC89-00D51118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97E2F-9F06-428C-AA70-9F61D204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2AB9-C095-4775-B95B-4771DDC05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B8A26-A3F5-4F29-B2F8-444B6F804922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48AB-8BD1-4E72-9CAB-BAF12F9A4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52EF-2E20-4ED5-A6E5-405857E5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6A51C-B934-4584-95D8-3CE2465F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mpusx-official/laptop-price-predictor-regression-project.gi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578C-B1B0-0C07-699B-5F9C8D902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5199"/>
            <a:ext cx="6672105" cy="179383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LAPTOP PRICE PREDICTION</a:t>
            </a: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697E6-3593-3BE0-F8AF-885D4E30B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04" y="3899038"/>
            <a:ext cx="9144000" cy="27073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3"/>
                </a:solidFill>
                <a:latin typeface="Bahnschrift" panose="020B0502040204020203" pitchFamily="34" charset="0"/>
              </a:rPr>
              <a:t>- PRESENTED BY : G. MANJUNATH</a:t>
            </a:r>
          </a:p>
          <a:p>
            <a:endParaRPr lang="en-IN" dirty="0">
              <a:solidFill>
                <a:schemeClr val="accent3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BE8E-C3C3-B232-0FE8-62EB92D6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 panose="00000500000000000000" pitchFamily="2" charset="0"/>
              </a:rPr>
              <a:t>Visualizations Of Categorical Variables</a:t>
            </a:r>
            <a:endParaRPr lang="en-IN" dirty="0">
              <a:latin typeface="Oswald" panose="000005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3843A-AB57-4040-2721-2EE81202B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3" y="1690688"/>
            <a:ext cx="5967548" cy="41999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B62E4-FFEB-B70E-DB8E-5F8497DFB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67" y="1690688"/>
            <a:ext cx="6080760" cy="4199991"/>
          </a:xfrm>
          <a:prstGeom prst="rect">
            <a:avLst/>
          </a:prstGeom>
        </p:spPr>
      </p:pic>
      <p:sp>
        <p:nvSpPr>
          <p:cNvPr id="8" name="Google Shape;289;p45">
            <a:extLst>
              <a:ext uri="{FF2B5EF4-FFF2-40B4-BE49-F238E27FC236}">
                <a16:creationId xmlns:a16="http://schemas.microsoft.com/office/drawing/2014/main" id="{A00BF8C0-F9C5-50EB-C808-F65C5CE78738}"/>
              </a:ext>
            </a:extLst>
          </p:cNvPr>
          <p:cNvSpPr txBox="1"/>
          <p:nvPr/>
        </p:nvSpPr>
        <p:spPr>
          <a:xfrm>
            <a:off x="137160" y="5930700"/>
            <a:ext cx="6385561" cy="97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ctr" rtl="0"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1200"/>
            </a:pPr>
            <a:r>
              <a:rPr lang="en-US" sz="28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Company  </a:t>
            </a:r>
            <a:r>
              <a:rPr lang="en-US" sz="12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289;p45">
            <a:extLst>
              <a:ext uri="{FF2B5EF4-FFF2-40B4-BE49-F238E27FC236}">
                <a16:creationId xmlns:a16="http://schemas.microsoft.com/office/drawing/2014/main" id="{C47B09DE-6BDB-C967-9C3D-2EBD178E8A20}"/>
              </a:ext>
            </a:extLst>
          </p:cNvPr>
          <p:cNvSpPr txBox="1"/>
          <p:nvPr/>
        </p:nvSpPr>
        <p:spPr>
          <a:xfrm>
            <a:off x="3901440" y="5890678"/>
            <a:ext cx="9144000" cy="1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ctr" rtl="0">
              <a:spcBef>
                <a:spcPts val="0"/>
              </a:spcBef>
              <a:spcAft>
                <a:spcPts val="0"/>
              </a:spcAft>
              <a:buClr>
                <a:srgbClr val="0944A1"/>
              </a:buClr>
              <a:buSzPts val="1200"/>
            </a:pPr>
            <a:r>
              <a:rPr lang="en-US" sz="28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TypeName</a:t>
            </a:r>
            <a:endParaRPr sz="28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09780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F201-AA2F-4C6E-6383-DE51D21B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08120" cy="1325563"/>
          </a:xfrm>
        </p:spPr>
        <p:txBody>
          <a:bodyPr/>
          <a:lstStyle/>
          <a:p>
            <a:r>
              <a:rPr lang="en-US" dirty="0"/>
              <a:t>  CPU Brand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4541D-F076-C896-51A3-5EC1CE27E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" y="1962785"/>
            <a:ext cx="568912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612D9D-3FF7-96C7-CAE8-BC2EE5D87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55" y="1962785"/>
            <a:ext cx="5135880" cy="4142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FAE3D7-BF89-AC7D-EBF7-79B9D69356E1}"/>
              </a:ext>
            </a:extLst>
          </p:cNvPr>
          <p:cNvSpPr txBox="1"/>
          <p:nvPr/>
        </p:nvSpPr>
        <p:spPr>
          <a:xfrm>
            <a:off x="7863840" y="643185"/>
            <a:ext cx="2590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4400" dirty="0"/>
              <a:t>Ram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61799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E795-69A6-94FD-BDFE-067AD1D8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46960" cy="1325563"/>
          </a:xfrm>
        </p:spPr>
        <p:txBody>
          <a:bodyPr/>
          <a:lstStyle/>
          <a:p>
            <a:r>
              <a:rPr lang="en-US" dirty="0" err="1"/>
              <a:t>Opsys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268AB-A011-FFBD-012D-6CEF51C4E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7" y="2141537"/>
            <a:ext cx="6230723" cy="41373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0D806-C84D-ED2E-0BCD-8F30CD37B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41537"/>
            <a:ext cx="5956403" cy="41373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841559-FF00-23B8-37C0-265D653FDE95}"/>
              </a:ext>
            </a:extLst>
          </p:cNvPr>
          <p:cNvSpPr txBox="1"/>
          <p:nvPr/>
        </p:nvSpPr>
        <p:spPr>
          <a:xfrm>
            <a:off x="7833360" y="658574"/>
            <a:ext cx="2667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/>
              <a:t>HeatMap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2479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841-94E3-CAE1-0D68-F5D29210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 panose="00000500000000000000" pitchFamily="2" charset="0"/>
              </a:rPr>
              <a:t>Normal Distribution Of Target Variable</a:t>
            </a:r>
            <a:endParaRPr lang="en-IN" dirty="0">
              <a:latin typeface="Oswald" panose="000005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CC672-82D4-34A3-D41C-2795D98DF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90688"/>
            <a:ext cx="7784864" cy="4667250"/>
          </a:xfrm>
        </p:spPr>
      </p:pic>
    </p:spTree>
    <p:extLst>
      <p:ext uri="{BB962C8B-B14F-4D97-AF65-F5344CB8AC3E}">
        <p14:creationId xmlns:p14="http://schemas.microsoft.com/office/powerpoint/2010/main" val="271050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Reasons Why I Chose Not to Have an Office (And Why You Should Too) |  Inc.com">
            <a:extLst>
              <a:ext uri="{FF2B5EF4-FFF2-40B4-BE49-F238E27FC236}">
                <a16:creationId xmlns:a16="http://schemas.microsoft.com/office/drawing/2014/main" id="{E9060210-8EDD-4982-89EB-24C846BB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0B4717-DDB3-4D2A-AFCD-2BD31F6BA9C2}"/>
              </a:ext>
            </a:extLst>
          </p:cNvPr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84000"/>
                </a:schemeClr>
              </a:gs>
              <a:gs pos="100000">
                <a:schemeClr val="accent2">
                  <a:alpha val="92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7FD9BEA-EEE0-4C34-B3C2-6ED9C5CAC284}"/>
              </a:ext>
            </a:extLst>
          </p:cNvPr>
          <p:cNvSpPr/>
          <p:nvPr/>
        </p:nvSpPr>
        <p:spPr>
          <a:xfrm flipV="1">
            <a:off x="1" y="0"/>
            <a:ext cx="6374000" cy="6858000"/>
          </a:xfrm>
          <a:custGeom>
            <a:avLst/>
            <a:gdLst>
              <a:gd name="connsiteX0" fmla="*/ 0 w 5660567"/>
              <a:gd name="connsiteY0" fmla="*/ 6858000 h 6858000"/>
              <a:gd name="connsiteX1" fmla="*/ 5660567 w 5660567"/>
              <a:gd name="connsiteY1" fmla="*/ 6858000 h 6858000"/>
              <a:gd name="connsiteX2" fmla="*/ 2225866 w 5660567"/>
              <a:gd name="connsiteY2" fmla="*/ 0 h 6858000"/>
              <a:gd name="connsiteX3" fmla="*/ 0 w 566056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0567" h="6858000">
                <a:moveTo>
                  <a:pt x="0" y="6858000"/>
                </a:moveTo>
                <a:lnTo>
                  <a:pt x="5660567" y="6858000"/>
                </a:lnTo>
                <a:lnTo>
                  <a:pt x="22258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68000"/>
                </a:schemeClr>
              </a:gs>
              <a:gs pos="100000">
                <a:schemeClr val="accent2">
                  <a:alpha val="75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F064D8-AF1F-4058-BC7F-1550B2DA6326}"/>
              </a:ext>
            </a:extLst>
          </p:cNvPr>
          <p:cNvGrpSpPr/>
          <p:nvPr/>
        </p:nvGrpSpPr>
        <p:grpSpPr>
          <a:xfrm rot="10800000">
            <a:off x="3675843" y="6587654"/>
            <a:ext cx="7839092" cy="1"/>
            <a:chOff x="1523994" y="3509963"/>
            <a:chExt cx="16178965" cy="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5862BE-4B72-4DCF-B0DD-41A32776F11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079810" y="3509963"/>
              <a:ext cx="15623149" cy="0"/>
            </a:xfrm>
            <a:prstGeom prst="line">
              <a:avLst/>
            </a:prstGeom>
            <a:ln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3BBF1A-7A63-40A0-8E65-421ACA4EBC28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4" y="3509964"/>
              <a:ext cx="3127828" cy="0"/>
            </a:xfrm>
            <a:prstGeom prst="line">
              <a:avLst/>
            </a:prstGeom>
            <a:ln w="635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oogle Shape;549;p40">
            <a:extLst>
              <a:ext uri="{FF2B5EF4-FFF2-40B4-BE49-F238E27FC236}">
                <a16:creationId xmlns:a16="http://schemas.microsoft.com/office/drawing/2014/main" id="{F96416D0-8AC7-EBA8-1E19-F989B91D11CC}"/>
              </a:ext>
            </a:extLst>
          </p:cNvPr>
          <p:cNvSpPr txBox="1">
            <a:spLocks/>
          </p:cNvSpPr>
          <p:nvPr/>
        </p:nvSpPr>
        <p:spPr>
          <a:xfrm>
            <a:off x="-684986" y="1712121"/>
            <a:ext cx="6025684" cy="9720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0000500000000000000" pitchFamily="2" charset="0"/>
              </a:rPr>
              <a:t>Model Building</a:t>
            </a:r>
          </a:p>
        </p:txBody>
      </p:sp>
      <p:sp>
        <p:nvSpPr>
          <p:cNvPr id="3" name="Google Shape;550;p40">
            <a:extLst>
              <a:ext uri="{FF2B5EF4-FFF2-40B4-BE49-F238E27FC236}">
                <a16:creationId xmlns:a16="http://schemas.microsoft.com/office/drawing/2014/main" id="{17F790D4-251A-3458-66C5-442F29914646}"/>
              </a:ext>
            </a:extLst>
          </p:cNvPr>
          <p:cNvSpPr txBox="1">
            <a:spLocks/>
          </p:cNvSpPr>
          <p:nvPr/>
        </p:nvSpPr>
        <p:spPr>
          <a:xfrm>
            <a:off x="1847143" y="821906"/>
            <a:ext cx="707942" cy="6197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04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77F16B-6E1F-F059-2909-FA99B8D0216E}"/>
              </a:ext>
            </a:extLst>
          </p:cNvPr>
          <p:cNvSpPr txBox="1">
            <a:spLocks/>
          </p:cNvSpPr>
          <p:nvPr/>
        </p:nvSpPr>
        <p:spPr>
          <a:xfrm>
            <a:off x="5262716" y="1441666"/>
            <a:ext cx="6252219" cy="435133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1) </a:t>
            </a:r>
            <a:r>
              <a:rPr lang="en-US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I have performed Column Transformer Technique .</a:t>
            </a: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ea typeface="Georgia"/>
              <a:cs typeface="Georgia"/>
              <a:sym typeface="Georgia"/>
            </a:endParaRP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2) Split train and test to build machine learning models.</a:t>
            </a:r>
          </a:p>
          <a:p>
            <a:pPr marL="4572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ea typeface="Georgia"/>
              <a:cs typeface="Georgia"/>
              <a:sym typeface="Georgia"/>
            </a:endParaRP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 3) Then we will run different models on this data. </a:t>
            </a: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ea typeface="Georgia"/>
              <a:cs typeface="Georgia"/>
              <a:sym typeface="Georgia"/>
            </a:endParaRPr>
          </a:p>
          <a:p>
            <a:pPr marL="457200" indent="-317500">
              <a:spcBef>
                <a:spcPts val="0"/>
              </a:spcBef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Linear Regression </a:t>
            </a: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ea typeface="Georgia"/>
              <a:cs typeface="Georgia"/>
              <a:sym typeface="Georgia"/>
            </a:endParaRPr>
          </a:p>
          <a:p>
            <a:pPr marL="457200" indent="-317500">
              <a:spcBef>
                <a:spcPts val="0"/>
              </a:spcBef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-US" dirty="0" err="1">
                <a:solidFill>
                  <a:schemeClr val="bg1"/>
                </a:solidFill>
                <a:ea typeface="Georgia"/>
                <a:cs typeface="Georgia"/>
                <a:sym typeface="Georgia"/>
              </a:rPr>
              <a:t>Lasoo</a:t>
            </a:r>
            <a:r>
              <a:rPr lang="en-US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  Regression.</a:t>
            </a: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ea typeface="Georgia"/>
              <a:cs typeface="Georgia"/>
              <a:sym typeface="Georgia"/>
            </a:endParaRPr>
          </a:p>
          <a:p>
            <a:pPr marL="457200" indent="-317500">
              <a:spcBef>
                <a:spcPts val="0"/>
              </a:spcBef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Ridge Regression.</a:t>
            </a: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ea typeface="Georgia"/>
              <a:cs typeface="Georgia"/>
              <a:sym typeface="Georgia"/>
            </a:endParaRPr>
          </a:p>
          <a:p>
            <a:pPr marL="457200" indent="-317500">
              <a:spcBef>
                <a:spcPts val="0"/>
              </a:spcBef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Decision Tree</a:t>
            </a: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 </a:t>
            </a:r>
          </a:p>
          <a:p>
            <a:pPr marL="457200" indent="-317500">
              <a:spcBef>
                <a:spcPts val="0"/>
              </a:spcBef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Random Forest</a:t>
            </a: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ea typeface="Georgia"/>
              <a:cs typeface="Georgia"/>
              <a:sym typeface="Georgia"/>
            </a:endParaRPr>
          </a:p>
          <a:p>
            <a:pPr marL="457200" indent="-317500">
              <a:spcBef>
                <a:spcPts val="0"/>
              </a:spcBef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-US" dirty="0" err="1">
                <a:solidFill>
                  <a:schemeClr val="bg1"/>
                </a:solidFill>
                <a:ea typeface="Georgia"/>
                <a:cs typeface="Georgia"/>
                <a:sym typeface="Georgia"/>
              </a:rPr>
              <a:t>XGBoost</a:t>
            </a:r>
            <a:endParaRPr lang="en-US" dirty="0">
              <a:solidFill>
                <a:schemeClr val="bg1"/>
              </a:solidFill>
              <a:ea typeface="Georgia"/>
              <a:cs typeface="Georgia"/>
              <a:sym typeface="Georgia"/>
            </a:endParaRP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ea typeface="Georgia"/>
              <a:cs typeface="Georgia"/>
              <a:sym typeface="Georgia"/>
            </a:endParaRPr>
          </a:p>
          <a:p>
            <a:pPr marL="457200" indent="-317500">
              <a:spcBef>
                <a:spcPts val="0"/>
              </a:spcBef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AdaBoost</a:t>
            </a: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ea typeface="Georgia"/>
              <a:cs typeface="Georgia"/>
              <a:sym typeface="Georgia"/>
            </a:endParaRPr>
          </a:p>
          <a:p>
            <a:pPr marL="457200" indent="-317500">
              <a:spcBef>
                <a:spcPts val="0"/>
              </a:spcBef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Gradient Boost</a:t>
            </a:r>
          </a:p>
          <a:p>
            <a:pPr marL="457200" indent="-317500">
              <a:spcBef>
                <a:spcPts val="0"/>
              </a:spcBef>
              <a:buClr>
                <a:schemeClr val="dk2"/>
              </a:buClr>
              <a:buSzPts val="1400"/>
              <a:buFont typeface="Georgia"/>
              <a:buChar char="●"/>
            </a:pPr>
            <a:endParaRPr lang="en-US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6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8A91C7-A91E-C528-D214-BFC011C0A517}"/>
              </a:ext>
            </a:extLst>
          </p:cNvPr>
          <p:cNvSpPr txBox="1">
            <a:spLocks/>
          </p:cNvSpPr>
          <p:nvPr/>
        </p:nvSpPr>
        <p:spPr>
          <a:xfrm>
            <a:off x="1019604" y="354346"/>
            <a:ext cx="6777375" cy="58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45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45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45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45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45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45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45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4533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kern="0" dirty="0"/>
              <a:t>Accuracy Of Different Modules</a:t>
            </a:r>
            <a:endParaRPr lang="en-IN" kern="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8492979-9155-1E5A-F3BD-E3FCA76A2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84" y="1617751"/>
            <a:ext cx="6488714" cy="4404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35B0C8-D48C-E33B-73B2-05A83376631C}"/>
              </a:ext>
            </a:extLst>
          </p:cNvPr>
          <p:cNvSpPr txBox="1"/>
          <p:nvPr/>
        </p:nvSpPr>
        <p:spPr>
          <a:xfrm>
            <a:off x="6711905" y="2237686"/>
            <a:ext cx="5480096" cy="1909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Georgia"/>
              <a:ea typeface="Georgia"/>
              <a:cs typeface="Georgia"/>
              <a:sym typeface="Georgia"/>
            </a:endParaRPr>
          </a:p>
          <a:p>
            <a:pPr marL="139700" lvl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By comparing with all the Algorithm Random Forest was giving the highest accuracy which is 89% for R2 Score and 15% for MAE Score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50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Reasons Why I Chose Not to Have an Office (And Why You Should Too) |  Inc.com">
            <a:extLst>
              <a:ext uri="{FF2B5EF4-FFF2-40B4-BE49-F238E27FC236}">
                <a16:creationId xmlns:a16="http://schemas.microsoft.com/office/drawing/2014/main" id="{E9060210-8EDD-4982-89EB-24C846BB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0B4717-DDB3-4D2A-AFCD-2BD31F6BA9C2}"/>
              </a:ext>
            </a:extLst>
          </p:cNvPr>
          <p:cNvSpPr/>
          <p:nvPr/>
        </p:nvSpPr>
        <p:spPr>
          <a:xfrm>
            <a:off x="7866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84000"/>
                </a:schemeClr>
              </a:gs>
              <a:gs pos="100000">
                <a:schemeClr val="accent2">
                  <a:alpha val="92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7FD9BEA-EEE0-4C34-B3C2-6ED9C5CAC284}"/>
              </a:ext>
            </a:extLst>
          </p:cNvPr>
          <p:cNvSpPr/>
          <p:nvPr/>
        </p:nvSpPr>
        <p:spPr>
          <a:xfrm flipV="1">
            <a:off x="10053" y="0"/>
            <a:ext cx="6374000" cy="6858000"/>
          </a:xfrm>
          <a:custGeom>
            <a:avLst/>
            <a:gdLst>
              <a:gd name="connsiteX0" fmla="*/ 0 w 5660567"/>
              <a:gd name="connsiteY0" fmla="*/ 6858000 h 6858000"/>
              <a:gd name="connsiteX1" fmla="*/ 5660567 w 5660567"/>
              <a:gd name="connsiteY1" fmla="*/ 6858000 h 6858000"/>
              <a:gd name="connsiteX2" fmla="*/ 2225866 w 5660567"/>
              <a:gd name="connsiteY2" fmla="*/ 0 h 6858000"/>
              <a:gd name="connsiteX3" fmla="*/ 0 w 566056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0567" h="6858000">
                <a:moveTo>
                  <a:pt x="0" y="6858000"/>
                </a:moveTo>
                <a:lnTo>
                  <a:pt x="5660567" y="6858000"/>
                </a:lnTo>
                <a:lnTo>
                  <a:pt x="22258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68000"/>
                </a:schemeClr>
              </a:gs>
              <a:gs pos="100000">
                <a:schemeClr val="accent2">
                  <a:alpha val="75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F064D8-AF1F-4058-BC7F-1550B2DA6326}"/>
              </a:ext>
            </a:extLst>
          </p:cNvPr>
          <p:cNvGrpSpPr/>
          <p:nvPr/>
        </p:nvGrpSpPr>
        <p:grpSpPr>
          <a:xfrm rot="10800000">
            <a:off x="3675843" y="6587654"/>
            <a:ext cx="7839092" cy="1"/>
            <a:chOff x="1523994" y="3509963"/>
            <a:chExt cx="16178965" cy="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5862BE-4B72-4DCF-B0DD-41A32776F11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079810" y="3509963"/>
              <a:ext cx="15623149" cy="0"/>
            </a:xfrm>
            <a:prstGeom prst="line">
              <a:avLst/>
            </a:prstGeom>
            <a:ln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3BBF1A-7A63-40A0-8E65-421ACA4EBC28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4" y="3509964"/>
              <a:ext cx="3127828" cy="0"/>
            </a:xfrm>
            <a:prstGeom prst="line">
              <a:avLst/>
            </a:prstGeom>
            <a:ln w="635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oogle Shape;549;p40">
            <a:extLst>
              <a:ext uri="{FF2B5EF4-FFF2-40B4-BE49-F238E27FC236}">
                <a16:creationId xmlns:a16="http://schemas.microsoft.com/office/drawing/2014/main" id="{F96416D0-8AC7-EBA8-1E19-F989B91D11CC}"/>
              </a:ext>
            </a:extLst>
          </p:cNvPr>
          <p:cNvSpPr txBox="1">
            <a:spLocks/>
          </p:cNvSpPr>
          <p:nvPr/>
        </p:nvSpPr>
        <p:spPr>
          <a:xfrm>
            <a:off x="-1068443" y="1712121"/>
            <a:ext cx="6025684" cy="9720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 panose="00000500000000000000" pitchFamily="2" charset="0"/>
              </a:rPr>
              <a:t>Feature Work</a:t>
            </a:r>
          </a:p>
        </p:txBody>
      </p:sp>
      <p:sp>
        <p:nvSpPr>
          <p:cNvPr id="3" name="Google Shape;550;p40">
            <a:extLst>
              <a:ext uri="{FF2B5EF4-FFF2-40B4-BE49-F238E27FC236}">
                <a16:creationId xmlns:a16="http://schemas.microsoft.com/office/drawing/2014/main" id="{17F790D4-251A-3458-66C5-442F29914646}"/>
              </a:ext>
            </a:extLst>
          </p:cNvPr>
          <p:cNvSpPr txBox="1">
            <a:spLocks/>
          </p:cNvSpPr>
          <p:nvPr/>
        </p:nvSpPr>
        <p:spPr>
          <a:xfrm>
            <a:off x="1463686" y="821906"/>
            <a:ext cx="707942" cy="6197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05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DE9B23-0DFE-0B65-FEE9-C6100117265D}"/>
              </a:ext>
            </a:extLst>
          </p:cNvPr>
          <p:cNvSpPr txBox="1">
            <a:spLocks/>
          </p:cNvSpPr>
          <p:nvPr/>
        </p:nvSpPr>
        <p:spPr>
          <a:xfrm>
            <a:off x="4149213" y="1671485"/>
            <a:ext cx="8121448" cy="43874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I would like to build a web scraper based on real-time data from Amazon or Flipkart website. And then use Laptop Price Prediction model on it. This would help me to work on most up to date data. I could use this to find the best deals.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eorgia"/>
            </a:endParaRPr>
          </a:p>
          <a:p>
            <a:pPr marL="139700" indent="0">
              <a:spcBef>
                <a:spcPts val="0"/>
              </a:spcBef>
              <a:buClr>
                <a:schemeClr val="dk2"/>
              </a:buClr>
              <a:buSzPts val="1400"/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2)  I would like to find and include data with  additional features such as OLED Displays , Graphics and Etc.</a:t>
            </a: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3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05E354-FC4E-4256-B4CD-AB5437C4476B}"/>
              </a:ext>
            </a:extLst>
          </p:cNvPr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E3182">
                  <a:alpha val="84000"/>
                </a:srgbClr>
              </a:gs>
              <a:gs pos="100000">
                <a:srgbClr val="07193A">
                  <a:alpha val="92000"/>
                </a:srgb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663584D-8C55-0E37-7731-83C1BE85CB80}"/>
              </a:ext>
            </a:extLst>
          </p:cNvPr>
          <p:cNvSpPr/>
          <p:nvPr/>
        </p:nvSpPr>
        <p:spPr>
          <a:xfrm flipV="1">
            <a:off x="0" y="-1025"/>
            <a:ext cx="6419643" cy="6877664"/>
          </a:xfrm>
          <a:custGeom>
            <a:avLst/>
            <a:gdLst>
              <a:gd name="connsiteX0" fmla="*/ 0 w 5660567"/>
              <a:gd name="connsiteY0" fmla="*/ 6858000 h 6858000"/>
              <a:gd name="connsiteX1" fmla="*/ 5660567 w 5660567"/>
              <a:gd name="connsiteY1" fmla="*/ 6858000 h 6858000"/>
              <a:gd name="connsiteX2" fmla="*/ 2225866 w 5660567"/>
              <a:gd name="connsiteY2" fmla="*/ 0 h 6858000"/>
              <a:gd name="connsiteX3" fmla="*/ 0 w 5660567"/>
              <a:gd name="connsiteY3" fmla="*/ 0 h 6858000"/>
              <a:gd name="connsiteX0" fmla="*/ 0 w 5701101"/>
              <a:gd name="connsiteY0" fmla="*/ 6877664 h 6877664"/>
              <a:gd name="connsiteX1" fmla="*/ 5660567 w 5701101"/>
              <a:gd name="connsiteY1" fmla="*/ 6877664 h 6877664"/>
              <a:gd name="connsiteX2" fmla="*/ 5701101 w 5701101"/>
              <a:gd name="connsiteY2" fmla="*/ 0 h 6877664"/>
              <a:gd name="connsiteX3" fmla="*/ 0 w 5701101"/>
              <a:gd name="connsiteY3" fmla="*/ 19664 h 6877664"/>
              <a:gd name="connsiteX4" fmla="*/ 0 w 5701101"/>
              <a:gd name="connsiteY4" fmla="*/ 6877664 h 687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1101" h="6877664">
                <a:moveTo>
                  <a:pt x="0" y="6877664"/>
                </a:moveTo>
                <a:lnTo>
                  <a:pt x="5660567" y="6877664"/>
                </a:lnTo>
                <a:lnTo>
                  <a:pt x="5701101" y="0"/>
                </a:lnTo>
                <a:lnTo>
                  <a:pt x="0" y="19664"/>
                </a:lnTo>
                <a:lnTo>
                  <a:pt x="0" y="6877664"/>
                </a:lnTo>
                <a:close/>
              </a:path>
            </a:pathLst>
          </a:custGeom>
          <a:gradFill flip="none" rotWithShape="1">
            <a:gsLst>
              <a:gs pos="0">
                <a:srgbClr val="F14E79">
                  <a:alpha val="68000"/>
                </a:srgbClr>
              </a:gs>
              <a:gs pos="100000">
                <a:srgbClr val="07193A">
                  <a:alpha val="75000"/>
                </a:srgbClr>
              </a:gs>
            </a:gsLst>
            <a:lin ang="19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144C35-4336-4A2B-BA1D-C2DF63712A82}"/>
              </a:ext>
            </a:extLst>
          </p:cNvPr>
          <p:cNvGrpSpPr/>
          <p:nvPr/>
        </p:nvGrpSpPr>
        <p:grpSpPr>
          <a:xfrm>
            <a:off x="4410169" y="1583512"/>
            <a:ext cx="3690976" cy="3690976"/>
            <a:chOff x="4080933" y="1603513"/>
            <a:chExt cx="3690976" cy="369097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B8D9C3-9E1C-421E-BBEF-CDC8FA66C6C1}"/>
                </a:ext>
              </a:extLst>
            </p:cNvPr>
            <p:cNvSpPr/>
            <p:nvPr/>
          </p:nvSpPr>
          <p:spPr>
            <a:xfrm>
              <a:off x="4080933" y="1603513"/>
              <a:ext cx="3690976" cy="3690976"/>
            </a:xfrm>
            <a:prstGeom prst="ellipse">
              <a:avLst/>
            </a:prstGeom>
            <a:solidFill>
              <a:srgbClr val="002060"/>
            </a:solidFill>
            <a:ln w="31750">
              <a:solidFill>
                <a:schemeClr val="bg1"/>
              </a:solidFill>
            </a:ln>
            <a:effectLst>
              <a:innerShdw blurRad="63500" dist="889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B9EADE-66F6-488A-B5D0-B71D290578A0}"/>
                </a:ext>
              </a:extLst>
            </p:cNvPr>
            <p:cNvSpPr txBox="1"/>
            <p:nvPr/>
          </p:nvSpPr>
          <p:spPr>
            <a:xfrm>
              <a:off x="4594332" y="2387172"/>
              <a:ext cx="266417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Oswald" panose="00000500000000000000" pitchFamily="2" charset="0"/>
                </a:rPr>
                <a:t>Thank you</a:t>
              </a: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BBD51-598D-C920-1ADD-059B3E3DCAFE}"/>
              </a:ext>
            </a:extLst>
          </p:cNvPr>
          <p:cNvSpPr txBox="1">
            <a:spLocks/>
          </p:cNvSpPr>
          <p:nvPr/>
        </p:nvSpPr>
        <p:spPr>
          <a:xfrm>
            <a:off x="8614544" y="2367171"/>
            <a:ext cx="3438525" cy="1851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bg1"/>
                </a:solidFill>
                <a:latin typeface="Oswald" panose="00000500000000000000" pitchFamily="2" charset="0"/>
              </a:rPr>
              <a:t>PERSONAL INFO: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Name : G. Manjunath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Bahnschrift Condensed" panose="020B0502040204020203" pitchFamily="34" charset="0"/>
              </a:rPr>
              <a:t>Batch : PGDA 30</a:t>
            </a:r>
            <a:endParaRPr lang="en-IN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1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42"/>
          <p:cNvSpPr txBox="1">
            <a:spLocks noGrp="1"/>
          </p:cNvSpPr>
          <p:nvPr>
            <p:ph type="title"/>
          </p:nvPr>
        </p:nvSpPr>
        <p:spPr>
          <a:xfrm>
            <a:off x="352689" y="226917"/>
            <a:ext cx="3342125" cy="5495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u="sng" dirty="0">
                <a:solidFill>
                  <a:schemeClr val="tx1"/>
                </a:solidFill>
              </a:rPr>
              <a:t>TABLE OF </a:t>
            </a:r>
            <a:r>
              <a:rPr lang="en" u="sng" dirty="0">
                <a:solidFill>
                  <a:schemeClr val="accent1"/>
                </a:solidFill>
              </a:rPr>
              <a:t> CONTENTS</a:t>
            </a:r>
            <a:endParaRPr u="sng" dirty="0">
              <a:solidFill>
                <a:schemeClr val="accent1"/>
              </a:solidFill>
            </a:endParaRPr>
          </a:p>
        </p:txBody>
      </p:sp>
      <p:cxnSp>
        <p:nvCxnSpPr>
          <p:cNvPr id="2152" name="Google Shape;2152;p42"/>
          <p:cNvCxnSpPr>
            <a:cxnSpLocks/>
            <a:stCxn id="2153" idx="7"/>
            <a:endCxn id="2154" idx="3"/>
          </p:cNvCxnSpPr>
          <p:nvPr/>
        </p:nvCxnSpPr>
        <p:spPr>
          <a:xfrm flipV="1">
            <a:off x="1112894" y="3380850"/>
            <a:ext cx="1442400" cy="119569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5" name="Google Shape;2155;p42"/>
          <p:cNvCxnSpPr>
            <a:cxnSpLocks/>
            <a:stCxn id="2154" idx="5"/>
            <a:endCxn id="2156" idx="1"/>
          </p:cNvCxnSpPr>
          <p:nvPr/>
        </p:nvCxnSpPr>
        <p:spPr>
          <a:xfrm>
            <a:off x="3138530" y="3380850"/>
            <a:ext cx="1273364" cy="94421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7" name="Google Shape;2157;p42"/>
          <p:cNvCxnSpPr>
            <a:cxnSpLocks/>
            <a:stCxn id="2156" idx="7"/>
            <a:endCxn id="2158" idx="3"/>
          </p:cNvCxnSpPr>
          <p:nvPr/>
        </p:nvCxnSpPr>
        <p:spPr>
          <a:xfrm flipV="1">
            <a:off x="4971224" y="3143140"/>
            <a:ext cx="1528457" cy="118192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42"/>
          <p:cNvSpPr/>
          <p:nvPr/>
        </p:nvSpPr>
        <p:spPr>
          <a:xfrm>
            <a:off x="451639" y="4465010"/>
            <a:ext cx="774709" cy="761617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ExtraLight"/>
                <a:ea typeface="Oswald ExtraLight"/>
                <a:cs typeface="Oswald ExtraLight"/>
                <a:sym typeface="Oswald ExtraLight"/>
              </a:rPr>
              <a:t>1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59" name="Google Shape;2159;p42"/>
          <p:cNvSpPr/>
          <p:nvPr/>
        </p:nvSpPr>
        <p:spPr>
          <a:xfrm>
            <a:off x="262457" y="4218404"/>
            <a:ext cx="1179510" cy="1275600"/>
          </a:xfrm>
          <a:prstGeom prst="blockArc">
            <a:avLst>
              <a:gd name="adj1" fmla="val 7558344"/>
              <a:gd name="adj2" fmla="val 1850511"/>
              <a:gd name="adj3" fmla="val 905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56" name="Google Shape;2156;p42"/>
          <p:cNvSpPr/>
          <p:nvPr/>
        </p:nvSpPr>
        <p:spPr>
          <a:xfrm>
            <a:off x="4296053" y="4207400"/>
            <a:ext cx="791012" cy="803431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ExtraLight"/>
                <a:ea typeface="Oswald ExtraLight"/>
                <a:cs typeface="Oswald ExtraLight"/>
                <a:sym typeface="Oswald ExtraLight"/>
              </a:rPr>
              <a:t>3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0" name="Google Shape;2160;p42"/>
          <p:cNvSpPr/>
          <p:nvPr/>
        </p:nvSpPr>
        <p:spPr>
          <a:xfrm rot="15766337">
            <a:off x="4044184" y="3952060"/>
            <a:ext cx="1281646" cy="1132815"/>
          </a:xfrm>
          <a:prstGeom prst="blockArc">
            <a:avLst>
              <a:gd name="adj1" fmla="val 7558344"/>
              <a:gd name="adj2" fmla="val 15223599"/>
              <a:gd name="adj3" fmla="val 8678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58" name="Google Shape;2158;p42"/>
          <p:cNvSpPr/>
          <p:nvPr/>
        </p:nvSpPr>
        <p:spPr>
          <a:xfrm>
            <a:off x="6374626" y="2452380"/>
            <a:ext cx="853926" cy="809276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ExtraLight"/>
                <a:ea typeface="Oswald ExtraLight"/>
                <a:cs typeface="Oswald ExtraLight"/>
                <a:sym typeface="Oswald ExtraLight"/>
              </a:rPr>
              <a:t>4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1" name="Google Shape;2161;p42"/>
          <p:cNvSpPr/>
          <p:nvPr/>
        </p:nvSpPr>
        <p:spPr>
          <a:xfrm rot="-7199867">
            <a:off x="5869365" y="1928986"/>
            <a:ext cx="1698199" cy="1487380"/>
          </a:xfrm>
          <a:prstGeom prst="blockArc">
            <a:avLst>
              <a:gd name="adj1" fmla="val 7630252"/>
              <a:gd name="adj2" fmla="val 11218651"/>
              <a:gd name="adj3" fmla="val 857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62" name="Google Shape;2162;p42"/>
          <p:cNvSpPr txBox="1">
            <a:spLocks noGrp="1"/>
          </p:cNvSpPr>
          <p:nvPr>
            <p:ph type="title" idx="4294967295"/>
          </p:nvPr>
        </p:nvSpPr>
        <p:spPr>
          <a:xfrm>
            <a:off x="83124" y="5382493"/>
            <a:ext cx="2179291" cy="671975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933" dirty="0"/>
              <a:t>Problem </a:t>
            </a:r>
            <a:br>
              <a:rPr lang="en-US" sz="2933" dirty="0"/>
            </a:br>
            <a:r>
              <a:rPr lang="en-US" sz="2933" dirty="0"/>
              <a:t>Statement</a:t>
            </a:r>
          </a:p>
        </p:txBody>
      </p:sp>
      <p:sp>
        <p:nvSpPr>
          <p:cNvPr id="2164" name="Google Shape;2164;p42"/>
          <p:cNvSpPr txBox="1">
            <a:spLocks noGrp="1"/>
          </p:cNvSpPr>
          <p:nvPr>
            <p:ph type="title" idx="4294967295"/>
          </p:nvPr>
        </p:nvSpPr>
        <p:spPr>
          <a:xfrm>
            <a:off x="3635891" y="5181788"/>
            <a:ext cx="2257600" cy="427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933" dirty="0"/>
              <a:t>EDA</a:t>
            </a:r>
          </a:p>
        </p:txBody>
      </p:sp>
      <p:sp>
        <p:nvSpPr>
          <p:cNvPr id="2154" name="Google Shape;2154;p42"/>
          <p:cNvSpPr/>
          <p:nvPr/>
        </p:nvSpPr>
        <p:spPr>
          <a:xfrm>
            <a:off x="2434502" y="2654703"/>
            <a:ext cx="824820" cy="850734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ExtraLight"/>
                <a:ea typeface="Oswald ExtraLight"/>
                <a:cs typeface="Oswald ExtraLight"/>
                <a:sym typeface="Oswald ExtraLight"/>
              </a:rPr>
              <a:t>2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5" name="Google Shape;2165;p42"/>
          <p:cNvSpPr/>
          <p:nvPr/>
        </p:nvSpPr>
        <p:spPr>
          <a:xfrm rot="3599795">
            <a:off x="2254853" y="2516760"/>
            <a:ext cx="1236988" cy="1142749"/>
          </a:xfrm>
          <a:prstGeom prst="blockArc">
            <a:avLst>
              <a:gd name="adj1" fmla="val 2672861"/>
              <a:gd name="adj2" fmla="val 14566258"/>
              <a:gd name="adj3" fmla="val 826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67" name="Google Shape;2167;p42"/>
          <p:cNvSpPr txBox="1">
            <a:spLocks noGrp="1"/>
          </p:cNvSpPr>
          <p:nvPr>
            <p:ph type="title" idx="4294967295"/>
          </p:nvPr>
        </p:nvSpPr>
        <p:spPr>
          <a:xfrm>
            <a:off x="1523805" y="1593185"/>
            <a:ext cx="2846749" cy="4276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br>
              <a:rPr lang="en-US" sz="2933" dirty="0"/>
            </a:br>
            <a:r>
              <a:rPr lang="en-US" sz="2933" dirty="0"/>
              <a:t>Dataset and features</a:t>
            </a:r>
            <a:br>
              <a:rPr lang="en-US" sz="2933" dirty="0"/>
            </a:br>
            <a:endParaRPr lang="en-US" sz="2933" dirty="0"/>
          </a:p>
        </p:txBody>
      </p:sp>
      <p:sp>
        <p:nvSpPr>
          <p:cNvPr id="2169" name="Google Shape;2169;p42"/>
          <p:cNvSpPr txBox="1">
            <a:spLocks noGrp="1"/>
          </p:cNvSpPr>
          <p:nvPr>
            <p:ph type="title" idx="4294967295"/>
          </p:nvPr>
        </p:nvSpPr>
        <p:spPr>
          <a:xfrm rot="21293477">
            <a:off x="7709129" y="5404089"/>
            <a:ext cx="2240138" cy="41711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933" dirty="0"/>
              <a:t>Feature Work</a:t>
            </a:r>
          </a:p>
        </p:txBody>
      </p:sp>
      <p:grpSp>
        <p:nvGrpSpPr>
          <p:cNvPr id="2171" name="Google Shape;2171;p42"/>
          <p:cNvGrpSpPr/>
          <p:nvPr/>
        </p:nvGrpSpPr>
        <p:grpSpPr>
          <a:xfrm rot="5400000" flipH="1">
            <a:off x="8930884" y="-1469579"/>
            <a:ext cx="1800681" cy="4501108"/>
            <a:chOff x="7350442" y="2608992"/>
            <a:chExt cx="777239" cy="1673160"/>
          </a:xfrm>
        </p:grpSpPr>
        <p:sp>
          <p:nvSpPr>
            <p:cNvPr id="2172" name="Google Shape;2172;p4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0" name="Google Shape;2155;p42">
            <a:extLst>
              <a:ext uri="{FF2B5EF4-FFF2-40B4-BE49-F238E27FC236}">
                <a16:creationId xmlns:a16="http://schemas.microsoft.com/office/drawing/2014/main" id="{9BDB1B9D-4053-CAED-441A-DEC9F15593E0}"/>
              </a:ext>
            </a:extLst>
          </p:cNvPr>
          <p:cNvCxnSpPr>
            <a:cxnSpLocks/>
          </p:cNvCxnSpPr>
          <p:nvPr/>
        </p:nvCxnSpPr>
        <p:spPr>
          <a:xfrm rot="21293477">
            <a:off x="7306921" y="3202599"/>
            <a:ext cx="980429" cy="127474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2158;p42">
            <a:extLst>
              <a:ext uri="{FF2B5EF4-FFF2-40B4-BE49-F238E27FC236}">
                <a16:creationId xmlns:a16="http://schemas.microsoft.com/office/drawing/2014/main" id="{0DFF3C12-ECA1-D533-1CC5-9F8025DBA4E7}"/>
              </a:ext>
            </a:extLst>
          </p:cNvPr>
          <p:cNvSpPr/>
          <p:nvPr/>
        </p:nvSpPr>
        <p:spPr>
          <a:xfrm rot="21293477">
            <a:off x="8118566" y="4377991"/>
            <a:ext cx="853926" cy="809276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ExtraLight"/>
                <a:ea typeface="Oswald ExtraLight"/>
                <a:cs typeface="Oswald ExtraLight"/>
                <a:sym typeface="Oswald ExtraLight"/>
              </a:rPr>
              <a:t>5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73" name="Google Shape;2165;p42">
            <a:extLst>
              <a:ext uri="{FF2B5EF4-FFF2-40B4-BE49-F238E27FC236}">
                <a16:creationId xmlns:a16="http://schemas.microsoft.com/office/drawing/2014/main" id="{38B25B4D-4F3A-3C16-5B55-4696EED9E34F}"/>
              </a:ext>
            </a:extLst>
          </p:cNvPr>
          <p:cNvSpPr/>
          <p:nvPr/>
        </p:nvSpPr>
        <p:spPr>
          <a:xfrm rot="4014895">
            <a:off x="7927140" y="4286896"/>
            <a:ext cx="1191603" cy="1053787"/>
          </a:xfrm>
          <a:prstGeom prst="blockArc">
            <a:avLst>
              <a:gd name="adj1" fmla="val 2672861"/>
              <a:gd name="adj2" fmla="val 14566258"/>
              <a:gd name="adj3" fmla="val 826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1" name="Google Shape;2169;p42">
            <a:extLst>
              <a:ext uri="{FF2B5EF4-FFF2-40B4-BE49-F238E27FC236}">
                <a16:creationId xmlns:a16="http://schemas.microsoft.com/office/drawing/2014/main" id="{7D86A15F-A289-B155-BDFA-5C40DB26AC29}"/>
              </a:ext>
            </a:extLst>
          </p:cNvPr>
          <p:cNvSpPr txBox="1">
            <a:spLocks/>
          </p:cNvSpPr>
          <p:nvPr/>
        </p:nvSpPr>
        <p:spPr>
          <a:xfrm>
            <a:off x="5649874" y="1974931"/>
            <a:ext cx="2413216" cy="477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Oswald"/>
              <a:buNone/>
              <a:tabLst/>
              <a:defRPr/>
            </a:pPr>
            <a:r>
              <a:rPr kumimoji="0" lang="en-US" sz="29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sym typeface="Oswald"/>
              </a:rPr>
              <a:t>Model Building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Reasons Why I Chose Not to Have an Office (And Why You Should Too) |  Inc.com">
            <a:extLst>
              <a:ext uri="{FF2B5EF4-FFF2-40B4-BE49-F238E27FC236}">
                <a16:creationId xmlns:a16="http://schemas.microsoft.com/office/drawing/2014/main" id="{E9060210-8EDD-4982-89EB-24C846BB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0B4717-DDB3-4D2A-AFCD-2BD31F6BA9C2}"/>
              </a:ext>
            </a:extLst>
          </p:cNvPr>
          <p:cNvSpPr/>
          <p:nvPr/>
        </p:nvSpPr>
        <p:spPr>
          <a:xfrm>
            <a:off x="2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84000"/>
                </a:schemeClr>
              </a:gs>
              <a:gs pos="100000">
                <a:schemeClr val="accent2">
                  <a:alpha val="92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7FD9BEA-EEE0-4C34-B3C2-6ED9C5CAC284}"/>
              </a:ext>
            </a:extLst>
          </p:cNvPr>
          <p:cNvSpPr/>
          <p:nvPr/>
        </p:nvSpPr>
        <p:spPr>
          <a:xfrm flipV="1">
            <a:off x="1" y="0"/>
            <a:ext cx="6374000" cy="6858000"/>
          </a:xfrm>
          <a:custGeom>
            <a:avLst/>
            <a:gdLst>
              <a:gd name="connsiteX0" fmla="*/ 0 w 5660567"/>
              <a:gd name="connsiteY0" fmla="*/ 6858000 h 6858000"/>
              <a:gd name="connsiteX1" fmla="*/ 5660567 w 5660567"/>
              <a:gd name="connsiteY1" fmla="*/ 6858000 h 6858000"/>
              <a:gd name="connsiteX2" fmla="*/ 2225866 w 5660567"/>
              <a:gd name="connsiteY2" fmla="*/ 0 h 6858000"/>
              <a:gd name="connsiteX3" fmla="*/ 0 w 566056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0567" h="6858000">
                <a:moveTo>
                  <a:pt x="0" y="6858000"/>
                </a:moveTo>
                <a:lnTo>
                  <a:pt x="5660567" y="6858000"/>
                </a:lnTo>
                <a:lnTo>
                  <a:pt x="22258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68000"/>
                </a:schemeClr>
              </a:gs>
              <a:gs pos="100000">
                <a:schemeClr val="accent2">
                  <a:alpha val="75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F064D8-AF1F-4058-BC7F-1550B2DA6326}"/>
              </a:ext>
            </a:extLst>
          </p:cNvPr>
          <p:cNvGrpSpPr/>
          <p:nvPr/>
        </p:nvGrpSpPr>
        <p:grpSpPr>
          <a:xfrm rot="10800000">
            <a:off x="3675843" y="6587654"/>
            <a:ext cx="7839092" cy="1"/>
            <a:chOff x="1523994" y="3509963"/>
            <a:chExt cx="16178965" cy="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5862BE-4B72-4DCF-B0DD-41A32776F11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079810" y="3509963"/>
              <a:ext cx="15623149" cy="0"/>
            </a:xfrm>
            <a:prstGeom prst="line">
              <a:avLst/>
            </a:prstGeom>
            <a:ln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3BBF1A-7A63-40A0-8E65-421ACA4EBC28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4" y="3509964"/>
              <a:ext cx="3127828" cy="0"/>
            </a:xfrm>
            <a:prstGeom prst="line">
              <a:avLst/>
            </a:prstGeom>
            <a:ln w="635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Google Shape;549;p40">
            <a:extLst>
              <a:ext uri="{FF2B5EF4-FFF2-40B4-BE49-F238E27FC236}">
                <a16:creationId xmlns:a16="http://schemas.microsoft.com/office/drawing/2014/main" id="{F96416D0-8AC7-EBA8-1E19-F989B91D11CC}"/>
              </a:ext>
            </a:extLst>
          </p:cNvPr>
          <p:cNvSpPr txBox="1">
            <a:spLocks/>
          </p:cNvSpPr>
          <p:nvPr/>
        </p:nvSpPr>
        <p:spPr>
          <a:xfrm>
            <a:off x="-684986" y="1712121"/>
            <a:ext cx="6025684" cy="9720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Oswald" panose="00000500000000000000" pitchFamily="2" charset="0"/>
              </a:rPr>
              <a:t>PROBLEM</a:t>
            </a:r>
            <a:r>
              <a:rPr lang="en-US" sz="4800" b="1" dirty="0">
                <a:solidFill>
                  <a:schemeClr val="bg1"/>
                </a:solidFill>
                <a:latin typeface="Oswald" panose="00000500000000000000" pitchFamily="2" charset="0"/>
              </a:rPr>
              <a:t>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Oswald" panose="00000500000000000000" pitchFamily="2" charset="0"/>
              </a:rPr>
              <a:t>STATEMENT</a:t>
            </a:r>
          </a:p>
        </p:txBody>
      </p:sp>
      <p:sp>
        <p:nvSpPr>
          <p:cNvPr id="3" name="Google Shape;550;p40">
            <a:extLst>
              <a:ext uri="{FF2B5EF4-FFF2-40B4-BE49-F238E27FC236}">
                <a16:creationId xmlns:a16="http://schemas.microsoft.com/office/drawing/2014/main" id="{17F790D4-251A-3458-66C5-442F29914646}"/>
              </a:ext>
            </a:extLst>
          </p:cNvPr>
          <p:cNvSpPr txBox="1">
            <a:spLocks/>
          </p:cNvSpPr>
          <p:nvPr/>
        </p:nvSpPr>
        <p:spPr>
          <a:xfrm>
            <a:off x="1847143" y="821906"/>
            <a:ext cx="707942" cy="6197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01</a:t>
            </a:r>
          </a:p>
        </p:txBody>
      </p:sp>
      <p:sp>
        <p:nvSpPr>
          <p:cNvPr id="19" name="Subtitle 1">
            <a:extLst>
              <a:ext uri="{FF2B5EF4-FFF2-40B4-BE49-F238E27FC236}">
                <a16:creationId xmlns:a16="http://schemas.microsoft.com/office/drawing/2014/main" id="{9AB775C7-8208-2C1F-AB1E-5C0B8A71BC95}"/>
              </a:ext>
            </a:extLst>
          </p:cNvPr>
          <p:cNvSpPr txBox="1">
            <a:spLocks/>
          </p:cNvSpPr>
          <p:nvPr/>
        </p:nvSpPr>
        <p:spPr>
          <a:xfrm>
            <a:off x="4503666" y="659968"/>
            <a:ext cx="7315200" cy="503389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1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Problem Statement For Laptop Price Prediction is If any user wants to buy a laptop then our model should be compatible to provide a tentative Price of Laptop according to the user configurations.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100"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1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laptop price with specific features help of ML Model.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100"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1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We used the dataset which consists 1303 Laptop Configuration with prices in INR from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flipkart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build the model.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100"/>
              <a:buFont typeface="Wingdings" panose="05000000000000000000" pitchFamily="2" charset="2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1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the specifications of a laptop, including screen size (in inches), screen resolution, and other relevant features, the goal is to predict the price of the laptop.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28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/>
          <p:nvPr/>
        </p:nvSpPr>
        <p:spPr>
          <a:xfrm>
            <a:off x="4396667" y="1554323"/>
            <a:ext cx="3386800" cy="3386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12" name="Google Shape;212;p38"/>
          <p:cNvGrpSpPr/>
          <p:nvPr/>
        </p:nvGrpSpPr>
        <p:grpSpPr>
          <a:xfrm>
            <a:off x="2533625" y="1328048"/>
            <a:ext cx="2509876" cy="892800"/>
            <a:chOff x="1900218" y="996036"/>
            <a:chExt cx="1882407" cy="669600"/>
          </a:xfrm>
        </p:grpSpPr>
        <p:cxnSp>
          <p:nvCxnSpPr>
            <p:cNvPr id="213" name="Google Shape;213;p38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w="19050" cap="flat" cmpd="sng">
              <a:solidFill>
                <a:srgbClr val="307BF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14" name="Google Shape;214;p38"/>
            <p:cNvSpPr txBox="1"/>
            <p:nvPr/>
          </p:nvSpPr>
          <p:spPr>
            <a:xfrm>
              <a:off x="1900218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067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Feature Work</a:t>
              </a:r>
              <a:endParaRPr sz="1067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lnSpc>
                  <a:spcPct val="115000"/>
                </a:lnSpc>
              </a:pPr>
              <a:endParaRPr sz="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lnSpc>
                  <a:spcPct val="115000"/>
                </a:lnSpc>
              </a:pPr>
              <a:r>
                <a:rPr lang="en-IN" sz="1067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lang="en" sz="1067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e need to do web scrawping by using an amazon website.</a:t>
              </a:r>
              <a:endParaRPr sz="1067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lnSpc>
                  <a:spcPct val="115000"/>
                </a:lnSpc>
              </a:pPr>
              <a:endParaRPr sz="1067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38"/>
          <p:cNvGrpSpPr/>
          <p:nvPr/>
        </p:nvGrpSpPr>
        <p:grpSpPr>
          <a:xfrm>
            <a:off x="2533624" y="4203063"/>
            <a:ext cx="2508309" cy="892800"/>
            <a:chOff x="1900218" y="3152297"/>
            <a:chExt cx="1881232" cy="669600"/>
          </a:xfrm>
        </p:grpSpPr>
        <p:cxnSp>
          <p:nvCxnSpPr>
            <p:cNvPr id="216" name="Google Shape;216;p38"/>
            <p:cNvCxnSpPr/>
            <p:nvPr/>
          </p:nvCxnSpPr>
          <p:spPr>
            <a:xfrm rot="10800000" flipH="1">
              <a:off x="3436150" y="3214625"/>
              <a:ext cx="345300" cy="342900"/>
            </a:xfrm>
            <a:prstGeom prst="straightConnector1">
              <a:avLst/>
            </a:prstGeom>
            <a:noFill/>
            <a:ln w="19050" cap="flat" cmpd="sng">
              <a:solidFill>
                <a:srgbClr val="0944A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17" name="Google Shape;217;p38"/>
            <p:cNvSpPr txBox="1"/>
            <p:nvPr/>
          </p:nvSpPr>
          <p:spPr>
            <a:xfrm>
              <a:off x="1900218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>
                <a:lnSpc>
                  <a:spcPct val="115000"/>
                </a:lnSpc>
              </a:pPr>
              <a:r>
                <a:rPr lang="en" sz="1067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Model Building</a:t>
              </a:r>
              <a:endParaRPr sz="1067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lnSpc>
                  <a:spcPct val="115000"/>
                </a:lnSpc>
              </a:pPr>
              <a:endParaRPr sz="80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lnSpc>
                  <a:spcPct val="115000"/>
                </a:lnSpc>
              </a:pPr>
              <a:r>
                <a:rPr lang="en" sz="1067" b="1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The datasets are trained and Model is Created</a:t>
              </a:r>
              <a:endParaRPr sz="1067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r">
                <a:lnSpc>
                  <a:spcPct val="115000"/>
                </a:lnSpc>
              </a:pPr>
              <a:endParaRPr sz="1067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p38"/>
          <p:cNvSpPr/>
          <p:nvPr/>
        </p:nvSpPr>
        <p:spPr>
          <a:xfrm rot="-1800047" flipH="1">
            <a:off x="4295941" y="1448579"/>
            <a:ext cx="3587915" cy="3587915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rgbClr val="307BF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7124576" y="4202894"/>
            <a:ext cx="2493769" cy="1363663"/>
            <a:chOff x="5343425" y="3152297"/>
            <a:chExt cx="1870327" cy="669600"/>
          </a:xfrm>
        </p:grpSpPr>
        <p:cxnSp>
          <p:nvCxnSpPr>
            <p:cNvPr id="220" name="Google Shape;220;p38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w="19050" cap="flat" cmpd="sng">
              <a:solidFill>
                <a:srgbClr val="307BF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21" name="Google Shape;221;p38"/>
            <p:cNvSpPr txBox="1"/>
            <p:nvPr/>
          </p:nvSpPr>
          <p:spPr>
            <a:xfrm>
              <a:off x="5718552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067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 and Feature Selection</a:t>
              </a:r>
              <a:endParaRPr sz="1067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80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" sz="1067" b="1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The dataset is being investigated to discover hidden Patterns. Important features are selected.</a:t>
              </a:r>
              <a:endParaRPr sz="1067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1067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38"/>
          <p:cNvGrpSpPr/>
          <p:nvPr/>
        </p:nvGrpSpPr>
        <p:grpSpPr>
          <a:xfrm>
            <a:off x="7126368" y="1328048"/>
            <a:ext cx="2491969" cy="892800"/>
            <a:chOff x="5344775" y="996036"/>
            <a:chExt cx="1868977" cy="669600"/>
          </a:xfrm>
        </p:grpSpPr>
        <p:cxnSp>
          <p:nvCxnSpPr>
            <p:cNvPr id="223" name="Google Shape;223;p38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w="19050" cap="flat" cmpd="sng">
              <a:solidFill>
                <a:srgbClr val="0944A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24" name="Google Shape;224;p38"/>
            <p:cNvSpPr txBox="1"/>
            <p:nvPr/>
          </p:nvSpPr>
          <p:spPr>
            <a:xfrm>
              <a:off x="5718552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067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Dataset </a:t>
              </a:r>
              <a:endParaRPr sz="1067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" sz="1067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Data is collected from Github and stored in a dataframes.</a:t>
              </a:r>
              <a:endParaRPr sz="1067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1067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5" name="Google Shape;225;p38"/>
          <p:cNvSpPr txBox="1"/>
          <p:nvPr/>
        </p:nvSpPr>
        <p:spPr>
          <a:xfrm>
            <a:off x="5127712" y="2741947"/>
            <a:ext cx="1924800" cy="1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1600" b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Flow of Control of Project</a:t>
            </a:r>
            <a:endParaRPr sz="1600">
              <a:solidFill>
                <a:schemeClr val="bg1"/>
              </a:solidFill>
            </a:endParaRPr>
          </a:p>
        </p:txBody>
      </p:sp>
      <p:sp>
        <p:nvSpPr>
          <p:cNvPr id="226" name="Google Shape;226;p38"/>
          <p:cNvSpPr/>
          <p:nvPr/>
        </p:nvSpPr>
        <p:spPr>
          <a:xfrm rot="1800047">
            <a:off x="4293124" y="1448579"/>
            <a:ext cx="3587915" cy="3587915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rgbClr val="0944A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7" name="Google Shape;227;p38"/>
          <p:cNvSpPr/>
          <p:nvPr/>
        </p:nvSpPr>
        <p:spPr>
          <a:xfrm rot="9000757">
            <a:off x="4285285" y="1448027"/>
            <a:ext cx="3586968" cy="3586968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rgbClr val="0944A1"/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8" name="Google Shape;228;p38"/>
          <p:cNvSpPr/>
          <p:nvPr/>
        </p:nvSpPr>
        <p:spPr>
          <a:xfrm rot="-9000757" flipH="1">
            <a:off x="4295512" y="1449027"/>
            <a:ext cx="3586968" cy="3586968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rgbClr val="307BF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" name="Google Shape;229;p38"/>
          <p:cNvSpPr/>
          <p:nvPr/>
        </p:nvSpPr>
        <p:spPr>
          <a:xfrm rot="8100000">
            <a:off x="4221492" y="3009933"/>
            <a:ext cx="484227" cy="484227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" name="Google Shape;230;p38"/>
          <p:cNvSpPr/>
          <p:nvPr/>
        </p:nvSpPr>
        <p:spPr>
          <a:xfrm rot="-2700000">
            <a:off x="7464837" y="3000384"/>
            <a:ext cx="484227" cy="484227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1" name="Google Shape;231;p38"/>
          <p:cNvSpPr/>
          <p:nvPr/>
        </p:nvSpPr>
        <p:spPr>
          <a:xfrm rot="2700000">
            <a:off x="5842697" y="4617415"/>
            <a:ext cx="484227" cy="484227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2" name="Google Shape;232;p38"/>
          <p:cNvSpPr/>
          <p:nvPr/>
        </p:nvSpPr>
        <p:spPr>
          <a:xfrm rot="-8100000">
            <a:off x="5843620" y="1369857"/>
            <a:ext cx="484227" cy="484227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Reasons Why I Chose Not to Have an Office (And Why You Should Too) |  Inc.com">
            <a:extLst>
              <a:ext uri="{FF2B5EF4-FFF2-40B4-BE49-F238E27FC236}">
                <a16:creationId xmlns:a16="http://schemas.microsoft.com/office/drawing/2014/main" id="{E9060210-8EDD-4982-89EB-24C846BB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0B4717-DDB3-4D2A-AFCD-2BD31F6BA9C2}"/>
              </a:ext>
            </a:extLst>
          </p:cNvPr>
          <p:cNvSpPr/>
          <p:nvPr/>
        </p:nvSpPr>
        <p:spPr>
          <a:xfrm>
            <a:off x="2" y="6531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84000"/>
                </a:schemeClr>
              </a:gs>
              <a:gs pos="100000">
                <a:schemeClr val="accent2">
                  <a:alpha val="92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7FD9BEA-EEE0-4C34-B3C2-6ED9C5CAC284}"/>
              </a:ext>
            </a:extLst>
          </p:cNvPr>
          <p:cNvSpPr/>
          <p:nvPr/>
        </p:nvSpPr>
        <p:spPr>
          <a:xfrm flipV="1">
            <a:off x="0" y="1920"/>
            <a:ext cx="6374000" cy="6858000"/>
          </a:xfrm>
          <a:custGeom>
            <a:avLst/>
            <a:gdLst>
              <a:gd name="connsiteX0" fmla="*/ 0 w 5660567"/>
              <a:gd name="connsiteY0" fmla="*/ 6858000 h 6858000"/>
              <a:gd name="connsiteX1" fmla="*/ 5660567 w 5660567"/>
              <a:gd name="connsiteY1" fmla="*/ 6858000 h 6858000"/>
              <a:gd name="connsiteX2" fmla="*/ 2225866 w 5660567"/>
              <a:gd name="connsiteY2" fmla="*/ 0 h 6858000"/>
              <a:gd name="connsiteX3" fmla="*/ 0 w 566056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0567" h="6858000">
                <a:moveTo>
                  <a:pt x="0" y="6858000"/>
                </a:moveTo>
                <a:lnTo>
                  <a:pt x="5660567" y="6858000"/>
                </a:lnTo>
                <a:lnTo>
                  <a:pt x="22258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68000"/>
                </a:schemeClr>
              </a:gs>
              <a:gs pos="100000">
                <a:schemeClr val="accent2">
                  <a:alpha val="75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F064D8-AF1F-4058-BC7F-1550B2DA6326}"/>
              </a:ext>
            </a:extLst>
          </p:cNvPr>
          <p:cNvGrpSpPr/>
          <p:nvPr/>
        </p:nvGrpSpPr>
        <p:grpSpPr>
          <a:xfrm rot="10800000">
            <a:off x="4193419" y="6759392"/>
            <a:ext cx="7839092" cy="1"/>
            <a:chOff x="1523994" y="3509963"/>
            <a:chExt cx="16178965" cy="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5862BE-4B72-4DCF-B0DD-41A32776F11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079810" y="3509963"/>
              <a:ext cx="15623149" cy="0"/>
            </a:xfrm>
            <a:prstGeom prst="line">
              <a:avLst/>
            </a:prstGeom>
            <a:ln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3BBF1A-7A63-40A0-8E65-421ACA4EBC28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4" y="3509964"/>
              <a:ext cx="3127828" cy="0"/>
            </a:xfrm>
            <a:prstGeom prst="line">
              <a:avLst/>
            </a:prstGeom>
            <a:ln w="635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Google Shape;550;p40">
            <a:extLst>
              <a:ext uri="{FF2B5EF4-FFF2-40B4-BE49-F238E27FC236}">
                <a16:creationId xmlns:a16="http://schemas.microsoft.com/office/drawing/2014/main" id="{17F790D4-251A-3458-66C5-442F29914646}"/>
              </a:ext>
            </a:extLst>
          </p:cNvPr>
          <p:cNvSpPr txBox="1">
            <a:spLocks/>
          </p:cNvSpPr>
          <p:nvPr/>
        </p:nvSpPr>
        <p:spPr>
          <a:xfrm>
            <a:off x="1847143" y="821906"/>
            <a:ext cx="707942" cy="6197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02</a:t>
            </a:r>
          </a:p>
        </p:txBody>
      </p:sp>
      <p:sp>
        <p:nvSpPr>
          <p:cNvPr id="4" name="Google Shape;549;p40">
            <a:extLst>
              <a:ext uri="{FF2B5EF4-FFF2-40B4-BE49-F238E27FC236}">
                <a16:creationId xmlns:a16="http://schemas.microsoft.com/office/drawing/2014/main" id="{6C9D04D1-B2A4-AF75-608C-0885D8FC6419}"/>
              </a:ext>
            </a:extLst>
          </p:cNvPr>
          <p:cNvSpPr txBox="1">
            <a:spLocks/>
          </p:cNvSpPr>
          <p:nvPr/>
        </p:nvSpPr>
        <p:spPr>
          <a:xfrm>
            <a:off x="-361738" y="1723842"/>
            <a:ext cx="5402664" cy="7781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Oswald" panose="00000500000000000000" pitchFamily="2" charset="0"/>
              </a:rPr>
              <a:t>Dataset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Oswald" panose="00000500000000000000" pitchFamily="2" charset="0"/>
              </a:rPr>
              <a:t>and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Oswald" panose="00000500000000000000" pitchFamily="2" charset="0"/>
              </a:rPr>
              <a:t>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A9754B-8E1C-2144-1716-1B5AA6DAA96E}"/>
              </a:ext>
            </a:extLst>
          </p:cNvPr>
          <p:cNvSpPr txBox="1">
            <a:spLocks/>
          </p:cNvSpPr>
          <p:nvPr/>
        </p:nvSpPr>
        <p:spPr>
          <a:xfrm>
            <a:off x="4031227" y="1155302"/>
            <a:ext cx="8495072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Link to Dataset 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https://github.com/campusx-official/laptop-price-predictor-regression-project.git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The Dataset contains the features, along with the prices of laptop . It contains 1303 records , 10 independent features and 1 dependent column – ‘Price’.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dirty="0">
                <a:solidFill>
                  <a:schemeClr val="bg1"/>
                </a:solidFill>
              </a:rPr>
              <a:t>The output ‘Price’ column needs to be predicted in this set.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We will use Regression techniques here, since the predicted output will be a continuous value.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176FB2-24B5-9C3C-7750-4A157CFE30D5}"/>
              </a:ext>
            </a:extLst>
          </p:cNvPr>
          <p:cNvSpPr txBox="1">
            <a:spLocks/>
          </p:cNvSpPr>
          <p:nvPr/>
        </p:nvSpPr>
        <p:spPr>
          <a:xfrm>
            <a:off x="6192907" y="257225"/>
            <a:ext cx="3659022" cy="619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About Dataset</a:t>
            </a:r>
            <a:endParaRPr lang="en-IN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99070D-1D38-A7B9-F319-89FE46D0D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0" y="1474839"/>
            <a:ext cx="4935196" cy="4833237"/>
          </a:xfrm>
          <a:prstGeom prst="rect">
            <a:avLst/>
          </a:prstGeom>
          <a:gradFill>
            <a:gsLst>
              <a:gs pos="37044">
                <a:srgbClr val="9E9B3F"/>
              </a:gs>
              <a:gs pos="49000">
                <a:srgbClr val="AD953C"/>
              </a:gs>
              <a:gs pos="0">
                <a:schemeClr val="accent6">
                  <a:alpha val="84000"/>
                </a:schemeClr>
              </a:gs>
              <a:gs pos="100000">
                <a:schemeClr val="accent2">
                  <a:alpha val="92000"/>
                </a:schemeClr>
              </a:gs>
            </a:gsLst>
            <a:lin ang="2700000" scaled="1"/>
          </a:gradFill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8F7FEEAB-C401-E213-5188-78CAD46AED67}"/>
              </a:ext>
            </a:extLst>
          </p:cNvPr>
          <p:cNvSpPr txBox="1">
            <a:spLocks/>
          </p:cNvSpPr>
          <p:nvPr/>
        </p:nvSpPr>
        <p:spPr>
          <a:xfrm>
            <a:off x="5303520" y="1219200"/>
            <a:ext cx="7299960" cy="553212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Company: The brand or manufacturer of the laptop. TypeName: The specific model or type of the laptop.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Inches: The size of the laptop's display.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 Resolution: The resolution or pixel density of the laptop's screen.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CPU: The central processing unit, or processor.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Ram: Random Access Memory, or RAM.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Memory: The storage capacity of the laptop.            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GPU: The graphics processing unit, or GPU, 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2000" kern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OpSys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operating system that the laptop runs on.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Weight: The weight of the laptop.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arenR"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Price: The cost or price of the laptop.</a:t>
            </a:r>
          </a:p>
          <a:p>
            <a:pPr>
              <a:buClr>
                <a:schemeClr val="tx1"/>
              </a:buClr>
            </a:pPr>
            <a:endParaRPr lang="en-IN" kern="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5A6698-0FC9-6669-1776-06604686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437" y="515714"/>
            <a:ext cx="2242402" cy="467512"/>
          </a:xfrm>
        </p:spPr>
        <p:txBody>
          <a:bodyPr/>
          <a:lstStyle/>
          <a:p>
            <a:r>
              <a:rPr lang="en-US" sz="4000" dirty="0"/>
              <a:t>Features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8460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9;p40">
            <a:extLst>
              <a:ext uri="{FF2B5EF4-FFF2-40B4-BE49-F238E27FC236}">
                <a16:creationId xmlns:a16="http://schemas.microsoft.com/office/drawing/2014/main" id="{30370A22-EE65-2299-D5C2-AAD2D0EC451F}"/>
              </a:ext>
            </a:extLst>
          </p:cNvPr>
          <p:cNvSpPr txBox="1">
            <a:spLocks/>
          </p:cNvSpPr>
          <p:nvPr/>
        </p:nvSpPr>
        <p:spPr>
          <a:xfrm>
            <a:off x="2743191" y="3177128"/>
            <a:ext cx="7157893" cy="97208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  <a:latin typeface="Oswald" panose="00000500000000000000" pitchFamily="2" charset="0"/>
              </a:rPr>
              <a:t>EXPLORATORY DATA ANALYSIS</a:t>
            </a:r>
          </a:p>
        </p:txBody>
      </p:sp>
      <p:sp>
        <p:nvSpPr>
          <p:cNvPr id="5" name="Google Shape;550;p40">
            <a:extLst>
              <a:ext uri="{FF2B5EF4-FFF2-40B4-BE49-F238E27FC236}">
                <a16:creationId xmlns:a16="http://schemas.microsoft.com/office/drawing/2014/main" id="{701839F1-57F0-5AB2-1427-30E72C8E6998}"/>
              </a:ext>
            </a:extLst>
          </p:cNvPr>
          <p:cNvSpPr txBox="1">
            <a:spLocks/>
          </p:cNvSpPr>
          <p:nvPr/>
        </p:nvSpPr>
        <p:spPr>
          <a:xfrm>
            <a:off x="5712532" y="2428240"/>
            <a:ext cx="825910" cy="6197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3189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2611-DD29-A687-B6C9-65CB168B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2923" cy="1325563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chemeClr val="bg1"/>
                </a:solidFill>
                <a:latin typeface="Oswald" panose="00000500000000000000" pitchFamily="2" charset="0"/>
              </a:rPr>
              <a:t>Steps performed for Data</a:t>
            </a:r>
            <a:br>
              <a:rPr lang="en" dirty="0">
                <a:solidFill>
                  <a:schemeClr val="bg1"/>
                </a:solidFill>
                <a:latin typeface="Oswald" panose="00000500000000000000" pitchFamily="2" charset="0"/>
              </a:rPr>
            </a:br>
            <a:r>
              <a:rPr lang="en" dirty="0">
                <a:solidFill>
                  <a:schemeClr val="bg1"/>
                </a:solidFill>
                <a:latin typeface="Oswald" panose="00000500000000000000" pitchFamily="2" charset="0"/>
              </a:rPr>
              <a:t> Preprocessing</a:t>
            </a:r>
            <a:br>
              <a:rPr lang="en-IN" dirty="0">
                <a:solidFill>
                  <a:schemeClr val="bg1"/>
                </a:solidFill>
                <a:latin typeface="Oswald" panose="00000500000000000000" pitchFamily="2" charset="0"/>
              </a:rPr>
            </a:br>
            <a:endParaRPr lang="en-IN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FC92D-7842-F485-D6A1-B8C2C7909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Missing Value Treatment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 "/>
                <a:ea typeface="Georgia"/>
                <a:cs typeface="Georgia"/>
                <a:sym typeface="Georgia"/>
              </a:rPr>
              <a:t> Filtered the row with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 "/>
                <a:ea typeface="Georgia"/>
                <a:cs typeface="Georgia"/>
                <a:sym typeface="Georgia"/>
              </a:rPr>
              <a:t> missing value and filled it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 "/>
                <a:ea typeface="Georgia"/>
                <a:cs typeface="Georgia"/>
                <a:sym typeface="Georgia"/>
              </a:rPr>
              <a:t> up with appropriate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alibri "/>
                <a:ea typeface="Georgia"/>
                <a:cs typeface="Georgia"/>
                <a:sym typeface="Georgia"/>
              </a:rPr>
              <a:t>values as determined </a:t>
            </a:r>
          </a:p>
          <a:p>
            <a:pPr marL="0" indent="0" algn="r">
              <a:buNone/>
            </a:pPr>
            <a:r>
              <a:rPr lang="en-IN" sz="2400" b="1" dirty="0">
                <a:solidFill>
                  <a:schemeClr val="bg1"/>
                </a:solidFill>
                <a:latin typeface="Calibri "/>
                <a:ea typeface="Georgia"/>
                <a:cs typeface="Georgia"/>
                <a:sym typeface="Georgia"/>
              </a:rPr>
              <a:t>Removed Duplicates</a:t>
            </a:r>
            <a:endParaRPr lang="en-IN" dirty="0">
              <a:solidFill>
                <a:schemeClr val="bg1"/>
              </a:solidFill>
              <a:latin typeface="Calibri "/>
            </a:endParaRPr>
          </a:p>
          <a:p>
            <a:pPr marL="0" indent="0" algn="r">
              <a:buNone/>
            </a:pPr>
            <a:r>
              <a:rPr lang="en-IN" dirty="0">
                <a:solidFill>
                  <a:schemeClr val="bg1"/>
                </a:solidFill>
                <a:latin typeface="Calibri "/>
              </a:rPr>
              <a:t>                                                                                    </a:t>
            </a:r>
            <a:r>
              <a:rPr lang="en-US" sz="2000" dirty="0">
                <a:solidFill>
                  <a:schemeClr val="bg1"/>
                </a:solidFill>
                <a:latin typeface="Calibri "/>
              </a:rPr>
              <a:t>Selected and removed 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  <a:latin typeface="Calibri "/>
              </a:rPr>
              <a:t>  duplicate , kept the  first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bg1"/>
                </a:solidFill>
                <a:latin typeface="Calibri "/>
              </a:rPr>
              <a:t> occurrence of each row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0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210F-DAC0-332E-E154-A63131C8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Steps for Data Preprocessing</a:t>
            </a:r>
            <a:endParaRPr lang="en-IN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DAD1-0AA1-807C-7DCE-1F96FEB3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85360" cy="5032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>
                <a:solidFill>
                  <a:schemeClr val="bg1"/>
                </a:solidFill>
              </a:rPr>
              <a:t>Feature Engineering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eorgia"/>
              <a:buChar char="●"/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Feature engineering was done on some features as they had some irrelevant values.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eorgia"/>
              <a:buChar char="●"/>
            </a:pP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eorg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eorgia"/>
              <a:buChar char="●"/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Converted Screen Resolution column into Touch Screen , Ips,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X_res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,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Y_res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, PPI.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eorgia"/>
              <a:buChar char="●"/>
            </a:pP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eorg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eorgia"/>
              <a:buChar char="●"/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Converted CPU column into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Cpu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 Brand.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eorgia"/>
              <a:buChar char="●"/>
            </a:pP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eorg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eorgia"/>
              <a:buChar char="●"/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 Converted Memory column into HDD, SSD,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Hybird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 , Flash Storage.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eorg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eorgia"/>
              <a:buChar char="●"/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Converted GPU column into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Gpu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 brand.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eorg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eorgia"/>
              <a:buChar char="●"/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Converted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Opsys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 column into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Os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</a:pP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eorg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Georgia"/>
              <a:buChar char="●"/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eorgia"/>
              </a:rPr>
              <a:t>Dropped original  columns after extraction.  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001DD-6F17-8EAD-AEDF-29B6C6A0E8CB}"/>
              </a:ext>
            </a:extLst>
          </p:cNvPr>
          <p:cNvSpPr txBox="1"/>
          <p:nvPr/>
        </p:nvSpPr>
        <p:spPr>
          <a:xfrm>
            <a:off x="8397242" y="3310711"/>
            <a:ext cx="43433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Calibri BODY"/>
                <a:ea typeface="Georgia"/>
                <a:cs typeface="Georgia"/>
                <a:sym typeface="Georgia"/>
              </a:rPr>
              <a:t>Handling Categorical Data: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Calibri BODY"/>
                <a:ea typeface="Georgia"/>
                <a:cs typeface="Georgia"/>
                <a:sym typeface="Georgia"/>
              </a:rPr>
              <a:t>One Hot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E388B-8456-F083-64DD-6E5CC8493661}"/>
              </a:ext>
            </a:extLst>
          </p:cNvPr>
          <p:cNvSpPr txBox="1"/>
          <p:nvPr/>
        </p:nvSpPr>
        <p:spPr>
          <a:xfrm>
            <a:off x="8397242" y="4336097"/>
            <a:ext cx="3731290" cy="715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ea typeface="Georgia"/>
                <a:cs typeface="Georgia"/>
                <a:sym typeface="Georgia"/>
              </a:rPr>
              <a:t>One Hot Encoding was used to treat ordinal columns as Price</a:t>
            </a:r>
          </a:p>
        </p:txBody>
      </p:sp>
    </p:spTree>
    <p:extLst>
      <p:ext uri="{BB962C8B-B14F-4D97-AF65-F5344CB8AC3E}">
        <p14:creationId xmlns:p14="http://schemas.microsoft.com/office/powerpoint/2010/main" val="331097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Custom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479D"/>
      </a:accent1>
      <a:accent2>
        <a:srgbClr val="07193A"/>
      </a:accent2>
      <a:accent3>
        <a:srgbClr val="00D9FB"/>
      </a:accent3>
      <a:accent4>
        <a:srgbClr val="F14E79"/>
      </a:accent4>
      <a:accent5>
        <a:srgbClr val="5C2163"/>
      </a:accent5>
      <a:accent6>
        <a:srgbClr val="2E318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730</Words>
  <Application>Microsoft Office PowerPoint</Application>
  <PresentationFormat>Widescreen</PresentationFormat>
  <Paragraphs>131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6" baseType="lpstr">
      <vt:lpstr>Arial</vt:lpstr>
      <vt:lpstr>Arial Black</vt:lpstr>
      <vt:lpstr>Bahnschrift</vt:lpstr>
      <vt:lpstr>Bahnschrift Condensed</vt:lpstr>
      <vt:lpstr>Bebas Neue</vt:lpstr>
      <vt:lpstr>Calibri</vt:lpstr>
      <vt:lpstr>Calibri </vt:lpstr>
      <vt:lpstr>Calibri BODY</vt:lpstr>
      <vt:lpstr>Calibri Light</vt:lpstr>
      <vt:lpstr>DM Sans</vt:lpstr>
      <vt:lpstr>Georgia</vt:lpstr>
      <vt:lpstr>Oswald</vt:lpstr>
      <vt:lpstr>Oswald ExtraLight</vt:lpstr>
      <vt:lpstr>Roboto</vt:lpstr>
      <vt:lpstr>Roboto Condensed Light</vt:lpstr>
      <vt:lpstr>Wingdings</vt:lpstr>
      <vt:lpstr>Office Theme</vt:lpstr>
      <vt:lpstr>Technology Project Proposal Minitheme by Slidesgo</vt:lpstr>
      <vt:lpstr>1_Office Theme</vt:lpstr>
      <vt:lpstr>LAPTOP PRICE PREDICTION</vt:lpstr>
      <vt:lpstr>TABLE OF  CONTENTS</vt:lpstr>
      <vt:lpstr>PowerPoint Presentation</vt:lpstr>
      <vt:lpstr>PowerPoint Presentation</vt:lpstr>
      <vt:lpstr>PowerPoint Presentation</vt:lpstr>
      <vt:lpstr>Features</vt:lpstr>
      <vt:lpstr>PowerPoint Presentation</vt:lpstr>
      <vt:lpstr>Steps performed for Data  Preprocessing </vt:lpstr>
      <vt:lpstr>Steps for Data Preprocessing</vt:lpstr>
      <vt:lpstr>Visualizations Of Categorical Variables</vt:lpstr>
      <vt:lpstr>  CPU Brand</vt:lpstr>
      <vt:lpstr>Opsys</vt:lpstr>
      <vt:lpstr>Normal Distribution Of Target Variable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</dc:title>
  <dc:creator>G</dc:creator>
  <cp:lastModifiedBy>G</cp:lastModifiedBy>
  <cp:revision>7</cp:revision>
  <dcterms:created xsi:type="dcterms:W3CDTF">2023-05-24T14:17:05Z</dcterms:created>
  <dcterms:modified xsi:type="dcterms:W3CDTF">2023-05-25T11:03:16Z</dcterms:modified>
</cp:coreProperties>
</file>