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D2464-6E97-4A42-A5F1-9A6082C05C5A}" v="11" dt="2021-03-02T03:58:59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0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8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5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4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6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2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21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99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3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0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F54D-2651-435C-AA92-87AE8DE47C0F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mailto:manjunath.navalgund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08618"/>
              </p:ext>
            </p:extLst>
          </p:nvPr>
        </p:nvGraphicFramePr>
        <p:xfrm>
          <a:off x="0" y="0"/>
          <a:ext cx="12192000" cy="72009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4092"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Manjunath Navalgund</a:t>
                      </a:r>
                    </a:p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hlinkClick r:id="rId2"/>
                        </a:rPr>
                        <a:t>manjunath.navalgund@gmail.com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+91 9901844377</a:t>
                      </a:r>
                    </a:p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MANAGEMENT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Delivery Management – Single point of contact for delivery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Managed projects across US, Europe and Asia 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Solution </a:t>
                      </a:r>
                      <a:r>
                        <a:rPr lang="en-US" sz="1100" b="0" baseline="0" dirty="0">
                          <a:solidFill>
                            <a:sysClr val="windowText" lastClr="000000"/>
                          </a:solidFill>
                        </a:rPr>
                        <a:t>Management incl. Proposals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Transition Management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Customer &amp; Account Management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 / Program Management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Application Migration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Management Meeting / Reporting with Progress, Metrics and Risks</a:t>
                      </a:r>
                    </a:p>
                    <a:p>
                      <a:pPr marL="635000" lvl="1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Steering committee</a:t>
                      </a:r>
                    </a:p>
                    <a:p>
                      <a:pPr marL="635000" lvl="1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Weekly Meetings </a:t>
                      </a:r>
                    </a:p>
                    <a:p>
                      <a:pPr marL="635000" lvl="1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Customer Satisfaction Surveys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Team Building &amp; Leadership across 100+ team members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Banking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Capital Markets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Retail</a:t>
                      </a:r>
                    </a:p>
                    <a:p>
                      <a:r>
                        <a:rPr lang="en-IN" sz="1200" dirty="0">
                          <a:solidFill>
                            <a:sysClr val="windowText" lastClr="000000"/>
                          </a:solidFill>
                        </a:rPr>
                        <a:t>Agile Delivery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IN" sz="11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Developed standards and guidelines for agile delivery along with metrics and Agile Maturity Matrix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IN" sz="11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Trained and developed scrum masters, scrum team and product owners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IN" sz="11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Delivery based on MVP 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  <a:tabLst/>
                      </a:pPr>
                      <a:endParaRPr lang="en-IN" sz="1100" b="0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Hands-on</a:t>
                      </a:r>
                      <a:r>
                        <a:rPr lang="en-IN" sz="105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en-IN" sz="105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Java-EE – Core Java, JSP, Struts, JAXB, XML, EJB, </a:t>
                      </a:r>
                      <a:r>
                        <a:rPr lang="en-IN" sz="1050" b="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IN" sz="105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, Spring,</a:t>
                      </a:r>
                      <a:r>
                        <a:rPr lang="en-IN" sz="105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5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Connectors, JPA, Hibernate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Peoplesoft</a:t>
                      </a:r>
                      <a:endParaRPr lang="en-IN" sz="105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Oracle, DB2, Sybase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ysClr val="windowText" lastClr="000000"/>
                          </a:solidFill>
                        </a:rPr>
                        <a:t>CERTIFICATION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dirty="0" err="1">
                          <a:solidFill>
                            <a:sysClr val="windowText" lastClr="000000"/>
                          </a:solidFill>
                        </a:rPr>
                        <a:t>SAFe</a:t>
                      </a:r>
                      <a:r>
                        <a:rPr lang="en-IN" sz="1050" b="0" dirty="0">
                          <a:solidFill>
                            <a:sysClr val="windowText" lastClr="000000"/>
                          </a:solidFill>
                        </a:rPr>
                        <a:t> Certified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dirty="0">
                          <a:solidFill>
                            <a:sysClr val="windowText" lastClr="000000"/>
                          </a:solidFill>
                        </a:rPr>
                        <a:t>Certified Scrum Master from Scrum Alliance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50" b="0" dirty="0" err="1">
                          <a:solidFill>
                            <a:sysClr val="windowText" lastClr="000000"/>
                          </a:solidFill>
                        </a:rPr>
                        <a:t>ASSeT</a:t>
                      </a:r>
                      <a:r>
                        <a:rPr lang="en-IN" sz="1050" b="0" dirty="0">
                          <a:solidFill>
                            <a:sysClr val="windowText" lastClr="000000"/>
                          </a:solidFill>
                        </a:rPr>
                        <a:t> Certified Transition Manager 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dirty="0">
                          <a:solidFill>
                            <a:sysClr val="windowText" lastClr="000000"/>
                          </a:solidFill>
                        </a:rPr>
                        <a:t>PMP 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dirty="0">
                          <a:solidFill>
                            <a:sysClr val="windowText" lastClr="000000"/>
                          </a:solidFill>
                        </a:rPr>
                        <a:t>ITIL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dirty="0">
                          <a:solidFill>
                            <a:sysClr val="windowText" lastClr="000000"/>
                          </a:solidFill>
                        </a:rPr>
                        <a:t>Sun Certified Java Professional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SOFTWARE METHODOLOGIES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Agile[Scrum, Kanban] and Waterfall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Data Centre Migration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Conversion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Production Support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Testing</a:t>
                      </a:r>
                      <a:r>
                        <a:rPr lang="en-US" sz="1050" b="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IN" sz="105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7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Overseas Bank </a:t>
                      </a:r>
                      <a:r>
                        <a:rPr lang="en-IN" sz="1050" b="0" u="none" dirty="0"/>
                        <a:t>– Agile Delivery Manager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activities from onsite to offshore</a:t>
                      </a:r>
                      <a:endParaRPr lang="en-US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Won proposal for </a:t>
                      </a:r>
                      <a:r>
                        <a:rPr lang="en-IN" sz="1050" b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NXG Malaysia </a:t>
                      </a:r>
                      <a:endParaRPr lang="en-US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Initiated Offshore Digital Centre for UOB in HCL. </a:t>
                      </a:r>
                      <a:endParaRPr lang="en-US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Finalized agile ways of working.</a:t>
                      </a:r>
                      <a:endParaRPr lang="en-US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Coached scrum masters on agile delivery</a:t>
                      </a:r>
                      <a:endParaRPr lang="en-US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Setup offshore squads and setup agile tools and streamlined agile delivery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 u="sng" dirty="0"/>
                        <a:t>Quilter (UK)</a:t>
                      </a:r>
                      <a:r>
                        <a:rPr lang="en-IN" sz="1050" b="0" u="none" dirty="0"/>
                        <a:t> – Agile Delivery Manager for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u="none" dirty="0"/>
                        <a:t>Unit Linked Fund Rationalization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u="none" dirty="0"/>
                        <a:t>Shareholding disclosure Solution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u="none" dirty="0"/>
                        <a:t>Lima Correspondence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u="none" dirty="0"/>
                        <a:t>Essential 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u="none" dirty="0" err="1"/>
                        <a:t>SmartComms</a:t>
                      </a:r>
                      <a:endParaRPr lang="en-US" sz="1050" b="0" u="none" dirty="0"/>
                    </a:p>
                    <a:p>
                      <a:r>
                        <a:rPr lang="en-IN" sz="1050" b="0" u="none" dirty="0"/>
                        <a:t>Also delivered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dirty="0"/>
                        <a:t>Agile Guidelines, </a:t>
                      </a:r>
                      <a:r>
                        <a:rPr lang="en-US" sz="1050" b="0" u="none" dirty="0"/>
                        <a:t>Agile trainings and Product Owner trainings, </a:t>
                      </a:r>
                      <a:r>
                        <a:rPr lang="en-IN" sz="1050" b="0" u="none" dirty="0"/>
                        <a:t>Agile review report with metrics, Agile maturity model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 u="sng" dirty="0"/>
                        <a:t>ASDA(UK)</a:t>
                      </a:r>
                      <a:r>
                        <a:rPr lang="en-IN" sz="1050" dirty="0"/>
                        <a:t> – Agile Delivery Manager for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dirty="0"/>
                        <a:t>PDW to FTDW migration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dirty="0"/>
                        <a:t>Customer Data Mart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dirty="0"/>
                        <a:t>OBIEE to SSRS reports migration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050" b="0" u="none" dirty="0"/>
                        <a:t>Introduced best practices for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u="none" dirty="0"/>
                        <a:t>Resolving impediments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u="none" dirty="0"/>
                        <a:t>Application Analysis document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u="none" dirty="0"/>
                        <a:t>Application migration dashboard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u="none" dirty="0"/>
                        <a:t>Handover to Support, Implementation and Warranty support</a:t>
                      </a:r>
                      <a:endParaRPr lang="en-IN" sz="1050" b="0" u="non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157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BAWAG PSK</a:t>
                      </a:r>
                      <a:r>
                        <a:rPr lang="en-US" sz="1050" dirty="0"/>
                        <a:t> – Delivery Manager </a:t>
                      </a:r>
                    </a:p>
                    <a:p>
                      <a:r>
                        <a:rPr lang="en-US" sz="1050" dirty="0"/>
                        <a:t>Proposals, Setup new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engagement</a:t>
                      </a:r>
                    </a:p>
                    <a:p>
                      <a:r>
                        <a:rPr lang="en-US" sz="1050" dirty="0"/>
                        <a:t>Transition – </a:t>
                      </a:r>
                      <a:r>
                        <a:rPr lang="en-US" sz="1050" dirty="0" err="1"/>
                        <a:t>ASSeT</a:t>
                      </a:r>
                      <a:r>
                        <a:rPr lang="en-US" sz="1050" dirty="0"/>
                        <a:t> framework based transition of CTB applications</a:t>
                      </a:r>
                    </a:p>
                    <a:p>
                      <a:r>
                        <a:rPr lang="en-US" sz="1050" dirty="0"/>
                        <a:t>Delivery –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Conversion of Price Maintenance</a:t>
                      </a:r>
                      <a:r>
                        <a:rPr lang="en-US" sz="1050" baseline="0" dirty="0"/>
                        <a:t> application from VBA to Java-EE technology.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aseline="0" dirty="0"/>
                        <a:t>Writing test cases and execution for EB website.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aseline="0" dirty="0"/>
                        <a:t>Application Enhancements in Scrum methodology for Gate application</a:t>
                      </a:r>
                      <a:endParaRPr lang="en-IN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UBS</a:t>
                      </a:r>
                      <a:r>
                        <a:rPr lang="en-US" sz="1050" dirty="0"/>
                        <a:t> – Delivery</a:t>
                      </a:r>
                      <a:r>
                        <a:rPr lang="en-US" sz="1050" baseline="0" dirty="0"/>
                        <a:t> Manager  for IBD, ETD and C&amp;T clusters of applications</a:t>
                      </a:r>
                      <a:endParaRPr lang="en-US" sz="10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Proposal – Target Operating Model</a:t>
                      </a:r>
                    </a:p>
                    <a:p>
                      <a:r>
                        <a:rPr lang="en-US" sz="1050" dirty="0"/>
                        <a:t>Transition – </a:t>
                      </a:r>
                      <a:r>
                        <a:rPr lang="en-US" sz="1050" dirty="0" err="1"/>
                        <a:t>ASSeT</a:t>
                      </a:r>
                      <a:r>
                        <a:rPr lang="en-US" sz="1050" dirty="0"/>
                        <a:t> framework based, owned and successfully transitioned 40 CTB applications.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Initiatives – Migration to Managed</a:t>
                      </a:r>
                      <a:r>
                        <a:rPr lang="en-US" sz="1050" baseline="0" dirty="0"/>
                        <a:t> Services, Productivity baseline and Improvement</a:t>
                      </a:r>
                      <a:endParaRPr lang="en-US" sz="1050" dirty="0"/>
                    </a:p>
                    <a:p>
                      <a:r>
                        <a:rPr lang="en-US" sz="1050" baseline="0" dirty="0"/>
                        <a:t>Delivery – Identified structural issues in current delivery model and worked with customer to streamline scrum based delivery.</a:t>
                      </a:r>
                      <a:endParaRPr lang="en-IN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CIMB</a:t>
                      </a:r>
                      <a:r>
                        <a:rPr lang="en-US" sz="1050" dirty="0"/>
                        <a:t> (Malaysia)– Delivery Manager</a:t>
                      </a:r>
                      <a:r>
                        <a:rPr lang="en-US" sz="1050" baseline="0" dirty="0"/>
                        <a:t> </a:t>
                      </a:r>
                      <a:endParaRPr lang="en-US" sz="1050" dirty="0"/>
                    </a:p>
                    <a:p>
                      <a:r>
                        <a:rPr lang="en-US" sz="1050" dirty="0"/>
                        <a:t>Proof</a:t>
                      </a:r>
                      <a:r>
                        <a:rPr lang="en-US" sz="1050" baseline="0" dirty="0"/>
                        <a:t> Of Concept for Channel Services</a:t>
                      </a:r>
                    </a:p>
                    <a:p>
                      <a:r>
                        <a:rPr lang="en-US" sz="1050" dirty="0"/>
                        <a:t>Testing for Tech Refresh and Regional</a:t>
                      </a:r>
                      <a:r>
                        <a:rPr lang="en-US" sz="1050" baseline="0" dirty="0"/>
                        <a:t> Payment Platform</a:t>
                      </a:r>
                    </a:p>
                    <a:p>
                      <a:r>
                        <a:rPr lang="en-US" sz="1050" b="1" u="sng" dirty="0"/>
                        <a:t>RHB</a:t>
                      </a:r>
                      <a:r>
                        <a:rPr lang="en-US" sz="1050" dirty="0"/>
                        <a:t>(Malaysia)</a:t>
                      </a:r>
                      <a:endParaRPr lang="en-US" sz="1050" b="1" u="sng" dirty="0"/>
                    </a:p>
                    <a:p>
                      <a:r>
                        <a:rPr lang="en-US" sz="1050" dirty="0"/>
                        <a:t>MSA for RHB</a:t>
                      </a:r>
                    </a:p>
                    <a:p>
                      <a:r>
                        <a:rPr lang="en-US" sz="1050" dirty="0"/>
                        <a:t>Proposal and </a:t>
                      </a:r>
                      <a:r>
                        <a:rPr lang="en-US" sz="1050" dirty="0" err="1"/>
                        <a:t>PoC</a:t>
                      </a:r>
                      <a:r>
                        <a:rPr lang="en-US" sz="1050" dirty="0"/>
                        <a:t> for Retail Loan Origination project</a:t>
                      </a:r>
                      <a:endParaRPr lang="en-IN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18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Misys</a:t>
                      </a:r>
                      <a:r>
                        <a:rPr lang="en-US" sz="1050" dirty="0"/>
                        <a:t> – Delivery Manager  </a:t>
                      </a:r>
                    </a:p>
                    <a:p>
                      <a:r>
                        <a:rPr lang="en-US" sz="1050" dirty="0" err="1"/>
                        <a:t>Opics</a:t>
                      </a:r>
                      <a:r>
                        <a:rPr lang="en-US" sz="1050" dirty="0"/>
                        <a:t>: Application Enhancements, Testing</a:t>
                      </a:r>
                    </a:p>
                    <a:p>
                      <a:r>
                        <a:rPr lang="en-US" sz="1050" dirty="0" err="1"/>
                        <a:t>LoanIQ</a:t>
                      </a:r>
                      <a:r>
                        <a:rPr lang="en-US" sz="1050" dirty="0"/>
                        <a:t> : Application</a:t>
                      </a:r>
                      <a:r>
                        <a:rPr lang="en-US" sz="1050" baseline="0" dirty="0"/>
                        <a:t> Enhancements - </a:t>
                      </a:r>
                      <a:r>
                        <a:rPr lang="en-US" sz="1050" dirty="0"/>
                        <a:t>Proposal &amp; Delivery of </a:t>
                      </a:r>
                      <a:r>
                        <a:rPr lang="en-US" sz="1050" baseline="0" dirty="0"/>
                        <a:t>L3 tickets resolution in Managed Service Model with SLAs and </a:t>
                      </a:r>
                      <a:r>
                        <a:rPr lang="en-US" sz="1050" dirty="0"/>
                        <a:t>ticket based pricing in Kanban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Market Risk &amp; Liquidity Risk for Deutsche Bank</a:t>
                      </a:r>
                      <a:r>
                        <a:rPr lang="en-US" sz="1050" dirty="0"/>
                        <a:t> – Project Manager  </a:t>
                      </a:r>
                    </a:p>
                    <a:p>
                      <a:r>
                        <a:rPr lang="en-US" sz="1050" dirty="0"/>
                        <a:t>Application Enhancements, Application</a:t>
                      </a:r>
                      <a:r>
                        <a:rPr lang="en-US" sz="1050" baseline="0" dirty="0"/>
                        <a:t> Support</a:t>
                      </a:r>
                      <a:endParaRPr lang="en-US" sz="1050" dirty="0"/>
                    </a:p>
                    <a:p>
                      <a:r>
                        <a:rPr lang="en-US" sz="1050" b="1" u="sng" dirty="0"/>
                        <a:t>LASER for Deutsche Bank</a:t>
                      </a:r>
                      <a:r>
                        <a:rPr lang="en-US" sz="1050" dirty="0"/>
                        <a:t> – Project Manager  </a:t>
                      </a:r>
                    </a:p>
                    <a:p>
                      <a:r>
                        <a:rPr lang="en-US" sz="1050" dirty="0"/>
                        <a:t>Application Enhancements, Migrations</a:t>
                      </a:r>
                    </a:p>
                    <a:p>
                      <a:r>
                        <a:rPr lang="en-US" sz="1050" dirty="0"/>
                        <a:t>Initiated the project, pioneered data center migration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SOP for Deutsche</a:t>
                      </a:r>
                      <a:r>
                        <a:rPr lang="en-US" sz="1050" b="1" u="sng" baseline="0" dirty="0"/>
                        <a:t> Bank</a:t>
                      </a:r>
                      <a:r>
                        <a:rPr lang="en-US" sz="1050" dirty="0"/>
                        <a:t> – Project manager  </a:t>
                      </a:r>
                    </a:p>
                    <a:p>
                      <a:r>
                        <a:rPr lang="en-US" sz="1050" dirty="0"/>
                        <a:t>Proposal, Application Development</a:t>
                      </a:r>
                    </a:p>
                    <a:p>
                      <a:r>
                        <a:rPr lang="en-US" sz="1050" dirty="0"/>
                        <a:t>Development of application for exercising</a:t>
                      </a:r>
                      <a:r>
                        <a:rPr lang="en-US" sz="1050" baseline="0" dirty="0"/>
                        <a:t> stock options by employees with simulation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3981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Middle Market</a:t>
                      </a:r>
                      <a:r>
                        <a:rPr lang="en-US" sz="1050" b="1" u="sng" baseline="0" dirty="0"/>
                        <a:t> Compensation </a:t>
                      </a:r>
                      <a:r>
                        <a:rPr lang="en-US" sz="1050" b="1" u="sng" dirty="0"/>
                        <a:t>for Deutsche</a:t>
                      </a:r>
                      <a:r>
                        <a:rPr lang="en-US" sz="1050" b="1" u="sng" baseline="0" dirty="0"/>
                        <a:t> Bank</a:t>
                      </a:r>
                      <a:r>
                        <a:rPr lang="en-US" sz="1050" baseline="0" dirty="0"/>
                        <a:t> – Project manager </a:t>
                      </a:r>
                    </a:p>
                    <a:p>
                      <a:r>
                        <a:rPr lang="en-US" sz="1050" baseline="0" dirty="0"/>
                        <a:t>Application Development &amp; Enhancements</a:t>
                      </a:r>
                    </a:p>
                    <a:p>
                      <a:r>
                        <a:rPr lang="en-US" sz="1050" baseline="0" dirty="0"/>
                        <a:t>Development of front end screens and reports for salespeople commission</a:t>
                      </a:r>
                    </a:p>
                    <a:p>
                      <a:endParaRPr lang="en-US" sz="105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Db-People for Deutsche Bank</a:t>
                      </a:r>
                      <a:r>
                        <a:rPr lang="en-US" sz="1050" dirty="0"/>
                        <a:t> – Team lead    </a:t>
                      </a:r>
                    </a:p>
                    <a:p>
                      <a:r>
                        <a:rPr lang="en-US" sz="1050" dirty="0"/>
                        <a:t>Application Enhancements</a:t>
                      </a:r>
                    </a:p>
                    <a:p>
                      <a:r>
                        <a:rPr lang="en-US" sz="1050" dirty="0"/>
                        <a:t>SAP</a:t>
                      </a:r>
                      <a:r>
                        <a:rPr lang="en-US" sz="1050" baseline="0" dirty="0"/>
                        <a:t> Tree : build department tree and provide access</a:t>
                      </a:r>
                    </a:p>
                    <a:p>
                      <a:r>
                        <a:rPr lang="en-US" sz="1050" baseline="0" dirty="0"/>
                        <a:t>E-</a:t>
                      </a:r>
                      <a:r>
                        <a:rPr lang="en-US" sz="1050" baseline="0" dirty="0" err="1"/>
                        <a:t>Payslip</a:t>
                      </a:r>
                      <a:r>
                        <a:rPr lang="en-US" sz="1050" baseline="0" dirty="0"/>
                        <a:t> : load </a:t>
                      </a:r>
                      <a:r>
                        <a:rPr lang="en-US" sz="1050" baseline="0" dirty="0" err="1"/>
                        <a:t>payslips</a:t>
                      </a:r>
                      <a:r>
                        <a:rPr lang="en-US" sz="1050" baseline="0" dirty="0"/>
                        <a:t> into intranet portal </a:t>
                      </a:r>
                    </a:p>
                    <a:p>
                      <a:r>
                        <a:rPr lang="en-US" sz="1050" baseline="0" dirty="0"/>
                        <a:t>Time &amp; Material : customize Peoplesoft module to </a:t>
                      </a:r>
                      <a:r>
                        <a:rPr lang="en-US" sz="1050" baseline="0" dirty="0" err="1"/>
                        <a:t>db</a:t>
                      </a:r>
                      <a:r>
                        <a:rPr lang="en-US" sz="1050" baseline="0" dirty="0"/>
                        <a:t>-people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PSD-Application Server for HP</a:t>
                      </a:r>
                      <a:r>
                        <a:rPr lang="en-US" sz="1050" b="0" u="none" baseline="0" dirty="0"/>
                        <a:t> – Team member, </a:t>
                      </a:r>
                    </a:p>
                    <a:p>
                      <a:r>
                        <a:rPr lang="en-US" sz="1050" b="0" u="none" baseline="0" dirty="0"/>
                        <a:t>Development of C++ application server to fetch warranty details of particular HP product</a:t>
                      </a:r>
                      <a:endParaRPr lang="en-IN" sz="1050" b="1" u="sng" dirty="0"/>
                    </a:p>
                    <a:p>
                      <a:r>
                        <a:rPr lang="en-US" sz="1050" b="1" u="sng" dirty="0"/>
                        <a:t>Mondial Information Tool for C&amp;A </a:t>
                      </a:r>
                      <a:r>
                        <a:rPr lang="en-US" sz="1050" b="0" u="none" baseline="0" dirty="0"/>
                        <a:t> - Team member. Development of mainframe and Informix components </a:t>
                      </a:r>
                    </a:p>
                    <a:p>
                      <a:r>
                        <a:rPr lang="en-US" sz="1050" b="1" u="sng" dirty="0"/>
                        <a:t>Capital Market</a:t>
                      </a:r>
                      <a:r>
                        <a:rPr lang="en-US" sz="1050" b="0" u="none" baseline="0" dirty="0"/>
                        <a:t> -  Team member. Conversion of COBOL / DB2 / CICS programs to Y2K compliant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A2C5E3D-08EC-46A9-A341-7D9960182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138988"/>
              </p:ext>
            </p:extLst>
          </p:nvPr>
        </p:nvGraphicFramePr>
        <p:xfrm>
          <a:off x="926123" y="81895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A2C5E3D-08EC-46A9-A341-7D99601820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6123" y="81895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33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9585</TotalTime>
  <Words>666</Words>
  <Application>Microsoft Office PowerPoint</Application>
  <PresentationFormat>Widescreen</PresentationFormat>
  <Paragraphs>112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 Navalgund (HCL Financial Services)</dc:creator>
  <cp:lastModifiedBy>Manjunath Navalgund (HCL Financial Services)</cp:lastModifiedBy>
  <cp:revision>100</cp:revision>
  <dcterms:created xsi:type="dcterms:W3CDTF">2017-12-25T17:08:57Z</dcterms:created>
  <dcterms:modified xsi:type="dcterms:W3CDTF">2021-03-02T03:58:59Z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ada4ae47-8524-4d9b-9edc-fe2ae23be8af</vt:lpwstr>
  </property>
  <property fmtid="{D5CDD505-2E9C-101B-9397-08002B2CF9AE}" pid="3" name="Classification">
    <vt:lpwstr>null</vt:lpwstr>
  </property>
</Properties>
</file>