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134"/>
  </p:notesMasterIdLst>
  <p:sldIdLst>
    <p:sldId id="459" r:id="rId5"/>
    <p:sldId id="460" r:id="rId6"/>
    <p:sldId id="461" r:id="rId7"/>
    <p:sldId id="462" r:id="rId8"/>
    <p:sldId id="463" r:id="rId9"/>
    <p:sldId id="464" r:id="rId10"/>
    <p:sldId id="465" r:id="rId11"/>
    <p:sldId id="466" r:id="rId12"/>
    <p:sldId id="467" r:id="rId13"/>
    <p:sldId id="468" r:id="rId14"/>
    <p:sldId id="469" r:id="rId15"/>
    <p:sldId id="470" r:id="rId16"/>
    <p:sldId id="471" r:id="rId17"/>
    <p:sldId id="472" r:id="rId18"/>
    <p:sldId id="473" r:id="rId19"/>
    <p:sldId id="474" r:id="rId20"/>
    <p:sldId id="475" r:id="rId21"/>
    <p:sldId id="476" r:id="rId22"/>
    <p:sldId id="477" r:id="rId23"/>
    <p:sldId id="478" r:id="rId24"/>
    <p:sldId id="479" r:id="rId25"/>
    <p:sldId id="480" r:id="rId26"/>
    <p:sldId id="481" r:id="rId27"/>
    <p:sldId id="576" r:id="rId28"/>
    <p:sldId id="482" r:id="rId29"/>
    <p:sldId id="483" r:id="rId30"/>
    <p:sldId id="484" r:id="rId31"/>
    <p:sldId id="485" r:id="rId32"/>
    <p:sldId id="486" r:id="rId33"/>
    <p:sldId id="487" r:id="rId34"/>
    <p:sldId id="488" r:id="rId35"/>
    <p:sldId id="489" r:id="rId36"/>
    <p:sldId id="490" r:id="rId37"/>
    <p:sldId id="491" r:id="rId38"/>
    <p:sldId id="492" r:id="rId39"/>
    <p:sldId id="493" r:id="rId40"/>
    <p:sldId id="494" r:id="rId41"/>
    <p:sldId id="495" r:id="rId42"/>
    <p:sldId id="496" r:id="rId43"/>
    <p:sldId id="497" r:id="rId44"/>
    <p:sldId id="498" r:id="rId45"/>
    <p:sldId id="499" r:id="rId46"/>
    <p:sldId id="500" r:id="rId47"/>
    <p:sldId id="501" r:id="rId48"/>
    <p:sldId id="502" r:id="rId49"/>
    <p:sldId id="503" r:id="rId50"/>
    <p:sldId id="504" r:id="rId51"/>
    <p:sldId id="505" r:id="rId52"/>
    <p:sldId id="506" r:id="rId53"/>
    <p:sldId id="507" r:id="rId54"/>
    <p:sldId id="508" r:id="rId55"/>
    <p:sldId id="509" r:id="rId56"/>
    <p:sldId id="510" r:id="rId57"/>
    <p:sldId id="511" r:id="rId58"/>
    <p:sldId id="512" r:id="rId59"/>
    <p:sldId id="513" r:id="rId60"/>
    <p:sldId id="514" r:id="rId61"/>
    <p:sldId id="515" r:id="rId62"/>
    <p:sldId id="516" r:id="rId63"/>
    <p:sldId id="517" r:id="rId64"/>
    <p:sldId id="518" r:id="rId65"/>
    <p:sldId id="519" r:id="rId66"/>
    <p:sldId id="520" r:id="rId67"/>
    <p:sldId id="521" r:id="rId68"/>
    <p:sldId id="522" r:id="rId69"/>
    <p:sldId id="523" r:id="rId70"/>
    <p:sldId id="524" r:id="rId71"/>
    <p:sldId id="525" r:id="rId72"/>
    <p:sldId id="526" r:id="rId73"/>
    <p:sldId id="527" r:id="rId74"/>
    <p:sldId id="528" r:id="rId75"/>
    <p:sldId id="598" r:id="rId76"/>
    <p:sldId id="529" r:id="rId77"/>
    <p:sldId id="530" r:id="rId78"/>
    <p:sldId id="531" r:id="rId79"/>
    <p:sldId id="532" r:id="rId80"/>
    <p:sldId id="533" r:id="rId81"/>
    <p:sldId id="534" r:id="rId82"/>
    <p:sldId id="535" r:id="rId83"/>
    <p:sldId id="536" r:id="rId84"/>
    <p:sldId id="537" r:id="rId85"/>
    <p:sldId id="538" r:id="rId86"/>
    <p:sldId id="539" r:id="rId87"/>
    <p:sldId id="540" r:id="rId88"/>
    <p:sldId id="541" r:id="rId89"/>
    <p:sldId id="542" r:id="rId90"/>
    <p:sldId id="543" r:id="rId91"/>
    <p:sldId id="544" r:id="rId92"/>
    <p:sldId id="545" r:id="rId93"/>
    <p:sldId id="546" r:id="rId94"/>
    <p:sldId id="547" r:id="rId95"/>
    <p:sldId id="548" r:id="rId96"/>
    <p:sldId id="558" r:id="rId97"/>
    <p:sldId id="559" r:id="rId98"/>
    <p:sldId id="560" r:id="rId99"/>
    <p:sldId id="561" r:id="rId100"/>
    <p:sldId id="562" r:id="rId101"/>
    <p:sldId id="563" r:id="rId102"/>
    <p:sldId id="564" r:id="rId103"/>
    <p:sldId id="565" r:id="rId104"/>
    <p:sldId id="566" r:id="rId105"/>
    <p:sldId id="567" r:id="rId106"/>
    <p:sldId id="568" r:id="rId107"/>
    <p:sldId id="569" r:id="rId108"/>
    <p:sldId id="570" r:id="rId109"/>
    <p:sldId id="571" r:id="rId110"/>
    <p:sldId id="572" r:id="rId111"/>
    <p:sldId id="573" r:id="rId112"/>
    <p:sldId id="597" r:id="rId113"/>
    <p:sldId id="577" r:id="rId114"/>
    <p:sldId id="578" r:id="rId115"/>
    <p:sldId id="579" r:id="rId116"/>
    <p:sldId id="580" r:id="rId117"/>
    <p:sldId id="581" r:id="rId118"/>
    <p:sldId id="582" r:id="rId119"/>
    <p:sldId id="583" r:id="rId120"/>
    <p:sldId id="584" r:id="rId121"/>
    <p:sldId id="585" r:id="rId122"/>
    <p:sldId id="586" r:id="rId123"/>
    <p:sldId id="587" r:id="rId124"/>
    <p:sldId id="588" r:id="rId125"/>
    <p:sldId id="589" r:id="rId126"/>
    <p:sldId id="590" r:id="rId127"/>
    <p:sldId id="591" r:id="rId128"/>
    <p:sldId id="592" r:id="rId129"/>
    <p:sldId id="593" r:id="rId130"/>
    <p:sldId id="594" r:id="rId131"/>
    <p:sldId id="595" r:id="rId132"/>
    <p:sldId id="596" r:id="rId1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104">
          <p15:clr>
            <a:srgbClr val="A4A3A4"/>
          </p15:clr>
        </p15:guide>
        <p15:guide id="2" orient="horz" pos="3864">
          <p15:clr>
            <a:srgbClr val="A4A3A4"/>
          </p15:clr>
        </p15:guide>
        <p15:guide id="3" orient="horz" pos="201">
          <p15:clr>
            <a:srgbClr val="A4A3A4"/>
          </p15:clr>
        </p15:guide>
        <p15:guide id="4" pos="5485">
          <p15:clr>
            <a:srgbClr val="A4A3A4"/>
          </p15:clr>
        </p15:guide>
        <p15:guide id="5" pos="30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1"/>
    <a:srgbClr val="E31837"/>
    <a:srgbClr val="F3901D"/>
    <a:srgbClr val="7C3520"/>
    <a:srgbClr val="FDBC5F"/>
    <a:srgbClr val="DC4128"/>
    <a:srgbClr val="00B050"/>
    <a:srgbClr val="FFC000"/>
    <a:srgbClr val="BE3A3A"/>
    <a:srgbClr val="6257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07" autoAdjust="0"/>
    <p:restoredTop sz="72949" autoAdjust="0"/>
  </p:normalViewPr>
  <p:slideViewPr>
    <p:cSldViewPr snapToGrid="0" showGuides="1">
      <p:cViewPr varScale="1">
        <p:scale>
          <a:sx n="54" d="100"/>
          <a:sy n="54" d="100"/>
        </p:scale>
        <p:origin x="-1812" y="-84"/>
      </p:cViewPr>
      <p:guideLst>
        <p:guide orient="horz" pos="4104"/>
        <p:guide orient="horz" pos="3864"/>
        <p:guide orient="horz" pos="201"/>
        <p:guide pos="5485"/>
        <p:guide pos="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82"/>
    </p:cViewPr>
  </p:sorterViewPr>
  <p:notesViewPr>
    <p:cSldViewPr snapToGrid="0" showGuides="1">
      <p:cViewPr varScale="1">
        <p:scale>
          <a:sx n="48" d="100"/>
          <a:sy n="48" d="100"/>
        </p:scale>
        <p:origin x="-266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slide" Target="slides/slide122.xml"/><Relationship Id="rId134"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197351-9FDF-4972-8060-867FAAF548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DFA8B851-BFAB-49AD-BF1D-C41E02CFDDB1}">
      <dgm:prSet phldrT="[Text]"/>
      <dgm:spPr/>
      <dgm:t>
        <a:bodyPr/>
        <a:lstStyle/>
        <a:p>
          <a:r>
            <a:rPr lang="en-IN" dirty="0" smtClean="0"/>
            <a:t>Complex Column Types</a:t>
          </a:r>
          <a:endParaRPr lang="en-IN" dirty="0"/>
        </a:p>
      </dgm:t>
    </dgm:pt>
    <dgm:pt modelId="{28302F7B-B978-447B-BCE6-9F13429080AC}" type="parTrans" cxnId="{B64B8803-6965-4854-B3C5-1D96725F1DC3}">
      <dgm:prSet/>
      <dgm:spPr/>
      <dgm:t>
        <a:bodyPr/>
        <a:lstStyle/>
        <a:p>
          <a:endParaRPr lang="en-IN"/>
        </a:p>
      </dgm:t>
    </dgm:pt>
    <dgm:pt modelId="{C6553DAA-3E36-42AF-AC59-296674145E65}" type="sibTrans" cxnId="{B64B8803-6965-4854-B3C5-1D96725F1DC3}">
      <dgm:prSet/>
      <dgm:spPr/>
      <dgm:t>
        <a:bodyPr/>
        <a:lstStyle/>
        <a:p>
          <a:endParaRPr lang="en-IN"/>
        </a:p>
      </dgm:t>
    </dgm:pt>
    <dgm:pt modelId="{7053420C-B3D2-4A8C-8ED5-C8AFD1E4DA9C}">
      <dgm:prSet phldrT="[Text]"/>
      <dgm:spPr/>
      <dgm:t>
        <a:bodyPr/>
        <a:lstStyle/>
        <a:p>
          <a:r>
            <a:rPr lang="en-IN" dirty="0" smtClean="0"/>
            <a:t>Maps</a:t>
          </a:r>
          <a:endParaRPr lang="en-IN" dirty="0"/>
        </a:p>
      </dgm:t>
    </dgm:pt>
    <dgm:pt modelId="{8B31B95F-A3F4-4DB4-815F-FDCBDEDA9ACB}" type="parTrans" cxnId="{6FA34A0F-8C15-4E5C-92DF-1E39A386C250}">
      <dgm:prSet/>
      <dgm:spPr/>
      <dgm:t>
        <a:bodyPr/>
        <a:lstStyle/>
        <a:p>
          <a:endParaRPr lang="en-IN"/>
        </a:p>
      </dgm:t>
    </dgm:pt>
    <dgm:pt modelId="{74184EE7-B6C5-4825-A98E-D8FC723A5540}" type="sibTrans" cxnId="{6FA34A0F-8C15-4E5C-92DF-1E39A386C250}">
      <dgm:prSet/>
      <dgm:spPr/>
      <dgm:t>
        <a:bodyPr/>
        <a:lstStyle/>
        <a:p>
          <a:endParaRPr lang="en-IN"/>
        </a:p>
      </dgm:t>
    </dgm:pt>
    <dgm:pt modelId="{86A1EC9D-1093-4804-9E09-999FE64E8FD4}">
      <dgm:prSet phldrT="[Text]"/>
      <dgm:spPr/>
      <dgm:t>
        <a:bodyPr/>
        <a:lstStyle/>
        <a:p>
          <a:r>
            <a:rPr lang="en-IN" dirty="0" smtClean="0"/>
            <a:t>Key, Value Pairs</a:t>
          </a:r>
          <a:endParaRPr lang="en-IN" dirty="0"/>
        </a:p>
      </dgm:t>
    </dgm:pt>
    <dgm:pt modelId="{2DEB437C-DCC2-40E7-B537-C74C6B268F6E}" type="parTrans" cxnId="{706334B8-8CBE-4F6E-BE2D-DFC145AB99AE}">
      <dgm:prSet/>
      <dgm:spPr/>
      <dgm:t>
        <a:bodyPr/>
        <a:lstStyle/>
        <a:p>
          <a:endParaRPr lang="en-IN"/>
        </a:p>
      </dgm:t>
    </dgm:pt>
    <dgm:pt modelId="{2B22243D-F3EB-41B7-B630-5D260AFFC708}" type="sibTrans" cxnId="{706334B8-8CBE-4F6E-BE2D-DFC145AB99AE}">
      <dgm:prSet/>
      <dgm:spPr/>
      <dgm:t>
        <a:bodyPr/>
        <a:lstStyle/>
        <a:p>
          <a:endParaRPr lang="en-IN"/>
        </a:p>
      </dgm:t>
    </dgm:pt>
    <dgm:pt modelId="{FEC77ADE-0DB8-455A-9550-2ADCC0A2EC60}">
      <dgm:prSet phldrT="[Text]"/>
      <dgm:spPr/>
      <dgm:t>
        <a:bodyPr/>
        <a:lstStyle/>
        <a:p>
          <a:r>
            <a:rPr lang="en-IN" dirty="0" smtClean="0"/>
            <a:t>Lists of Elements</a:t>
          </a:r>
          <a:endParaRPr lang="en-IN" dirty="0"/>
        </a:p>
      </dgm:t>
    </dgm:pt>
    <dgm:pt modelId="{6B63F07A-DF40-4009-ABF2-B49651B059C6}" type="parTrans" cxnId="{BD15854A-0806-4E10-8902-5CF09291CB88}">
      <dgm:prSet/>
      <dgm:spPr/>
      <dgm:t>
        <a:bodyPr/>
        <a:lstStyle/>
        <a:p>
          <a:endParaRPr lang="en-IN"/>
        </a:p>
      </dgm:t>
    </dgm:pt>
    <dgm:pt modelId="{486AFB6C-19AA-49E9-8473-272573367158}" type="sibTrans" cxnId="{BD15854A-0806-4E10-8902-5CF09291CB88}">
      <dgm:prSet/>
      <dgm:spPr/>
      <dgm:t>
        <a:bodyPr/>
        <a:lstStyle/>
        <a:p>
          <a:endParaRPr lang="en-IN"/>
        </a:p>
      </dgm:t>
    </dgm:pt>
    <dgm:pt modelId="{E660730C-2856-494F-BB19-271A14174A74}">
      <dgm:prSet/>
      <dgm:spPr/>
      <dgm:t>
        <a:bodyPr/>
        <a:lstStyle/>
        <a:p>
          <a:r>
            <a:rPr lang="en-IN" dirty="0" err="1" smtClean="0"/>
            <a:t>Struct</a:t>
          </a:r>
          <a:endParaRPr lang="en-IN" dirty="0"/>
        </a:p>
      </dgm:t>
    </dgm:pt>
    <dgm:pt modelId="{081BA98B-4F68-4824-BF82-0F8C01EB4278}" type="parTrans" cxnId="{43BF9591-C909-455A-A026-28E6CAA698B2}">
      <dgm:prSet/>
      <dgm:spPr/>
      <dgm:t>
        <a:bodyPr/>
        <a:lstStyle/>
        <a:p>
          <a:endParaRPr lang="en-IN"/>
        </a:p>
      </dgm:t>
    </dgm:pt>
    <dgm:pt modelId="{2800B77D-1B56-43C2-9359-A9A46422CF0D}" type="sibTrans" cxnId="{43BF9591-C909-455A-A026-28E6CAA698B2}">
      <dgm:prSet/>
      <dgm:spPr/>
      <dgm:t>
        <a:bodyPr/>
        <a:lstStyle/>
        <a:p>
          <a:endParaRPr lang="en-IN"/>
        </a:p>
      </dgm:t>
    </dgm:pt>
    <dgm:pt modelId="{6B418639-B6E4-4621-ACAC-5996BFC3C4E3}">
      <dgm:prSet phldrT="[Text]"/>
      <dgm:spPr/>
      <dgm:t>
        <a:bodyPr/>
        <a:lstStyle/>
        <a:p>
          <a:r>
            <a:rPr lang="en-IN" dirty="0" smtClean="0"/>
            <a:t>Arrays</a:t>
          </a:r>
          <a:endParaRPr lang="en-IN" dirty="0"/>
        </a:p>
      </dgm:t>
    </dgm:pt>
    <dgm:pt modelId="{97AAF0BE-AD3C-499E-B59B-B075A69594E6}" type="sibTrans" cxnId="{C1C5D63B-A40C-4523-86AC-CE1AF127F91E}">
      <dgm:prSet/>
      <dgm:spPr/>
      <dgm:t>
        <a:bodyPr/>
        <a:lstStyle/>
        <a:p>
          <a:endParaRPr lang="en-IN"/>
        </a:p>
      </dgm:t>
    </dgm:pt>
    <dgm:pt modelId="{78323DB0-39AC-4181-85F2-6A5E1456703C}" type="parTrans" cxnId="{C1C5D63B-A40C-4523-86AC-CE1AF127F91E}">
      <dgm:prSet/>
      <dgm:spPr/>
      <dgm:t>
        <a:bodyPr/>
        <a:lstStyle/>
        <a:p>
          <a:endParaRPr lang="en-IN"/>
        </a:p>
      </dgm:t>
    </dgm:pt>
    <dgm:pt modelId="{ADDB853F-BCAA-4126-97DC-253E4187206D}">
      <dgm:prSet/>
      <dgm:spPr/>
      <dgm:t>
        <a:bodyPr/>
        <a:lstStyle/>
        <a:p>
          <a:r>
            <a:rPr lang="en-IN" dirty="0" smtClean="0"/>
            <a:t>User defined Structures</a:t>
          </a:r>
          <a:endParaRPr lang="en-IN" dirty="0"/>
        </a:p>
      </dgm:t>
    </dgm:pt>
    <dgm:pt modelId="{364517D6-DD8A-4018-A90F-3DC1D8937F5E}" type="parTrans" cxnId="{C6B7B880-6EEE-450C-B4B6-FE9AADB5225A}">
      <dgm:prSet/>
      <dgm:spPr/>
      <dgm:t>
        <a:bodyPr/>
        <a:lstStyle/>
        <a:p>
          <a:endParaRPr lang="en-IN"/>
        </a:p>
      </dgm:t>
    </dgm:pt>
    <dgm:pt modelId="{1F8994AA-A476-4153-9636-0CBA96C53992}" type="sibTrans" cxnId="{C6B7B880-6EEE-450C-B4B6-FE9AADB5225A}">
      <dgm:prSet/>
      <dgm:spPr/>
      <dgm:t>
        <a:bodyPr/>
        <a:lstStyle/>
        <a:p>
          <a:endParaRPr lang="en-IN"/>
        </a:p>
      </dgm:t>
    </dgm:pt>
    <dgm:pt modelId="{9B3F8994-FCE6-4A91-AA67-251CA225FEEE}" type="pres">
      <dgm:prSet presAssocID="{50197351-9FDF-4972-8060-867FAAF5483B}" presName="hierChild1" presStyleCnt="0">
        <dgm:presLayoutVars>
          <dgm:chPref val="1"/>
          <dgm:dir/>
          <dgm:animOne val="branch"/>
          <dgm:animLvl val="lvl"/>
          <dgm:resizeHandles/>
        </dgm:presLayoutVars>
      </dgm:prSet>
      <dgm:spPr/>
      <dgm:t>
        <a:bodyPr/>
        <a:lstStyle/>
        <a:p>
          <a:endParaRPr lang="en-IN"/>
        </a:p>
      </dgm:t>
    </dgm:pt>
    <dgm:pt modelId="{9A3B2BB6-48E5-43A9-AE2B-EA8C8A5A1732}" type="pres">
      <dgm:prSet presAssocID="{DFA8B851-BFAB-49AD-BF1D-C41E02CFDDB1}" presName="hierRoot1" presStyleCnt="0"/>
      <dgm:spPr/>
    </dgm:pt>
    <dgm:pt modelId="{6D19F436-7B96-47FC-B966-49AA5725E449}" type="pres">
      <dgm:prSet presAssocID="{DFA8B851-BFAB-49AD-BF1D-C41E02CFDDB1}" presName="composite" presStyleCnt="0"/>
      <dgm:spPr/>
    </dgm:pt>
    <dgm:pt modelId="{CBE6136D-EF9D-4BAE-B2C5-DFB285D150E9}" type="pres">
      <dgm:prSet presAssocID="{DFA8B851-BFAB-49AD-BF1D-C41E02CFDDB1}" presName="background" presStyleLbl="node0" presStyleIdx="0" presStyleCnt="1"/>
      <dgm:spPr/>
    </dgm:pt>
    <dgm:pt modelId="{D87B205C-6917-407E-86E2-595A923855C9}" type="pres">
      <dgm:prSet presAssocID="{DFA8B851-BFAB-49AD-BF1D-C41E02CFDDB1}" presName="text" presStyleLbl="fgAcc0" presStyleIdx="0" presStyleCnt="1">
        <dgm:presLayoutVars>
          <dgm:chPref val="3"/>
        </dgm:presLayoutVars>
      </dgm:prSet>
      <dgm:spPr/>
      <dgm:t>
        <a:bodyPr/>
        <a:lstStyle/>
        <a:p>
          <a:endParaRPr lang="en-IN"/>
        </a:p>
      </dgm:t>
    </dgm:pt>
    <dgm:pt modelId="{438F0F70-E178-45A0-84C2-A6DE82E6B2D6}" type="pres">
      <dgm:prSet presAssocID="{DFA8B851-BFAB-49AD-BF1D-C41E02CFDDB1}" presName="hierChild2" presStyleCnt="0"/>
      <dgm:spPr/>
    </dgm:pt>
    <dgm:pt modelId="{CA44039E-50DE-48E3-BE8D-191752D1C1AB}" type="pres">
      <dgm:prSet presAssocID="{8B31B95F-A3F4-4DB4-815F-FDCBDEDA9ACB}" presName="Name10" presStyleLbl="parChTrans1D2" presStyleIdx="0" presStyleCnt="3"/>
      <dgm:spPr/>
      <dgm:t>
        <a:bodyPr/>
        <a:lstStyle/>
        <a:p>
          <a:endParaRPr lang="en-IN"/>
        </a:p>
      </dgm:t>
    </dgm:pt>
    <dgm:pt modelId="{F61D5AD5-2BC9-4074-A2E7-7108B6371B8F}" type="pres">
      <dgm:prSet presAssocID="{7053420C-B3D2-4A8C-8ED5-C8AFD1E4DA9C}" presName="hierRoot2" presStyleCnt="0"/>
      <dgm:spPr/>
    </dgm:pt>
    <dgm:pt modelId="{1B12142B-355A-474D-BA5B-17C77A829F6D}" type="pres">
      <dgm:prSet presAssocID="{7053420C-B3D2-4A8C-8ED5-C8AFD1E4DA9C}" presName="composite2" presStyleCnt="0"/>
      <dgm:spPr/>
    </dgm:pt>
    <dgm:pt modelId="{A85E3E2F-16C8-4E33-A75A-76BC41509F53}" type="pres">
      <dgm:prSet presAssocID="{7053420C-B3D2-4A8C-8ED5-C8AFD1E4DA9C}" presName="background2" presStyleLbl="node2" presStyleIdx="0" presStyleCnt="3"/>
      <dgm:spPr/>
    </dgm:pt>
    <dgm:pt modelId="{E645D8B5-FDD7-4C04-894A-FFD3C98915C7}" type="pres">
      <dgm:prSet presAssocID="{7053420C-B3D2-4A8C-8ED5-C8AFD1E4DA9C}" presName="text2" presStyleLbl="fgAcc2" presStyleIdx="0" presStyleCnt="3">
        <dgm:presLayoutVars>
          <dgm:chPref val="3"/>
        </dgm:presLayoutVars>
      </dgm:prSet>
      <dgm:spPr/>
      <dgm:t>
        <a:bodyPr/>
        <a:lstStyle/>
        <a:p>
          <a:endParaRPr lang="en-IN"/>
        </a:p>
      </dgm:t>
    </dgm:pt>
    <dgm:pt modelId="{72A66E6E-EB55-4EC6-8F89-55DF86BACA06}" type="pres">
      <dgm:prSet presAssocID="{7053420C-B3D2-4A8C-8ED5-C8AFD1E4DA9C}" presName="hierChild3" presStyleCnt="0"/>
      <dgm:spPr/>
    </dgm:pt>
    <dgm:pt modelId="{2C3C7995-7263-4970-81B1-EBCA3B9AC528}" type="pres">
      <dgm:prSet presAssocID="{2DEB437C-DCC2-40E7-B537-C74C6B268F6E}" presName="Name17" presStyleLbl="parChTrans1D3" presStyleIdx="0" presStyleCnt="3"/>
      <dgm:spPr/>
      <dgm:t>
        <a:bodyPr/>
        <a:lstStyle/>
        <a:p>
          <a:endParaRPr lang="en-IN"/>
        </a:p>
      </dgm:t>
    </dgm:pt>
    <dgm:pt modelId="{C2F128E3-1112-4C49-8D50-CB16E81FA308}" type="pres">
      <dgm:prSet presAssocID="{86A1EC9D-1093-4804-9E09-999FE64E8FD4}" presName="hierRoot3" presStyleCnt="0"/>
      <dgm:spPr/>
    </dgm:pt>
    <dgm:pt modelId="{EE17C397-95BE-41B0-A838-76A00FE4E89C}" type="pres">
      <dgm:prSet presAssocID="{86A1EC9D-1093-4804-9E09-999FE64E8FD4}" presName="composite3" presStyleCnt="0"/>
      <dgm:spPr/>
    </dgm:pt>
    <dgm:pt modelId="{0C8628BF-645E-45ED-9268-0CB31F9B9A07}" type="pres">
      <dgm:prSet presAssocID="{86A1EC9D-1093-4804-9E09-999FE64E8FD4}" presName="background3" presStyleLbl="node3" presStyleIdx="0" presStyleCnt="3"/>
      <dgm:spPr>
        <a:prstGeom prst="ellipse">
          <a:avLst/>
        </a:prstGeom>
      </dgm:spPr>
    </dgm:pt>
    <dgm:pt modelId="{EC3119FD-11BE-4318-8384-A4115530E0F3}" type="pres">
      <dgm:prSet presAssocID="{86A1EC9D-1093-4804-9E09-999FE64E8FD4}" presName="text3" presStyleLbl="fgAcc3" presStyleIdx="0" presStyleCnt="3">
        <dgm:presLayoutVars>
          <dgm:chPref val="3"/>
        </dgm:presLayoutVars>
      </dgm:prSet>
      <dgm:spPr>
        <a:prstGeom prst="ellipse">
          <a:avLst/>
        </a:prstGeom>
      </dgm:spPr>
      <dgm:t>
        <a:bodyPr/>
        <a:lstStyle/>
        <a:p>
          <a:endParaRPr lang="en-IN"/>
        </a:p>
      </dgm:t>
    </dgm:pt>
    <dgm:pt modelId="{2F1DC876-7DF8-416D-B04E-40A1A8754712}" type="pres">
      <dgm:prSet presAssocID="{86A1EC9D-1093-4804-9E09-999FE64E8FD4}" presName="hierChild4" presStyleCnt="0"/>
      <dgm:spPr/>
    </dgm:pt>
    <dgm:pt modelId="{6FA6D075-998B-4DF9-A625-B6F0F3244A8D}" type="pres">
      <dgm:prSet presAssocID="{78323DB0-39AC-4181-85F2-6A5E1456703C}" presName="Name10" presStyleLbl="parChTrans1D2" presStyleIdx="1" presStyleCnt="3"/>
      <dgm:spPr/>
      <dgm:t>
        <a:bodyPr/>
        <a:lstStyle/>
        <a:p>
          <a:endParaRPr lang="en-IN"/>
        </a:p>
      </dgm:t>
    </dgm:pt>
    <dgm:pt modelId="{B6976F8D-63AD-496F-BDBB-BED4B7B79245}" type="pres">
      <dgm:prSet presAssocID="{6B418639-B6E4-4621-ACAC-5996BFC3C4E3}" presName="hierRoot2" presStyleCnt="0"/>
      <dgm:spPr/>
    </dgm:pt>
    <dgm:pt modelId="{DC8A8300-60AA-4FED-B115-3E3DE6F9BDC6}" type="pres">
      <dgm:prSet presAssocID="{6B418639-B6E4-4621-ACAC-5996BFC3C4E3}" presName="composite2" presStyleCnt="0"/>
      <dgm:spPr/>
    </dgm:pt>
    <dgm:pt modelId="{C9552CD7-97ED-4610-9AF4-F9017240702D}" type="pres">
      <dgm:prSet presAssocID="{6B418639-B6E4-4621-ACAC-5996BFC3C4E3}" presName="background2" presStyleLbl="node2" presStyleIdx="1" presStyleCnt="3"/>
      <dgm:spPr/>
    </dgm:pt>
    <dgm:pt modelId="{8BA14647-1D5C-4CD5-86CF-3F88163E08F8}" type="pres">
      <dgm:prSet presAssocID="{6B418639-B6E4-4621-ACAC-5996BFC3C4E3}" presName="text2" presStyleLbl="fgAcc2" presStyleIdx="1" presStyleCnt="3">
        <dgm:presLayoutVars>
          <dgm:chPref val="3"/>
        </dgm:presLayoutVars>
      </dgm:prSet>
      <dgm:spPr/>
      <dgm:t>
        <a:bodyPr/>
        <a:lstStyle/>
        <a:p>
          <a:endParaRPr lang="en-IN"/>
        </a:p>
      </dgm:t>
    </dgm:pt>
    <dgm:pt modelId="{DCCEC218-90B1-42E2-9814-AA8C00EA4ED5}" type="pres">
      <dgm:prSet presAssocID="{6B418639-B6E4-4621-ACAC-5996BFC3C4E3}" presName="hierChild3" presStyleCnt="0"/>
      <dgm:spPr/>
    </dgm:pt>
    <dgm:pt modelId="{571B1270-9289-422F-AB00-5D247B5D2347}" type="pres">
      <dgm:prSet presAssocID="{6B63F07A-DF40-4009-ABF2-B49651B059C6}" presName="Name17" presStyleLbl="parChTrans1D3" presStyleIdx="1" presStyleCnt="3"/>
      <dgm:spPr/>
      <dgm:t>
        <a:bodyPr/>
        <a:lstStyle/>
        <a:p>
          <a:endParaRPr lang="en-IN"/>
        </a:p>
      </dgm:t>
    </dgm:pt>
    <dgm:pt modelId="{59B0DE5B-A88A-4A4A-B964-6A8FF1C89EFA}" type="pres">
      <dgm:prSet presAssocID="{FEC77ADE-0DB8-455A-9550-2ADCC0A2EC60}" presName="hierRoot3" presStyleCnt="0"/>
      <dgm:spPr/>
    </dgm:pt>
    <dgm:pt modelId="{1365AD35-6B6D-4F2A-B4C2-5FFCF7305936}" type="pres">
      <dgm:prSet presAssocID="{FEC77ADE-0DB8-455A-9550-2ADCC0A2EC60}" presName="composite3" presStyleCnt="0"/>
      <dgm:spPr/>
    </dgm:pt>
    <dgm:pt modelId="{2DFB4434-1B4F-46E1-842D-AFE2B9CF562D}" type="pres">
      <dgm:prSet presAssocID="{FEC77ADE-0DB8-455A-9550-2ADCC0A2EC60}" presName="background3" presStyleLbl="node3" presStyleIdx="1" presStyleCnt="3"/>
      <dgm:spPr>
        <a:prstGeom prst="ellipse">
          <a:avLst/>
        </a:prstGeom>
      </dgm:spPr>
    </dgm:pt>
    <dgm:pt modelId="{8451C2DD-1C1E-4429-A1B4-4FB79A0318FB}" type="pres">
      <dgm:prSet presAssocID="{FEC77ADE-0DB8-455A-9550-2ADCC0A2EC60}" presName="text3" presStyleLbl="fgAcc3" presStyleIdx="1" presStyleCnt="3">
        <dgm:presLayoutVars>
          <dgm:chPref val="3"/>
        </dgm:presLayoutVars>
      </dgm:prSet>
      <dgm:spPr>
        <a:prstGeom prst="ellipse">
          <a:avLst/>
        </a:prstGeom>
      </dgm:spPr>
      <dgm:t>
        <a:bodyPr/>
        <a:lstStyle/>
        <a:p>
          <a:endParaRPr lang="en-IN"/>
        </a:p>
      </dgm:t>
    </dgm:pt>
    <dgm:pt modelId="{421B5F5E-543C-4E09-9F17-561CBA73ABE4}" type="pres">
      <dgm:prSet presAssocID="{FEC77ADE-0DB8-455A-9550-2ADCC0A2EC60}" presName="hierChild4" presStyleCnt="0"/>
      <dgm:spPr/>
    </dgm:pt>
    <dgm:pt modelId="{D9127061-9D68-410F-BBD9-86F82D8B4BBA}" type="pres">
      <dgm:prSet presAssocID="{081BA98B-4F68-4824-BF82-0F8C01EB4278}" presName="Name10" presStyleLbl="parChTrans1D2" presStyleIdx="2" presStyleCnt="3"/>
      <dgm:spPr/>
      <dgm:t>
        <a:bodyPr/>
        <a:lstStyle/>
        <a:p>
          <a:endParaRPr lang="en-IN"/>
        </a:p>
      </dgm:t>
    </dgm:pt>
    <dgm:pt modelId="{08B42CCF-7146-4DF2-86BF-21C7E12AD2FB}" type="pres">
      <dgm:prSet presAssocID="{E660730C-2856-494F-BB19-271A14174A74}" presName="hierRoot2" presStyleCnt="0"/>
      <dgm:spPr/>
    </dgm:pt>
    <dgm:pt modelId="{E21F84E6-974C-47D5-9D0A-BFEAC766169E}" type="pres">
      <dgm:prSet presAssocID="{E660730C-2856-494F-BB19-271A14174A74}" presName="composite2" presStyleCnt="0"/>
      <dgm:spPr/>
    </dgm:pt>
    <dgm:pt modelId="{901DE4D0-8BFF-4A49-A1D0-10694AD5386F}" type="pres">
      <dgm:prSet presAssocID="{E660730C-2856-494F-BB19-271A14174A74}" presName="background2" presStyleLbl="node2" presStyleIdx="2" presStyleCnt="3"/>
      <dgm:spPr/>
    </dgm:pt>
    <dgm:pt modelId="{523773CC-1EFD-44AD-8DD8-FE498322D6AE}" type="pres">
      <dgm:prSet presAssocID="{E660730C-2856-494F-BB19-271A14174A74}" presName="text2" presStyleLbl="fgAcc2" presStyleIdx="2" presStyleCnt="3">
        <dgm:presLayoutVars>
          <dgm:chPref val="3"/>
        </dgm:presLayoutVars>
      </dgm:prSet>
      <dgm:spPr/>
      <dgm:t>
        <a:bodyPr/>
        <a:lstStyle/>
        <a:p>
          <a:endParaRPr lang="en-IN"/>
        </a:p>
      </dgm:t>
    </dgm:pt>
    <dgm:pt modelId="{F71A5673-7CBB-44E1-85D9-943820102BC2}" type="pres">
      <dgm:prSet presAssocID="{E660730C-2856-494F-BB19-271A14174A74}" presName="hierChild3" presStyleCnt="0"/>
      <dgm:spPr/>
    </dgm:pt>
    <dgm:pt modelId="{6E6FF3A6-03A2-4CE9-B287-06D8B292E692}" type="pres">
      <dgm:prSet presAssocID="{364517D6-DD8A-4018-A90F-3DC1D8937F5E}" presName="Name17" presStyleLbl="parChTrans1D3" presStyleIdx="2" presStyleCnt="3"/>
      <dgm:spPr/>
      <dgm:t>
        <a:bodyPr/>
        <a:lstStyle/>
        <a:p>
          <a:endParaRPr lang="en-IN"/>
        </a:p>
      </dgm:t>
    </dgm:pt>
    <dgm:pt modelId="{3B783E1B-0B8A-4BC7-A2CA-897AE45F792A}" type="pres">
      <dgm:prSet presAssocID="{ADDB853F-BCAA-4126-97DC-253E4187206D}" presName="hierRoot3" presStyleCnt="0"/>
      <dgm:spPr/>
    </dgm:pt>
    <dgm:pt modelId="{95B9047F-2E19-46D8-BC94-E7A0BDB02517}" type="pres">
      <dgm:prSet presAssocID="{ADDB853F-BCAA-4126-97DC-253E4187206D}" presName="composite3" presStyleCnt="0"/>
      <dgm:spPr/>
    </dgm:pt>
    <dgm:pt modelId="{6CEB002A-19DA-4B2D-99D7-56AFD6F49F1A}" type="pres">
      <dgm:prSet presAssocID="{ADDB853F-BCAA-4126-97DC-253E4187206D}" presName="background3" presStyleLbl="node3" presStyleIdx="2" presStyleCnt="3"/>
      <dgm:spPr>
        <a:prstGeom prst="ellipse">
          <a:avLst/>
        </a:prstGeom>
      </dgm:spPr>
    </dgm:pt>
    <dgm:pt modelId="{CCAD2478-386D-4021-A02D-721B3DA2F6F9}" type="pres">
      <dgm:prSet presAssocID="{ADDB853F-BCAA-4126-97DC-253E4187206D}" presName="text3" presStyleLbl="fgAcc3" presStyleIdx="2" presStyleCnt="3">
        <dgm:presLayoutVars>
          <dgm:chPref val="3"/>
        </dgm:presLayoutVars>
      </dgm:prSet>
      <dgm:spPr>
        <a:prstGeom prst="ellipse">
          <a:avLst/>
        </a:prstGeom>
      </dgm:spPr>
      <dgm:t>
        <a:bodyPr/>
        <a:lstStyle/>
        <a:p>
          <a:endParaRPr lang="en-IN"/>
        </a:p>
      </dgm:t>
    </dgm:pt>
    <dgm:pt modelId="{197CB9A1-1D25-4577-939F-327CE031346D}" type="pres">
      <dgm:prSet presAssocID="{ADDB853F-BCAA-4126-97DC-253E4187206D}" presName="hierChild4" presStyleCnt="0"/>
      <dgm:spPr/>
    </dgm:pt>
  </dgm:ptLst>
  <dgm:cxnLst>
    <dgm:cxn modelId="{43BF9591-C909-455A-A026-28E6CAA698B2}" srcId="{DFA8B851-BFAB-49AD-BF1D-C41E02CFDDB1}" destId="{E660730C-2856-494F-BB19-271A14174A74}" srcOrd="2" destOrd="0" parTransId="{081BA98B-4F68-4824-BF82-0F8C01EB4278}" sibTransId="{2800B77D-1B56-43C2-9359-A9A46422CF0D}"/>
    <dgm:cxn modelId="{F85339B3-4244-43E2-BD75-9B20B0634634}" type="presOf" srcId="{ADDB853F-BCAA-4126-97DC-253E4187206D}" destId="{CCAD2478-386D-4021-A02D-721B3DA2F6F9}" srcOrd="0" destOrd="0" presId="urn:microsoft.com/office/officeart/2005/8/layout/hierarchy1"/>
    <dgm:cxn modelId="{59955EE4-930B-4C6A-A976-EFC5BEF1F3C5}" type="presOf" srcId="{E660730C-2856-494F-BB19-271A14174A74}" destId="{523773CC-1EFD-44AD-8DD8-FE498322D6AE}" srcOrd="0" destOrd="0" presId="urn:microsoft.com/office/officeart/2005/8/layout/hierarchy1"/>
    <dgm:cxn modelId="{EB4D5BCA-106A-4EC4-AE83-88B1402A68F6}" type="presOf" srcId="{78323DB0-39AC-4181-85F2-6A5E1456703C}" destId="{6FA6D075-998B-4DF9-A625-B6F0F3244A8D}" srcOrd="0" destOrd="0" presId="urn:microsoft.com/office/officeart/2005/8/layout/hierarchy1"/>
    <dgm:cxn modelId="{156FA681-99EF-4700-86EF-10E19F9E6048}" type="presOf" srcId="{DFA8B851-BFAB-49AD-BF1D-C41E02CFDDB1}" destId="{D87B205C-6917-407E-86E2-595A923855C9}" srcOrd="0" destOrd="0" presId="urn:microsoft.com/office/officeart/2005/8/layout/hierarchy1"/>
    <dgm:cxn modelId="{B64B8803-6965-4854-B3C5-1D96725F1DC3}" srcId="{50197351-9FDF-4972-8060-867FAAF5483B}" destId="{DFA8B851-BFAB-49AD-BF1D-C41E02CFDDB1}" srcOrd="0" destOrd="0" parTransId="{28302F7B-B978-447B-BCE6-9F13429080AC}" sibTransId="{C6553DAA-3E36-42AF-AC59-296674145E65}"/>
    <dgm:cxn modelId="{E4ED1E3C-6E92-4C8A-8BB9-0D310974C754}" type="presOf" srcId="{86A1EC9D-1093-4804-9E09-999FE64E8FD4}" destId="{EC3119FD-11BE-4318-8384-A4115530E0F3}" srcOrd="0" destOrd="0" presId="urn:microsoft.com/office/officeart/2005/8/layout/hierarchy1"/>
    <dgm:cxn modelId="{B5696BE8-A417-4F1E-8FF4-62DE01BA1F1A}" type="presOf" srcId="{6B63F07A-DF40-4009-ABF2-B49651B059C6}" destId="{571B1270-9289-422F-AB00-5D247B5D2347}" srcOrd="0" destOrd="0" presId="urn:microsoft.com/office/officeart/2005/8/layout/hierarchy1"/>
    <dgm:cxn modelId="{665AB767-3E6F-4994-A045-5D38AC998429}" type="presOf" srcId="{7053420C-B3D2-4A8C-8ED5-C8AFD1E4DA9C}" destId="{E645D8B5-FDD7-4C04-894A-FFD3C98915C7}" srcOrd="0" destOrd="0" presId="urn:microsoft.com/office/officeart/2005/8/layout/hierarchy1"/>
    <dgm:cxn modelId="{C1C5D63B-A40C-4523-86AC-CE1AF127F91E}" srcId="{DFA8B851-BFAB-49AD-BF1D-C41E02CFDDB1}" destId="{6B418639-B6E4-4621-ACAC-5996BFC3C4E3}" srcOrd="1" destOrd="0" parTransId="{78323DB0-39AC-4181-85F2-6A5E1456703C}" sibTransId="{97AAF0BE-AD3C-499E-B59B-B075A69594E6}"/>
    <dgm:cxn modelId="{6FA34A0F-8C15-4E5C-92DF-1E39A386C250}" srcId="{DFA8B851-BFAB-49AD-BF1D-C41E02CFDDB1}" destId="{7053420C-B3D2-4A8C-8ED5-C8AFD1E4DA9C}" srcOrd="0" destOrd="0" parTransId="{8B31B95F-A3F4-4DB4-815F-FDCBDEDA9ACB}" sibTransId="{74184EE7-B6C5-4825-A98E-D8FC723A5540}"/>
    <dgm:cxn modelId="{EAAB3A06-F7D1-43F1-B73E-11513ED97431}" type="presOf" srcId="{8B31B95F-A3F4-4DB4-815F-FDCBDEDA9ACB}" destId="{CA44039E-50DE-48E3-BE8D-191752D1C1AB}" srcOrd="0" destOrd="0" presId="urn:microsoft.com/office/officeart/2005/8/layout/hierarchy1"/>
    <dgm:cxn modelId="{92A8C090-011A-4692-A43C-525577ADF16B}" type="presOf" srcId="{364517D6-DD8A-4018-A90F-3DC1D8937F5E}" destId="{6E6FF3A6-03A2-4CE9-B287-06D8B292E692}" srcOrd="0" destOrd="0" presId="urn:microsoft.com/office/officeart/2005/8/layout/hierarchy1"/>
    <dgm:cxn modelId="{07011E37-9082-4999-89DF-6B2A11B22F98}" type="presOf" srcId="{081BA98B-4F68-4824-BF82-0F8C01EB4278}" destId="{D9127061-9D68-410F-BBD9-86F82D8B4BBA}" srcOrd="0" destOrd="0" presId="urn:microsoft.com/office/officeart/2005/8/layout/hierarchy1"/>
    <dgm:cxn modelId="{FD01450F-AD36-4F3C-97B7-CC1F77E6CACD}" type="presOf" srcId="{2DEB437C-DCC2-40E7-B537-C74C6B268F6E}" destId="{2C3C7995-7263-4970-81B1-EBCA3B9AC528}" srcOrd="0" destOrd="0" presId="urn:microsoft.com/office/officeart/2005/8/layout/hierarchy1"/>
    <dgm:cxn modelId="{C6B7B880-6EEE-450C-B4B6-FE9AADB5225A}" srcId="{E660730C-2856-494F-BB19-271A14174A74}" destId="{ADDB853F-BCAA-4126-97DC-253E4187206D}" srcOrd="0" destOrd="0" parTransId="{364517D6-DD8A-4018-A90F-3DC1D8937F5E}" sibTransId="{1F8994AA-A476-4153-9636-0CBA96C53992}"/>
    <dgm:cxn modelId="{B5B5A3B2-E5F5-4021-A835-71E8A188CFCE}" type="presOf" srcId="{FEC77ADE-0DB8-455A-9550-2ADCC0A2EC60}" destId="{8451C2DD-1C1E-4429-A1B4-4FB79A0318FB}" srcOrd="0" destOrd="0" presId="urn:microsoft.com/office/officeart/2005/8/layout/hierarchy1"/>
    <dgm:cxn modelId="{706334B8-8CBE-4F6E-BE2D-DFC145AB99AE}" srcId="{7053420C-B3D2-4A8C-8ED5-C8AFD1E4DA9C}" destId="{86A1EC9D-1093-4804-9E09-999FE64E8FD4}" srcOrd="0" destOrd="0" parTransId="{2DEB437C-DCC2-40E7-B537-C74C6B268F6E}" sibTransId="{2B22243D-F3EB-41B7-B630-5D260AFFC708}"/>
    <dgm:cxn modelId="{EF56E1BC-FFEB-4E7F-AE45-52409FD6D9BC}" type="presOf" srcId="{50197351-9FDF-4972-8060-867FAAF5483B}" destId="{9B3F8994-FCE6-4A91-AA67-251CA225FEEE}" srcOrd="0" destOrd="0" presId="urn:microsoft.com/office/officeart/2005/8/layout/hierarchy1"/>
    <dgm:cxn modelId="{2A08413A-FD06-4B45-840F-55ACA317E676}" type="presOf" srcId="{6B418639-B6E4-4621-ACAC-5996BFC3C4E3}" destId="{8BA14647-1D5C-4CD5-86CF-3F88163E08F8}" srcOrd="0" destOrd="0" presId="urn:microsoft.com/office/officeart/2005/8/layout/hierarchy1"/>
    <dgm:cxn modelId="{BD15854A-0806-4E10-8902-5CF09291CB88}" srcId="{6B418639-B6E4-4621-ACAC-5996BFC3C4E3}" destId="{FEC77ADE-0DB8-455A-9550-2ADCC0A2EC60}" srcOrd="0" destOrd="0" parTransId="{6B63F07A-DF40-4009-ABF2-B49651B059C6}" sibTransId="{486AFB6C-19AA-49E9-8473-272573367158}"/>
    <dgm:cxn modelId="{C33EE7C6-B3C2-48AA-8738-3CEDEA6D4B67}" type="presParOf" srcId="{9B3F8994-FCE6-4A91-AA67-251CA225FEEE}" destId="{9A3B2BB6-48E5-43A9-AE2B-EA8C8A5A1732}" srcOrd="0" destOrd="0" presId="urn:microsoft.com/office/officeart/2005/8/layout/hierarchy1"/>
    <dgm:cxn modelId="{90BE9371-2C23-4C3C-8A10-973B07F09BA4}" type="presParOf" srcId="{9A3B2BB6-48E5-43A9-AE2B-EA8C8A5A1732}" destId="{6D19F436-7B96-47FC-B966-49AA5725E449}" srcOrd="0" destOrd="0" presId="urn:microsoft.com/office/officeart/2005/8/layout/hierarchy1"/>
    <dgm:cxn modelId="{16D87B30-A2C7-45C2-9501-6687704F183B}" type="presParOf" srcId="{6D19F436-7B96-47FC-B966-49AA5725E449}" destId="{CBE6136D-EF9D-4BAE-B2C5-DFB285D150E9}" srcOrd="0" destOrd="0" presId="urn:microsoft.com/office/officeart/2005/8/layout/hierarchy1"/>
    <dgm:cxn modelId="{643DD3ED-ABD3-48D6-B1D9-F8B48D6D5718}" type="presParOf" srcId="{6D19F436-7B96-47FC-B966-49AA5725E449}" destId="{D87B205C-6917-407E-86E2-595A923855C9}" srcOrd="1" destOrd="0" presId="urn:microsoft.com/office/officeart/2005/8/layout/hierarchy1"/>
    <dgm:cxn modelId="{769D9CC8-9076-478C-BE4F-72914201F562}" type="presParOf" srcId="{9A3B2BB6-48E5-43A9-AE2B-EA8C8A5A1732}" destId="{438F0F70-E178-45A0-84C2-A6DE82E6B2D6}" srcOrd="1" destOrd="0" presId="urn:microsoft.com/office/officeart/2005/8/layout/hierarchy1"/>
    <dgm:cxn modelId="{90A0D204-0DB1-47A9-961A-83441D27786D}" type="presParOf" srcId="{438F0F70-E178-45A0-84C2-A6DE82E6B2D6}" destId="{CA44039E-50DE-48E3-BE8D-191752D1C1AB}" srcOrd="0" destOrd="0" presId="urn:microsoft.com/office/officeart/2005/8/layout/hierarchy1"/>
    <dgm:cxn modelId="{98B54F98-520C-4575-B852-C165A9B5C9A5}" type="presParOf" srcId="{438F0F70-E178-45A0-84C2-A6DE82E6B2D6}" destId="{F61D5AD5-2BC9-4074-A2E7-7108B6371B8F}" srcOrd="1" destOrd="0" presId="urn:microsoft.com/office/officeart/2005/8/layout/hierarchy1"/>
    <dgm:cxn modelId="{5DA18F4F-E3AC-45CC-8709-659E20BC57A7}" type="presParOf" srcId="{F61D5AD5-2BC9-4074-A2E7-7108B6371B8F}" destId="{1B12142B-355A-474D-BA5B-17C77A829F6D}" srcOrd="0" destOrd="0" presId="urn:microsoft.com/office/officeart/2005/8/layout/hierarchy1"/>
    <dgm:cxn modelId="{35AC460D-31EF-4AF9-8D85-AC5571848C1E}" type="presParOf" srcId="{1B12142B-355A-474D-BA5B-17C77A829F6D}" destId="{A85E3E2F-16C8-4E33-A75A-76BC41509F53}" srcOrd="0" destOrd="0" presId="urn:microsoft.com/office/officeart/2005/8/layout/hierarchy1"/>
    <dgm:cxn modelId="{27D50025-2B79-48F3-AFFF-6608E1EC5443}" type="presParOf" srcId="{1B12142B-355A-474D-BA5B-17C77A829F6D}" destId="{E645D8B5-FDD7-4C04-894A-FFD3C98915C7}" srcOrd="1" destOrd="0" presId="urn:microsoft.com/office/officeart/2005/8/layout/hierarchy1"/>
    <dgm:cxn modelId="{A63A54B7-F69F-4AF8-84BF-891E57692BA3}" type="presParOf" srcId="{F61D5AD5-2BC9-4074-A2E7-7108B6371B8F}" destId="{72A66E6E-EB55-4EC6-8F89-55DF86BACA06}" srcOrd="1" destOrd="0" presId="urn:microsoft.com/office/officeart/2005/8/layout/hierarchy1"/>
    <dgm:cxn modelId="{60DD1F0E-F8AB-49E9-BF85-AC3BCF44C321}" type="presParOf" srcId="{72A66E6E-EB55-4EC6-8F89-55DF86BACA06}" destId="{2C3C7995-7263-4970-81B1-EBCA3B9AC528}" srcOrd="0" destOrd="0" presId="urn:microsoft.com/office/officeart/2005/8/layout/hierarchy1"/>
    <dgm:cxn modelId="{C6A92A2F-8FE9-4E6C-ADCA-F49270AE89D1}" type="presParOf" srcId="{72A66E6E-EB55-4EC6-8F89-55DF86BACA06}" destId="{C2F128E3-1112-4C49-8D50-CB16E81FA308}" srcOrd="1" destOrd="0" presId="urn:microsoft.com/office/officeart/2005/8/layout/hierarchy1"/>
    <dgm:cxn modelId="{4E8FCAA6-DA39-4F75-AF1A-D1974D2D7523}" type="presParOf" srcId="{C2F128E3-1112-4C49-8D50-CB16E81FA308}" destId="{EE17C397-95BE-41B0-A838-76A00FE4E89C}" srcOrd="0" destOrd="0" presId="urn:microsoft.com/office/officeart/2005/8/layout/hierarchy1"/>
    <dgm:cxn modelId="{90DFEB11-ACC2-44D3-9B67-E7F6A2D8E2EB}" type="presParOf" srcId="{EE17C397-95BE-41B0-A838-76A00FE4E89C}" destId="{0C8628BF-645E-45ED-9268-0CB31F9B9A07}" srcOrd="0" destOrd="0" presId="urn:microsoft.com/office/officeart/2005/8/layout/hierarchy1"/>
    <dgm:cxn modelId="{D7624144-AED7-4303-BEE5-2A71BC41853E}" type="presParOf" srcId="{EE17C397-95BE-41B0-A838-76A00FE4E89C}" destId="{EC3119FD-11BE-4318-8384-A4115530E0F3}" srcOrd="1" destOrd="0" presId="urn:microsoft.com/office/officeart/2005/8/layout/hierarchy1"/>
    <dgm:cxn modelId="{EE65125C-4B05-4F34-9D72-20BB87F8DFDB}" type="presParOf" srcId="{C2F128E3-1112-4C49-8D50-CB16E81FA308}" destId="{2F1DC876-7DF8-416D-B04E-40A1A8754712}" srcOrd="1" destOrd="0" presId="urn:microsoft.com/office/officeart/2005/8/layout/hierarchy1"/>
    <dgm:cxn modelId="{989DC835-8394-4D35-A773-02B79133DA47}" type="presParOf" srcId="{438F0F70-E178-45A0-84C2-A6DE82E6B2D6}" destId="{6FA6D075-998B-4DF9-A625-B6F0F3244A8D}" srcOrd="2" destOrd="0" presId="urn:microsoft.com/office/officeart/2005/8/layout/hierarchy1"/>
    <dgm:cxn modelId="{C75F04E1-6BCD-40DA-A123-9B49527F3299}" type="presParOf" srcId="{438F0F70-E178-45A0-84C2-A6DE82E6B2D6}" destId="{B6976F8D-63AD-496F-BDBB-BED4B7B79245}" srcOrd="3" destOrd="0" presId="urn:microsoft.com/office/officeart/2005/8/layout/hierarchy1"/>
    <dgm:cxn modelId="{8D8F951E-03B7-4683-A54E-F675FEBAAE90}" type="presParOf" srcId="{B6976F8D-63AD-496F-BDBB-BED4B7B79245}" destId="{DC8A8300-60AA-4FED-B115-3E3DE6F9BDC6}" srcOrd="0" destOrd="0" presId="urn:microsoft.com/office/officeart/2005/8/layout/hierarchy1"/>
    <dgm:cxn modelId="{227F6E87-0878-4AC4-9AE4-D9B1348CD792}" type="presParOf" srcId="{DC8A8300-60AA-4FED-B115-3E3DE6F9BDC6}" destId="{C9552CD7-97ED-4610-9AF4-F9017240702D}" srcOrd="0" destOrd="0" presId="urn:microsoft.com/office/officeart/2005/8/layout/hierarchy1"/>
    <dgm:cxn modelId="{B891F598-6192-4D50-A648-D6C147091D08}" type="presParOf" srcId="{DC8A8300-60AA-4FED-B115-3E3DE6F9BDC6}" destId="{8BA14647-1D5C-4CD5-86CF-3F88163E08F8}" srcOrd="1" destOrd="0" presId="urn:microsoft.com/office/officeart/2005/8/layout/hierarchy1"/>
    <dgm:cxn modelId="{1EBA869B-080D-4AB0-A41E-4E8FA481F6C0}" type="presParOf" srcId="{B6976F8D-63AD-496F-BDBB-BED4B7B79245}" destId="{DCCEC218-90B1-42E2-9814-AA8C00EA4ED5}" srcOrd="1" destOrd="0" presId="urn:microsoft.com/office/officeart/2005/8/layout/hierarchy1"/>
    <dgm:cxn modelId="{59D80FE3-D19B-44B9-BCC2-AA0BBD9E7A87}" type="presParOf" srcId="{DCCEC218-90B1-42E2-9814-AA8C00EA4ED5}" destId="{571B1270-9289-422F-AB00-5D247B5D2347}" srcOrd="0" destOrd="0" presId="urn:microsoft.com/office/officeart/2005/8/layout/hierarchy1"/>
    <dgm:cxn modelId="{EA30EDFF-5749-47B8-8550-175DB5586050}" type="presParOf" srcId="{DCCEC218-90B1-42E2-9814-AA8C00EA4ED5}" destId="{59B0DE5B-A88A-4A4A-B964-6A8FF1C89EFA}" srcOrd="1" destOrd="0" presId="urn:microsoft.com/office/officeart/2005/8/layout/hierarchy1"/>
    <dgm:cxn modelId="{9802F8B4-040C-47DE-82B3-E2A7C996A50B}" type="presParOf" srcId="{59B0DE5B-A88A-4A4A-B964-6A8FF1C89EFA}" destId="{1365AD35-6B6D-4F2A-B4C2-5FFCF7305936}" srcOrd="0" destOrd="0" presId="urn:microsoft.com/office/officeart/2005/8/layout/hierarchy1"/>
    <dgm:cxn modelId="{39CE8F7D-2CB2-4273-943A-579E6AF2F29B}" type="presParOf" srcId="{1365AD35-6B6D-4F2A-B4C2-5FFCF7305936}" destId="{2DFB4434-1B4F-46E1-842D-AFE2B9CF562D}" srcOrd="0" destOrd="0" presId="urn:microsoft.com/office/officeart/2005/8/layout/hierarchy1"/>
    <dgm:cxn modelId="{BD1660FD-339B-4B4D-AF28-EF58C6DB3AD9}" type="presParOf" srcId="{1365AD35-6B6D-4F2A-B4C2-5FFCF7305936}" destId="{8451C2DD-1C1E-4429-A1B4-4FB79A0318FB}" srcOrd="1" destOrd="0" presId="urn:microsoft.com/office/officeart/2005/8/layout/hierarchy1"/>
    <dgm:cxn modelId="{960F16FB-1CDB-4A6F-AE61-0CFF6BFD7C96}" type="presParOf" srcId="{59B0DE5B-A88A-4A4A-B964-6A8FF1C89EFA}" destId="{421B5F5E-543C-4E09-9F17-561CBA73ABE4}" srcOrd="1" destOrd="0" presId="urn:microsoft.com/office/officeart/2005/8/layout/hierarchy1"/>
    <dgm:cxn modelId="{B9C7E5F6-44D5-407D-9FC1-185D8A179838}" type="presParOf" srcId="{438F0F70-E178-45A0-84C2-A6DE82E6B2D6}" destId="{D9127061-9D68-410F-BBD9-86F82D8B4BBA}" srcOrd="4" destOrd="0" presId="urn:microsoft.com/office/officeart/2005/8/layout/hierarchy1"/>
    <dgm:cxn modelId="{E1CA7004-EA2A-4674-B149-777054C6332D}" type="presParOf" srcId="{438F0F70-E178-45A0-84C2-A6DE82E6B2D6}" destId="{08B42CCF-7146-4DF2-86BF-21C7E12AD2FB}" srcOrd="5" destOrd="0" presId="urn:microsoft.com/office/officeart/2005/8/layout/hierarchy1"/>
    <dgm:cxn modelId="{E2BE1D14-E993-4656-9FA4-4F9BDE5D6AFE}" type="presParOf" srcId="{08B42CCF-7146-4DF2-86BF-21C7E12AD2FB}" destId="{E21F84E6-974C-47D5-9D0A-BFEAC766169E}" srcOrd="0" destOrd="0" presId="urn:microsoft.com/office/officeart/2005/8/layout/hierarchy1"/>
    <dgm:cxn modelId="{FBFA9804-D473-437A-ADB4-8B6C30F7082B}" type="presParOf" srcId="{E21F84E6-974C-47D5-9D0A-BFEAC766169E}" destId="{901DE4D0-8BFF-4A49-A1D0-10694AD5386F}" srcOrd="0" destOrd="0" presId="urn:microsoft.com/office/officeart/2005/8/layout/hierarchy1"/>
    <dgm:cxn modelId="{5D2CEB36-EFCD-4F61-B5A0-2A0A34745FB6}" type="presParOf" srcId="{E21F84E6-974C-47D5-9D0A-BFEAC766169E}" destId="{523773CC-1EFD-44AD-8DD8-FE498322D6AE}" srcOrd="1" destOrd="0" presId="urn:microsoft.com/office/officeart/2005/8/layout/hierarchy1"/>
    <dgm:cxn modelId="{849E5205-7611-47F5-A10E-AC949C6E5AED}" type="presParOf" srcId="{08B42CCF-7146-4DF2-86BF-21C7E12AD2FB}" destId="{F71A5673-7CBB-44E1-85D9-943820102BC2}" srcOrd="1" destOrd="0" presId="urn:microsoft.com/office/officeart/2005/8/layout/hierarchy1"/>
    <dgm:cxn modelId="{BB235B35-E53E-4000-AF90-9E64211ADBCA}" type="presParOf" srcId="{F71A5673-7CBB-44E1-85D9-943820102BC2}" destId="{6E6FF3A6-03A2-4CE9-B287-06D8B292E692}" srcOrd="0" destOrd="0" presId="urn:microsoft.com/office/officeart/2005/8/layout/hierarchy1"/>
    <dgm:cxn modelId="{0B09CC79-F8FD-4B50-80F5-D66BEC5EDBE8}" type="presParOf" srcId="{F71A5673-7CBB-44E1-85D9-943820102BC2}" destId="{3B783E1B-0B8A-4BC7-A2CA-897AE45F792A}" srcOrd="1" destOrd="0" presId="urn:microsoft.com/office/officeart/2005/8/layout/hierarchy1"/>
    <dgm:cxn modelId="{8A171A83-FF09-4029-BBC4-D15412D21BC4}" type="presParOf" srcId="{3B783E1B-0B8A-4BC7-A2CA-897AE45F792A}" destId="{95B9047F-2E19-46D8-BC94-E7A0BDB02517}" srcOrd="0" destOrd="0" presId="urn:microsoft.com/office/officeart/2005/8/layout/hierarchy1"/>
    <dgm:cxn modelId="{8850A96A-BFFF-4853-AD48-1A1AF093D3F4}" type="presParOf" srcId="{95B9047F-2E19-46D8-BC94-E7A0BDB02517}" destId="{6CEB002A-19DA-4B2D-99D7-56AFD6F49F1A}" srcOrd="0" destOrd="0" presId="urn:microsoft.com/office/officeart/2005/8/layout/hierarchy1"/>
    <dgm:cxn modelId="{1E61309E-A451-4F21-92C6-B0A191F35415}" type="presParOf" srcId="{95B9047F-2E19-46D8-BC94-E7A0BDB02517}" destId="{CCAD2478-386D-4021-A02D-721B3DA2F6F9}" srcOrd="1" destOrd="0" presId="urn:microsoft.com/office/officeart/2005/8/layout/hierarchy1"/>
    <dgm:cxn modelId="{9E4B230D-C01A-4FCC-82F4-AE44958E8E86}" type="presParOf" srcId="{3B783E1B-0B8A-4BC7-A2CA-897AE45F792A}" destId="{197CB9A1-1D25-4577-939F-327CE031346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FF3A6-03A2-4CE9-B287-06D8B292E692}">
      <dsp:nvSpPr>
        <dsp:cNvPr id="0" name=""/>
        <dsp:cNvSpPr/>
      </dsp:nvSpPr>
      <dsp:spPr>
        <a:xfrm>
          <a:off x="4881047" y="2114681"/>
          <a:ext cx="91440" cy="393925"/>
        </a:xfrm>
        <a:custGeom>
          <a:avLst/>
          <a:gdLst/>
          <a:ahLst/>
          <a:cxnLst/>
          <a:rect l="0" t="0" r="0" b="0"/>
          <a:pathLst>
            <a:path>
              <a:moveTo>
                <a:pt x="45720" y="0"/>
              </a:moveTo>
              <a:lnTo>
                <a:pt x="45720" y="3939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27061-9D68-410F-BBD9-86F82D8B4BBA}">
      <dsp:nvSpPr>
        <dsp:cNvPr id="0" name=""/>
        <dsp:cNvSpPr/>
      </dsp:nvSpPr>
      <dsp:spPr>
        <a:xfrm>
          <a:off x="3271303" y="860667"/>
          <a:ext cx="1655464" cy="393925"/>
        </a:xfrm>
        <a:custGeom>
          <a:avLst/>
          <a:gdLst/>
          <a:ahLst/>
          <a:cxnLst/>
          <a:rect l="0" t="0" r="0" b="0"/>
          <a:pathLst>
            <a:path>
              <a:moveTo>
                <a:pt x="0" y="0"/>
              </a:moveTo>
              <a:lnTo>
                <a:pt x="0" y="268448"/>
              </a:lnTo>
              <a:lnTo>
                <a:pt x="1655464" y="268448"/>
              </a:lnTo>
              <a:lnTo>
                <a:pt x="1655464" y="3939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1B1270-9289-422F-AB00-5D247B5D2347}">
      <dsp:nvSpPr>
        <dsp:cNvPr id="0" name=""/>
        <dsp:cNvSpPr/>
      </dsp:nvSpPr>
      <dsp:spPr>
        <a:xfrm>
          <a:off x="3225583" y="2114681"/>
          <a:ext cx="91440" cy="393925"/>
        </a:xfrm>
        <a:custGeom>
          <a:avLst/>
          <a:gdLst/>
          <a:ahLst/>
          <a:cxnLst/>
          <a:rect l="0" t="0" r="0" b="0"/>
          <a:pathLst>
            <a:path>
              <a:moveTo>
                <a:pt x="45720" y="0"/>
              </a:moveTo>
              <a:lnTo>
                <a:pt x="45720" y="3939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A6D075-998B-4DF9-A625-B6F0F3244A8D}">
      <dsp:nvSpPr>
        <dsp:cNvPr id="0" name=""/>
        <dsp:cNvSpPr/>
      </dsp:nvSpPr>
      <dsp:spPr>
        <a:xfrm>
          <a:off x="3225583" y="860667"/>
          <a:ext cx="91440" cy="393925"/>
        </a:xfrm>
        <a:custGeom>
          <a:avLst/>
          <a:gdLst/>
          <a:ahLst/>
          <a:cxnLst/>
          <a:rect l="0" t="0" r="0" b="0"/>
          <a:pathLst>
            <a:path>
              <a:moveTo>
                <a:pt x="45720" y="0"/>
              </a:moveTo>
              <a:lnTo>
                <a:pt x="45720" y="3939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3C7995-7263-4970-81B1-EBCA3B9AC528}">
      <dsp:nvSpPr>
        <dsp:cNvPr id="0" name=""/>
        <dsp:cNvSpPr/>
      </dsp:nvSpPr>
      <dsp:spPr>
        <a:xfrm>
          <a:off x="1570118" y="2114681"/>
          <a:ext cx="91440" cy="393925"/>
        </a:xfrm>
        <a:custGeom>
          <a:avLst/>
          <a:gdLst/>
          <a:ahLst/>
          <a:cxnLst/>
          <a:rect l="0" t="0" r="0" b="0"/>
          <a:pathLst>
            <a:path>
              <a:moveTo>
                <a:pt x="45720" y="0"/>
              </a:moveTo>
              <a:lnTo>
                <a:pt x="45720" y="3939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44039E-50DE-48E3-BE8D-191752D1C1AB}">
      <dsp:nvSpPr>
        <dsp:cNvPr id="0" name=""/>
        <dsp:cNvSpPr/>
      </dsp:nvSpPr>
      <dsp:spPr>
        <a:xfrm>
          <a:off x="1615838" y="860667"/>
          <a:ext cx="1655464" cy="393925"/>
        </a:xfrm>
        <a:custGeom>
          <a:avLst/>
          <a:gdLst/>
          <a:ahLst/>
          <a:cxnLst/>
          <a:rect l="0" t="0" r="0" b="0"/>
          <a:pathLst>
            <a:path>
              <a:moveTo>
                <a:pt x="1655464" y="0"/>
              </a:moveTo>
              <a:lnTo>
                <a:pt x="1655464" y="268448"/>
              </a:lnTo>
              <a:lnTo>
                <a:pt x="0" y="268448"/>
              </a:lnTo>
              <a:lnTo>
                <a:pt x="0" y="3939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E6136D-EF9D-4BAE-B2C5-DFB285D150E9}">
      <dsp:nvSpPr>
        <dsp:cNvPr id="0" name=""/>
        <dsp:cNvSpPr/>
      </dsp:nvSpPr>
      <dsp:spPr>
        <a:xfrm>
          <a:off x="2594067" y="578"/>
          <a:ext cx="1354470" cy="8600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7B205C-6917-407E-86E2-595A923855C9}">
      <dsp:nvSpPr>
        <dsp:cNvPr id="0" name=""/>
        <dsp:cNvSpPr/>
      </dsp:nvSpPr>
      <dsp:spPr>
        <a:xfrm>
          <a:off x="2744564" y="143550"/>
          <a:ext cx="1354470" cy="8600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smtClean="0"/>
            <a:t>Complex Column Types</a:t>
          </a:r>
          <a:endParaRPr lang="en-IN" sz="1200" kern="1200" dirty="0"/>
        </a:p>
      </dsp:txBody>
      <dsp:txXfrm>
        <a:off x="2769755" y="168741"/>
        <a:ext cx="1304088" cy="809707"/>
      </dsp:txXfrm>
    </dsp:sp>
    <dsp:sp modelId="{A85E3E2F-16C8-4E33-A75A-76BC41509F53}">
      <dsp:nvSpPr>
        <dsp:cNvPr id="0" name=""/>
        <dsp:cNvSpPr/>
      </dsp:nvSpPr>
      <dsp:spPr>
        <a:xfrm>
          <a:off x="938603" y="1254592"/>
          <a:ext cx="1354470" cy="8600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45D8B5-FDD7-4C04-894A-FFD3C98915C7}">
      <dsp:nvSpPr>
        <dsp:cNvPr id="0" name=""/>
        <dsp:cNvSpPr/>
      </dsp:nvSpPr>
      <dsp:spPr>
        <a:xfrm>
          <a:off x="1089099" y="1397564"/>
          <a:ext cx="1354470" cy="8600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smtClean="0"/>
            <a:t>Maps</a:t>
          </a:r>
          <a:endParaRPr lang="en-IN" sz="1200" kern="1200" dirty="0"/>
        </a:p>
      </dsp:txBody>
      <dsp:txXfrm>
        <a:off x="1114290" y="1422755"/>
        <a:ext cx="1304088" cy="809707"/>
      </dsp:txXfrm>
    </dsp:sp>
    <dsp:sp modelId="{0C8628BF-645E-45ED-9268-0CB31F9B9A07}">
      <dsp:nvSpPr>
        <dsp:cNvPr id="0" name=""/>
        <dsp:cNvSpPr/>
      </dsp:nvSpPr>
      <dsp:spPr>
        <a:xfrm>
          <a:off x="938603" y="2508606"/>
          <a:ext cx="1354470" cy="86008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3119FD-11BE-4318-8384-A4115530E0F3}">
      <dsp:nvSpPr>
        <dsp:cNvPr id="0" name=""/>
        <dsp:cNvSpPr/>
      </dsp:nvSpPr>
      <dsp:spPr>
        <a:xfrm>
          <a:off x="1089099" y="2651578"/>
          <a:ext cx="1354470" cy="86008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smtClean="0"/>
            <a:t>Key, Value Pairs</a:t>
          </a:r>
          <a:endParaRPr lang="en-IN" sz="1200" kern="1200" dirty="0"/>
        </a:p>
      </dsp:txBody>
      <dsp:txXfrm>
        <a:off x="1287457" y="2777535"/>
        <a:ext cx="957754" cy="608175"/>
      </dsp:txXfrm>
    </dsp:sp>
    <dsp:sp modelId="{C9552CD7-97ED-4610-9AF4-F9017240702D}">
      <dsp:nvSpPr>
        <dsp:cNvPr id="0" name=""/>
        <dsp:cNvSpPr/>
      </dsp:nvSpPr>
      <dsp:spPr>
        <a:xfrm>
          <a:off x="2594067" y="1254592"/>
          <a:ext cx="1354470" cy="8600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A14647-1D5C-4CD5-86CF-3F88163E08F8}">
      <dsp:nvSpPr>
        <dsp:cNvPr id="0" name=""/>
        <dsp:cNvSpPr/>
      </dsp:nvSpPr>
      <dsp:spPr>
        <a:xfrm>
          <a:off x="2744564" y="1397564"/>
          <a:ext cx="1354470" cy="8600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smtClean="0"/>
            <a:t>Arrays</a:t>
          </a:r>
          <a:endParaRPr lang="en-IN" sz="1200" kern="1200" dirty="0"/>
        </a:p>
      </dsp:txBody>
      <dsp:txXfrm>
        <a:off x="2769755" y="1422755"/>
        <a:ext cx="1304088" cy="809707"/>
      </dsp:txXfrm>
    </dsp:sp>
    <dsp:sp modelId="{2DFB4434-1B4F-46E1-842D-AFE2B9CF562D}">
      <dsp:nvSpPr>
        <dsp:cNvPr id="0" name=""/>
        <dsp:cNvSpPr/>
      </dsp:nvSpPr>
      <dsp:spPr>
        <a:xfrm>
          <a:off x="2594067" y="2508606"/>
          <a:ext cx="1354470" cy="86008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51C2DD-1C1E-4429-A1B4-4FB79A0318FB}">
      <dsp:nvSpPr>
        <dsp:cNvPr id="0" name=""/>
        <dsp:cNvSpPr/>
      </dsp:nvSpPr>
      <dsp:spPr>
        <a:xfrm>
          <a:off x="2744564" y="2651578"/>
          <a:ext cx="1354470" cy="86008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smtClean="0"/>
            <a:t>Lists of Elements</a:t>
          </a:r>
          <a:endParaRPr lang="en-IN" sz="1200" kern="1200" dirty="0"/>
        </a:p>
      </dsp:txBody>
      <dsp:txXfrm>
        <a:off x="2942922" y="2777535"/>
        <a:ext cx="957754" cy="608175"/>
      </dsp:txXfrm>
    </dsp:sp>
    <dsp:sp modelId="{901DE4D0-8BFF-4A49-A1D0-10694AD5386F}">
      <dsp:nvSpPr>
        <dsp:cNvPr id="0" name=""/>
        <dsp:cNvSpPr/>
      </dsp:nvSpPr>
      <dsp:spPr>
        <a:xfrm>
          <a:off x="4249532" y="1254592"/>
          <a:ext cx="1354470" cy="8600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3773CC-1EFD-44AD-8DD8-FE498322D6AE}">
      <dsp:nvSpPr>
        <dsp:cNvPr id="0" name=""/>
        <dsp:cNvSpPr/>
      </dsp:nvSpPr>
      <dsp:spPr>
        <a:xfrm>
          <a:off x="4400028" y="1397564"/>
          <a:ext cx="1354470" cy="8600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err="1" smtClean="0"/>
            <a:t>Struct</a:t>
          </a:r>
          <a:endParaRPr lang="en-IN" sz="1200" kern="1200" dirty="0"/>
        </a:p>
      </dsp:txBody>
      <dsp:txXfrm>
        <a:off x="4425219" y="1422755"/>
        <a:ext cx="1304088" cy="809707"/>
      </dsp:txXfrm>
    </dsp:sp>
    <dsp:sp modelId="{6CEB002A-19DA-4B2D-99D7-56AFD6F49F1A}">
      <dsp:nvSpPr>
        <dsp:cNvPr id="0" name=""/>
        <dsp:cNvSpPr/>
      </dsp:nvSpPr>
      <dsp:spPr>
        <a:xfrm>
          <a:off x="4249532" y="2508606"/>
          <a:ext cx="1354470" cy="86008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AD2478-386D-4021-A02D-721B3DA2F6F9}">
      <dsp:nvSpPr>
        <dsp:cNvPr id="0" name=""/>
        <dsp:cNvSpPr/>
      </dsp:nvSpPr>
      <dsp:spPr>
        <a:xfrm>
          <a:off x="4400028" y="2651578"/>
          <a:ext cx="1354470" cy="86008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smtClean="0"/>
            <a:t>User defined Structures</a:t>
          </a:r>
          <a:endParaRPr lang="en-IN" sz="1200" kern="1200" dirty="0"/>
        </a:p>
      </dsp:txBody>
      <dsp:txXfrm>
        <a:off x="4598386" y="2777535"/>
        <a:ext cx="957754" cy="6081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5/23/2018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3409890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63A218D-F311-4799-90C5-974E162849B4}" type="slidenum">
              <a:rPr lang="en-US" smtClean="0"/>
              <a:pPr/>
              <a:t>1</a:t>
            </a:fld>
            <a:endParaRPr lang="en-US" dirty="0"/>
          </a:p>
        </p:txBody>
      </p:sp>
    </p:spTree>
    <p:extLst>
      <p:ext uri="{BB962C8B-B14F-4D97-AF65-F5344CB8AC3E}">
        <p14:creationId xmlns:p14="http://schemas.microsoft.com/office/powerpoint/2010/main" val="793582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Notes:</a:t>
            </a:r>
          </a:p>
          <a:p>
            <a:endParaRPr lang="en-US" dirty="0" smtClean="0"/>
          </a:p>
          <a:p>
            <a:r>
              <a:rPr lang="en-IN" sz="1200" b="0" i="0" kern="1200" dirty="0" smtClean="0">
                <a:solidFill>
                  <a:srgbClr val="FF0000"/>
                </a:solidFill>
                <a:effectLst/>
                <a:latin typeface="+mn-lt"/>
                <a:ea typeface="+mn-ea"/>
                <a:cs typeface="+mn-cs"/>
              </a:rPr>
              <a:t>Specifies the format of data rows. If </a:t>
            </a:r>
            <a:r>
              <a:rPr lang="en-IN" sz="1200" b="1" i="0" kern="1200" dirty="0" smtClean="0">
                <a:solidFill>
                  <a:srgbClr val="FF0000"/>
                </a:solidFill>
                <a:effectLst/>
                <a:latin typeface="+mn-lt"/>
                <a:ea typeface="+mn-ea"/>
                <a:cs typeface="+mn-cs"/>
              </a:rPr>
              <a:t>ROW FORMAT SERDE</a:t>
            </a:r>
            <a:r>
              <a:rPr lang="en-IN" sz="1200" b="0" i="0" kern="1200" dirty="0" smtClean="0">
                <a:solidFill>
                  <a:srgbClr val="FF0000"/>
                </a:solidFill>
                <a:effectLst/>
                <a:latin typeface="+mn-lt"/>
                <a:ea typeface="+mn-ea"/>
                <a:cs typeface="+mn-cs"/>
              </a:rPr>
              <a:t> is not specified, </a:t>
            </a:r>
            <a:r>
              <a:rPr lang="en-IN" sz="1200" b="1" i="0" kern="1200" dirty="0" smtClean="0">
                <a:solidFill>
                  <a:srgbClr val="FF0000"/>
                </a:solidFill>
                <a:effectLst/>
                <a:latin typeface="+mn-lt"/>
                <a:ea typeface="+mn-ea"/>
                <a:cs typeface="+mn-cs"/>
              </a:rPr>
              <a:t>ROW FORMAT</a:t>
            </a:r>
            <a:r>
              <a:rPr lang="en-IN" sz="1200" b="0" i="0" kern="1200" dirty="0" smtClean="0">
                <a:solidFill>
                  <a:srgbClr val="FF0000"/>
                </a:solidFill>
                <a:effectLst/>
                <a:latin typeface="+mn-lt"/>
                <a:ea typeface="+mn-ea"/>
                <a:cs typeface="+mn-cs"/>
              </a:rPr>
              <a:t> defaults are the </a:t>
            </a:r>
            <a:r>
              <a:rPr lang="en-IN" sz="1200" b="1" i="0" kern="1200" dirty="0" smtClean="0">
                <a:solidFill>
                  <a:srgbClr val="FF0000"/>
                </a:solidFill>
                <a:effectLst/>
                <a:latin typeface="+mn-lt"/>
                <a:ea typeface="+mn-ea"/>
                <a:cs typeface="+mn-cs"/>
              </a:rPr>
              <a:t>ROW FORMAT DELIMITED</a:t>
            </a:r>
            <a:r>
              <a:rPr lang="en-IN" sz="1200" b="0" i="0" kern="1200" dirty="0" smtClean="0">
                <a:solidFill>
                  <a:srgbClr val="FF0000"/>
                </a:solidFill>
                <a:effectLst/>
                <a:latin typeface="+mn-lt"/>
                <a:ea typeface="+mn-ea"/>
                <a:cs typeface="+mn-cs"/>
              </a:rPr>
              <a:t> options that are not explicitly specified. Do not use with the STORED AS SEQUENCEFILE </a:t>
            </a:r>
            <a:r>
              <a:rPr lang="en-IN" sz="1200" b="0" i="0" kern="1200" dirty="0" err="1" smtClean="0">
                <a:solidFill>
                  <a:srgbClr val="FF0000"/>
                </a:solidFill>
                <a:effectLst/>
                <a:latin typeface="+mn-lt"/>
                <a:ea typeface="+mn-ea"/>
                <a:cs typeface="+mn-cs"/>
              </a:rPr>
              <a:t>option.</a:t>
            </a:r>
            <a:r>
              <a:rPr lang="en-IN" dirty="0" err="1" smtClean="0">
                <a:solidFill>
                  <a:srgbClr val="FF0000"/>
                </a:solidFill>
              </a:rPr>
              <a:t>DELIMITEDSpecifies</a:t>
            </a:r>
            <a:r>
              <a:rPr lang="en-IN" dirty="0" smtClean="0">
                <a:solidFill>
                  <a:srgbClr val="FF0000"/>
                </a:solidFill>
              </a:rPr>
              <a:t> a delimiter at the table level for structured fields:</a:t>
            </a:r>
          </a:p>
          <a:p>
            <a:endParaRPr lang="en-US" dirty="0" smtClean="0"/>
          </a:p>
          <a:p>
            <a:r>
              <a:rPr lang="en-US" b="1" dirty="0" smtClean="0">
                <a:solidFill>
                  <a:srgbClr val="FF0000"/>
                </a:solidFill>
              </a:rPr>
              <a:t>EXTERNAL</a:t>
            </a:r>
            <a:r>
              <a:rPr lang="en-US" dirty="0" smtClean="0"/>
              <a:t> is keyword used in table definition specifies that table is created as external table.</a:t>
            </a:r>
          </a:p>
          <a:p>
            <a:r>
              <a:rPr lang="en-US" dirty="0" smtClean="0"/>
              <a:t> and will be remain in the directory(</a:t>
            </a:r>
            <a:r>
              <a:rPr lang="en-US" b="1" dirty="0" smtClean="0">
                <a:solidFill>
                  <a:srgbClr val="FF0000"/>
                </a:solidFill>
              </a:rPr>
              <a:t>'/user/ian/movieFileDirectory)</a:t>
            </a:r>
            <a:r>
              <a:rPr lang="en-US" dirty="0" smtClean="0"/>
              <a:t> mention by user not in the default directory(</a:t>
            </a:r>
            <a:r>
              <a:rPr lang="en-US" b="1" dirty="0" smtClean="0">
                <a:latin typeface="Arial" charset="0"/>
                <a:cs typeface="Arial" charset="0"/>
              </a:rPr>
              <a:t>/user/hive/warehouse</a:t>
            </a:r>
            <a:r>
              <a:rPr lang="en-US" dirty="0" smtClean="0"/>
              <a:t>)</a:t>
            </a:r>
          </a:p>
          <a:p>
            <a:endParaRPr lang="en-US" dirty="0" smtClean="0"/>
          </a:p>
          <a:p>
            <a:endParaRPr lang="en-US" dirty="0" smtClean="0"/>
          </a:p>
          <a:p>
            <a:endParaRPr lang="en-US" dirty="0" smtClean="0"/>
          </a:p>
          <a:p>
            <a:endParaRPr lang="en-US" b="1" dirty="0" smtClean="0"/>
          </a:p>
        </p:txBody>
      </p:sp>
      <p:sp>
        <p:nvSpPr>
          <p:cNvPr id="4" name="Slide Number Placeholder 3"/>
          <p:cNvSpPr>
            <a:spLocks noGrp="1"/>
          </p:cNvSpPr>
          <p:nvPr>
            <p:ph type="sldNum" sz="quarter" idx="5"/>
          </p:nvPr>
        </p:nvSpPr>
        <p:spPr/>
        <p:txBody>
          <a:bodyPr/>
          <a:lstStyle/>
          <a:p>
            <a:pPr>
              <a:defRPr/>
            </a:pPr>
            <a:fld id="{E15F810F-921D-4F29-80D1-6D45EE6EB9A9}" type="slidenum">
              <a:rPr lang="en-US" smtClean="0"/>
              <a:pPr>
                <a:defRPr/>
              </a:pPr>
              <a:t>20</a:t>
            </a:fld>
            <a:endParaRPr lang="en-US" dirty="0"/>
          </a:p>
        </p:txBody>
      </p:sp>
    </p:spTree>
    <p:extLst>
      <p:ext uri="{BB962C8B-B14F-4D97-AF65-F5344CB8AC3E}">
        <p14:creationId xmlns:p14="http://schemas.microsoft.com/office/powerpoint/2010/main" val="353178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Notes</a:t>
            </a:r>
            <a:r>
              <a:rPr lang="en-US" dirty="0" smtClean="0"/>
              <a:t> : Dropping a </a:t>
            </a:r>
            <a:r>
              <a:rPr lang="en-US" b="1" dirty="0" smtClean="0"/>
              <a:t>regular table </a:t>
            </a:r>
            <a:r>
              <a:rPr lang="en-US" dirty="0" smtClean="0"/>
              <a:t>deletes the table’s directory .</a:t>
            </a:r>
          </a:p>
          <a:p>
            <a:r>
              <a:rPr lang="en-US" dirty="0" smtClean="0"/>
              <a:t>            Dropping an </a:t>
            </a:r>
            <a:r>
              <a:rPr lang="en-US" b="1" dirty="0" smtClean="0"/>
              <a:t>external table</a:t>
            </a:r>
            <a:r>
              <a:rPr lang="en-US" dirty="0" smtClean="0"/>
              <a:t> simply removes the table’s definition from the </a:t>
            </a:r>
          </a:p>
          <a:p>
            <a:r>
              <a:rPr lang="en-US" dirty="0" smtClean="0"/>
              <a:t>            Hive </a:t>
            </a:r>
            <a:r>
              <a:rPr lang="en-US" dirty="0" err="1" smtClean="0"/>
              <a:t>Metastore,The</a:t>
            </a:r>
            <a:r>
              <a:rPr lang="en-US" dirty="0" smtClean="0"/>
              <a:t> directory is not deleted. </a:t>
            </a:r>
          </a:p>
        </p:txBody>
      </p:sp>
      <p:sp>
        <p:nvSpPr>
          <p:cNvPr id="4" name="Slide Number Placeholder 3"/>
          <p:cNvSpPr>
            <a:spLocks noGrp="1"/>
          </p:cNvSpPr>
          <p:nvPr>
            <p:ph type="sldNum" sz="quarter" idx="10"/>
          </p:nvPr>
        </p:nvSpPr>
        <p:spPr/>
        <p:txBody>
          <a:bodyPr/>
          <a:lstStyle/>
          <a:p>
            <a:pPr>
              <a:defRPr/>
            </a:pPr>
            <a:fld id="{5F072B37-25DA-4DB3-B0D1-E1A7121816D1}" type="slidenum">
              <a:rPr lang="en-US" smtClean="0"/>
              <a:pPr>
                <a:defRPr/>
              </a:pPr>
              <a:t>21</a:t>
            </a:fld>
            <a:endParaRPr lang="en-US" dirty="0"/>
          </a:p>
        </p:txBody>
      </p:sp>
    </p:spTree>
    <p:extLst>
      <p:ext uri="{BB962C8B-B14F-4D97-AF65-F5344CB8AC3E}">
        <p14:creationId xmlns:p14="http://schemas.microsoft.com/office/powerpoint/2010/main" val="1349592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6F551036-4391-4A06-8F4E-372B01878062}" type="slidenum">
              <a:rPr lang="en-US" smtClean="0"/>
              <a:pPr>
                <a:defRPr/>
              </a:pPr>
              <a:t>22</a:t>
            </a:fld>
            <a:endParaRPr lang="en-US" dirty="0"/>
          </a:p>
        </p:txBody>
      </p:sp>
    </p:spTree>
    <p:extLst>
      <p:ext uri="{BB962C8B-B14F-4D97-AF65-F5344CB8AC3E}">
        <p14:creationId xmlns:p14="http://schemas.microsoft.com/office/powerpoint/2010/main" val="2982821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Notes</a:t>
            </a:r>
            <a:r>
              <a:rPr lang="en-US" dirty="0" smtClean="0"/>
              <a:t> : Dropping a </a:t>
            </a:r>
            <a:r>
              <a:rPr lang="en-US" b="1" dirty="0" smtClean="0"/>
              <a:t>regular table </a:t>
            </a:r>
            <a:r>
              <a:rPr lang="en-US" dirty="0" smtClean="0"/>
              <a:t>deletes the table’s directory .</a:t>
            </a:r>
          </a:p>
          <a:p>
            <a:r>
              <a:rPr lang="en-US" dirty="0" smtClean="0"/>
              <a:t>            Dropping an </a:t>
            </a:r>
            <a:r>
              <a:rPr lang="en-US" b="1" dirty="0" smtClean="0"/>
              <a:t>external table</a:t>
            </a:r>
            <a:r>
              <a:rPr lang="en-US" dirty="0" smtClean="0"/>
              <a:t> simply removes the table’s definition from the </a:t>
            </a:r>
          </a:p>
          <a:p>
            <a:r>
              <a:rPr lang="en-US" dirty="0" smtClean="0"/>
              <a:t>            Hive Metastore,The directory is not deleted. </a:t>
            </a:r>
          </a:p>
        </p:txBody>
      </p:sp>
      <p:sp>
        <p:nvSpPr>
          <p:cNvPr id="4" name="Slide Number Placeholder 3"/>
          <p:cNvSpPr>
            <a:spLocks noGrp="1"/>
          </p:cNvSpPr>
          <p:nvPr>
            <p:ph type="sldNum" sz="quarter" idx="5"/>
          </p:nvPr>
        </p:nvSpPr>
        <p:spPr/>
        <p:txBody>
          <a:bodyPr/>
          <a:lstStyle/>
          <a:p>
            <a:pPr>
              <a:defRPr/>
            </a:pPr>
            <a:fld id="{16333726-3A7D-4488-96E9-E356CCA1DEB5}" type="slidenum">
              <a:rPr lang="en-US" smtClean="0"/>
              <a:pPr>
                <a:defRPr/>
              </a:pPr>
              <a:t>23</a:t>
            </a:fld>
            <a:endParaRPr lang="en-US" dirty="0"/>
          </a:p>
        </p:txBody>
      </p:sp>
    </p:spTree>
    <p:extLst>
      <p:ext uri="{BB962C8B-B14F-4D97-AF65-F5344CB8AC3E}">
        <p14:creationId xmlns:p14="http://schemas.microsoft.com/office/powerpoint/2010/main" val="3809116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pPr/>
              <a:t>52</a:t>
            </a:fld>
            <a:endParaRPr lang="en-US" dirty="0"/>
          </a:p>
        </p:txBody>
      </p:sp>
    </p:spTree>
    <p:extLst>
      <p:ext uri="{BB962C8B-B14F-4D97-AF65-F5344CB8AC3E}">
        <p14:creationId xmlns:p14="http://schemas.microsoft.com/office/powerpoint/2010/main" val="1904538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a:p>
            <a:endParaRPr lang="en-US" dirty="0" smtClean="0"/>
          </a:p>
        </p:txBody>
      </p:sp>
      <p:sp>
        <p:nvSpPr>
          <p:cNvPr id="4" name="Slide Number Placeholder 3"/>
          <p:cNvSpPr>
            <a:spLocks noGrp="1"/>
          </p:cNvSpPr>
          <p:nvPr>
            <p:ph type="sldNum" sz="quarter" idx="5"/>
          </p:nvPr>
        </p:nvSpPr>
        <p:spPr/>
        <p:txBody>
          <a:bodyPr/>
          <a:lstStyle/>
          <a:p>
            <a:pPr>
              <a:defRPr/>
            </a:pPr>
            <a:fld id="{8FDA6654-87D6-422A-80C7-8B9B2BD116E9}" type="slidenum">
              <a:rPr lang="en-US" smtClean="0"/>
              <a:pPr>
                <a:defRPr/>
              </a:pPr>
              <a:t>55</a:t>
            </a:fld>
            <a:endParaRPr lang="en-US" dirty="0"/>
          </a:p>
        </p:txBody>
      </p:sp>
    </p:spTree>
    <p:extLst>
      <p:ext uri="{BB962C8B-B14F-4D97-AF65-F5344CB8AC3E}">
        <p14:creationId xmlns:p14="http://schemas.microsoft.com/office/powerpoint/2010/main" val="3857309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a:p>
            <a:endParaRPr lang="en-US" dirty="0" smtClean="0"/>
          </a:p>
        </p:txBody>
      </p:sp>
      <p:sp>
        <p:nvSpPr>
          <p:cNvPr id="4" name="Slide Number Placeholder 3"/>
          <p:cNvSpPr>
            <a:spLocks noGrp="1"/>
          </p:cNvSpPr>
          <p:nvPr>
            <p:ph type="sldNum" sz="quarter" idx="5"/>
          </p:nvPr>
        </p:nvSpPr>
        <p:spPr/>
        <p:txBody>
          <a:bodyPr/>
          <a:lstStyle/>
          <a:p>
            <a:pPr>
              <a:defRPr/>
            </a:pPr>
            <a:fld id="{523A891E-BEB2-4600-8333-3E0FA3158B08}" type="slidenum">
              <a:rPr lang="en-US" smtClean="0"/>
              <a:pPr>
                <a:defRPr/>
              </a:pPr>
              <a:t>56</a:t>
            </a:fld>
            <a:endParaRPr lang="en-US" dirty="0"/>
          </a:p>
        </p:txBody>
      </p:sp>
    </p:spTree>
    <p:extLst>
      <p:ext uri="{BB962C8B-B14F-4D97-AF65-F5344CB8AC3E}">
        <p14:creationId xmlns:p14="http://schemas.microsoft.com/office/powerpoint/2010/main" val="1683621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p:txBody>
      </p:sp>
      <p:sp>
        <p:nvSpPr>
          <p:cNvPr id="4" name="Slide Number Placeholder 3"/>
          <p:cNvSpPr>
            <a:spLocks noGrp="1"/>
          </p:cNvSpPr>
          <p:nvPr>
            <p:ph type="sldNum" sz="quarter" idx="5"/>
          </p:nvPr>
        </p:nvSpPr>
        <p:spPr/>
        <p:txBody>
          <a:bodyPr/>
          <a:lstStyle/>
          <a:p>
            <a:pPr>
              <a:defRPr/>
            </a:pPr>
            <a:fld id="{BA78A5ED-97CD-4EF3-A4D1-264F6334F66B}" type="slidenum">
              <a:rPr lang="en-US" smtClean="0"/>
              <a:pPr>
                <a:defRPr/>
              </a:pPr>
              <a:t>57</a:t>
            </a:fld>
            <a:endParaRPr lang="en-US" dirty="0"/>
          </a:p>
        </p:txBody>
      </p:sp>
    </p:spTree>
    <p:extLst>
      <p:ext uri="{BB962C8B-B14F-4D97-AF65-F5344CB8AC3E}">
        <p14:creationId xmlns:p14="http://schemas.microsoft.com/office/powerpoint/2010/main" val="731788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A5E0C039-EF23-426E-B94B-751C61D466D2}" type="slidenum">
              <a:rPr lang="en-US" smtClean="0"/>
              <a:pPr>
                <a:defRPr/>
              </a:pPr>
              <a:t>58</a:t>
            </a:fld>
            <a:endParaRPr lang="en-US" dirty="0"/>
          </a:p>
        </p:txBody>
      </p:sp>
    </p:spTree>
    <p:extLst>
      <p:ext uri="{BB962C8B-B14F-4D97-AF65-F5344CB8AC3E}">
        <p14:creationId xmlns:p14="http://schemas.microsoft.com/office/powerpoint/2010/main" val="257844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sym typeface="Wingdings" pitchFamily="2" charset="2"/>
              </a:rPr>
              <a:t> </a:t>
            </a:r>
            <a:r>
              <a:rPr lang="en-US" dirty="0" smtClean="0"/>
              <a:t>Hive keywords are not case-sensitive: Standard convention is to capitalize keywords, but this is not required.</a:t>
            </a:r>
          </a:p>
        </p:txBody>
      </p:sp>
      <p:sp>
        <p:nvSpPr>
          <p:cNvPr id="4" name="Slide Number Placeholder 3"/>
          <p:cNvSpPr>
            <a:spLocks noGrp="1"/>
          </p:cNvSpPr>
          <p:nvPr>
            <p:ph type="sldNum" sz="quarter" idx="5"/>
          </p:nvPr>
        </p:nvSpPr>
        <p:spPr/>
        <p:txBody>
          <a:bodyPr/>
          <a:lstStyle/>
          <a:p>
            <a:pPr>
              <a:defRPr/>
            </a:pPr>
            <a:fld id="{E866469A-C4F3-492F-BDAE-25F7BE3DCC5A}" type="slidenum">
              <a:rPr lang="en-US" smtClean="0"/>
              <a:pPr>
                <a:defRPr/>
              </a:pPr>
              <a:t>59</a:t>
            </a:fld>
            <a:endParaRPr lang="en-US" dirty="0"/>
          </a:p>
        </p:txBody>
      </p:sp>
    </p:spTree>
    <p:extLst>
      <p:ext uri="{BB962C8B-B14F-4D97-AF65-F5344CB8AC3E}">
        <p14:creationId xmlns:p14="http://schemas.microsoft.com/office/powerpoint/2010/main" val="2236117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p:txBody>
      </p:sp>
      <p:sp>
        <p:nvSpPr>
          <p:cNvPr id="4" name="Slide Number Placeholder 3"/>
          <p:cNvSpPr>
            <a:spLocks noGrp="1"/>
          </p:cNvSpPr>
          <p:nvPr>
            <p:ph type="sldNum" sz="quarter" idx="5"/>
          </p:nvPr>
        </p:nvSpPr>
        <p:spPr/>
        <p:txBody>
          <a:bodyPr/>
          <a:lstStyle/>
          <a:p>
            <a:pPr>
              <a:defRPr/>
            </a:pPr>
            <a:fld id="{442900D1-4CE6-4D2D-A727-60C61DBC7BD0}" type="slidenum">
              <a:rPr lang="en-US" smtClean="0"/>
              <a:pPr>
                <a:defRPr/>
              </a:pPr>
              <a:t>2</a:t>
            </a:fld>
            <a:endParaRPr lang="en-US" dirty="0"/>
          </a:p>
        </p:txBody>
      </p:sp>
    </p:spTree>
    <p:extLst>
      <p:ext uri="{BB962C8B-B14F-4D97-AF65-F5344CB8AC3E}">
        <p14:creationId xmlns:p14="http://schemas.microsoft.com/office/powerpoint/2010/main" val="3108842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Note that the alternative AS syntax used by some RDBMSs is not supported.</a:t>
            </a:r>
          </a:p>
          <a:p>
            <a:r>
              <a:rPr lang="en-US" dirty="0" smtClean="0"/>
              <a:t>For ex:</a:t>
            </a:r>
          </a:p>
          <a:p>
            <a:r>
              <a:rPr lang="en-US" dirty="0" smtClean="0"/>
              <a:t>	SELECT </a:t>
            </a:r>
            <a:r>
              <a:rPr lang="en-US" dirty="0" smtClean="0">
                <a:latin typeface="Monotype Corsiva" pitchFamily="66" charset="0"/>
              </a:rPr>
              <a:t>expr, expr</a:t>
            </a:r>
            <a:r>
              <a:rPr lang="en-US" dirty="0" smtClean="0"/>
              <a:t>, … FROM </a:t>
            </a:r>
            <a:r>
              <a:rPr lang="en-US" dirty="0" smtClean="0">
                <a:latin typeface="Monotype Corsiva" pitchFamily="66" charset="0"/>
              </a:rPr>
              <a:t>tablename AS alias</a:t>
            </a:r>
          </a:p>
          <a:p>
            <a:endParaRPr lang="en-US" dirty="0" smtClean="0"/>
          </a:p>
        </p:txBody>
      </p:sp>
      <p:sp>
        <p:nvSpPr>
          <p:cNvPr id="4" name="Slide Number Placeholder 3"/>
          <p:cNvSpPr>
            <a:spLocks noGrp="1"/>
          </p:cNvSpPr>
          <p:nvPr>
            <p:ph type="sldNum" sz="quarter" idx="5"/>
          </p:nvPr>
        </p:nvSpPr>
        <p:spPr/>
        <p:txBody>
          <a:bodyPr/>
          <a:lstStyle/>
          <a:p>
            <a:pPr>
              <a:defRPr/>
            </a:pPr>
            <a:fld id="{7260BF83-4E59-4EA2-AA2D-941A8E9D1092}" type="slidenum">
              <a:rPr lang="en-US" smtClean="0"/>
              <a:pPr>
                <a:defRPr/>
              </a:pPr>
              <a:t>60</a:t>
            </a:fld>
            <a:endParaRPr lang="en-US" dirty="0"/>
          </a:p>
        </p:txBody>
      </p:sp>
    </p:spTree>
    <p:extLst>
      <p:ext uri="{BB962C8B-B14F-4D97-AF65-F5344CB8AC3E}">
        <p14:creationId xmlns:p14="http://schemas.microsoft.com/office/powerpoint/2010/main" val="140882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ORDER BY keyword is used to sort the result-set by one or more columns.</a:t>
            </a:r>
          </a:p>
          <a:p>
            <a:r>
              <a:rPr lang="en-US" dirty="0" smtClean="0"/>
              <a:t>The ORDER BY keyword sorts the records in ascending order by default. To sort the records in a descending order, you can use the DESC keyword.</a:t>
            </a:r>
          </a:p>
          <a:p>
            <a:endParaRPr lang="en-US" dirty="0" smtClean="0"/>
          </a:p>
          <a:p>
            <a:endParaRPr lang="en-US" dirty="0" smtClean="0"/>
          </a:p>
          <a:p>
            <a:endParaRPr lang="en-US" dirty="0" smtClean="0"/>
          </a:p>
        </p:txBody>
      </p:sp>
      <p:sp>
        <p:nvSpPr>
          <p:cNvPr id="4" name="Slide Number Placeholder 3"/>
          <p:cNvSpPr>
            <a:spLocks noGrp="1"/>
          </p:cNvSpPr>
          <p:nvPr>
            <p:ph type="sldNum" sz="quarter" idx="5"/>
          </p:nvPr>
        </p:nvSpPr>
        <p:spPr/>
        <p:txBody>
          <a:bodyPr/>
          <a:lstStyle/>
          <a:p>
            <a:pPr>
              <a:defRPr/>
            </a:pPr>
            <a:fld id="{C8983F4F-B81B-4BB0-A7F4-4519EA7E5007}" type="slidenum">
              <a:rPr lang="en-US" smtClean="0"/>
              <a:pPr>
                <a:defRPr/>
              </a:pPr>
              <a:t>62</a:t>
            </a:fld>
            <a:endParaRPr lang="en-US" dirty="0"/>
          </a:p>
        </p:txBody>
      </p:sp>
    </p:spTree>
    <p:extLst>
      <p:ext uri="{BB962C8B-B14F-4D97-AF65-F5344CB8AC3E}">
        <p14:creationId xmlns:p14="http://schemas.microsoft.com/office/powerpoint/2010/main" val="351326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072B37-25DA-4DB3-B0D1-E1A7121816D1}" type="slidenum">
              <a:rPr lang="en-US" smtClean="0"/>
              <a:pPr>
                <a:defRPr/>
              </a:pPr>
              <a:t>66</a:t>
            </a:fld>
            <a:endParaRPr lang="en-US" dirty="0"/>
          </a:p>
        </p:txBody>
      </p:sp>
    </p:spTree>
    <p:extLst>
      <p:ext uri="{BB962C8B-B14F-4D97-AF65-F5344CB8AC3E}">
        <p14:creationId xmlns:p14="http://schemas.microsoft.com/office/powerpoint/2010/main" val="606214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a:p>
            <a:endParaRPr lang="en-US" dirty="0" smtClean="0"/>
          </a:p>
        </p:txBody>
      </p:sp>
      <p:sp>
        <p:nvSpPr>
          <p:cNvPr id="4" name="Slide Number Placeholder 3"/>
          <p:cNvSpPr>
            <a:spLocks noGrp="1"/>
          </p:cNvSpPr>
          <p:nvPr>
            <p:ph type="sldNum" sz="quarter" idx="5"/>
          </p:nvPr>
        </p:nvSpPr>
        <p:spPr/>
        <p:txBody>
          <a:bodyPr/>
          <a:lstStyle/>
          <a:p>
            <a:pPr>
              <a:defRPr/>
            </a:pPr>
            <a:fld id="{8FDA6654-87D6-422A-80C7-8B9B2BD116E9}" type="slidenum">
              <a:rPr lang="en-US" smtClean="0"/>
              <a:pPr>
                <a:defRPr/>
              </a:pPr>
              <a:t>70</a:t>
            </a:fld>
            <a:endParaRPr lang="en-US" dirty="0"/>
          </a:p>
        </p:txBody>
      </p:sp>
    </p:spTree>
    <p:extLst>
      <p:ext uri="{BB962C8B-B14F-4D97-AF65-F5344CB8AC3E}">
        <p14:creationId xmlns:p14="http://schemas.microsoft.com/office/powerpoint/2010/main" val="1625093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a:p>
            <a:endParaRPr lang="en-US" dirty="0" smtClean="0"/>
          </a:p>
        </p:txBody>
      </p:sp>
      <p:sp>
        <p:nvSpPr>
          <p:cNvPr id="4" name="Slide Number Placeholder 3"/>
          <p:cNvSpPr>
            <a:spLocks noGrp="1"/>
          </p:cNvSpPr>
          <p:nvPr>
            <p:ph type="sldNum" sz="quarter" idx="5"/>
          </p:nvPr>
        </p:nvSpPr>
        <p:spPr/>
        <p:txBody>
          <a:bodyPr/>
          <a:lstStyle/>
          <a:p>
            <a:pPr>
              <a:defRPr/>
            </a:pPr>
            <a:fld id="{D06D3E72-1F6C-48D8-B1AF-8A1DAC1B9F62}" type="slidenum">
              <a:rPr lang="en-US" smtClean="0"/>
              <a:pPr>
                <a:defRPr/>
              </a:pPr>
              <a:t>71</a:t>
            </a:fld>
            <a:endParaRPr lang="en-US" dirty="0"/>
          </a:p>
        </p:txBody>
      </p:sp>
    </p:spTree>
    <p:extLst>
      <p:ext uri="{BB962C8B-B14F-4D97-AF65-F5344CB8AC3E}">
        <p14:creationId xmlns:p14="http://schemas.microsoft.com/office/powerpoint/2010/main" val="502937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p:spPr>
      </p:sp>
      <p:sp>
        <p:nvSpPr>
          <p:cNvPr id="137219" name="Notes Placeholder 2"/>
          <p:cNvSpPr>
            <a:spLocks noGrp="1"/>
          </p:cNvSpPr>
          <p:nvPr>
            <p:ph type="body" idx="1"/>
          </p:nvPr>
        </p:nvSpPr>
        <p:spPr bwMode="auto">
          <a:noFill/>
        </p:spPr>
        <p:txBody>
          <a:bodyPr wrap="square" numCol="1" anchor="t" anchorCtr="0" compatLnSpc="1">
            <a:prstTxWarp prst="textNoShape">
              <a:avLst/>
            </a:prstTxWarp>
            <a:normAutofit fontScale="92500"/>
          </a:bodyPr>
          <a:lstStyle/>
          <a:p>
            <a:r>
              <a:rPr lang="en-US" dirty="0" smtClean="0"/>
              <a:t>Note that only equality joins are supported</a:t>
            </a:r>
          </a:p>
          <a:p>
            <a:r>
              <a:rPr lang="en-US" dirty="0" smtClean="0">
                <a:sym typeface="Wingdings" pitchFamily="2" charset="2"/>
              </a:rPr>
              <a:t>a.id = b.id is supported</a:t>
            </a:r>
            <a:endParaRPr lang="en-US" dirty="0" smtClean="0">
              <a:latin typeface="Arial" charset="0"/>
              <a:cs typeface="Arial" charset="0"/>
              <a:sym typeface="Wingdings" pitchFamily="2" charset="2"/>
            </a:endParaRPr>
          </a:p>
          <a:p>
            <a:r>
              <a:rPr lang="en-US" dirty="0" smtClean="0">
                <a:latin typeface="Arial" charset="0"/>
                <a:cs typeface="Arial" charset="0"/>
                <a:sym typeface="Wingdings" pitchFamily="2" charset="2"/>
              </a:rPr>
              <a:t>a.id &lt;&gt; b.id not supported</a:t>
            </a:r>
          </a:p>
          <a:p>
            <a:endParaRPr lang="en-US" dirty="0" smtClean="0">
              <a:latin typeface="Arial" charset="0"/>
              <a:cs typeface="Arial" charset="0"/>
              <a:sym typeface="Wingdings" pitchFamily="2" charset="2"/>
            </a:endParaRPr>
          </a:p>
          <a:p>
            <a:r>
              <a:rPr lang="en-US" dirty="0" smtClean="0"/>
              <a:t>Inner joins:-The INNER JOIN keyword selects all rows from both tables as long as there is a match between the columns in both tables.</a:t>
            </a:r>
          </a:p>
          <a:p>
            <a:r>
              <a:rPr lang="en-US" dirty="0" smtClean="0">
                <a:sym typeface="Wingdings" pitchFamily="2" charset="2"/>
              </a:rPr>
              <a:t></a:t>
            </a:r>
            <a:r>
              <a:rPr lang="en-US" dirty="0" smtClean="0"/>
              <a:t>LEFT, RIGHT, and FULL OUTER joins exist in order to provide more control over ON clauses for which there is no match.</a:t>
            </a:r>
          </a:p>
          <a:p>
            <a:endParaRPr lang="en-US" dirty="0" smtClean="0"/>
          </a:p>
          <a:p>
            <a:r>
              <a:rPr lang="en-US" dirty="0" smtClean="0"/>
              <a:t>*Left Outer joins:-The LEFT JOIN keyword returns all rows from the left table, with the matching rows in the right table. The result is NULL in the right side when there is no match.</a:t>
            </a:r>
          </a:p>
          <a:p>
            <a:endParaRPr lang="en-US" dirty="0" smtClean="0"/>
          </a:p>
          <a:p>
            <a:r>
              <a:rPr lang="en-US" dirty="0" smtClean="0"/>
              <a:t>*Right Outer joins:- The RIGHT JOIN keyword returns all rows from the right table, with the matching rows in the left table. The result is NULL in the left side when there is no match.</a:t>
            </a:r>
          </a:p>
          <a:p>
            <a:endParaRPr lang="en-US" dirty="0" smtClean="0"/>
          </a:p>
          <a:p>
            <a:r>
              <a:rPr lang="en-US" dirty="0" smtClean="0"/>
              <a:t>*Full Outer joins:- The FULL OUTER JOIN keyword returns all rows from the left table and from the right table.</a:t>
            </a:r>
          </a:p>
          <a:p>
            <a:r>
              <a:rPr lang="en-US" dirty="0" smtClean="0"/>
              <a:t>The FULL OUTER JOIN keyword combines the result of both LEFT and RIGHT joins.</a:t>
            </a:r>
          </a:p>
          <a:p>
            <a:endParaRPr lang="en-US" dirty="0" smtClean="0"/>
          </a:p>
          <a:p>
            <a:r>
              <a:rPr lang="en-US" dirty="0" smtClean="0"/>
              <a:t>*LEFT SEMI JOIN:- implements the uncorrelated IN/EXISTS subquery semantics in an efficient way. Since Hive currently does not support IN/EXISTS subqueries, you can rewrite your queries using LEFT SEMI JOIN. The restrictions of using LEFT SEMI JOIN is that the right-hand-side table should only be referenced in the join condition (ON-clause), but not in WHERE- or SELECT-clauses etc. </a:t>
            </a:r>
          </a:p>
        </p:txBody>
      </p:sp>
      <p:sp>
        <p:nvSpPr>
          <p:cNvPr id="4" name="Slide Number Placeholder 3"/>
          <p:cNvSpPr>
            <a:spLocks noGrp="1"/>
          </p:cNvSpPr>
          <p:nvPr>
            <p:ph type="sldNum" sz="quarter" idx="5"/>
          </p:nvPr>
        </p:nvSpPr>
        <p:spPr/>
        <p:txBody>
          <a:bodyPr/>
          <a:lstStyle/>
          <a:p>
            <a:pPr>
              <a:defRPr/>
            </a:pPr>
            <a:fld id="{CC3E6686-D8C1-45C6-878C-92E18EE9477F}" type="slidenum">
              <a:rPr lang="en-US" smtClean="0"/>
              <a:pPr>
                <a:defRPr/>
              </a:pPr>
              <a:t>73</a:t>
            </a:fld>
            <a:endParaRPr lang="en-US" dirty="0"/>
          </a:p>
        </p:txBody>
      </p:sp>
    </p:spTree>
    <p:extLst>
      <p:ext uri="{BB962C8B-B14F-4D97-AF65-F5344CB8AC3E}">
        <p14:creationId xmlns:p14="http://schemas.microsoft.com/office/powerpoint/2010/main" val="1895716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sym typeface="Wingdings" pitchFamily="2" charset="2"/>
              </a:rPr>
              <a:t>As of 0.7.0 Hive no longer needs the hint and can perform this automatically.</a:t>
            </a:r>
            <a:endParaRPr lang="en-US" dirty="0" smtClean="0"/>
          </a:p>
        </p:txBody>
      </p:sp>
      <p:sp>
        <p:nvSpPr>
          <p:cNvPr id="4" name="Slide Number Placeholder 3"/>
          <p:cNvSpPr>
            <a:spLocks noGrp="1"/>
          </p:cNvSpPr>
          <p:nvPr>
            <p:ph type="sldNum" sz="quarter" idx="5"/>
          </p:nvPr>
        </p:nvSpPr>
        <p:spPr/>
        <p:txBody>
          <a:bodyPr/>
          <a:lstStyle/>
          <a:p>
            <a:pPr>
              <a:defRPr/>
            </a:pPr>
            <a:fld id="{211C5F86-C9D1-4058-ADB8-92444F059BB2}" type="slidenum">
              <a:rPr lang="en-US" smtClean="0"/>
              <a:pPr>
                <a:defRPr/>
              </a:pPr>
              <a:t>75</a:t>
            </a:fld>
            <a:endParaRPr lang="en-US" dirty="0"/>
          </a:p>
        </p:txBody>
      </p:sp>
    </p:spTree>
    <p:extLst>
      <p:ext uri="{BB962C8B-B14F-4D97-AF65-F5344CB8AC3E}">
        <p14:creationId xmlns:p14="http://schemas.microsoft.com/office/powerpoint/2010/main" val="3598451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p:spPr>
      </p:sp>
      <p:sp>
        <p:nvSpPr>
          <p:cNvPr id="1392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sym typeface="Wingdings" pitchFamily="2" charset="2"/>
              </a:rPr>
              <a:t>Note that alternative syntax often used by popular RDBMSs is not supported:</a:t>
            </a:r>
          </a:p>
          <a:p>
            <a:r>
              <a:rPr lang="en-US" dirty="0" smtClean="0">
                <a:sym typeface="Wingdings" pitchFamily="2" charset="2"/>
              </a:rPr>
              <a:t>                 SELECT cols FROM t1,t2 WHERE …….</a:t>
            </a:r>
            <a:endParaRPr lang="en-US" dirty="0" smtClean="0"/>
          </a:p>
        </p:txBody>
      </p:sp>
      <p:sp>
        <p:nvSpPr>
          <p:cNvPr id="4" name="Slide Number Placeholder 3"/>
          <p:cNvSpPr>
            <a:spLocks noGrp="1"/>
          </p:cNvSpPr>
          <p:nvPr>
            <p:ph type="sldNum" sz="quarter" idx="5"/>
          </p:nvPr>
        </p:nvSpPr>
        <p:spPr/>
        <p:txBody>
          <a:bodyPr/>
          <a:lstStyle/>
          <a:p>
            <a:pPr>
              <a:defRPr/>
            </a:pPr>
            <a:fld id="{1A4E0AEE-3AA8-4D53-B820-610066740F2E}" type="slidenum">
              <a:rPr lang="en-US" smtClean="0"/>
              <a:pPr>
                <a:defRPr/>
              </a:pPr>
              <a:t>78</a:t>
            </a:fld>
            <a:endParaRPr lang="en-US" dirty="0"/>
          </a:p>
        </p:txBody>
      </p:sp>
    </p:spTree>
    <p:extLst>
      <p:ext uri="{BB962C8B-B14F-4D97-AF65-F5344CB8AC3E}">
        <p14:creationId xmlns:p14="http://schemas.microsoft.com/office/powerpoint/2010/main" val="1233002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p:spPr>
      </p:sp>
      <p:sp>
        <p:nvSpPr>
          <p:cNvPr id="1402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a:p>
            <a:endParaRPr lang="en-US" dirty="0" smtClean="0"/>
          </a:p>
        </p:txBody>
      </p:sp>
      <p:sp>
        <p:nvSpPr>
          <p:cNvPr id="4" name="Slide Number Placeholder 3"/>
          <p:cNvSpPr>
            <a:spLocks noGrp="1"/>
          </p:cNvSpPr>
          <p:nvPr>
            <p:ph type="sldNum" sz="quarter" idx="5"/>
          </p:nvPr>
        </p:nvSpPr>
        <p:spPr/>
        <p:txBody>
          <a:bodyPr/>
          <a:lstStyle/>
          <a:p>
            <a:pPr>
              <a:defRPr/>
            </a:pPr>
            <a:fld id="{87DB138A-F173-48BE-BA44-A9CDD2AF9C21}" type="slidenum">
              <a:rPr lang="en-US" smtClean="0"/>
              <a:pPr>
                <a:defRPr/>
              </a:pPr>
              <a:t>85</a:t>
            </a:fld>
            <a:endParaRPr lang="en-US" dirty="0"/>
          </a:p>
        </p:txBody>
      </p:sp>
    </p:spTree>
    <p:extLst>
      <p:ext uri="{BB962C8B-B14F-4D97-AF65-F5344CB8AC3E}">
        <p14:creationId xmlns:p14="http://schemas.microsoft.com/office/powerpoint/2010/main" val="2718615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US" dirty="0" smtClean="0"/>
              <a:t>*</a:t>
            </a:r>
            <a:r>
              <a:rPr lang="en-US" b="1" dirty="0" smtClean="0"/>
              <a:t>round</a:t>
            </a:r>
            <a:r>
              <a:rPr lang="en-US" dirty="0" smtClean="0"/>
              <a:t>():-The round function returns the value rounded to n integer places</a:t>
            </a:r>
          </a:p>
          <a:p>
            <a:pPr>
              <a:defRPr/>
            </a:pPr>
            <a:r>
              <a:rPr lang="en-US" dirty="0" smtClean="0"/>
              <a:t>*</a:t>
            </a:r>
            <a:r>
              <a:rPr lang="en-US" b="1" dirty="0" smtClean="0"/>
              <a:t>floor</a:t>
            </a:r>
            <a:r>
              <a:rPr lang="en-US" dirty="0" smtClean="0"/>
              <a:t>():-The floor function returns the largest integer less than or equal to the given value</a:t>
            </a:r>
          </a:p>
          <a:p>
            <a:pPr>
              <a:defRPr/>
            </a:pPr>
            <a:r>
              <a:rPr lang="en-US" dirty="0" smtClean="0"/>
              <a:t>*</a:t>
            </a:r>
            <a:r>
              <a:rPr lang="en-US" b="1" dirty="0" smtClean="0"/>
              <a:t>ceil</a:t>
            </a:r>
            <a:r>
              <a:rPr lang="en-US" dirty="0" smtClean="0"/>
              <a:t>():-The ceil function returns the smallest integer greater than or equal to the decimal value n.</a:t>
            </a:r>
          </a:p>
          <a:p>
            <a:pPr>
              <a:defRPr/>
            </a:pPr>
            <a:r>
              <a:rPr lang="en-US" dirty="0" smtClean="0"/>
              <a:t>*</a:t>
            </a:r>
            <a:r>
              <a:rPr lang="en-US" b="1" dirty="0" smtClean="0"/>
              <a:t>rand</a:t>
            </a:r>
            <a:r>
              <a:rPr lang="en-US" dirty="0" smtClean="0"/>
              <a:t> ( [int seed] ):-</a:t>
            </a:r>
            <a:br>
              <a:rPr lang="en-US" dirty="0" smtClean="0"/>
            </a:br>
            <a:r>
              <a:rPr lang="en-US" dirty="0" smtClean="0"/>
              <a:t>The rand function returns a random number. If you specify the seed value, the generated random number will become deterministic.</a:t>
            </a:r>
          </a:p>
          <a:p>
            <a:pPr>
              <a:defRPr/>
            </a:pPr>
            <a:r>
              <a:rPr lang="en-US" dirty="0" smtClean="0"/>
              <a:t>*</a:t>
            </a:r>
            <a:r>
              <a:rPr lang="en-US" b="1" dirty="0" smtClean="0"/>
              <a:t>exp</a:t>
            </a:r>
            <a:r>
              <a:rPr lang="en-US" dirty="0" smtClean="0"/>
              <a:t>():-The exp function returns e to the power of n. Where e is the base of natural logarithm and its value is 2.718.</a:t>
            </a:r>
          </a:p>
          <a:p>
            <a:pPr>
              <a:defRPr/>
            </a:pPr>
            <a:r>
              <a:rPr lang="en-US" dirty="0" smtClean="0"/>
              <a:t>*</a:t>
            </a:r>
            <a:r>
              <a:rPr lang="en-US" b="1" dirty="0" smtClean="0"/>
              <a:t>log</a:t>
            </a:r>
            <a:r>
              <a:rPr lang="en-US" dirty="0" smtClean="0"/>
              <a:t>():-The log function returns the base logarithm of the number </a:t>
            </a:r>
          </a:p>
          <a:p>
            <a:pPr>
              <a:defRPr/>
            </a:pPr>
            <a:r>
              <a:rPr lang="en-US" dirty="0" smtClean="0"/>
              <a:t>*</a:t>
            </a:r>
            <a:r>
              <a:rPr lang="en-US" b="1" dirty="0" smtClean="0"/>
              <a:t>sqrt</a:t>
            </a:r>
            <a:r>
              <a:rPr lang="en-US" dirty="0" smtClean="0"/>
              <a:t>():-The sqrt function returns the square root of the number</a:t>
            </a:r>
            <a:br>
              <a:rPr lang="en-US" dirty="0" smtClean="0"/>
            </a:br>
            <a:r>
              <a:rPr lang="en-US" dirty="0" smtClean="0"/>
              <a:t>*</a:t>
            </a:r>
            <a:r>
              <a:rPr lang="en-US" b="1" dirty="0" smtClean="0"/>
              <a:t>abs</a:t>
            </a:r>
            <a:r>
              <a:rPr lang="en-US" dirty="0" smtClean="0"/>
              <a:t>():-The abs function returns the absolute value of a number</a:t>
            </a:r>
          </a:p>
          <a:p>
            <a:pPr>
              <a:defRPr/>
            </a:pPr>
            <a:r>
              <a:rPr lang="en-US" dirty="0" smtClean="0"/>
              <a:t>*</a:t>
            </a:r>
            <a:r>
              <a:rPr lang="en-US" b="1" dirty="0" smtClean="0"/>
              <a:t>sin</a:t>
            </a:r>
            <a:r>
              <a:rPr lang="en-US" dirty="0" smtClean="0"/>
              <a:t>():-The sin function returns the sin of a number.</a:t>
            </a:r>
          </a:p>
          <a:p>
            <a:pPr>
              <a:defRPr/>
            </a:pPr>
            <a:r>
              <a:rPr lang="en-US" dirty="0" smtClean="0"/>
              <a:t>*</a:t>
            </a:r>
            <a:r>
              <a:rPr lang="en-US" b="1" dirty="0" smtClean="0"/>
              <a:t>cos</a:t>
            </a:r>
            <a:r>
              <a:rPr lang="en-US" dirty="0" smtClean="0"/>
              <a:t>( double n ):-</a:t>
            </a:r>
            <a:br>
              <a:rPr lang="en-US" dirty="0" smtClean="0"/>
            </a:br>
            <a:r>
              <a:rPr lang="en-US" dirty="0" smtClean="0"/>
              <a:t>The cos function returns the cosine of the value n. Here n should be specified in radians.</a:t>
            </a:r>
            <a:br>
              <a:rPr lang="en-US" dirty="0" smtClean="0"/>
            </a:br>
            <a:r>
              <a:rPr lang="en-US" dirty="0" smtClean="0"/>
              <a:t>Example: COS(180*3.1415926/180)</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5"/>
          </p:nvPr>
        </p:nvSpPr>
        <p:spPr/>
        <p:txBody>
          <a:bodyPr/>
          <a:lstStyle/>
          <a:p>
            <a:pPr>
              <a:defRPr/>
            </a:pPr>
            <a:fld id="{D0B8B987-B45B-4684-BE10-B53DFF38647F}" type="slidenum">
              <a:rPr lang="en-US" smtClean="0"/>
              <a:pPr>
                <a:defRPr/>
              </a:pPr>
              <a:t>87</a:t>
            </a:fld>
            <a:endParaRPr lang="en-US" dirty="0"/>
          </a:p>
        </p:txBody>
      </p:sp>
    </p:spTree>
    <p:extLst>
      <p:ext uri="{BB962C8B-B14F-4D97-AF65-F5344CB8AC3E}">
        <p14:creationId xmlns:p14="http://schemas.microsoft.com/office/powerpoint/2010/main" val="4186765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a:p>
            <a:endParaRPr lang="en-US" dirty="0" smtClean="0"/>
          </a:p>
        </p:txBody>
      </p:sp>
      <p:sp>
        <p:nvSpPr>
          <p:cNvPr id="4" name="Slide Number Placeholder 3"/>
          <p:cNvSpPr>
            <a:spLocks noGrp="1"/>
          </p:cNvSpPr>
          <p:nvPr>
            <p:ph type="sldNum" sz="quarter" idx="5"/>
          </p:nvPr>
        </p:nvSpPr>
        <p:spPr/>
        <p:txBody>
          <a:bodyPr/>
          <a:lstStyle/>
          <a:p>
            <a:pPr>
              <a:defRPr/>
            </a:pPr>
            <a:fld id="{65B75553-F473-4EE4-8969-E94BD9B8D704}" type="slidenum">
              <a:rPr lang="en-US" smtClean="0"/>
              <a:pPr>
                <a:defRPr/>
              </a:pPr>
              <a:t>3</a:t>
            </a:fld>
            <a:endParaRPr lang="en-US" dirty="0"/>
          </a:p>
        </p:txBody>
      </p:sp>
    </p:spTree>
    <p:extLst>
      <p:ext uri="{BB962C8B-B14F-4D97-AF65-F5344CB8AC3E}">
        <p14:creationId xmlns:p14="http://schemas.microsoft.com/office/powerpoint/2010/main" val="1039725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23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*length()-The length function returns the number of characters in a string.</a:t>
            </a:r>
          </a:p>
          <a:p>
            <a:r>
              <a:rPr lang="en-US" dirty="0" smtClean="0"/>
              <a:t>*concat()-The CONCAT function concatenates all the strings.</a:t>
            </a:r>
          </a:p>
          <a:p>
            <a:r>
              <a:rPr lang="en-US" dirty="0" smtClean="0"/>
              <a:t>*substr()-The substr or SUBSTRING function returns a part of the source string from the start position with the specified length of characters. If the length is not given, then it returns from the start position to the end of the string.</a:t>
            </a:r>
            <a:br>
              <a:rPr lang="en-US" dirty="0" smtClean="0"/>
            </a:br>
            <a:endParaRPr lang="en-US" dirty="0" smtClean="0"/>
          </a:p>
          <a:p>
            <a:r>
              <a:rPr lang="en-US" dirty="0" smtClean="0"/>
              <a:t>*upper()-Returns the string resulting from converting all characters of given string to upper case. </a:t>
            </a:r>
          </a:p>
          <a:p>
            <a:r>
              <a:rPr lang="en-US" dirty="0" smtClean="0"/>
              <a:t>*lower()-Returns the string resulting from converting all characters of given string to lower case.</a:t>
            </a:r>
          </a:p>
          <a:p>
            <a:r>
              <a:rPr lang="en-US" dirty="0" smtClean="0"/>
              <a:t>*trim()-The trim function removes both the trailing and leading spaces from the string.</a:t>
            </a:r>
          </a:p>
          <a:p>
            <a:r>
              <a:rPr lang="en-US" dirty="0" smtClean="0"/>
              <a:t>*regexp_replace()-Returns the string resulting from replacing all substrings in INITIAL_STRING that match the regular expression syntax defined in PATTERN with instances of REPLACEMENT.</a:t>
            </a:r>
          </a:p>
        </p:txBody>
      </p:sp>
      <p:sp>
        <p:nvSpPr>
          <p:cNvPr id="4" name="Slide Number Placeholder 3"/>
          <p:cNvSpPr>
            <a:spLocks noGrp="1"/>
          </p:cNvSpPr>
          <p:nvPr>
            <p:ph type="sldNum" sz="quarter" idx="5"/>
          </p:nvPr>
        </p:nvSpPr>
        <p:spPr/>
        <p:txBody>
          <a:bodyPr/>
          <a:lstStyle/>
          <a:p>
            <a:pPr>
              <a:defRPr/>
            </a:pPr>
            <a:fld id="{F5A053AE-0FA2-4038-B12C-CC56399F41DB}" type="slidenum">
              <a:rPr lang="en-US" smtClean="0"/>
              <a:pPr>
                <a:defRPr/>
              </a:pPr>
              <a:t>88</a:t>
            </a:fld>
            <a:endParaRPr lang="en-US" dirty="0"/>
          </a:p>
        </p:txBody>
      </p:sp>
    </p:spTree>
    <p:extLst>
      <p:ext uri="{BB962C8B-B14F-4D97-AF65-F5344CB8AC3E}">
        <p14:creationId xmlns:p14="http://schemas.microsoft.com/office/powerpoint/2010/main" val="5927567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p:spPr>
      </p:sp>
      <p:sp>
        <p:nvSpPr>
          <p:cNvPr id="1433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*unix_timestamp()-This function returns the number of seconds from the Unix epoch (1970-01-01 00:00:00 UTC) using the default time zone.</a:t>
            </a:r>
          </a:p>
          <a:p>
            <a:r>
              <a:rPr lang="en-US" dirty="0" smtClean="0"/>
              <a:t>*from_unixtime()-The </a:t>
            </a:r>
            <a:r>
              <a:rPr lang="en-US" b="1" dirty="0" smtClean="0"/>
              <a:t>from_unixtime</a:t>
            </a:r>
            <a:r>
              <a:rPr lang="en-US" dirty="0" smtClean="0"/>
              <a:t> function converts the specified number of seconds from Unix epoch and returns the date in the format 'yyyy-MM-dd HH:mm:ss'.</a:t>
            </a:r>
          </a:p>
          <a:p>
            <a:r>
              <a:rPr lang="en-US" dirty="0" smtClean="0"/>
              <a:t>*to_date()-The </a:t>
            </a:r>
            <a:r>
              <a:rPr lang="en-US" b="1" dirty="0" smtClean="0"/>
              <a:t>to_date </a:t>
            </a:r>
            <a:r>
              <a:rPr lang="en-US" dirty="0" smtClean="0"/>
              <a:t>function returns the date part of the timestamp in the format 'yyyy-MM-dd'.</a:t>
            </a:r>
          </a:p>
          <a:p>
            <a:r>
              <a:rPr lang="en-US" dirty="0" smtClean="0"/>
              <a:t>*year()-The </a:t>
            </a:r>
            <a:r>
              <a:rPr lang="en-US" b="1" dirty="0" smtClean="0"/>
              <a:t>year</a:t>
            </a:r>
            <a:r>
              <a:rPr lang="en-US" dirty="0" smtClean="0"/>
              <a:t> function returns the year part of the date.</a:t>
            </a:r>
          </a:p>
          <a:p>
            <a:r>
              <a:rPr lang="en-US" dirty="0" smtClean="0"/>
              <a:t>*month()-The </a:t>
            </a:r>
            <a:r>
              <a:rPr lang="en-US" b="1" dirty="0" smtClean="0"/>
              <a:t>month</a:t>
            </a:r>
            <a:r>
              <a:rPr lang="en-US" dirty="0" smtClean="0"/>
              <a:t> function returns the month part of the date.</a:t>
            </a:r>
          </a:p>
          <a:p>
            <a:r>
              <a:rPr lang="en-US" dirty="0" smtClean="0"/>
              <a:t>*day()-The </a:t>
            </a:r>
            <a:r>
              <a:rPr lang="en-US" b="1" dirty="0" smtClean="0"/>
              <a:t>day</a:t>
            </a:r>
            <a:r>
              <a:rPr lang="en-US" dirty="0" smtClean="0"/>
              <a:t> function returns the day part of the date.</a:t>
            </a:r>
          </a:p>
          <a:p>
            <a:r>
              <a:rPr lang="en-US" dirty="0" smtClean="0"/>
              <a:t>*date_add()-The </a:t>
            </a:r>
            <a:r>
              <a:rPr lang="en-US" b="1" dirty="0" smtClean="0"/>
              <a:t>date_add</a:t>
            </a:r>
            <a:r>
              <a:rPr lang="en-US" dirty="0" smtClean="0"/>
              <a:t> function adds the number of days to the specified date</a:t>
            </a:r>
          </a:p>
          <a:p>
            <a:r>
              <a:rPr lang="en-US" dirty="0" smtClean="0"/>
              <a:t>*date_sub()-The </a:t>
            </a:r>
            <a:r>
              <a:rPr lang="en-US" b="1" dirty="0" smtClean="0"/>
              <a:t>date_sub</a:t>
            </a:r>
            <a:r>
              <a:rPr lang="en-US" dirty="0" smtClean="0"/>
              <a:t> function subtracts the number of days to the specified date</a:t>
            </a:r>
          </a:p>
          <a:p>
            <a:r>
              <a:rPr lang="en-US" dirty="0" smtClean="0"/>
              <a:t>*datediff()-The </a:t>
            </a:r>
            <a:r>
              <a:rPr lang="en-US" b="1" dirty="0" smtClean="0"/>
              <a:t>datediff</a:t>
            </a:r>
            <a:r>
              <a:rPr lang="en-US" dirty="0" smtClean="0"/>
              <a:t> function returns the number of days between the two given dates</a:t>
            </a:r>
          </a:p>
        </p:txBody>
      </p:sp>
      <p:sp>
        <p:nvSpPr>
          <p:cNvPr id="4" name="Slide Number Placeholder 3"/>
          <p:cNvSpPr>
            <a:spLocks noGrp="1"/>
          </p:cNvSpPr>
          <p:nvPr>
            <p:ph type="sldNum" sz="quarter" idx="5"/>
          </p:nvPr>
        </p:nvSpPr>
        <p:spPr/>
        <p:txBody>
          <a:bodyPr/>
          <a:lstStyle/>
          <a:p>
            <a:pPr>
              <a:defRPr/>
            </a:pPr>
            <a:fld id="{BEB4D654-F892-47A0-8DE6-130448EE92CE}" type="slidenum">
              <a:rPr lang="en-US" smtClean="0"/>
              <a:pPr>
                <a:defRPr/>
              </a:pPr>
              <a:t>89</a:t>
            </a:fld>
            <a:endParaRPr lang="en-US" dirty="0"/>
          </a:p>
        </p:txBody>
      </p:sp>
    </p:spTree>
    <p:extLst>
      <p:ext uri="{BB962C8B-B14F-4D97-AF65-F5344CB8AC3E}">
        <p14:creationId xmlns:p14="http://schemas.microsoft.com/office/powerpoint/2010/main" val="352652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p:spPr>
      </p:sp>
      <p:sp>
        <p:nvSpPr>
          <p:cNvPr id="144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sym typeface="Wingdings" pitchFamily="2" charset="2"/>
              </a:rPr>
              <a:t>stddev_pop()-</a:t>
            </a:r>
            <a:r>
              <a:rPr lang="en-US" dirty="0" smtClean="0"/>
              <a:t>Returns the standard deviation of a numeric column in the group.</a:t>
            </a:r>
          </a:p>
          <a:p>
            <a:endParaRPr lang="en-US" dirty="0" smtClean="0">
              <a:sym typeface="Wingdings" pitchFamily="2" charset="2"/>
            </a:endParaRPr>
          </a:p>
          <a:p>
            <a:r>
              <a:rPr lang="en-US" dirty="0" smtClean="0">
                <a:sym typeface="Wingdings" pitchFamily="2" charset="2"/>
              </a:rPr>
              <a:t>stddev_sample()-</a:t>
            </a:r>
            <a:r>
              <a:rPr lang="en-US" dirty="0" smtClean="0"/>
              <a:t>Returns the unbiased sample standard deviation of a numeric column in the group.</a:t>
            </a:r>
          </a:p>
          <a:p>
            <a:endParaRPr lang="en-US" dirty="0" smtClean="0">
              <a:sym typeface="Wingdings" pitchFamily="2" charset="2"/>
            </a:endParaRPr>
          </a:p>
          <a:p>
            <a:r>
              <a:rPr lang="en-US" dirty="0" smtClean="0">
                <a:sym typeface="Wingdings" pitchFamily="2" charset="2"/>
              </a:rPr>
              <a:t>percentile()-</a:t>
            </a:r>
            <a:r>
              <a:rPr lang="en-US" dirty="0" smtClean="0"/>
              <a:t>Returns the exact p</a:t>
            </a:r>
            <a:r>
              <a:rPr lang="en-US" baseline="30000" dirty="0" smtClean="0"/>
              <a:t>th</a:t>
            </a:r>
            <a:r>
              <a:rPr lang="en-US" dirty="0" smtClean="0"/>
              <a:t> percentile of a column in the group (does not work with floating point types). p must be between 0 and 1. NOTE: A true percentile can only be computed for integer values. Use PERCENTILE_APPROX if your input is non-integral. </a:t>
            </a:r>
          </a:p>
        </p:txBody>
      </p:sp>
      <p:sp>
        <p:nvSpPr>
          <p:cNvPr id="4" name="Slide Number Placeholder 3"/>
          <p:cNvSpPr>
            <a:spLocks noGrp="1"/>
          </p:cNvSpPr>
          <p:nvPr>
            <p:ph type="sldNum" sz="quarter" idx="5"/>
          </p:nvPr>
        </p:nvSpPr>
        <p:spPr/>
        <p:txBody>
          <a:bodyPr/>
          <a:lstStyle/>
          <a:p>
            <a:pPr>
              <a:defRPr/>
            </a:pPr>
            <a:fld id="{1FE0BE1F-D556-455D-BF86-E3BE0560C994}" type="slidenum">
              <a:rPr lang="en-US" smtClean="0"/>
              <a:pPr>
                <a:defRPr/>
              </a:pPr>
              <a:t>90</a:t>
            </a:fld>
            <a:endParaRPr lang="en-US" dirty="0"/>
          </a:p>
        </p:txBody>
      </p:sp>
    </p:spTree>
    <p:extLst>
      <p:ext uri="{BB962C8B-B14F-4D97-AF65-F5344CB8AC3E}">
        <p14:creationId xmlns:p14="http://schemas.microsoft.com/office/powerpoint/2010/main" val="189068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p:spPr>
      </p:sp>
      <p:sp>
        <p:nvSpPr>
          <p:cNvPr id="1484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a:p>
            <a:endParaRPr lang="en-US" dirty="0" smtClean="0"/>
          </a:p>
        </p:txBody>
      </p:sp>
      <p:sp>
        <p:nvSpPr>
          <p:cNvPr id="4" name="Slide Number Placeholder 3"/>
          <p:cNvSpPr>
            <a:spLocks noGrp="1"/>
          </p:cNvSpPr>
          <p:nvPr>
            <p:ph type="sldNum" sz="quarter" idx="5"/>
          </p:nvPr>
        </p:nvSpPr>
        <p:spPr/>
        <p:txBody>
          <a:bodyPr/>
          <a:lstStyle/>
          <a:p>
            <a:pPr>
              <a:defRPr/>
            </a:pPr>
            <a:fld id="{2AAB0A9B-1C91-46E8-B21B-D070994ACC78}" type="slidenum">
              <a:rPr lang="en-US" smtClean="0"/>
              <a:pPr>
                <a:defRPr/>
              </a:pPr>
              <a:t>93</a:t>
            </a:fld>
            <a:endParaRPr lang="en-US" dirty="0"/>
          </a:p>
        </p:txBody>
      </p:sp>
    </p:spTree>
    <p:extLst>
      <p:ext uri="{BB962C8B-B14F-4D97-AF65-F5344CB8AC3E}">
        <p14:creationId xmlns:p14="http://schemas.microsoft.com/office/powerpoint/2010/main" val="2613365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p:spPr>
      </p:sp>
      <p:sp>
        <p:nvSpPr>
          <p:cNvPr id="1495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sym typeface="Wingdings" pitchFamily="2" charset="2"/>
              </a:rPr>
              <a:t></a:t>
            </a:r>
            <a:r>
              <a:rPr lang="en-US" dirty="0" smtClean="0"/>
              <a:t>Files will be placed in a directory named</a:t>
            </a:r>
          </a:p>
          <a:p>
            <a:r>
              <a:rPr lang="en-US" dirty="0" smtClean="0"/>
              <a:t>/user/hive/warehouse/logs/dt=2012-01-15</a:t>
            </a:r>
          </a:p>
          <a:p>
            <a:endParaRPr lang="en-US" dirty="0" smtClean="0"/>
          </a:p>
        </p:txBody>
      </p:sp>
      <p:sp>
        <p:nvSpPr>
          <p:cNvPr id="4" name="Slide Number Placeholder 3"/>
          <p:cNvSpPr>
            <a:spLocks noGrp="1"/>
          </p:cNvSpPr>
          <p:nvPr>
            <p:ph type="sldNum" sz="quarter" idx="5"/>
          </p:nvPr>
        </p:nvSpPr>
        <p:spPr/>
        <p:txBody>
          <a:bodyPr/>
          <a:lstStyle/>
          <a:p>
            <a:pPr>
              <a:defRPr/>
            </a:pPr>
            <a:fld id="{C67B52A3-4F15-4F8A-9297-18AEDC99D23D}" type="slidenum">
              <a:rPr lang="en-US" smtClean="0"/>
              <a:pPr>
                <a:defRPr/>
              </a:pPr>
              <a:t>98</a:t>
            </a:fld>
            <a:endParaRPr lang="en-US" dirty="0"/>
          </a:p>
        </p:txBody>
      </p:sp>
    </p:spTree>
    <p:extLst>
      <p:ext uri="{BB962C8B-B14F-4D97-AF65-F5344CB8AC3E}">
        <p14:creationId xmlns:p14="http://schemas.microsoft.com/office/powerpoint/2010/main" val="3128081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p:spPr>
      </p:sp>
      <p:sp>
        <p:nvSpPr>
          <p:cNvPr id="1505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82023986-DD1B-4A77-9830-1EA37A2E4D0B}" type="slidenum">
              <a:rPr lang="en-US" smtClean="0"/>
              <a:pPr>
                <a:defRPr/>
              </a:pPr>
              <a:t>99</a:t>
            </a:fld>
            <a:endParaRPr lang="en-US" dirty="0"/>
          </a:p>
        </p:txBody>
      </p:sp>
    </p:spTree>
    <p:extLst>
      <p:ext uri="{BB962C8B-B14F-4D97-AF65-F5344CB8AC3E}">
        <p14:creationId xmlns:p14="http://schemas.microsoft.com/office/powerpoint/2010/main" val="31080727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p:spPr>
      </p:sp>
      <p:sp>
        <p:nvSpPr>
          <p:cNvPr id="1515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sym typeface="Wingdings" pitchFamily="2" charset="2"/>
              </a:rPr>
              <a:t></a:t>
            </a:r>
            <a:r>
              <a:rPr lang="en-US" dirty="0" smtClean="0"/>
              <a:t>To enable dynamic partitioning, set</a:t>
            </a:r>
          </a:p>
          <a:p>
            <a:r>
              <a:rPr lang="en-US" dirty="0" smtClean="0"/>
              <a:t>hive.exec.dynamic.partition=true</a:t>
            </a:r>
          </a:p>
          <a:p>
            <a:r>
              <a:rPr lang="en-US" dirty="0" smtClean="0"/>
              <a:t>hive.exec.dynamic.partition.mode=nonstrict</a:t>
            </a:r>
          </a:p>
        </p:txBody>
      </p:sp>
      <p:sp>
        <p:nvSpPr>
          <p:cNvPr id="4" name="Slide Number Placeholder 3"/>
          <p:cNvSpPr>
            <a:spLocks noGrp="1"/>
          </p:cNvSpPr>
          <p:nvPr>
            <p:ph type="sldNum" sz="quarter" idx="5"/>
          </p:nvPr>
        </p:nvSpPr>
        <p:spPr/>
        <p:txBody>
          <a:bodyPr/>
          <a:lstStyle/>
          <a:p>
            <a:pPr>
              <a:defRPr/>
            </a:pPr>
            <a:fld id="{3B389487-7F1E-45B2-8615-D1D21E2D6E6E}" type="slidenum">
              <a:rPr lang="en-US" smtClean="0"/>
              <a:pPr>
                <a:defRPr/>
              </a:pPr>
              <a:t>100</a:t>
            </a:fld>
            <a:endParaRPr lang="en-US" dirty="0"/>
          </a:p>
        </p:txBody>
      </p:sp>
    </p:spTree>
    <p:extLst>
      <p:ext uri="{BB962C8B-B14F-4D97-AF65-F5344CB8AC3E}">
        <p14:creationId xmlns:p14="http://schemas.microsoft.com/office/powerpoint/2010/main" val="1117722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p:spPr>
      </p:sp>
      <p:sp>
        <p:nvSpPr>
          <p:cNvPr id="1525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sym typeface="Wingdings" pitchFamily="2" charset="2"/>
              </a:rPr>
              <a:t></a:t>
            </a:r>
            <a:r>
              <a:rPr lang="en-US" sz="2000" dirty="0" smtClean="0">
                <a:latin typeface="Arial" charset="0"/>
                <a:cs typeface="Arial" charset="0"/>
                <a:sym typeface="Wingdings" pitchFamily="2" charset="2"/>
              </a:rPr>
              <a:t>Caution:</a:t>
            </a:r>
            <a:r>
              <a:rPr lang="en-US" sz="2000" dirty="0" smtClean="0">
                <a:latin typeface="Arial" charset="0"/>
                <a:cs typeface="Arial" charset="0"/>
              </a:rPr>
              <a:t>if the partition column has many different values, many</a:t>
            </a:r>
          </a:p>
          <a:p>
            <a:r>
              <a:rPr lang="en-US" sz="2000" dirty="0" smtClean="0">
                <a:latin typeface="Arial" charset="0"/>
                <a:cs typeface="Arial" charset="0"/>
              </a:rPr>
              <a:t>partitions will be created</a:t>
            </a:r>
          </a:p>
        </p:txBody>
      </p:sp>
      <p:sp>
        <p:nvSpPr>
          <p:cNvPr id="4" name="Slide Number Placeholder 3"/>
          <p:cNvSpPr>
            <a:spLocks noGrp="1"/>
          </p:cNvSpPr>
          <p:nvPr>
            <p:ph type="sldNum" sz="quarter" idx="5"/>
          </p:nvPr>
        </p:nvSpPr>
        <p:spPr/>
        <p:txBody>
          <a:bodyPr/>
          <a:lstStyle/>
          <a:p>
            <a:pPr>
              <a:defRPr/>
            </a:pPr>
            <a:fld id="{0AF5DDA0-08AA-4A94-8481-FB97F288D108}" type="slidenum">
              <a:rPr lang="en-US" smtClean="0"/>
              <a:pPr>
                <a:defRPr/>
              </a:pPr>
              <a:t>101</a:t>
            </a:fld>
            <a:endParaRPr lang="en-US" dirty="0"/>
          </a:p>
        </p:txBody>
      </p:sp>
    </p:spTree>
    <p:extLst>
      <p:ext uri="{BB962C8B-B14F-4D97-AF65-F5344CB8AC3E}">
        <p14:creationId xmlns:p14="http://schemas.microsoft.com/office/powerpoint/2010/main" val="13564446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63A218D-F311-4799-90C5-974E162849B4}" type="slidenum">
              <a:rPr lang="en-US" smtClean="0"/>
              <a:pPr/>
              <a:t>103</a:t>
            </a:fld>
            <a:endParaRPr lang="en-US" dirty="0"/>
          </a:p>
        </p:txBody>
      </p:sp>
    </p:spTree>
    <p:extLst>
      <p:ext uri="{BB962C8B-B14F-4D97-AF65-F5344CB8AC3E}">
        <p14:creationId xmlns:p14="http://schemas.microsoft.com/office/powerpoint/2010/main" val="1704822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Since a hash will be taken of the </a:t>
            </a:r>
            <a:r>
              <a:rPr lang="en-US" i="1" dirty="0" smtClean="0"/>
              <a:t>col</a:t>
            </a:r>
            <a:r>
              <a:rPr lang="en-US" dirty="0" smtClean="0"/>
              <a:t> column value for each row to determine the destination bucket, the column should contain well-distributed values.   </a:t>
            </a:r>
          </a:p>
        </p:txBody>
      </p:sp>
      <p:sp>
        <p:nvSpPr>
          <p:cNvPr id="4" name="Slide Number Placeholder 3"/>
          <p:cNvSpPr>
            <a:spLocks noGrp="1"/>
          </p:cNvSpPr>
          <p:nvPr>
            <p:ph type="sldNum" sz="quarter" idx="5"/>
          </p:nvPr>
        </p:nvSpPr>
        <p:spPr/>
        <p:txBody>
          <a:bodyPr/>
          <a:lstStyle/>
          <a:p>
            <a:pPr>
              <a:defRPr/>
            </a:pPr>
            <a:fld id="{162EC9C7-C6FF-484A-BC3A-A36BA33F9F4E}" type="slidenum">
              <a:rPr lang="en-US" smtClean="0"/>
              <a:pPr>
                <a:defRPr/>
              </a:pPr>
              <a:t>105</a:t>
            </a:fld>
            <a:endParaRPr lang="en-US" dirty="0"/>
          </a:p>
        </p:txBody>
      </p:sp>
    </p:spTree>
    <p:extLst>
      <p:ext uri="{BB962C8B-B14F-4D97-AF65-F5344CB8AC3E}">
        <p14:creationId xmlns:p14="http://schemas.microsoft.com/office/powerpoint/2010/main" val="290341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No transcript required</a:t>
            </a:r>
          </a:p>
        </p:txBody>
      </p:sp>
      <p:sp>
        <p:nvSpPr>
          <p:cNvPr id="4" name="Slide Number Placeholder 3"/>
          <p:cNvSpPr>
            <a:spLocks noGrp="1"/>
          </p:cNvSpPr>
          <p:nvPr>
            <p:ph type="sldNum" sz="quarter" idx="5"/>
          </p:nvPr>
        </p:nvSpPr>
        <p:spPr/>
        <p:txBody>
          <a:bodyPr/>
          <a:lstStyle/>
          <a:p>
            <a:pPr>
              <a:defRPr/>
            </a:pPr>
            <a:fld id="{7F0612DC-2C3E-45C0-9682-9DBBF4D633FF}" type="slidenum">
              <a:rPr lang="en-US" smtClean="0"/>
              <a:pPr>
                <a:defRPr/>
              </a:pPr>
              <a:t>4</a:t>
            </a:fld>
            <a:endParaRPr lang="en-US" dirty="0"/>
          </a:p>
        </p:txBody>
      </p:sp>
    </p:spTree>
    <p:extLst>
      <p:ext uri="{BB962C8B-B14F-4D97-AF65-F5344CB8AC3E}">
        <p14:creationId xmlns:p14="http://schemas.microsoft.com/office/powerpoint/2010/main" val="19654962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p:spPr>
      </p:sp>
      <p:sp>
        <p:nvSpPr>
          <p:cNvPr id="1546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You can use TIMESTAMP on the non-bucketed table. However, this requires a full scan of the entire table.</a:t>
            </a:r>
          </a:p>
        </p:txBody>
      </p:sp>
      <p:sp>
        <p:nvSpPr>
          <p:cNvPr id="4" name="Slide Number Placeholder 3"/>
          <p:cNvSpPr>
            <a:spLocks noGrp="1"/>
          </p:cNvSpPr>
          <p:nvPr>
            <p:ph type="sldNum" sz="quarter" idx="5"/>
          </p:nvPr>
        </p:nvSpPr>
        <p:spPr/>
        <p:txBody>
          <a:bodyPr/>
          <a:lstStyle/>
          <a:p>
            <a:pPr>
              <a:defRPr/>
            </a:pPr>
            <a:fld id="{85D4FD69-5E3A-4C08-8E1B-38BE1F91152D}" type="slidenum">
              <a:rPr lang="en-US" smtClean="0"/>
              <a:pPr>
                <a:defRPr/>
              </a:pPr>
              <a:t>108</a:t>
            </a:fld>
            <a:endParaRPr lang="en-US" dirty="0"/>
          </a:p>
        </p:txBody>
      </p:sp>
    </p:spTree>
    <p:extLst>
      <p:ext uri="{BB962C8B-B14F-4D97-AF65-F5344CB8AC3E}">
        <p14:creationId xmlns:p14="http://schemas.microsoft.com/office/powerpoint/2010/main" val="25077329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1" kern="1200" dirty="0" smtClean="0">
                <a:solidFill>
                  <a:schemeClr val="tx1"/>
                </a:solidFill>
                <a:effectLst/>
                <a:latin typeface="+mn-lt"/>
                <a:ea typeface="+mn-ea"/>
                <a:cs typeface="+mn-cs"/>
              </a:rPr>
              <a:t>Dynamic typing</a:t>
            </a:r>
            <a:r>
              <a:rPr lang="en-IN" sz="1200" b="0" i="0" kern="1200" dirty="0" smtClean="0">
                <a:solidFill>
                  <a:schemeClr val="tx1"/>
                </a:solidFill>
                <a:effectLst/>
                <a:latin typeface="+mn-lt"/>
                <a:ea typeface="+mn-ea"/>
                <a:cs typeface="+mn-cs"/>
              </a:rPr>
              <a:t>: Avro does not require that code be generated. Data is always accompanied by a schema that permits full processing of that data without code generation, static </a:t>
            </a:r>
            <a:r>
              <a:rPr lang="en-IN" sz="1200" b="0" i="0" kern="1200" dirty="0" err="1" smtClean="0">
                <a:solidFill>
                  <a:schemeClr val="tx1"/>
                </a:solidFill>
                <a:effectLst/>
                <a:latin typeface="+mn-lt"/>
                <a:ea typeface="+mn-ea"/>
                <a:cs typeface="+mn-cs"/>
              </a:rPr>
              <a:t>datatypes</a:t>
            </a:r>
            <a:r>
              <a:rPr lang="en-IN" sz="1200" b="0" i="0" kern="1200" dirty="0" smtClean="0">
                <a:solidFill>
                  <a:schemeClr val="tx1"/>
                </a:solidFill>
                <a:effectLst/>
                <a:latin typeface="+mn-lt"/>
                <a:ea typeface="+mn-ea"/>
                <a:cs typeface="+mn-cs"/>
              </a:rPr>
              <a:t>, etc. This facilitates construction of generic data-processing systems and languages.</a:t>
            </a:r>
          </a:p>
          <a:p>
            <a:r>
              <a:rPr lang="en-IN" sz="1200" b="0" i="1" kern="1200" dirty="0" smtClean="0">
                <a:solidFill>
                  <a:schemeClr val="tx1"/>
                </a:solidFill>
                <a:effectLst/>
                <a:latin typeface="+mn-lt"/>
                <a:ea typeface="+mn-ea"/>
                <a:cs typeface="+mn-cs"/>
              </a:rPr>
              <a:t>Untagged data</a:t>
            </a:r>
            <a:r>
              <a:rPr lang="en-IN" sz="1200" b="0" i="0" kern="1200" dirty="0" smtClean="0">
                <a:solidFill>
                  <a:schemeClr val="tx1"/>
                </a:solidFill>
                <a:effectLst/>
                <a:latin typeface="+mn-lt"/>
                <a:ea typeface="+mn-ea"/>
                <a:cs typeface="+mn-cs"/>
              </a:rPr>
              <a:t>: Since the schema is present when data is read, considerably less type information need be encoded with data, resulting in smaller serialization size.</a:t>
            </a:r>
          </a:p>
          <a:p>
            <a:r>
              <a:rPr lang="en-IN" sz="1200" b="0" i="1" kern="1200" dirty="0" smtClean="0">
                <a:solidFill>
                  <a:schemeClr val="tx1"/>
                </a:solidFill>
                <a:effectLst/>
                <a:latin typeface="+mn-lt"/>
                <a:ea typeface="+mn-ea"/>
                <a:cs typeface="+mn-cs"/>
              </a:rPr>
              <a:t>No manually-assigned field IDs</a:t>
            </a:r>
            <a:r>
              <a:rPr lang="en-IN" sz="1200" b="0" i="0" kern="1200" dirty="0" smtClean="0">
                <a:solidFill>
                  <a:schemeClr val="tx1"/>
                </a:solidFill>
                <a:effectLst/>
                <a:latin typeface="+mn-lt"/>
                <a:ea typeface="+mn-ea"/>
                <a:cs typeface="+mn-cs"/>
              </a:rPr>
              <a:t>: When a schema changes, both the old and new schema are always present when processing data, so differences may be resolved symbolically, using field names.</a:t>
            </a:r>
          </a:p>
          <a:p>
            <a:endParaRPr lang="en-IN" dirty="0"/>
          </a:p>
        </p:txBody>
      </p:sp>
      <p:sp>
        <p:nvSpPr>
          <p:cNvPr id="4" name="Slide Number Placeholder 3"/>
          <p:cNvSpPr>
            <a:spLocks noGrp="1"/>
          </p:cNvSpPr>
          <p:nvPr>
            <p:ph type="sldNum" sz="quarter" idx="10"/>
          </p:nvPr>
        </p:nvSpPr>
        <p:spPr/>
        <p:txBody>
          <a:bodyPr/>
          <a:lstStyle/>
          <a:p>
            <a:fld id="{063A218D-F311-4799-90C5-974E162849B4}" type="slidenum">
              <a:rPr lang="en-US" smtClean="0"/>
              <a:pPr/>
              <a:t>114</a:t>
            </a:fld>
            <a:endParaRPr lang="en-US" dirty="0"/>
          </a:p>
        </p:txBody>
      </p:sp>
    </p:spTree>
    <p:extLst>
      <p:ext uri="{BB962C8B-B14F-4D97-AF65-F5344CB8AC3E}">
        <p14:creationId xmlns:p14="http://schemas.microsoft.com/office/powerpoint/2010/main" val="1041951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CFA74E60-AAB2-4806-8DE7-4F3430493EE7}" type="slidenum">
              <a:rPr lang="en-US" smtClean="0"/>
              <a:pPr>
                <a:defRPr/>
              </a:pPr>
              <a:t>7</a:t>
            </a:fld>
            <a:endParaRPr lang="en-US" dirty="0"/>
          </a:p>
        </p:txBody>
      </p:sp>
    </p:spTree>
    <p:extLst>
      <p:ext uri="{BB962C8B-B14F-4D97-AF65-F5344CB8AC3E}">
        <p14:creationId xmlns:p14="http://schemas.microsoft.com/office/powerpoint/2010/main" val="3171530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 hive -e 'select * from users‘ ;</a:t>
            </a:r>
            <a:endParaRPr lang="en-US" sz="1000" b="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5F072B37-25DA-4DB3-B0D1-E1A7121816D1}" type="slidenum">
              <a:rPr lang="en-US" smtClean="0"/>
              <a:pPr>
                <a:defRPr/>
              </a:pPr>
              <a:t>8</a:t>
            </a:fld>
            <a:endParaRPr lang="en-US" dirty="0"/>
          </a:p>
        </p:txBody>
      </p:sp>
    </p:spTree>
    <p:extLst>
      <p:ext uri="{BB962C8B-B14F-4D97-AF65-F5344CB8AC3E}">
        <p14:creationId xmlns:p14="http://schemas.microsoft.com/office/powerpoint/2010/main" val="1681832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i="1" dirty="0" smtClean="0">
                <a:latin typeface="Arial" charset="0"/>
                <a:cs typeface="Arial" charset="0"/>
              </a:rPr>
              <a:t>Metastore – </a:t>
            </a:r>
            <a:r>
              <a:rPr lang="en-US" b="1" dirty="0" smtClean="0">
                <a:latin typeface="Arial" charset="0"/>
                <a:cs typeface="Arial" charset="0"/>
              </a:rPr>
              <a:t>that contains schemas , table definition and statistics, which are useful in data exploration, query optimization and query compilation. </a:t>
            </a:r>
          </a:p>
          <a:p>
            <a:endParaRPr lang="en-US" dirty="0" smtClean="0"/>
          </a:p>
        </p:txBody>
      </p:sp>
      <p:sp>
        <p:nvSpPr>
          <p:cNvPr id="4" name="Slide Number Placeholder 3"/>
          <p:cNvSpPr>
            <a:spLocks noGrp="1"/>
          </p:cNvSpPr>
          <p:nvPr>
            <p:ph type="sldNum" sz="quarter" idx="5"/>
          </p:nvPr>
        </p:nvSpPr>
        <p:spPr/>
        <p:txBody>
          <a:bodyPr/>
          <a:lstStyle/>
          <a:p>
            <a:pPr>
              <a:defRPr/>
            </a:pPr>
            <a:fld id="{B16596BE-7B83-48A4-BAB5-2B540BBFD943}" type="slidenum">
              <a:rPr lang="en-US" smtClean="0"/>
              <a:pPr>
                <a:defRPr/>
              </a:pPr>
              <a:t>10</a:t>
            </a:fld>
            <a:endParaRPr lang="en-US" dirty="0"/>
          </a:p>
        </p:txBody>
      </p:sp>
    </p:spTree>
    <p:extLst>
      <p:ext uri="{BB962C8B-B14F-4D97-AF65-F5344CB8AC3E}">
        <p14:creationId xmlns:p14="http://schemas.microsoft.com/office/powerpoint/2010/main" val="3420975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Notes:</a:t>
            </a:r>
          </a:p>
          <a:p>
            <a:endParaRPr lang="en-US" dirty="0" smtClean="0"/>
          </a:p>
          <a:p>
            <a:r>
              <a:rPr lang="en-US" dirty="0" smtClean="0"/>
              <a:t>In this example we are going to create a table which will store in HDFS  as Text file containing line as a per record in table and in each line columns will be separated by ,(comma) .</a:t>
            </a:r>
          </a:p>
          <a:p>
            <a:endParaRPr lang="en-US" dirty="0" smtClean="0"/>
          </a:p>
          <a:p>
            <a:r>
              <a:rPr lang="en-US" dirty="0" smtClean="0"/>
              <a:t>Table will store as a subdirectory</a:t>
            </a:r>
            <a:r>
              <a:rPr lang="en-US" b="1" dirty="0" smtClean="0">
                <a:latin typeface="Arial" charset="0"/>
                <a:cs typeface="Arial" charset="0"/>
              </a:rPr>
              <a:t> </a:t>
            </a:r>
            <a:r>
              <a:rPr lang="en-US" dirty="0" smtClean="0"/>
              <a:t>in default directory </a:t>
            </a:r>
            <a:r>
              <a:rPr lang="en-US" b="1" dirty="0" smtClean="0">
                <a:latin typeface="Arial" charset="0"/>
                <a:cs typeface="Arial" charset="0"/>
              </a:rPr>
              <a:t>/user/hive/warehouse/movies .</a:t>
            </a:r>
          </a:p>
          <a:p>
            <a:r>
              <a:rPr lang="en-US" b="1" dirty="0" smtClean="0">
                <a:latin typeface="Arial" charset="0"/>
                <a:cs typeface="Arial" charset="0"/>
              </a:rPr>
              <a:t>And in this directory(/user/hive/warehouse/movies ) a text file will be creating which contains table’s contents.</a:t>
            </a:r>
          </a:p>
          <a:p>
            <a:endParaRPr lang="en-US" dirty="0" smtClean="0"/>
          </a:p>
        </p:txBody>
      </p:sp>
      <p:sp>
        <p:nvSpPr>
          <p:cNvPr id="4" name="Slide Number Placeholder 3"/>
          <p:cNvSpPr>
            <a:spLocks noGrp="1"/>
          </p:cNvSpPr>
          <p:nvPr>
            <p:ph type="sldNum" sz="quarter" idx="5"/>
          </p:nvPr>
        </p:nvSpPr>
        <p:spPr/>
        <p:txBody>
          <a:bodyPr/>
          <a:lstStyle/>
          <a:p>
            <a:pPr>
              <a:defRPr/>
            </a:pPr>
            <a:fld id="{AC318F71-0CF0-4C79-A5CE-8DA43183C25F}" type="slidenum">
              <a:rPr lang="en-US" smtClean="0"/>
              <a:pPr>
                <a:defRPr/>
              </a:pPr>
              <a:t>12</a:t>
            </a:fld>
            <a:endParaRPr lang="en-US" dirty="0"/>
          </a:p>
        </p:txBody>
      </p:sp>
    </p:spTree>
    <p:extLst>
      <p:ext uri="{BB962C8B-B14F-4D97-AF65-F5344CB8AC3E}">
        <p14:creationId xmlns:p14="http://schemas.microsoft.com/office/powerpoint/2010/main" val="2556782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63A218D-F311-4799-90C5-974E162849B4}" type="slidenum">
              <a:rPr lang="en-US" smtClean="0"/>
              <a:pPr/>
              <a:t>14</a:t>
            </a:fld>
            <a:endParaRPr lang="en-US" dirty="0"/>
          </a:p>
        </p:txBody>
      </p:sp>
    </p:spTree>
    <p:extLst>
      <p:ext uri="{BB962C8B-B14F-4D97-AF65-F5344CB8AC3E}">
        <p14:creationId xmlns:p14="http://schemas.microsoft.com/office/powerpoint/2010/main" val="968415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0727" y="101725"/>
            <a:ext cx="8309346" cy="1470025"/>
          </a:xfrm>
          <a:prstGeom prst="rect">
            <a:avLst/>
          </a:prstGeom>
        </p:spPr>
        <p:txBody>
          <a:bodyPr anchor="b" anchorCtr="0">
            <a:noAutofit/>
          </a:bodyPr>
          <a:lstStyle>
            <a:lvl1pPr>
              <a:defRPr sz="3000" b="1" baseline="0">
                <a:solidFill>
                  <a:schemeClr val="bg1"/>
                </a:solidFill>
                <a:latin typeface="Verdana" pitchFamily="34" charset="0"/>
                <a:ea typeface="Verdana" pitchFamily="34" charset="0"/>
                <a:cs typeface="Verdana" pitchFamily="34" charset="0"/>
              </a:defRPr>
            </a:lvl1pPr>
          </a:lstStyle>
          <a:p>
            <a:endParaRPr lang="nl-NL" dirty="0"/>
          </a:p>
        </p:txBody>
      </p:sp>
      <p:sp>
        <p:nvSpPr>
          <p:cNvPr id="3" name="Subtitle 2"/>
          <p:cNvSpPr>
            <a:spLocks noGrp="1"/>
          </p:cNvSpPr>
          <p:nvPr>
            <p:ph type="subTitle" idx="1" hasCustomPrompt="1"/>
          </p:nvPr>
        </p:nvSpPr>
        <p:spPr>
          <a:xfrm>
            <a:off x="225457" y="3845889"/>
            <a:ext cx="8312194" cy="1486800"/>
          </a:xfrm>
          <a:prstGeom prst="rect">
            <a:avLst/>
          </a:prstGeom>
        </p:spPr>
        <p:txBody>
          <a:bodyPr>
            <a:noAutofit/>
          </a:bodyPr>
          <a:lstStyle>
            <a:lvl1pPr marL="0" indent="0" algn="l">
              <a:buNone/>
              <a:defRPr sz="2800" b="0">
                <a:solidFill>
                  <a:schemeClr val="bg1"/>
                </a:solidFill>
                <a:latin typeface="Verdana" pitchFamily="34" charset="0"/>
                <a:ea typeface="Verdana" pitchFamily="34" charset="0"/>
                <a:cs typeface="Verdana" pitchFamily="34" charset="0"/>
              </a:defRPr>
            </a:lvl1pPr>
            <a:lvl2pPr marL="456962" indent="0" algn="ctr">
              <a:buNone/>
              <a:defRPr>
                <a:solidFill>
                  <a:schemeClr val="tx1">
                    <a:tint val="75000"/>
                  </a:schemeClr>
                </a:solidFill>
              </a:defRPr>
            </a:lvl2pPr>
            <a:lvl3pPr marL="913938" indent="0" algn="ctr">
              <a:buNone/>
              <a:defRPr>
                <a:solidFill>
                  <a:schemeClr val="tx1">
                    <a:tint val="75000"/>
                  </a:schemeClr>
                </a:solidFill>
              </a:defRPr>
            </a:lvl3pPr>
            <a:lvl4pPr marL="1370907" indent="0" algn="ctr">
              <a:buNone/>
              <a:defRPr>
                <a:solidFill>
                  <a:schemeClr val="tx1">
                    <a:tint val="75000"/>
                  </a:schemeClr>
                </a:solidFill>
              </a:defRPr>
            </a:lvl4pPr>
            <a:lvl5pPr marL="1827878" indent="0" algn="ctr">
              <a:buNone/>
              <a:defRPr>
                <a:solidFill>
                  <a:schemeClr val="tx1">
                    <a:tint val="75000"/>
                  </a:schemeClr>
                </a:solidFill>
              </a:defRPr>
            </a:lvl5pPr>
            <a:lvl6pPr marL="2284838" indent="0" algn="ctr">
              <a:buNone/>
              <a:defRPr>
                <a:solidFill>
                  <a:schemeClr val="tx1">
                    <a:tint val="75000"/>
                  </a:schemeClr>
                </a:solidFill>
              </a:defRPr>
            </a:lvl6pPr>
            <a:lvl7pPr marL="2741804" indent="0" algn="ctr">
              <a:buNone/>
              <a:defRPr>
                <a:solidFill>
                  <a:schemeClr val="tx1">
                    <a:tint val="75000"/>
                  </a:schemeClr>
                </a:solidFill>
              </a:defRPr>
            </a:lvl7pPr>
            <a:lvl8pPr marL="3198772" indent="0" algn="ctr">
              <a:buNone/>
              <a:defRPr>
                <a:solidFill>
                  <a:schemeClr val="tx1">
                    <a:tint val="75000"/>
                  </a:schemeClr>
                </a:solidFill>
              </a:defRPr>
            </a:lvl8pPr>
            <a:lvl9pPr marL="3655738" indent="0" algn="ctr">
              <a:buNone/>
              <a:defRPr>
                <a:solidFill>
                  <a:schemeClr val="tx1">
                    <a:tint val="75000"/>
                  </a:schemeClr>
                </a:solidFill>
              </a:defRPr>
            </a:lvl9pPr>
          </a:lstStyle>
          <a:p>
            <a:r>
              <a:rPr lang="nl-NL" dirty="0"/>
              <a:t>Click </a:t>
            </a:r>
            <a:r>
              <a:rPr lang="nl-NL" dirty="0" err="1"/>
              <a:t>to</a:t>
            </a:r>
            <a:r>
              <a:rPr lang="nl-NL" dirty="0"/>
              <a:t> </a:t>
            </a:r>
            <a:r>
              <a:rPr lang="nl-NL" dirty="0" err="1"/>
              <a:t>edit</a:t>
            </a:r>
            <a:r>
              <a:rPr lang="nl-NL" dirty="0"/>
              <a:t> </a:t>
            </a:r>
            <a:r>
              <a:rPr lang="nl-NL" dirty="0" err="1"/>
              <a:t>the</a:t>
            </a:r>
            <a:r>
              <a:rPr lang="nl-NL" dirty="0"/>
              <a:t> sub </a:t>
            </a:r>
            <a:r>
              <a:rPr lang="nl-NL" dirty="0" err="1"/>
              <a:t>title</a:t>
            </a:r>
            <a:endParaRPr lang="nl-NL" dirty="0"/>
          </a:p>
        </p:txBody>
      </p:sp>
      <p:sp>
        <p:nvSpPr>
          <p:cNvPr id="10" name="AddClassification"/>
          <p:cNvSpPr txBox="1">
            <a:spLocks noChangeArrowheads="1"/>
          </p:cNvSpPr>
          <p:nvPr userDrawn="1"/>
        </p:nvSpPr>
        <p:spPr bwMode="auto">
          <a:xfrm>
            <a:off x="3830502" y="6195817"/>
            <a:ext cx="1483009" cy="215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96" tIns="45698" rIns="91396" bIns="45698">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00">
                <a:solidFill>
                  <a:prstClr val="white"/>
                </a:solidFill>
                <a:latin typeface="Verdana" pitchFamily="34" charset="0"/>
                <a:ea typeface="Verdana" pitchFamily="34" charset="0"/>
                <a:cs typeface="Verdana" pitchFamily="34" charset="0"/>
              </a:rPr>
              <a:t>© Atos - For internal use</a:t>
            </a:r>
          </a:p>
        </p:txBody>
      </p:sp>
    </p:spTree>
    <p:extLst>
      <p:ext uri="{BB962C8B-B14F-4D97-AF65-F5344CB8AC3E}">
        <p14:creationId xmlns:p14="http://schemas.microsoft.com/office/powerpoint/2010/main" val="792194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73" y="-18197"/>
            <a:ext cx="9141291" cy="6858000"/>
          </a:xfrm>
          <a:prstGeom prst="rect">
            <a:avLst/>
          </a:prstGeom>
        </p:spPr>
      </p:pic>
      <p:sp>
        <p:nvSpPr>
          <p:cNvPr id="2" name="Title 1"/>
          <p:cNvSpPr>
            <a:spLocks noGrp="1"/>
          </p:cNvSpPr>
          <p:nvPr>
            <p:ph type="title" hasCustomPrompt="1"/>
          </p:nvPr>
        </p:nvSpPr>
        <p:spPr>
          <a:xfrm>
            <a:off x="3203848" y="2660915"/>
            <a:ext cx="5472608" cy="1440160"/>
          </a:xfrm>
        </p:spPr>
        <p:txBody>
          <a:bodyPr anchor="t"/>
          <a:lstStyle>
            <a:lvl1pPr>
              <a:defRPr sz="3000" b="0">
                <a:solidFill>
                  <a:schemeClr val="bg1"/>
                </a:solidFill>
              </a:defRPr>
            </a:lvl1pPr>
          </a:lstStyle>
          <a:p>
            <a:r>
              <a:rPr lang="en-US"/>
              <a:t>Click to add chapter title </a:t>
            </a:r>
          </a:p>
        </p:txBody>
      </p:sp>
    </p:spTree>
    <p:extLst>
      <p:ext uri="{BB962C8B-B14F-4D97-AF65-F5344CB8AC3E}">
        <p14:creationId xmlns:p14="http://schemas.microsoft.com/office/powerpoint/2010/main" val="3214215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73" y="-18197"/>
            <a:ext cx="9141291" cy="6858000"/>
          </a:xfrm>
          <a:prstGeom prst="rect">
            <a:avLst/>
          </a:prstGeom>
        </p:spPr>
      </p:pic>
      <p:sp>
        <p:nvSpPr>
          <p:cNvPr id="2" name="Title 1"/>
          <p:cNvSpPr>
            <a:spLocks noGrp="1"/>
          </p:cNvSpPr>
          <p:nvPr>
            <p:ph type="title" hasCustomPrompt="1"/>
          </p:nvPr>
        </p:nvSpPr>
        <p:spPr>
          <a:xfrm>
            <a:off x="4067945" y="2660915"/>
            <a:ext cx="4968552" cy="1440160"/>
          </a:xfrm>
        </p:spPr>
        <p:txBody>
          <a:bodyPr anchor="t"/>
          <a:lstStyle>
            <a:lvl1pPr>
              <a:defRPr sz="3000" b="0">
                <a:solidFill>
                  <a:schemeClr val="bg1"/>
                </a:solidFill>
              </a:defRPr>
            </a:lvl1pPr>
          </a:lstStyle>
          <a:p>
            <a:r>
              <a:rPr lang="en-US"/>
              <a:t>Click to add chapter title </a:t>
            </a:r>
          </a:p>
        </p:txBody>
      </p:sp>
    </p:spTree>
    <p:extLst>
      <p:ext uri="{BB962C8B-B14F-4D97-AF65-F5344CB8AC3E}">
        <p14:creationId xmlns:p14="http://schemas.microsoft.com/office/powerpoint/2010/main" val="4184769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73" y="-45493"/>
            <a:ext cx="9141291" cy="6858000"/>
          </a:xfrm>
          <a:prstGeom prst="rect">
            <a:avLst/>
          </a:prstGeom>
        </p:spPr>
      </p:pic>
      <p:sp>
        <p:nvSpPr>
          <p:cNvPr id="2" name="Title 1"/>
          <p:cNvSpPr>
            <a:spLocks noGrp="1"/>
          </p:cNvSpPr>
          <p:nvPr>
            <p:ph type="title" hasCustomPrompt="1"/>
          </p:nvPr>
        </p:nvSpPr>
        <p:spPr>
          <a:xfrm>
            <a:off x="4067945" y="2660915"/>
            <a:ext cx="4968552" cy="1440160"/>
          </a:xfrm>
        </p:spPr>
        <p:txBody>
          <a:bodyPr anchor="t"/>
          <a:lstStyle>
            <a:lvl1pPr>
              <a:defRPr sz="3000" b="0">
                <a:solidFill>
                  <a:schemeClr val="bg1"/>
                </a:solidFill>
              </a:defRPr>
            </a:lvl1pPr>
          </a:lstStyle>
          <a:p>
            <a:r>
              <a:rPr lang="en-US"/>
              <a:t>Click to add chapter title </a:t>
            </a:r>
          </a:p>
        </p:txBody>
      </p:sp>
    </p:spTree>
    <p:extLst>
      <p:ext uri="{BB962C8B-B14F-4D97-AF65-F5344CB8AC3E}">
        <p14:creationId xmlns:p14="http://schemas.microsoft.com/office/powerpoint/2010/main" val="1695201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73" y="-27296"/>
            <a:ext cx="9141291" cy="6858000"/>
          </a:xfrm>
          <a:prstGeom prst="rect">
            <a:avLst/>
          </a:prstGeom>
        </p:spPr>
      </p:pic>
      <p:sp>
        <p:nvSpPr>
          <p:cNvPr id="2" name="Title 1"/>
          <p:cNvSpPr>
            <a:spLocks noGrp="1"/>
          </p:cNvSpPr>
          <p:nvPr>
            <p:ph type="title" hasCustomPrompt="1"/>
          </p:nvPr>
        </p:nvSpPr>
        <p:spPr>
          <a:xfrm>
            <a:off x="4067945" y="2660915"/>
            <a:ext cx="4968552" cy="1440160"/>
          </a:xfrm>
        </p:spPr>
        <p:txBody>
          <a:bodyPr anchor="t"/>
          <a:lstStyle>
            <a:lvl1pPr>
              <a:defRPr sz="3000" b="0">
                <a:solidFill>
                  <a:schemeClr val="bg1"/>
                </a:solidFill>
              </a:defRPr>
            </a:lvl1pPr>
          </a:lstStyle>
          <a:p>
            <a:r>
              <a:rPr lang="en-US"/>
              <a:t>Click to add chapter title </a:t>
            </a:r>
          </a:p>
        </p:txBody>
      </p:sp>
    </p:spTree>
    <p:extLst>
      <p:ext uri="{BB962C8B-B14F-4D97-AF65-F5344CB8AC3E}">
        <p14:creationId xmlns:p14="http://schemas.microsoft.com/office/powerpoint/2010/main" val="3348069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73" y="-45493"/>
            <a:ext cx="9141291" cy="6858000"/>
          </a:xfrm>
          <a:prstGeom prst="rect">
            <a:avLst/>
          </a:prstGeom>
        </p:spPr>
      </p:pic>
      <p:sp>
        <p:nvSpPr>
          <p:cNvPr id="2" name="Title 1"/>
          <p:cNvSpPr>
            <a:spLocks noGrp="1"/>
          </p:cNvSpPr>
          <p:nvPr>
            <p:ph type="title" hasCustomPrompt="1"/>
          </p:nvPr>
        </p:nvSpPr>
        <p:spPr>
          <a:xfrm>
            <a:off x="4067945" y="2660915"/>
            <a:ext cx="4968552" cy="1440160"/>
          </a:xfrm>
        </p:spPr>
        <p:txBody>
          <a:bodyPr anchor="t"/>
          <a:lstStyle>
            <a:lvl1pPr>
              <a:defRPr sz="3000" b="0">
                <a:solidFill>
                  <a:schemeClr val="bg1"/>
                </a:solidFill>
              </a:defRPr>
            </a:lvl1pPr>
          </a:lstStyle>
          <a:p>
            <a:r>
              <a:rPr lang="en-US"/>
              <a:t>Click to add chapter title </a:t>
            </a:r>
          </a:p>
        </p:txBody>
      </p:sp>
    </p:spTree>
    <p:extLst>
      <p:ext uri="{BB962C8B-B14F-4D97-AF65-F5344CB8AC3E}">
        <p14:creationId xmlns:p14="http://schemas.microsoft.com/office/powerpoint/2010/main" val="2640041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73" y="-45493"/>
            <a:ext cx="9141291" cy="6858000"/>
          </a:xfrm>
          <a:prstGeom prst="rect">
            <a:avLst/>
          </a:prstGeom>
        </p:spPr>
      </p:pic>
      <p:sp>
        <p:nvSpPr>
          <p:cNvPr id="2" name="Title 1"/>
          <p:cNvSpPr>
            <a:spLocks noGrp="1"/>
          </p:cNvSpPr>
          <p:nvPr>
            <p:ph type="title" hasCustomPrompt="1"/>
          </p:nvPr>
        </p:nvSpPr>
        <p:spPr>
          <a:xfrm>
            <a:off x="4067945" y="2660915"/>
            <a:ext cx="4968552" cy="1440160"/>
          </a:xfrm>
        </p:spPr>
        <p:txBody>
          <a:bodyPr anchor="t"/>
          <a:lstStyle>
            <a:lvl1pPr>
              <a:defRPr sz="3000" b="0">
                <a:solidFill>
                  <a:schemeClr val="bg1"/>
                </a:solidFill>
              </a:defRPr>
            </a:lvl1pPr>
          </a:lstStyle>
          <a:p>
            <a:r>
              <a:rPr lang="en-US"/>
              <a:t>Click to add chapter title </a:t>
            </a:r>
          </a:p>
        </p:txBody>
      </p:sp>
    </p:spTree>
    <p:extLst>
      <p:ext uri="{BB962C8B-B14F-4D97-AF65-F5344CB8AC3E}">
        <p14:creationId xmlns:p14="http://schemas.microsoft.com/office/powerpoint/2010/main" val="514969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73" y="-45493"/>
            <a:ext cx="9141291" cy="6858000"/>
          </a:xfrm>
          <a:prstGeom prst="rect">
            <a:avLst/>
          </a:prstGeom>
        </p:spPr>
      </p:pic>
      <p:sp>
        <p:nvSpPr>
          <p:cNvPr id="2" name="Title 1"/>
          <p:cNvSpPr>
            <a:spLocks noGrp="1"/>
          </p:cNvSpPr>
          <p:nvPr>
            <p:ph type="title" hasCustomPrompt="1"/>
          </p:nvPr>
        </p:nvSpPr>
        <p:spPr>
          <a:xfrm>
            <a:off x="4067945" y="2660915"/>
            <a:ext cx="4968552" cy="1440160"/>
          </a:xfrm>
        </p:spPr>
        <p:txBody>
          <a:bodyPr anchor="t"/>
          <a:lstStyle>
            <a:lvl1pPr>
              <a:defRPr sz="3000" b="0">
                <a:solidFill>
                  <a:schemeClr val="bg1"/>
                </a:solidFill>
              </a:defRPr>
            </a:lvl1pPr>
          </a:lstStyle>
          <a:p>
            <a:r>
              <a:rPr lang="en-US"/>
              <a:t>Click to add chapter title </a:t>
            </a:r>
          </a:p>
        </p:txBody>
      </p:sp>
    </p:spTree>
    <p:extLst>
      <p:ext uri="{BB962C8B-B14F-4D97-AF65-F5344CB8AC3E}">
        <p14:creationId xmlns:p14="http://schemas.microsoft.com/office/powerpoint/2010/main" val="343652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73" y="-45493"/>
            <a:ext cx="9141291" cy="6858000"/>
          </a:xfrm>
          <a:prstGeom prst="rect">
            <a:avLst/>
          </a:prstGeom>
        </p:spPr>
      </p:pic>
      <p:sp>
        <p:nvSpPr>
          <p:cNvPr id="2" name="Title 1"/>
          <p:cNvSpPr>
            <a:spLocks noGrp="1"/>
          </p:cNvSpPr>
          <p:nvPr>
            <p:ph type="title" hasCustomPrompt="1"/>
          </p:nvPr>
        </p:nvSpPr>
        <p:spPr>
          <a:xfrm>
            <a:off x="4067945" y="2660915"/>
            <a:ext cx="4968552" cy="1440160"/>
          </a:xfrm>
        </p:spPr>
        <p:txBody>
          <a:bodyPr anchor="t"/>
          <a:lstStyle>
            <a:lvl1pPr>
              <a:defRPr sz="3000" b="0">
                <a:solidFill>
                  <a:schemeClr val="bg1"/>
                </a:solidFill>
              </a:defRPr>
            </a:lvl1pPr>
          </a:lstStyle>
          <a:p>
            <a:r>
              <a:rPr lang="en-US"/>
              <a:t>Click to add chapter title </a:t>
            </a:r>
          </a:p>
        </p:txBody>
      </p:sp>
    </p:spTree>
    <p:extLst>
      <p:ext uri="{BB962C8B-B14F-4D97-AF65-F5344CB8AC3E}">
        <p14:creationId xmlns:p14="http://schemas.microsoft.com/office/powerpoint/2010/main" val="37277119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73" y="-36395"/>
            <a:ext cx="9141291" cy="6858000"/>
          </a:xfrm>
          <a:prstGeom prst="rect">
            <a:avLst/>
          </a:prstGeom>
        </p:spPr>
      </p:pic>
      <p:sp>
        <p:nvSpPr>
          <p:cNvPr id="2" name="Title 1"/>
          <p:cNvSpPr>
            <a:spLocks noGrp="1"/>
          </p:cNvSpPr>
          <p:nvPr>
            <p:ph type="title" hasCustomPrompt="1"/>
          </p:nvPr>
        </p:nvSpPr>
        <p:spPr>
          <a:xfrm>
            <a:off x="4067945" y="2660915"/>
            <a:ext cx="4968552" cy="1440160"/>
          </a:xfrm>
        </p:spPr>
        <p:txBody>
          <a:bodyPr anchor="t"/>
          <a:lstStyle>
            <a:lvl1pPr>
              <a:defRPr sz="3000" b="0">
                <a:solidFill>
                  <a:schemeClr val="bg1"/>
                </a:solidFill>
              </a:defRPr>
            </a:lvl1pPr>
          </a:lstStyle>
          <a:p>
            <a:r>
              <a:rPr lang="en-US"/>
              <a:t>Click to add chapter title </a:t>
            </a:r>
          </a:p>
        </p:txBody>
      </p:sp>
    </p:spTree>
    <p:extLst>
      <p:ext uri="{BB962C8B-B14F-4D97-AF65-F5344CB8AC3E}">
        <p14:creationId xmlns:p14="http://schemas.microsoft.com/office/powerpoint/2010/main" val="21010280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73" y="-45493"/>
            <a:ext cx="9141291" cy="6858000"/>
          </a:xfrm>
          <a:prstGeom prst="rect">
            <a:avLst/>
          </a:prstGeom>
        </p:spPr>
      </p:pic>
      <p:sp>
        <p:nvSpPr>
          <p:cNvPr id="2" name="Title 1"/>
          <p:cNvSpPr>
            <a:spLocks noGrp="1"/>
          </p:cNvSpPr>
          <p:nvPr>
            <p:ph type="title" hasCustomPrompt="1"/>
          </p:nvPr>
        </p:nvSpPr>
        <p:spPr>
          <a:xfrm>
            <a:off x="4067945" y="2660915"/>
            <a:ext cx="4968552" cy="1440160"/>
          </a:xfrm>
        </p:spPr>
        <p:txBody>
          <a:bodyPr anchor="t"/>
          <a:lstStyle>
            <a:lvl1pPr>
              <a:defRPr sz="3000" b="0">
                <a:solidFill>
                  <a:schemeClr val="bg1"/>
                </a:solidFill>
              </a:defRPr>
            </a:lvl1pPr>
          </a:lstStyle>
          <a:p>
            <a:r>
              <a:rPr lang="en-US"/>
              <a:t>Click to add chapter title </a:t>
            </a:r>
          </a:p>
        </p:txBody>
      </p:sp>
    </p:spTree>
    <p:extLst>
      <p:ext uri="{BB962C8B-B14F-4D97-AF65-F5344CB8AC3E}">
        <p14:creationId xmlns:p14="http://schemas.microsoft.com/office/powerpoint/2010/main" val="1203415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73" y="0"/>
            <a:ext cx="9141291" cy="6858000"/>
          </a:xfrm>
          <a:prstGeom prst="rect">
            <a:avLst/>
          </a:prstGeom>
        </p:spPr>
      </p:pic>
      <p:sp>
        <p:nvSpPr>
          <p:cNvPr id="2" name="Title 1"/>
          <p:cNvSpPr>
            <a:spLocks noGrp="1"/>
          </p:cNvSpPr>
          <p:nvPr>
            <p:ph type="title" hasCustomPrompt="1"/>
          </p:nvPr>
        </p:nvSpPr>
        <p:spPr>
          <a:xfrm>
            <a:off x="3203848" y="2660915"/>
            <a:ext cx="5472608" cy="1440160"/>
          </a:xfrm>
        </p:spPr>
        <p:txBody>
          <a:bodyPr anchor="t"/>
          <a:lstStyle>
            <a:lvl1pPr>
              <a:defRPr sz="3000" b="0">
                <a:solidFill>
                  <a:schemeClr val="bg1"/>
                </a:solidFill>
              </a:defRPr>
            </a:lvl1pPr>
          </a:lstStyle>
          <a:p>
            <a:r>
              <a:rPr lang="en-US"/>
              <a:t>Click to add chapter title </a:t>
            </a:r>
          </a:p>
        </p:txBody>
      </p:sp>
    </p:spTree>
    <p:extLst>
      <p:ext uri="{BB962C8B-B14F-4D97-AF65-F5344CB8AC3E}">
        <p14:creationId xmlns:p14="http://schemas.microsoft.com/office/powerpoint/2010/main" val="4224978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73" y="-45493"/>
            <a:ext cx="9141291" cy="6858000"/>
          </a:xfrm>
          <a:prstGeom prst="rect">
            <a:avLst/>
          </a:prstGeom>
        </p:spPr>
      </p:pic>
      <p:sp>
        <p:nvSpPr>
          <p:cNvPr id="2" name="Title 1"/>
          <p:cNvSpPr>
            <a:spLocks noGrp="1"/>
          </p:cNvSpPr>
          <p:nvPr>
            <p:ph type="title" hasCustomPrompt="1"/>
          </p:nvPr>
        </p:nvSpPr>
        <p:spPr>
          <a:xfrm>
            <a:off x="4067945" y="2660915"/>
            <a:ext cx="4968552" cy="1440160"/>
          </a:xfrm>
        </p:spPr>
        <p:txBody>
          <a:bodyPr anchor="t"/>
          <a:lstStyle>
            <a:lvl1pPr>
              <a:defRPr sz="3000" b="0">
                <a:solidFill>
                  <a:schemeClr val="bg1"/>
                </a:solidFill>
              </a:defRPr>
            </a:lvl1pPr>
          </a:lstStyle>
          <a:p>
            <a:r>
              <a:rPr lang="en-US"/>
              <a:t>Click to add chapter title </a:t>
            </a:r>
          </a:p>
        </p:txBody>
      </p:sp>
    </p:spTree>
    <p:extLst>
      <p:ext uri="{BB962C8B-B14F-4D97-AF65-F5344CB8AC3E}">
        <p14:creationId xmlns:p14="http://schemas.microsoft.com/office/powerpoint/2010/main" val="3901324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73" y="-45493"/>
            <a:ext cx="9141291" cy="6858000"/>
          </a:xfrm>
          <a:prstGeom prst="rect">
            <a:avLst/>
          </a:prstGeom>
        </p:spPr>
      </p:pic>
      <p:sp>
        <p:nvSpPr>
          <p:cNvPr id="2" name="Title 1"/>
          <p:cNvSpPr>
            <a:spLocks noGrp="1"/>
          </p:cNvSpPr>
          <p:nvPr>
            <p:ph type="title" hasCustomPrompt="1"/>
          </p:nvPr>
        </p:nvSpPr>
        <p:spPr>
          <a:xfrm>
            <a:off x="4355976" y="2660915"/>
            <a:ext cx="4680520" cy="1440160"/>
          </a:xfrm>
        </p:spPr>
        <p:txBody>
          <a:bodyPr anchor="t"/>
          <a:lstStyle>
            <a:lvl1pPr>
              <a:defRPr sz="3000" b="0">
                <a:solidFill>
                  <a:schemeClr val="bg1"/>
                </a:solidFill>
              </a:defRPr>
            </a:lvl1pPr>
          </a:lstStyle>
          <a:p>
            <a:r>
              <a:rPr lang="en-US"/>
              <a:t>Click to add chapter title </a:t>
            </a:r>
          </a:p>
        </p:txBody>
      </p:sp>
    </p:spTree>
    <p:extLst>
      <p:ext uri="{BB962C8B-B14F-4D97-AF65-F5344CB8AC3E}">
        <p14:creationId xmlns:p14="http://schemas.microsoft.com/office/powerpoint/2010/main" val="34749481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15780" y="1604849"/>
            <a:ext cx="4950000" cy="1470025"/>
          </a:xfrm>
          <a:prstGeom prst="rect">
            <a:avLst/>
          </a:prstGeom>
        </p:spPr>
        <p:txBody>
          <a:bodyPr anchor="b" anchorCtr="0">
            <a:noAutofit/>
          </a:bodyPr>
          <a:lstStyle>
            <a:lvl1pPr>
              <a:defRPr sz="3000" b="1" baseline="0">
                <a:solidFill>
                  <a:schemeClr val="bg1"/>
                </a:solidFill>
                <a:latin typeface="Verdana" pitchFamily="34" charset="0"/>
                <a:ea typeface="Verdana" pitchFamily="34" charset="0"/>
                <a:cs typeface="Verdana" pitchFamily="34" charset="0"/>
              </a:defRPr>
            </a:lvl1pPr>
          </a:lstStyle>
          <a:p>
            <a:r>
              <a:rPr lang="nl-NL"/>
              <a:t>Click to edit the title</a:t>
            </a:r>
          </a:p>
        </p:txBody>
      </p:sp>
      <p:sp>
        <p:nvSpPr>
          <p:cNvPr id="7" name="AddNotifier#1"/>
          <p:cNvSpPr txBox="1">
            <a:spLocks noChangeArrowheads="1"/>
          </p:cNvSpPr>
          <p:nvPr userDrawn="1"/>
        </p:nvSpPr>
        <p:spPr bwMode="auto">
          <a:xfrm>
            <a:off x="234016" y="5654157"/>
            <a:ext cx="491404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6" tIns="45698" rIns="91396" bIns="45698"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a:solidFill>
                  <a:prstClr val="white"/>
                </a:solidFill>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May 2016. © 2016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15355955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1200" y="378000"/>
            <a:ext cx="7092000" cy="756000"/>
          </a:xfrm>
        </p:spPr>
        <p:txBody>
          <a:bodyPr/>
          <a:lstStyle>
            <a:lvl1pPr>
              <a:defRPr/>
            </a:lvl1pPr>
          </a:lstStyle>
          <a:p>
            <a:r>
              <a:rPr lang="en-GB" noProof="0"/>
              <a:t>Click to edit Master title style</a:t>
            </a:r>
          </a:p>
        </p:txBody>
      </p:sp>
      <p:sp>
        <p:nvSpPr>
          <p:cNvPr id="13" name="Rectangle 12"/>
          <p:cNvSpPr/>
          <p:nvPr userDrawn="1"/>
        </p:nvSpPr>
        <p:spPr>
          <a:xfrm>
            <a:off x="7279797" y="356669"/>
            <a:ext cx="1864204" cy="591384"/>
          </a:xfrm>
          <a:prstGeom prst="rect">
            <a:avLst/>
          </a:prstGeom>
        </p:spPr>
        <p:txBody>
          <a:bodyPr wrap="square" lIns="35981" tIns="341825" rIns="0" bIns="0">
            <a:spAutoFit/>
          </a:bodyPr>
          <a:lstStyle/>
          <a:p>
            <a:pPr>
              <a:defRPr/>
            </a:pPr>
            <a:endParaRPr lang="fr-LU" altLang="en-US" sz="800">
              <a:solidFill>
                <a:prstClr val="black"/>
              </a:solidFill>
              <a:ea typeface="Verdana" pitchFamily="34" charset="0"/>
              <a:cs typeface="Verdana" pitchFamily="34" charset="0"/>
            </a:endParaRPr>
          </a:p>
          <a:p>
            <a:pPr>
              <a:defRPr/>
            </a:pPr>
            <a:endParaRPr lang="en-GB" altLang="en-US" sz="800">
              <a:solidFill>
                <a:prstClr val="black"/>
              </a:solidFill>
              <a:ea typeface="Verdana" pitchFamily="34" charset="0"/>
              <a:cs typeface="Verdana" pitchFamily="34" charset="0"/>
            </a:endParaRPr>
          </a:p>
        </p:txBody>
      </p:sp>
    </p:spTree>
    <p:extLst>
      <p:ext uri="{BB962C8B-B14F-4D97-AF65-F5344CB8AC3E}">
        <p14:creationId xmlns:p14="http://schemas.microsoft.com/office/powerpoint/2010/main" val="18238459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losing Blue">
    <p:bg bwMode="gray">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15779" y="1604800"/>
            <a:ext cx="4950000" cy="1470025"/>
          </a:xfrm>
          <a:prstGeom prst="rect">
            <a:avLst/>
          </a:prstGeom>
        </p:spPr>
        <p:txBody>
          <a:bodyPr anchor="b" anchorCtr="0">
            <a:noAutofit/>
          </a:bodyPr>
          <a:lstStyle>
            <a:lvl1pPr>
              <a:defRPr sz="3000" b="1" baseline="0">
                <a:solidFill>
                  <a:schemeClr val="bg1"/>
                </a:solidFill>
                <a:latin typeface="Verdana" pitchFamily="34" charset="0"/>
                <a:ea typeface="Verdana" pitchFamily="34" charset="0"/>
                <a:cs typeface="Verdana" pitchFamily="34" charset="0"/>
              </a:defRPr>
            </a:lvl1pPr>
          </a:lstStyle>
          <a:p>
            <a:r>
              <a:rPr lang="en-GB" noProof="0" dirty="0" smtClean="0"/>
              <a:t>Thank you</a:t>
            </a:r>
            <a:endParaRPr lang="en-GB" noProof="0" dirty="0"/>
          </a:p>
        </p:txBody>
      </p:sp>
      <p:sp>
        <p:nvSpPr>
          <p:cNvPr id="7" name="AddNotifier#1"/>
          <p:cNvSpPr txBox="1">
            <a:spLocks noChangeArrowheads="1"/>
          </p:cNvSpPr>
          <p:nvPr userDrawn="1"/>
        </p:nvSpPr>
        <p:spPr bwMode="auto">
          <a:xfrm>
            <a:off x="234016" y="5654157"/>
            <a:ext cx="491404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smtClean="0">
                <a:solidFill>
                  <a:schemeClr val="bg1"/>
                </a:solidFill>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May 2016. © 2016 Atos. Confidential information owned by Atos, to be used by the recipient only. This document, or any part of it, may not be reproduced, copied, circulated and/or distributed nor quoted without prior written approval from Atos.</a:t>
            </a:r>
            <a:endParaRPr lang="en-US" sz="700" dirty="0" smtClean="0">
              <a:solidFill>
                <a:schemeClr val="bg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0325131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7303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7303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8524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3874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0911293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Basic">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6488" y="1454400"/>
            <a:ext cx="8748000" cy="4633200"/>
          </a:xfrm>
          <a:prstGeom prst="rect">
            <a:avLst/>
          </a:prstGeom>
        </p:spPr>
        <p:txBody>
          <a:bodyPr/>
          <a:lstStyle>
            <a:lvl1pPr marL="269867" indent="-269867">
              <a:buFont typeface="Wingdings" panose="05000000000000000000" pitchFamily="2" charset="2"/>
              <a:buChar char="§"/>
              <a:defRPr/>
            </a:lvl1pPr>
            <a:lvl2pPr marL="539725" indent="-269867">
              <a:buFont typeface="Arial" panose="020B0604020202020204" pitchFamily="34" charset="0"/>
              <a:buChar char="•"/>
              <a:defRPr/>
            </a:lvl2p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0" name="Slide Number Placeholder 5"/>
          <p:cNvSpPr>
            <a:spLocks noGrp="1"/>
          </p:cNvSpPr>
          <p:nvPr>
            <p:ph type="sldNum" sz="quarter" idx="4"/>
          </p:nvPr>
        </p:nvSpPr>
        <p:spPr>
          <a:xfrm>
            <a:off x="240300" y="6309397"/>
            <a:ext cx="443268" cy="288033"/>
          </a:xfrm>
          <a:prstGeom prst="rect">
            <a:avLst/>
          </a:prstGeom>
        </p:spPr>
        <p:txBody>
          <a:bodyPr vert="horz" lIns="91396" tIns="45698" rIns="91396" bIns="45698"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solidFill>
                  <a:prstClr val="black"/>
                </a:solidFill>
              </a:rPr>
              <a:pPr/>
              <a:t>‹#›</a:t>
            </a:fld>
            <a:endParaRPr lang="nl-NL">
              <a:solidFill>
                <a:prstClr val="black"/>
              </a:solidFill>
            </a:endParaRPr>
          </a:p>
        </p:txBody>
      </p:sp>
      <p:sp>
        <p:nvSpPr>
          <p:cNvPr id="6" name="Title 5"/>
          <p:cNvSpPr>
            <a:spLocks noGrp="1"/>
          </p:cNvSpPr>
          <p:nvPr>
            <p:ph type="title" hasCustomPrompt="1"/>
          </p:nvPr>
        </p:nvSpPr>
        <p:spPr>
          <a:xfrm>
            <a:off x="216488" y="164637"/>
            <a:ext cx="8748000" cy="960107"/>
          </a:xfrm>
        </p:spPr>
        <p:txBody>
          <a:bodyPr/>
          <a:lstStyle>
            <a:lvl1pPr>
              <a:defRPr/>
            </a:lvl1pPr>
          </a:lstStyle>
          <a:p>
            <a:r>
              <a:rPr lang="en-US"/>
              <a:t>Click to edit the header</a:t>
            </a:r>
          </a:p>
        </p:txBody>
      </p:sp>
    </p:spTree>
    <p:extLst>
      <p:ext uri="{BB962C8B-B14F-4D97-AF65-F5344CB8AC3E}">
        <p14:creationId xmlns:p14="http://schemas.microsoft.com/office/powerpoint/2010/main" val="3427389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9" name="Title 8"/>
          <p:cNvSpPr>
            <a:spLocks noGrp="1"/>
          </p:cNvSpPr>
          <p:nvPr>
            <p:ph type="title"/>
          </p:nvPr>
        </p:nvSpPr>
        <p:spPr bwMode="gray">
          <a:xfrm>
            <a:off x="889001" y="3381375"/>
            <a:ext cx="7480299" cy="615553"/>
          </a:xfrm>
          <a:noFill/>
          <a:ln w="9525">
            <a:noFill/>
            <a:miter lim="800000"/>
            <a:headEnd/>
            <a:tailEnd/>
          </a:ln>
        </p:spPr>
        <p:txBody>
          <a:bodyPr/>
          <a:lstStyle>
            <a:lvl1pPr algn="ctr"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7556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73" y="-8075"/>
            <a:ext cx="9141291" cy="6858000"/>
          </a:xfrm>
          <a:prstGeom prst="rect">
            <a:avLst/>
          </a:prstGeom>
        </p:spPr>
      </p:pic>
      <p:sp>
        <p:nvSpPr>
          <p:cNvPr id="2" name="Title 1"/>
          <p:cNvSpPr>
            <a:spLocks noGrp="1"/>
          </p:cNvSpPr>
          <p:nvPr>
            <p:ph type="title" hasCustomPrompt="1"/>
          </p:nvPr>
        </p:nvSpPr>
        <p:spPr>
          <a:xfrm>
            <a:off x="3203848" y="2660915"/>
            <a:ext cx="5472608" cy="1440160"/>
          </a:xfrm>
        </p:spPr>
        <p:txBody>
          <a:bodyPr anchor="t"/>
          <a:lstStyle>
            <a:lvl1pPr>
              <a:defRPr sz="3000" b="0">
                <a:solidFill>
                  <a:schemeClr val="bg1"/>
                </a:solidFill>
              </a:defRPr>
            </a:lvl1pPr>
          </a:lstStyle>
          <a:p>
            <a:r>
              <a:rPr lang="en-US"/>
              <a:t>Click to add chapter title </a:t>
            </a:r>
          </a:p>
        </p:txBody>
      </p:sp>
    </p:spTree>
    <p:extLst>
      <p:ext uri="{BB962C8B-B14F-4D97-AF65-F5344CB8AC3E}">
        <p14:creationId xmlns:p14="http://schemas.microsoft.com/office/powerpoint/2010/main" val="191831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3" y="-26151"/>
            <a:ext cx="9141291" cy="6858000"/>
          </a:xfrm>
          <a:prstGeom prst="rect">
            <a:avLst/>
          </a:prstGeom>
        </p:spPr>
      </p:pic>
      <p:sp>
        <p:nvSpPr>
          <p:cNvPr id="2" name="Title 1"/>
          <p:cNvSpPr>
            <a:spLocks noGrp="1"/>
          </p:cNvSpPr>
          <p:nvPr>
            <p:ph type="title" hasCustomPrompt="1"/>
          </p:nvPr>
        </p:nvSpPr>
        <p:spPr>
          <a:xfrm>
            <a:off x="3203848" y="2660915"/>
            <a:ext cx="5472608" cy="1440160"/>
          </a:xfrm>
        </p:spPr>
        <p:txBody>
          <a:bodyPr anchor="t"/>
          <a:lstStyle>
            <a:lvl1pPr>
              <a:defRPr sz="3000" b="0">
                <a:solidFill>
                  <a:schemeClr val="bg1"/>
                </a:solidFill>
              </a:defRPr>
            </a:lvl1pPr>
          </a:lstStyle>
          <a:p>
            <a:r>
              <a:rPr lang="en-US"/>
              <a:t>Click to add chapter title </a:t>
            </a:r>
          </a:p>
        </p:txBody>
      </p:sp>
    </p:spTree>
    <p:extLst>
      <p:ext uri="{BB962C8B-B14F-4D97-AF65-F5344CB8AC3E}">
        <p14:creationId xmlns:p14="http://schemas.microsoft.com/office/powerpoint/2010/main" val="2115598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73" y="-8075"/>
            <a:ext cx="9141291" cy="6858000"/>
          </a:xfrm>
          <a:prstGeom prst="rect">
            <a:avLst/>
          </a:prstGeom>
        </p:spPr>
      </p:pic>
      <p:sp>
        <p:nvSpPr>
          <p:cNvPr id="2" name="Title 1"/>
          <p:cNvSpPr>
            <a:spLocks noGrp="1"/>
          </p:cNvSpPr>
          <p:nvPr>
            <p:ph type="title" hasCustomPrompt="1"/>
          </p:nvPr>
        </p:nvSpPr>
        <p:spPr>
          <a:xfrm>
            <a:off x="3203848" y="2660915"/>
            <a:ext cx="5472608" cy="1440160"/>
          </a:xfrm>
        </p:spPr>
        <p:txBody>
          <a:bodyPr anchor="t"/>
          <a:lstStyle>
            <a:lvl1pPr>
              <a:defRPr sz="3000" b="0">
                <a:solidFill>
                  <a:schemeClr val="bg1"/>
                </a:solidFill>
              </a:defRPr>
            </a:lvl1pPr>
          </a:lstStyle>
          <a:p>
            <a:r>
              <a:rPr lang="en-US"/>
              <a:t>Click to add chapter title </a:t>
            </a:r>
          </a:p>
        </p:txBody>
      </p:sp>
    </p:spTree>
    <p:extLst>
      <p:ext uri="{BB962C8B-B14F-4D97-AF65-F5344CB8AC3E}">
        <p14:creationId xmlns:p14="http://schemas.microsoft.com/office/powerpoint/2010/main" val="1484392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73" y="-24224"/>
            <a:ext cx="9141291" cy="6858000"/>
          </a:xfrm>
          <a:prstGeom prst="rect">
            <a:avLst/>
          </a:prstGeom>
        </p:spPr>
      </p:pic>
      <p:sp>
        <p:nvSpPr>
          <p:cNvPr id="2" name="Title 1"/>
          <p:cNvSpPr>
            <a:spLocks noGrp="1"/>
          </p:cNvSpPr>
          <p:nvPr>
            <p:ph type="title" hasCustomPrompt="1"/>
          </p:nvPr>
        </p:nvSpPr>
        <p:spPr>
          <a:xfrm>
            <a:off x="3203848" y="2660915"/>
            <a:ext cx="5472608" cy="1440160"/>
          </a:xfrm>
        </p:spPr>
        <p:txBody>
          <a:bodyPr anchor="t"/>
          <a:lstStyle>
            <a:lvl1pPr>
              <a:defRPr sz="3000" b="0">
                <a:solidFill>
                  <a:schemeClr val="bg1"/>
                </a:solidFill>
              </a:defRPr>
            </a:lvl1pPr>
          </a:lstStyle>
          <a:p>
            <a:r>
              <a:rPr lang="en-US"/>
              <a:t>Click to add chapter title </a:t>
            </a:r>
          </a:p>
        </p:txBody>
      </p:sp>
    </p:spTree>
    <p:extLst>
      <p:ext uri="{BB962C8B-B14F-4D97-AF65-F5344CB8AC3E}">
        <p14:creationId xmlns:p14="http://schemas.microsoft.com/office/powerpoint/2010/main" val="300453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73" y="-40373"/>
            <a:ext cx="9141291" cy="6858000"/>
          </a:xfrm>
          <a:prstGeom prst="rect">
            <a:avLst/>
          </a:prstGeom>
        </p:spPr>
      </p:pic>
      <p:sp>
        <p:nvSpPr>
          <p:cNvPr id="2" name="Title 1"/>
          <p:cNvSpPr>
            <a:spLocks noGrp="1"/>
          </p:cNvSpPr>
          <p:nvPr>
            <p:ph type="title" hasCustomPrompt="1"/>
          </p:nvPr>
        </p:nvSpPr>
        <p:spPr>
          <a:xfrm>
            <a:off x="3203848" y="2660915"/>
            <a:ext cx="5472608" cy="1440160"/>
          </a:xfrm>
        </p:spPr>
        <p:txBody>
          <a:bodyPr anchor="t"/>
          <a:lstStyle>
            <a:lvl1pPr>
              <a:defRPr sz="3000" b="0">
                <a:solidFill>
                  <a:schemeClr val="bg1"/>
                </a:solidFill>
              </a:defRPr>
            </a:lvl1pPr>
          </a:lstStyle>
          <a:p>
            <a:r>
              <a:rPr lang="en-US"/>
              <a:t>Click to add chapter title </a:t>
            </a:r>
          </a:p>
        </p:txBody>
      </p:sp>
    </p:spTree>
    <p:extLst>
      <p:ext uri="{BB962C8B-B14F-4D97-AF65-F5344CB8AC3E}">
        <p14:creationId xmlns:p14="http://schemas.microsoft.com/office/powerpoint/2010/main" val="2080549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73" y="-24224"/>
            <a:ext cx="9141291" cy="6858000"/>
          </a:xfrm>
          <a:prstGeom prst="rect">
            <a:avLst/>
          </a:prstGeom>
        </p:spPr>
      </p:pic>
      <p:sp>
        <p:nvSpPr>
          <p:cNvPr id="2" name="Title 1"/>
          <p:cNvSpPr>
            <a:spLocks noGrp="1"/>
          </p:cNvSpPr>
          <p:nvPr>
            <p:ph type="title" hasCustomPrompt="1"/>
          </p:nvPr>
        </p:nvSpPr>
        <p:spPr>
          <a:xfrm>
            <a:off x="3203848" y="2660915"/>
            <a:ext cx="5472608" cy="1440160"/>
          </a:xfrm>
        </p:spPr>
        <p:txBody>
          <a:bodyPr anchor="t"/>
          <a:lstStyle>
            <a:lvl1pPr>
              <a:defRPr sz="3000" b="0">
                <a:solidFill>
                  <a:schemeClr val="bg1"/>
                </a:solidFill>
              </a:defRPr>
            </a:lvl1pPr>
          </a:lstStyle>
          <a:p>
            <a:r>
              <a:rPr lang="en-US"/>
              <a:t>Click to add chapter title </a:t>
            </a:r>
          </a:p>
        </p:txBody>
      </p:sp>
    </p:spTree>
    <p:extLst>
      <p:ext uri="{BB962C8B-B14F-4D97-AF65-F5344CB8AC3E}">
        <p14:creationId xmlns:p14="http://schemas.microsoft.com/office/powerpoint/2010/main" val="410918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73" y="-40373"/>
            <a:ext cx="9141291" cy="6858000"/>
          </a:xfrm>
          <a:prstGeom prst="rect">
            <a:avLst/>
          </a:prstGeom>
        </p:spPr>
      </p:pic>
      <p:sp>
        <p:nvSpPr>
          <p:cNvPr id="2" name="Title 1"/>
          <p:cNvSpPr>
            <a:spLocks noGrp="1"/>
          </p:cNvSpPr>
          <p:nvPr>
            <p:ph type="title" hasCustomPrompt="1"/>
          </p:nvPr>
        </p:nvSpPr>
        <p:spPr>
          <a:xfrm>
            <a:off x="3203848" y="2660915"/>
            <a:ext cx="5472608" cy="1440160"/>
          </a:xfrm>
        </p:spPr>
        <p:txBody>
          <a:bodyPr anchor="t"/>
          <a:lstStyle>
            <a:lvl1pPr>
              <a:defRPr sz="3000" b="0">
                <a:solidFill>
                  <a:schemeClr val="bg1"/>
                </a:solidFill>
              </a:defRPr>
            </a:lvl1pPr>
          </a:lstStyle>
          <a:p>
            <a:r>
              <a:rPr lang="en-US"/>
              <a:t>Click to add chapter title </a:t>
            </a:r>
          </a:p>
        </p:txBody>
      </p:sp>
    </p:spTree>
    <p:extLst>
      <p:ext uri="{BB962C8B-B14F-4D97-AF65-F5344CB8AC3E}">
        <p14:creationId xmlns:p14="http://schemas.microsoft.com/office/powerpoint/2010/main" val="941374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240300" y="6309396"/>
            <a:ext cx="443268" cy="288033"/>
          </a:xfrm>
          <a:prstGeom prst="rect">
            <a:avLst/>
          </a:prstGeom>
        </p:spPr>
        <p:txBody>
          <a:bodyPr vert="horz" lIns="91396" tIns="45698" rIns="91396" bIns="45698"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solidFill>
                  <a:prstClr val="black"/>
                </a:solidFill>
              </a:rPr>
              <a:pPr/>
              <a:t>‹#›</a:t>
            </a:fld>
            <a:endParaRPr lang="nl-NL">
              <a:solidFill>
                <a:prstClr val="black"/>
              </a:solidFill>
            </a:endParaRPr>
          </a:p>
        </p:txBody>
      </p:sp>
      <p:sp>
        <p:nvSpPr>
          <p:cNvPr id="14" name="Text Placeholder 2"/>
          <p:cNvSpPr>
            <a:spLocks noGrp="1"/>
          </p:cNvSpPr>
          <p:nvPr>
            <p:ph type="body" idx="1"/>
          </p:nvPr>
        </p:nvSpPr>
        <p:spPr>
          <a:xfrm>
            <a:off x="216488" y="1454400"/>
            <a:ext cx="8748000" cy="4633200"/>
          </a:xfrm>
          <a:prstGeom prst="rect">
            <a:avLst/>
          </a:prstGeom>
        </p:spPr>
        <p:txBody>
          <a:bodyPr vert="horz" lIns="91396" tIns="45698" rIns="91396" bIns="45698"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216488" y="164637"/>
            <a:ext cx="8748000" cy="756000"/>
          </a:xfrm>
          <a:prstGeom prst="rect">
            <a:avLst/>
          </a:prstGeom>
        </p:spPr>
        <p:txBody>
          <a:bodyPr vert="horz" lIns="91396" tIns="45698" rIns="91396" bIns="45698" rtlCol="0" anchor="t" anchorCtr="0">
            <a:noAutofit/>
          </a:bodyPr>
          <a:lstStyle/>
          <a:p>
            <a:r>
              <a:rPr lang="nl-NL"/>
              <a:t>Click to edit the header</a:t>
            </a:r>
          </a:p>
        </p:txBody>
      </p:sp>
    </p:spTree>
    <p:extLst>
      <p:ext uri="{BB962C8B-B14F-4D97-AF65-F5344CB8AC3E}">
        <p14:creationId xmlns:p14="http://schemas.microsoft.com/office/powerpoint/2010/main" val="132264719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1" r:id="rId25"/>
    <p:sldLayoutId id="2147483703" r:id="rId26"/>
    <p:sldLayoutId id="2147483705" r:id="rId27"/>
    <p:sldLayoutId id="2147483706" r:id="rId28"/>
  </p:sldLayoutIdLst>
  <p:timing>
    <p:tnLst>
      <p:par>
        <p:cTn id="1" dur="indefinite" restart="never" nodeType="tmRoot"/>
      </p:par>
    </p:tnLst>
  </p:timing>
  <p:hf hdr="0" ftr="0" dt="0"/>
  <p:txStyles>
    <p:titleStyle>
      <a:lvl1pPr algn="l" defTabSz="913938"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p:titleStyle>
    <p:bodyStyle>
      <a:lvl1pPr marL="269867" indent="-269867" algn="l" defTabSz="913938" rtl="0" eaLnBrk="1" latinLnBrk="0" hangingPunct="1">
        <a:spcBef>
          <a:spcPct val="20000"/>
        </a:spcBef>
        <a:buClr>
          <a:schemeClr val="tx2"/>
        </a:buClr>
        <a:buFont typeface="Wingdings" panose="05000000000000000000" pitchFamily="2" charset="2"/>
        <a:buChar char="§"/>
        <a:defRPr sz="1600" kern="1200" baseline="0">
          <a:solidFill>
            <a:schemeClr val="tx1"/>
          </a:solidFill>
          <a:latin typeface="Verdana" pitchFamily="34" charset="0"/>
          <a:ea typeface="Verdana" pitchFamily="34" charset="0"/>
          <a:cs typeface="Verdana" pitchFamily="34" charset="0"/>
        </a:defRPr>
      </a:lvl1pPr>
      <a:lvl2pPr marL="539725" indent="-269867" algn="l" defTabSz="913938"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09590" indent="-269867" algn="l" defTabSz="913938"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79451" indent="-269867" algn="l" defTabSz="913938"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49318" indent="-269867" algn="l" defTabSz="913938"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3319" indent="-228483" algn="l" defTabSz="91393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292" indent="-228483" algn="l" defTabSz="91393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257" indent="-228483" algn="l" defTabSz="91393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226" indent="-228483" algn="l" defTabSz="91393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3938" rtl="0" eaLnBrk="1" latinLnBrk="0" hangingPunct="1">
        <a:defRPr sz="1800" kern="1200">
          <a:solidFill>
            <a:schemeClr val="tx1"/>
          </a:solidFill>
          <a:latin typeface="+mn-lt"/>
          <a:ea typeface="+mn-ea"/>
          <a:cs typeface="+mn-cs"/>
        </a:defRPr>
      </a:lvl1pPr>
      <a:lvl2pPr marL="456962" algn="l" defTabSz="913938" rtl="0" eaLnBrk="1" latinLnBrk="0" hangingPunct="1">
        <a:defRPr sz="1800" kern="1200">
          <a:solidFill>
            <a:schemeClr val="tx1"/>
          </a:solidFill>
          <a:latin typeface="+mn-lt"/>
          <a:ea typeface="+mn-ea"/>
          <a:cs typeface="+mn-cs"/>
        </a:defRPr>
      </a:lvl2pPr>
      <a:lvl3pPr marL="913938" algn="l" defTabSz="913938" rtl="0" eaLnBrk="1" latinLnBrk="0" hangingPunct="1">
        <a:defRPr sz="1800" kern="1200">
          <a:solidFill>
            <a:schemeClr val="tx1"/>
          </a:solidFill>
          <a:latin typeface="+mn-lt"/>
          <a:ea typeface="+mn-ea"/>
          <a:cs typeface="+mn-cs"/>
        </a:defRPr>
      </a:lvl3pPr>
      <a:lvl4pPr marL="1370907" algn="l" defTabSz="913938" rtl="0" eaLnBrk="1" latinLnBrk="0" hangingPunct="1">
        <a:defRPr sz="1800" kern="1200">
          <a:solidFill>
            <a:schemeClr val="tx1"/>
          </a:solidFill>
          <a:latin typeface="+mn-lt"/>
          <a:ea typeface="+mn-ea"/>
          <a:cs typeface="+mn-cs"/>
        </a:defRPr>
      </a:lvl4pPr>
      <a:lvl5pPr marL="1827878" algn="l" defTabSz="913938" rtl="0" eaLnBrk="1" latinLnBrk="0" hangingPunct="1">
        <a:defRPr sz="1800" kern="1200">
          <a:solidFill>
            <a:schemeClr val="tx1"/>
          </a:solidFill>
          <a:latin typeface="+mn-lt"/>
          <a:ea typeface="+mn-ea"/>
          <a:cs typeface="+mn-cs"/>
        </a:defRPr>
      </a:lvl5pPr>
      <a:lvl6pPr marL="2284838" algn="l" defTabSz="913938" rtl="0" eaLnBrk="1" latinLnBrk="0" hangingPunct="1">
        <a:defRPr sz="1800" kern="1200">
          <a:solidFill>
            <a:schemeClr val="tx1"/>
          </a:solidFill>
          <a:latin typeface="+mn-lt"/>
          <a:ea typeface="+mn-ea"/>
          <a:cs typeface="+mn-cs"/>
        </a:defRPr>
      </a:lvl6pPr>
      <a:lvl7pPr marL="2741804" algn="l" defTabSz="913938" rtl="0" eaLnBrk="1" latinLnBrk="0" hangingPunct="1">
        <a:defRPr sz="1800" kern="1200">
          <a:solidFill>
            <a:schemeClr val="tx1"/>
          </a:solidFill>
          <a:latin typeface="+mn-lt"/>
          <a:ea typeface="+mn-ea"/>
          <a:cs typeface="+mn-cs"/>
        </a:defRPr>
      </a:lvl7pPr>
      <a:lvl8pPr marL="3198772" algn="l" defTabSz="913938" rtl="0" eaLnBrk="1" latinLnBrk="0" hangingPunct="1">
        <a:defRPr sz="1800" kern="1200">
          <a:solidFill>
            <a:schemeClr val="tx1"/>
          </a:solidFill>
          <a:latin typeface="+mn-lt"/>
          <a:ea typeface="+mn-ea"/>
          <a:cs typeface="+mn-cs"/>
        </a:defRPr>
      </a:lvl8pPr>
      <a:lvl9pPr marL="3655738" algn="l" defTabSz="91393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7.xml"/></Relationships>
</file>

<file path=ppt/slides/_rels/slide1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7.xml"/></Relationships>
</file>

<file path=ppt/slides/_rels/slide1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ctrTitle"/>
          </p:nvPr>
        </p:nvSpPr>
        <p:spPr>
          <a:xfrm>
            <a:off x="560005" y="3688988"/>
            <a:ext cx="8309346" cy="1129198"/>
          </a:xfrm>
        </p:spPr>
        <p:txBody>
          <a:bodyPr/>
          <a:lstStyle/>
          <a:p>
            <a:pPr lvl="0"/>
            <a:r>
              <a:rPr lang="en-US" sz="6000" dirty="0" smtClean="0"/>
              <a:t>Apache Hive</a:t>
            </a:r>
            <a:endParaRPr lang="en-US" sz="6000" dirty="0"/>
          </a:p>
        </p:txBody>
      </p:sp>
      <p:pic>
        <p:nvPicPr>
          <p:cNvPr id="4" name="Picture 7" descr="Hive"/>
          <p:cNvPicPr>
            <a:picLocks noChangeAspect="1" noChangeArrowheads="1"/>
          </p:cNvPicPr>
          <p:nvPr/>
        </p:nvPicPr>
        <p:blipFill>
          <a:blip r:embed="rId3"/>
          <a:srcRect/>
          <a:stretch>
            <a:fillRect/>
          </a:stretch>
        </p:blipFill>
        <p:spPr bwMode="auto">
          <a:xfrm>
            <a:off x="6430187" y="418335"/>
            <a:ext cx="1854993" cy="2283565"/>
          </a:xfrm>
          <a:prstGeom prst="rect">
            <a:avLst/>
          </a:prstGeom>
          <a:noFill/>
          <a:ln w="9525">
            <a:noFill/>
            <a:miter lim="800000"/>
            <a:headEnd/>
            <a:tailEnd/>
          </a:ln>
        </p:spPr>
      </p:pic>
    </p:spTree>
    <p:extLst>
      <p:ext uri="{BB962C8B-B14F-4D97-AF65-F5344CB8AC3E}">
        <p14:creationId xmlns:p14="http://schemas.microsoft.com/office/powerpoint/2010/main" val="1852722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IN" smtClean="0"/>
              <a:t>The Hive Architecture</a:t>
            </a:r>
            <a:endParaRPr lang="en-IN" dirty="0" smtClean="0"/>
          </a:p>
        </p:txBody>
      </p:sp>
      <p:pic>
        <p:nvPicPr>
          <p:cNvPr id="13316" name="Picture 2"/>
          <p:cNvPicPr>
            <a:picLocks noChangeAspect="1" noChangeArrowheads="1"/>
          </p:cNvPicPr>
          <p:nvPr/>
        </p:nvPicPr>
        <p:blipFill rotWithShape="1">
          <a:blip r:embed="rId3"/>
          <a:srcRect b="4535"/>
          <a:stretch/>
        </p:blipFill>
        <p:spPr bwMode="auto">
          <a:xfrm>
            <a:off x="615462" y="1539523"/>
            <a:ext cx="8141676" cy="4298570"/>
          </a:xfrm>
          <a:prstGeom prst="rect">
            <a:avLst/>
          </a:prstGeom>
          <a:noFill/>
          <a:ln w="9525">
            <a:noFill/>
            <a:miter lim="800000"/>
            <a:headEnd/>
            <a:tailEnd/>
          </a:ln>
        </p:spPr>
      </p:pic>
    </p:spTree>
    <p:extLst>
      <p:ext uri="{BB962C8B-B14F-4D97-AF65-F5344CB8AC3E}">
        <p14:creationId xmlns:p14="http://schemas.microsoft.com/office/powerpoint/2010/main" val="400531467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Placeholder 2"/>
          <p:cNvSpPr>
            <a:spLocks noGrp="1"/>
          </p:cNvSpPr>
          <p:nvPr>
            <p:ph idx="1"/>
          </p:nvPr>
        </p:nvSpPr>
        <p:spPr/>
        <p:txBody>
          <a:bodyPr/>
          <a:lstStyle/>
          <a:p>
            <a:pPr lvl="1"/>
            <a:r>
              <a:rPr lang="en-US" smtClean="0"/>
              <a:t>If your data already exists in a table, recent versions of Hive can dynamically insert the data into specific partitions for you.</a:t>
            </a:r>
          </a:p>
          <a:p>
            <a:pPr lvl="1"/>
            <a:endParaRPr lang="en-US" smtClean="0"/>
          </a:p>
          <a:p>
            <a:pPr lvl="1"/>
            <a:r>
              <a:rPr lang="en-US" smtClean="0"/>
              <a:t>Syntax:</a:t>
            </a:r>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pPr lvl="1"/>
            <a:r>
              <a:rPr lang="en-US" smtClean="0"/>
              <a:t>Partitions are automatically created based on the value of the last column.</a:t>
            </a:r>
          </a:p>
          <a:p>
            <a:pPr lvl="2"/>
            <a:r>
              <a:rPr lang="en-US" smtClean="0"/>
              <a:t>If the partition does not already exist, it will be created</a:t>
            </a:r>
          </a:p>
          <a:p>
            <a:pPr lvl="2"/>
            <a:endParaRPr lang="en-US" smtClean="0"/>
          </a:p>
          <a:p>
            <a:pPr lvl="2"/>
            <a:r>
              <a:rPr lang="en-US" smtClean="0"/>
              <a:t>If the partition does exist, it will be overwritten</a:t>
            </a:r>
            <a:endParaRPr lang="en-US" dirty="0"/>
          </a:p>
        </p:txBody>
      </p:sp>
      <p:sp>
        <p:nvSpPr>
          <p:cNvPr id="90114" name="Title 1"/>
          <p:cNvSpPr>
            <a:spLocks noGrp="1"/>
          </p:cNvSpPr>
          <p:nvPr>
            <p:ph type="title"/>
          </p:nvPr>
        </p:nvSpPr>
        <p:spPr/>
        <p:txBody>
          <a:bodyPr/>
          <a:lstStyle/>
          <a:p>
            <a:r>
              <a:rPr lang="en-IN" smtClean="0"/>
              <a:t>Dynamic Partition Inserts</a:t>
            </a:r>
            <a:endParaRPr lang="en-IN" dirty="0" smtClean="0"/>
          </a:p>
        </p:txBody>
      </p:sp>
      <p:sp>
        <p:nvSpPr>
          <p:cNvPr id="4" name="Rounded Rectangle 3"/>
          <p:cNvSpPr/>
          <p:nvPr/>
        </p:nvSpPr>
        <p:spPr>
          <a:xfrm>
            <a:off x="578733" y="2806135"/>
            <a:ext cx="8041311" cy="163185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rPr>
              <a:t>FROM</a:t>
            </a:r>
            <a:r>
              <a:rPr lang="en-US" dirty="0">
                <a:solidFill>
                  <a:schemeClr val="tx1"/>
                </a:solidFill>
              </a:rPr>
              <a:t> employees</a:t>
            </a:r>
          </a:p>
          <a:p>
            <a:pPr>
              <a:defRPr/>
            </a:pPr>
            <a:r>
              <a:rPr lang="en-US" b="1" dirty="0">
                <a:solidFill>
                  <a:schemeClr val="tx1"/>
                </a:solidFill>
              </a:rPr>
              <a:t>INSERT OVERWRITE TABLE </a:t>
            </a:r>
            <a:r>
              <a:rPr lang="en-US" dirty="0" err="1">
                <a:solidFill>
                  <a:schemeClr val="tx1"/>
                </a:solidFill>
              </a:rPr>
              <a:t>emps_by_dept</a:t>
            </a:r>
            <a:r>
              <a:rPr lang="en-US" dirty="0">
                <a:solidFill>
                  <a:schemeClr val="tx1"/>
                </a:solidFill>
              </a:rPr>
              <a:t> </a:t>
            </a:r>
            <a:r>
              <a:rPr lang="en-US" dirty="0" smtClean="0">
                <a:solidFill>
                  <a:schemeClr val="tx1"/>
                </a:solidFill>
              </a:rPr>
              <a:t> </a:t>
            </a:r>
            <a:r>
              <a:rPr lang="en-US" b="1" dirty="0" smtClean="0">
                <a:solidFill>
                  <a:schemeClr val="tx1"/>
                </a:solidFill>
              </a:rPr>
              <a:t>PARTITION</a:t>
            </a:r>
            <a:r>
              <a:rPr lang="en-US" dirty="0" smtClean="0">
                <a:solidFill>
                  <a:schemeClr val="tx1"/>
                </a:solidFill>
              </a:rPr>
              <a:t>(dept</a:t>
            </a:r>
            <a:r>
              <a:rPr lang="en-US" dirty="0">
                <a:solidFill>
                  <a:schemeClr val="tx1"/>
                </a:solidFill>
              </a:rPr>
              <a:t>)</a:t>
            </a:r>
          </a:p>
          <a:p>
            <a:pPr>
              <a:defRPr/>
            </a:pPr>
            <a:r>
              <a:rPr lang="en-US" b="1" dirty="0">
                <a:solidFill>
                  <a:schemeClr val="tx1"/>
                </a:solidFill>
              </a:rPr>
              <a:t>SELECT</a:t>
            </a:r>
            <a:r>
              <a:rPr lang="en-US" dirty="0">
                <a:solidFill>
                  <a:schemeClr val="tx1"/>
                </a:solidFill>
              </a:rPr>
              <a:t> first_name, last_name, address, phone, dept;</a:t>
            </a:r>
          </a:p>
        </p:txBody>
      </p:sp>
    </p:spTree>
    <p:extLst>
      <p:ext uri="{BB962C8B-B14F-4D97-AF65-F5344CB8AC3E}">
        <p14:creationId xmlns:p14="http://schemas.microsoft.com/office/powerpoint/2010/main" val="3109369968"/>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Text Placeholder 2"/>
          <p:cNvSpPr>
            <a:spLocks noGrp="1"/>
          </p:cNvSpPr>
          <p:nvPr>
            <p:ph idx="1"/>
          </p:nvPr>
        </p:nvSpPr>
        <p:spPr/>
        <p:txBody>
          <a:bodyPr/>
          <a:lstStyle/>
          <a:p>
            <a:pPr lvl="1"/>
            <a:r>
              <a:rPr lang="en-US" dirty="0" smtClean="0"/>
              <a:t>Three Hive configuration properties exist to limit  this:</a:t>
            </a:r>
          </a:p>
          <a:p>
            <a:pPr lvl="1"/>
            <a:r>
              <a:rPr lang="en-US" dirty="0" err="1" smtClean="0"/>
              <a:t>hive.exec.max.dynamic.partitions.pernode</a:t>
            </a:r>
            <a:endParaRPr lang="en-US" dirty="0" smtClean="0"/>
          </a:p>
          <a:p>
            <a:pPr lvl="2"/>
            <a:r>
              <a:rPr lang="en-US" dirty="0" smtClean="0"/>
              <a:t>Maximum number of dynamic partitions that can be created by any given Mapper or Reducer</a:t>
            </a:r>
          </a:p>
          <a:p>
            <a:pPr lvl="2"/>
            <a:r>
              <a:rPr lang="en-US" dirty="0" smtClean="0"/>
              <a:t>Default 100</a:t>
            </a:r>
          </a:p>
          <a:p>
            <a:pPr lvl="2"/>
            <a:endParaRPr lang="en-US" dirty="0" smtClean="0"/>
          </a:p>
          <a:p>
            <a:pPr lvl="1"/>
            <a:r>
              <a:rPr lang="en-US" dirty="0" err="1" smtClean="0"/>
              <a:t>hive.exec.max.dynamic.partitions</a:t>
            </a:r>
            <a:endParaRPr lang="en-US" dirty="0" smtClean="0"/>
          </a:p>
          <a:p>
            <a:pPr lvl="2"/>
            <a:r>
              <a:rPr lang="en-US" dirty="0" smtClean="0"/>
              <a:t>Total number of dynamic partitions that can be created by one.</a:t>
            </a:r>
          </a:p>
          <a:p>
            <a:pPr lvl="2"/>
            <a:r>
              <a:rPr lang="en-US" dirty="0" err="1" smtClean="0"/>
              <a:t>HiveQL</a:t>
            </a:r>
            <a:r>
              <a:rPr lang="en-US" dirty="0" smtClean="0"/>
              <a:t> statement</a:t>
            </a:r>
          </a:p>
          <a:p>
            <a:pPr lvl="2"/>
            <a:r>
              <a:rPr lang="en-US" dirty="0" smtClean="0"/>
              <a:t>Default 1000</a:t>
            </a:r>
          </a:p>
          <a:p>
            <a:pPr marL="539723" lvl="2" indent="0">
              <a:buNone/>
            </a:pPr>
            <a:endParaRPr lang="en-US" dirty="0" smtClean="0"/>
          </a:p>
          <a:p>
            <a:pPr lvl="1"/>
            <a:r>
              <a:rPr lang="en-US" dirty="0" err="1" smtClean="0"/>
              <a:t>hive.exec.max.created.files</a:t>
            </a:r>
            <a:endParaRPr lang="en-US" dirty="0" smtClean="0"/>
          </a:p>
          <a:p>
            <a:pPr lvl="2"/>
            <a:r>
              <a:rPr lang="en-US" dirty="0" smtClean="0"/>
              <a:t>Maximum total files created by Mappers and Reducers</a:t>
            </a:r>
          </a:p>
          <a:p>
            <a:pPr lvl="2"/>
            <a:r>
              <a:rPr lang="en-US" dirty="0" smtClean="0"/>
              <a:t>Default 100000</a:t>
            </a:r>
            <a:endParaRPr lang="en-US" dirty="0"/>
          </a:p>
        </p:txBody>
      </p:sp>
      <p:sp>
        <p:nvSpPr>
          <p:cNvPr id="91138" name="Title 1"/>
          <p:cNvSpPr>
            <a:spLocks noGrp="1"/>
          </p:cNvSpPr>
          <p:nvPr>
            <p:ph type="title"/>
          </p:nvPr>
        </p:nvSpPr>
        <p:spPr/>
        <p:txBody>
          <a:bodyPr/>
          <a:lstStyle/>
          <a:p>
            <a:r>
              <a:rPr lang="en-IN" smtClean="0"/>
              <a:t>Dynamic Partition Inserts</a:t>
            </a:r>
            <a:endParaRPr lang="en-IN" dirty="0" smtClean="0"/>
          </a:p>
        </p:txBody>
      </p:sp>
    </p:spTree>
    <p:extLst>
      <p:ext uri="{BB962C8B-B14F-4D97-AF65-F5344CB8AC3E}">
        <p14:creationId xmlns:p14="http://schemas.microsoft.com/office/powerpoint/2010/main" val="461942304"/>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Text Placeholder 2"/>
          <p:cNvSpPr>
            <a:spLocks noGrp="1"/>
          </p:cNvSpPr>
          <p:nvPr>
            <p:ph idx="1"/>
          </p:nvPr>
        </p:nvSpPr>
        <p:spPr/>
        <p:txBody>
          <a:bodyPr/>
          <a:lstStyle/>
          <a:p>
            <a:pPr lvl="1"/>
            <a:r>
              <a:rPr lang="en-IN" smtClean="0"/>
              <a:t>A table can have sub-partitions.</a:t>
            </a:r>
          </a:p>
          <a:p>
            <a:pPr lvl="1"/>
            <a:endParaRPr lang="en-IN" smtClean="0"/>
          </a:p>
          <a:p>
            <a:pPr lvl="1"/>
            <a:r>
              <a:rPr lang="en-IN" smtClean="0"/>
              <a:t>Example</a:t>
            </a:r>
          </a:p>
          <a:p>
            <a:pPr lvl="1"/>
            <a:endParaRPr lang="en-IN" smtClean="0"/>
          </a:p>
          <a:p>
            <a:pPr lvl="1"/>
            <a:endParaRPr lang="en-IN" smtClean="0"/>
          </a:p>
          <a:p>
            <a:pPr lvl="1"/>
            <a:endParaRPr lang="en-IN" smtClean="0"/>
          </a:p>
          <a:p>
            <a:pPr lvl="1"/>
            <a:endParaRPr lang="en-IN" smtClean="0"/>
          </a:p>
          <a:p>
            <a:pPr lvl="1"/>
            <a:r>
              <a:rPr lang="en-IN" smtClean="0"/>
              <a:t>Second partition will be a subdirectory of the first partition’s directory.</a:t>
            </a:r>
          </a:p>
          <a:p>
            <a:pPr lvl="2"/>
            <a:r>
              <a:rPr lang="en-IN" smtClean="0"/>
              <a:t>E.g. create a partition year, a sub-partition month and another sub-partition for date</a:t>
            </a:r>
          </a:p>
          <a:p>
            <a:pPr lvl="2"/>
            <a:endParaRPr lang="en-IN" smtClean="0"/>
          </a:p>
          <a:p>
            <a:pPr lvl="1"/>
            <a:r>
              <a:rPr lang="en-IN" smtClean="0"/>
              <a:t>Multiple partitions can be used during a multi-partition insert.</a:t>
            </a:r>
          </a:p>
          <a:p>
            <a:pPr lvl="2"/>
            <a:r>
              <a:rPr lang="en-IN" smtClean="0"/>
              <a:t> The dynamically defined partition must be the last partition in the list</a:t>
            </a:r>
            <a:endParaRPr lang="en-IN" dirty="0"/>
          </a:p>
        </p:txBody>
      </p:sp>
      <p:sp>
        <p:nvSpPr>
          <p:cNvPr id="92162" name="Title 1"/>
          <p:cNvSpPr>
            <a:spLocks noGrp="1"/>
          </p:cNvSpPr>
          <p:nvPr>
            <p:ph type="title"/>
          </p:nvPr>
        </p:nvSpPr>
        <p:spPr/>
        <p:txBody>
          <a:bodyPr/>
          <a:lstStyle/>
          <a:p>
            <a:r>
              <a:rPr lang="en-IN" smtClean="0"/>
              <a:t>Sub-Partitions</a:t>
            </a:r>
            <a:endParaRPr lang="en-IN" dirty="0" smtClean="0"/>
          </a:p>
        </p:txBody>
      </p:sp>
      <p:sp>
        <p:nvSpPr>
          <p:cNvPr id="4" name="Rounded Rectangle 3"/>
          <p:cNvSpPr/>
          <p:nvPr/>
        </p:nvSpPr>
        <p:spPr>
          <a:xfrm>
            <a:off x="506702" y="2467362"/>
            <a:ext cx="8032285" cy="84512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rPr>
              <a:t>CREATE TABLE </a:t>
            </a:r>
            <a:r>
              <a:rPr lang="en-US" dirty="0">
                <a:solidFill>
                  <a:schemeClr val="tx1"/>
                </a:solidFill>
              </a:rPr>
              <a:t>t (col_spec)</a:t>
            </a:r>
          </a:p>
          <a:p>
            <a:pPr>
              <a:defRPr/>
            </a:pPr>
            <a:r>
              <a:rPr lang="en-US" b="1" dirty="0">
                <a:solidFill>
                  <a:schemeClr val="tx1"/>
                </a:solidFill>
              </a:rPr>
              <a:t>PARTITION</a:t>
            </a:r>
            <a:r>
              <a:rPr lang="en-US" dirty="0">
                <a:solidFill>
                  <a:schemeClr val="tx1"/>
                </a:solidFill>
              </a:rPr>
              <a:t>(dt STRING, country STRING)</a:t>
            </a:r>
          </a:p>
        </p:txBody>
      </p:sp>
    </p:spTree>
    <p:extLst>
      <p:ext uri="{BB962C8B-B14F-4D97-AF65-F5344CB8AC3E}">
        <p14:creationId xmlns:p14="http://schemas.microsoft.com/office/powerpoint/2010/main" val="4161571803"/>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Placeholder 2"/>
          <p:cNvSpPr>
            <a:spLocks noGrp="1"/>
          </p:cNvSpPr>
          <p:nvPr>
            <p:ph idx="1"/>
          </p:nvPr>
        </p:nvSpPr>
        <p:spPr/>
        <p:txBody>
          <a:bodyPr/>
          <a:lstStyle/>
          <a:p>
            <a:pPr lvl="1"/>
            <a:r>
              <a:rPr lang="en-US" dirty="0" smtClean="0"/>
              <a:t>Hive’s ALTER TABLE statement provides the ability to drop or add a partition.</a:t>
            </a:r>
          </a:p>
          <a:p>
            <a:pPr lvl="1"/>
            <a:endParaRPr lang="en-US" dirty="0" smtClean="0"/>
          </a:p>
          <a:p>
            <a:pPr lvl="1"/>
            <a:r>
              <a:rPr lang="en-US" dirty="0" smtClean="0"/>
              <a:t>Adding multiple partitions example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marL="269858" lvl="1" indent="0">
              <a:buNone/>
            </a:pPr>
            <a:endParaRPr lang="en-US" dirty="0" smtClean="0"/>
          </a:p>
          <a:p>
            <a:pPr lvl="1"/>
            <a:r>
              <a:rPr lang="en-US" dirty="0" smtClean="0"/>
              <a:t>Removing partition example</a:t>
            </a:r>
            <a:endParaRPr lang="en-US" dirty="0"/>
          </a:p>
        </p:txBody>
      </p:sp>
      <p:sp>
        <p:nvSpPr>
          <p:cNvPr id="93186" name="Title 1"/>
          <p:cNvSpPr>
            <a:spLocks noGrp="1"/>
          </p:cNvSpPr>
          <p:nvPr>
            <p:ph type="title"/>
          </p:nvPr>
        </p:nvSpPr>
        <p:spPr/>
        <p:txBody>
          <a:bodyPr/>
          <a:lstStyle/>
          <a:p>
            <a:r>
              <a:rPr lang="en-IN" smtClean="0"/>
              <a:t>Dropping/Adding Partitions</a:t>
            </a:r>
            <a:endParaRPr lang="en-IN" dirty="0" smtClean="0"/>
          </a:p>
        </p:txBody>
      </p:sp>
      <p:sp>
        <p:nvSpPr>
          <p:cNvPr id="4" name="Rounded Rectangle 3"/>
          <p:cNvSpPr/>
          <p:nvPr/>
        </p:nvSpPr>
        <p:spPr>
          <a:xfrm>
            <a:off x="613903" y="2483330"/>
            <a:ext cx="7959604" cy="2000747"/>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r>
              <a:rPr lang="en-US" b="1" dirty="0">
                <a:solidFill>
                  <a:schemeClr val="tx1"/>
                </a:solidFill>
              </a:rPr>
              <a:t>ALTER TABLE page_view ADD PARTITION (dt='2008-08-08',</a:t>
            </a:r>
          </a:p>
          <a:p>
            <a:r>
              <a:rPr lang="en-US" b="1" dirty="0">
                <a:solidFill>
                  <a:schemeClr val="tx1"/>
                </a:solidFill>
              </a:rPr>
              <a:t>country='us') location '/path/to/us/part080808’;</a:t>
            </a:r>
          </a:p>
          <a:p>
            <a:endParaRPr lang="en-US" b="1" dirty="0">
              <a:solidFill>
                <a:schemeClr val="tx1"/>
              </a:solidFill>
            </a:endParaRPr>
          </a:p>
          <a:p>
            <a:r>
              <a:rPr lang="en-US" b="1" dirty="0">
                <a:solidFill>
                  <a:schemeClr val="tx1"/>
                </a:solidFill>
              </a:rPr>
              <a:t>ALTER TABLE page_view ADD PARTITION (dt='2008-08-09',</a:t>
            </a:r>
          </a:p>
          <a:p>
            <a:r>
              <a:rPr lang="en-US" b="1" dirty="0">
                <a:solidFill>
                  <a:schemeClr val="tx1"/>
                </a:solidFill>
              </a:rPr>
              <a:t>country='us') location '/path/to/us/part080809';</a:t>
            </a:r>
          </a:p>
        </p:txBody>
      </p:sp>
      <p:sp>
        <p:nvSpPr>
          <p:cNvPr id="5" name="Rounded Rectangle 4"/>
          <p:cNvSpPr/>
          <p:nvPr/>
        </p:nvSpPr>
        <p:spPr>
          <a:xfrm>
            <a:off x="613903" y="5084692"/>
            <a:ext cx="7959604" cy="863271"/>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r>
              <a:rPr lang="en-US" b="1" dirty="0">
                <a:solidFill>
                  <a:schemeClr val="tx1"/>
                </a:solidFill>
              </a:rPr>
              <a:t>ALTER TABLE page_view DROP PARTITION</a:t>
            </a:r>
          </a:p>
          <a:p>
            <a:r>
              <a:rPr lang="en-US" b="1" dirty="0">
                <a:solidFill>
                  <a:schemeClr val="tx1"/>
                </a:solidFill>
              </a:rPr>
              <a:t>(dt='2008-08-08', country='us');</a:t>
            </a:r>
          </a:p>
        </p:txBody>
      </p:sp>
    </p:spTree>
    <p:extLst>
      <p:ext uri="{BB962C8B-B14F-4D97-AF65-F5344CB8AC3E}">
        <p14:creationId xmlns:p14="http://schemas.microsoft.com/office/powerpoint/2010/main" val="1644297957"/>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Text Placeholder 2"/>
          <p:cNvSpPr>
            <a:spLocks noGrp="1"/>
          </p:cNvSpPr>
          <p:nvPr>
            <p:ph idx="1"/>
          </p:nvPr>
        </p:nvSpPr>
        <p:spPr/>
        <p:txBody>
          <a:bodyPr/>
          <a:lstStyle/>
          <a:p>
            <a:pPr lvl="1"/>
            <a:r>
              <a:rPr lang="en-US" smtClean="0"/>
              <a:t>Bucketing data is similar to partitioning data.</a:t>
            </a:r>
          </a:p>
          <a:p>
            <a:pPr lvl="1"/>
            <a:endParaRPr lang="en-US" smtClean="0"/>
          </a:p>
          <a:p>
            <a:pPr lvl="1"/>
            <a:r>
              <a:rPr lang="en-US" smtClean="0"/>
              <a:t>Data is split into buckets based on the hash value of the column of the incoming data.</a:t>
            </a:r>
          </a:p>
          <a:p>
            <a:pPr lvl="1"/>
            <a:endParaRPr lang="en-US" smtClean="0"/>
          </a:p>
          <a:p>
            <a:pPr lvl="1"/>
            <a:r>
              <a:rPr lang="en-US" smtClean="0"/>
              <a:t>Intended to produce an even distribution of rows across n buckets.</a:t>
            </a:r>
          </a:p>
          <a:p>
            <a:pPr lvl="1"/>
            <a:endParaRPr lang="en-US" smtClean="0"/>
          </a:p>
          <a:p>
            <a:pPr lvl="1"/>
            <a:r>
              <a:rPr lang="en-US" smtClean="0"/>
              <a:t>Useful for jobs which need to ‘sample’ data from the table.</a:t>
            </a:r>
          </a:p>
          <a:p>
            <a:pPr lvl="2"/>
            <a:r>
              <a:rPr lang="en-US" smtClean="0"/>
              <a:t>Jobs which just work on a ‘random’ portion of the data</a:t>
            </a:r>
            <a:endParaRPr lang="en-US" dirty="0"/>
          </a:p>
        </p:txBody>
      </p:sp>
      <p:sp>
        <p:nvSpPr>
          <p:cNvPr id="94210" name="Title 1"/>
          <p:cNvSpPr>
            <a:spLocks noGrp="1"/>
          </p:cNvSpPr>
          <p:nvPr>
            <p:ph type="title"/>
          </p:nvPr>
        </p:nvSpPr>
        <p:spPr/>
        <p:txBody>
          <a:bodyPr/>
          <a:lstStyle/>
          <a:p>
            <a:r>
              <a:rPr lang="en-IN" smtClean="0"/>
              <a:t>What is Bucketing?</a:t>
            </a:r>
            <a:endParaRPr lang="en-IN" dirty="0" smtClean="0"/>
          </a:p>
        </p:txBody>
      </p:sp>
    </p:spTree>
    <p:extLst>
      <p:ext uri="{BB962C8B-B14F-4D97-AF65-F5344CB8AC3E}">
        <p14:creationId xmlns:p14="http://schemas.microsoft.com/office/powerpoint/2010/main" val="484044472"/>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Text Placeholder 2"/>
          <p:cNvSpPr>
            <a:spLocks noGrp="1"/>
          </p:cNvSpPr>
          <p:nvPr>
            <p:ph idx="1"/>
          </p:nvPr>
        </p:nvSpPr>
        <p:spPr/>
        <p:txBody>
          <a:bodyPr/>
          <a:lstStyle/>
          <a:p>
            <a:pPr lvl="1"/>
            <a:r>
              <a:rPr lang="en-US" smtClean="0"/>
              <a:t>Syntax to create a bucketed table</a:t>
            </a:r>
            <a:endParaRPr lang="en-US" dirty="0"/>
          </a:p>
        </p:txBody>
      </p:sp>
      <p:sp>
        <p:nvSpPr>
          <p:cNvPr id="95234" name="Title 1"/>
          <p:cNvSpPr>
            <a:spLocks noGrp="1"/>
          </p:cNvSpPr>
          <p:nvPr>
            <p:ph type="title"/>
          </p:nvPr>
        </p:nvSpPr>
        <p:spPr/>
        <p:txBody>
          <a:bodyPr/>
          <a:lstStyle/>
          <a:p>
            <a:r>
              <a:rPr lang="en-IN" smtClean="0"/>
              <a:t>Creating a bucketed table</a:t>
            </a:r>
            <a:endParaRPr lang="en-IN" dirty="0" smtClean="0"/>
          </a:p>
        </p:txBody>
      </p:sp>
      <p:sp>
        <p:nvSpPr>
          <p:cNvPr id="4" name="Rounded Rectangle 3"/>
          <p:cNvSpPr/>
          <p:nvPr/>
        </p:nvSpPr>
        <p:spPr>
          <a:xfrm>
            <a:off x="557071" y="1970777"/>
            <a:ext cx="7335154" cy="95660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rPr>
              <a:t>CREATE  TABLE  </a:t>
            </a:r>
            <a:r>
              <a:rPr lang="en-US" dirty="0">
                <a:solidFill>
                  <a:schemeClr val="tx1"/>
                </a:solidFill>
              </a:rPr>
              <a:t>t (col_spec)</a:t>
            </a:r>
          </a:p>
          <a:p>
            <a:pPr>
              <a:defRPr/>
            </a:pPr>
            <a:r>
              <a:rPr lang="en-US" b="1" dirty="0">
                <a:solidFill>
                  <a:schemeClr val="tx1"/>
                </a:solidFill>
              </a:rPr>
              <a:t>CLUSTERED  BY  </a:t>
            </a:r>
            <a:r>
              <a:rPr lang="en-US" dirty="0">
                <a:solidFill>
                  <a:schemeClr val="tx1"/>
                </a:solidFill>
              </a:rPr>
              <a:t>(col)  </a:t>
            </a:r>
            <a:r>
              <a:rPr lang="en-US" b="1" dirty="0">
                <a:solidFill>
                  <a:schemeClr val="tx1"/>
                </a:solidFill>
              </a:rPr>
              <a:t>INTO</a:t>
            </a:r>
            <a:r>
              <a:rPr lang="en-US" dirty="0">
                <a:solidFill>
                  <a:schemeClr val="tx1"/>
                </a:solidFill>
              </a:rPr>
              <a:t>  n</a:t>
            </a:r>
            <a:r>
              <a:rPr lang="en-US" i="1" dirty="0">
                <a:solidFill>
                  <a:schemeClr val="tx1"/>
                </a:solidFill>
              </a:rPr>
              <a:t>  </a:t>
            </a:r>
            <a:r>
              <a:rPr lang="en-US" b="1" dirty="0">
                <a:solidFill>
                  <a:schemeClr val="tx1"/>
                </a:solidFill>
              </a:rPr>
              <a:t>BUCKETS</a:t>
            </a:r>
            <a:endParaRPr lang="en-US" b="1" dirty="0">
              <a:solidFill>
                <a:schemeClr val="tx1"/>
              </a:solidFill>
              <a:latin typeface="Monotype Corsiva" pitchFamily="66" charset="0"/>
            </a:endParaRPr>
          </a:p>
        </p:txBody>
      </p:sp>
    </p:spTree>
    <p:extLst>
      <p:ext uri="{BB962C8B-B14F-4D97-AF65-F5344CB8AC3E}">
        <p14:creationId xmlns:p14="http://schemas.microsoft.com/office/powerpoint/2010/main" val="2716516824"/>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Text Placeholder 2"/>
          <p:cNvSpPr>
            <a:spLocks noGrp="1"/>
          </p:cNvSpPr>
          <p:nvPr>
            <p:ph idx="1"/>
          </p:nvPr>
        </p:nvSpPr>
        <p:spPr/>
        <p:txBody>
          <a:bodyPr/>
          <a:lstStyle/>
          <a:p>
            <a:pPr lvl="1"/>
            <a:r>
              <a:rPr lang="en-IN" smtClean="0"/>
              <a:t>To insert data into the bucketed column, first insert it into a ‘helper’ table  (with no bucketing) and then fire the following commands</a:t>
            </a:r>
          </a:p>
          <a:p>
            <a:endParaRPr lang="en-IN" dirty="0" smtClean="0"/>
          </a:p>
        </p:txBody>
      </p:sp>
      <p:sp>
        <p:nvSpPr>
          <p:cNvPr id="96258" name="Title 1"/>
          <p:cNvSpPr>
            <a:spLocks noGrp="1"/>
          </p:cNvSpPr>
          <p:nvPr>
            <p:ph type="title"/>
          </p:nvPr>
        </p:nvSpPr>
        <p:spPr/>
        <p:txBody>
          <a:bodyPr/>
          <a:lstStyle/>
          <a:p>
            <a:r>
              <a:rPr lang="en-IN" smtClean="0"/>
              <a:t>Inserting data into the bucketed table</a:t>
            </a:r>
            <a:endParaRPr lang="en-IN" dirty="0" smtClean="0"/>
          </a:p>
        </p:txBody>
      </p:sp>
      <p:sp>
        <p:nvSpPr>
          <p:cNvPr id="4" name="Rounded Rectangle 3"/>
          <p:cNvSpPr/>
          <p:nvPr/>
        </p:nvSpPr>
        <p:spPr>
          <a:xfrm>
            <a:off x="578734" y="2169560"/>
            <a:ext cx="7889112" cy="197424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dirty="0">
                <a:solidFill>
                  <a:schemeClr val="tx1"/>
                </a:solidFill>
              </a:rPr>
              <a:t>hive&gt;</a:t>
            </a:r>
            <a:r>
              <a:rPr lang="en-US" b="1" dirty="0">
                <a:solidFill>
                  <a:schemeClr val="tx1"/>
                </a:solidFill>
              </a:rPr>
              <a:t>SET </a:t>
            </a:r>
            <a:r>
              <a:rPr lang="en-US" dirty="0">
                <a:solidFill>
                  <a:schemeClr val="tx1"/>
                </a:solidFill>
              </a:rPr>
              <a:t> </a:t>
            </a:r>
            <a:r>
              <a:rPr lang="en-US" dirty="0" smtClean="0">
                <a:solidFill>
                  <a:schemeClr val="tx1"/>
                </a:solidFill>
              </a:rPr>
              <a:t>mapred.reduce.tasks</a:t>
            </a:r>
            <a:r>
              <a:rPr lang="en-US" dirty="0" smtClean="0">
                <a:solidFill>
                  <a:schemeClr val="tx1"/>
                </a:solidFill>
                <a:latin typeface="Monotype Corsiva" pitchFamily="66" charset="0"/>
              </a:rPr>
              <a:t>=( </a:t>
            </a:r>
            <a:r>
              <a:rPr lang="en-US" dirty="0" smtClean="0">
                <a:solidFill>
                  <a:schemeClr val="tx1"/>
                </a:solidFill>
              </a:rPr>
              <a:t>number-of-buckets</a:t>
            </a:r>
            <a:r>
              <a:rPr lang="en-US" dirty="0">
                <a:solidFill>
                  <a:schemeClr val="tx1"/>
                </a:solidFill>
              </a:rPr>
              <a:t>)</a:t>
            </a:r>
          </a:p>
          <a:p>
            <a:pPr>
              <a:defRPr/>
            </a:pPr>
            <a:r>
              <a:rPr lang="en-US" dirty="0">
                <a:solidFill>
                  <a:schemeClr val="tx1"/>
                </a:solidFill>
              </a:rPr>
              <a:t>hive&gt;</a:t>
            </a:r>
            <a:r>
              <a:rPr lang="en-US" b="1" dirty="0">
                <a:solidFill>
                  <a:schemeClr val="tx1"/>
                </a:solidFill>
              </a:rPr>
              <a:t>SET </a:t>
            </a:r>
            <a:r>
              <a:rPr lang="en-US" dirty="0">
                <a:solidFill>
                  <a:schemeClr val="tx1"/>
                </a:solidFill>
              </a:rPr>
              <a:t> hive.enforce.bucketing=true;</a:t>
            </a:r>
          </a:p>
          <a:p>
            <a:pPr>
              <a:defRPr/>
            </a:pPr>
            <a:r>
              <a:rPr lang="en-US" dirty="0">
                <a:solidFill>
                  <a:schemeClr val="tx1"/>
                </a:solidFill>
              </a:rPr>
              <a:t>hive&gt;I</a:t>
            </a:r>
            <a:r>
              <a:rPr lang="en-US" b="1" dirty="0">
                <a:solidFill>
                  <a:schemeClr val="tx1"/>
                </a:solidFill>
              </a:rPr>
              <a:t>NSERT  OVERWRITE  TABLE </a:t>
            </a:r>
            <a:r>
              <a:rPr lang="en-US" dirty="0">
                <a:solidFill>
                  <a:schemeClr val="tx1"/>
                </a:solidFill>
              </a:rPr>
              <a:t>target_bucketed_table</a:t>
            </a:r>
          </a:p>
          <a:p>
            <a:pPr>
              <a:defRPr/>
            </a:pPr>
            <a:r>
              <a:rPr lang="en-US" b="1" dirty="0">
                <a:solidFill>
                  <a:schemeClr val="tx1"/>
                </a:solidFill>
              </a:rPr>
              <a:t>SELECT </a:t>
            </a:r>
            <a:r>
              <a:rPr lang="en-US" dirty="0">
                <a:solidFill>
                  <a:schemeClr val="tx1"/>
                </a:solidFill>
              </a:rPr>
              <a:t> *  </a:t>
            </a:r>
            <a:r>
              <a:rPr lang="en-US" b="1" dirty="0">
                <a:solidFill>
                  <a:schemeClr val="tx1"/>
                </a:solidFill>
              </a:rPr>
              <a:t>FROM  </a:t>
            </a:r>
            <a:r>
              <a:rPr lang="en-US" dirty="0">
                <a:solidFill>
                  <a:schemeClr val="tx1"/>
                </a:solidFill>
              </a:rPr>
              <a:t>helper_table;</a:t>
            </a:r>
            <a:endParaRPr lang="en-US" dirty="0">
              <a:solidFill>
                <a:schemeClr val="tx1"/>
              </a:solidFill>
              <a:latin typeface="Monotype Corsiva" pitchFamily="66" charset="0"/>
            </a:endParaRPr>
          </a:p>
        </p:txBody>
      </p:sp>
    </p:spTree>
    <p:extLst>
      <p:ext uri="{BB962C8B-B14F-4D97-AF65-F5344CB8AC3E}">
        <p14:creationId xmlns:p14="http://schemas.microsoft.com/office/powerpoint/2010/main" val="428846581"/>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Text Placeholder 2"/>
          <p:cNvSpPr>
            <a:spLocks noGrp="1"/>
          </p:cNvSpPr>
          <p:nvPr>
            <p:ph idx="1"/>
          </p:nvPr>
        </p:nvSpPr>
        <p:spPr/>
        <p:txBody>
          <a:bodyPr/>
          <a:lstStyle/>
          <a:p>
            <a:pPr lvl="1"/>
            <a:r>
              <a:rPr lang="en-US" smtClean="0"/>
              <a:t>Hive implements bucketing by running mapReduce job on the data in the helper table.</a:t>
            </a:r>
            <a:endParaRPr lang="en-US" dirty="0"/>
          </a:p>
        </p:txBody>
      </p:sp>
      <p:sp>
        <p:nvSpPr>
          <p:cNvPr id="97282" name="Title 1"/>
          <p:cNvSpPr>
            <a:spLocks noGrp="1"/>
          </p:cNvSpPr>
          <p:nvPr>
            <p:ph type="title"/>
          </p:nvPr>
        </p:nvSpPr>
        <p:spPr/>
        <p:txBody>
          <a:bodyPr/>
          <a:lstStyle/>
          <a:p>
            <a:r>
              <a:rPr lang="en-IN" dirty="0" smtClean="0"/>
              <a:t>Inserting data into the bucketed table</a:t>
            </a:r>
          </a:p>
        </p:txBody>
      </p:sp>
      <p:pic>
        <p:nvPicPr>
          <p:cNvPr id="97284" name="Picture 4"/>
          <p:cNvPicPr>
            <a:picLocks noChangeAspect="1" noChangeArrowheads="1"/>
          </p:cNvPicPr>
          <p:nvPr/>
        </p:nvPicPr>
        <p:blipFill>
          <a:blip r:embed="rId2"/>
          <a:srcRect/>
          <a:stretch>
            <a:fillRect/>
          </a:stretch>
        </p:blipFill>
        <p:spPr bwMode="auto">
          <a:xfrm>
            <a:off x="578733" y="2017956"/>
            <a:ext cx="8021258" cy="4057650"/>
          </a:xfrm>
          <a:prstGeom prst="rect">
            <a:avLst/>
          </a:prstGeom>
          <a:noFill/>
          <a:ln w="9525">
            <a:noFill/>
            <a:miter lim="800000"/>
            <a:headEnd/>
            <a:tailEnd/>
          </a:ln>
        </p:spPr>
      </p:pic>
    </p:spTree>
    <p:extLst>
      <p:ext uri="{BB962C8B-B14F-4D97-AF65-F5344CB8AC3E}">
        <p14:creationId xmlns:p14="http://schemas.microsoft.com/office/powerpoint/2010/main" val="2122062454"/>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Text Placeholder 2"/>
          <p:cNvSpPr>
            <a:spLocks noGrp="1"/>
          </p:cNvSpPr>
          <p:nvPr>
            <p:ph idx="1"/>
          </p:nvPr>
        </p:nvSpPr>
        <p:spPr/>
        <p:txBody>
          <a:bodyPr/>
          <a:lstStyle/>
          <a:p>
            <a:pPr lvl="1"/>
            <a:r>
              <a:rPr lang="en-US" smtClean="0"/>
              <a:t>To use the bucketed table, use the following syntax:</a:t>
            </a:r>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pPr lvl="1"/>
            <a:r>
              <a:rPr lang="en-US" smtClean="0"/>
              <a:t>If the table was bucketed into the 4 buckets on col, this would choose just the rows in bucket 1</a:t>
            </a:r>
          </a:p>
          <a:p>
            <a:pPr lvl="1"/>
            <a:endParaRPr lang="en-US" smtClean="0"/>
          </a:p>
          <a:p>
            <a:pPr lvl="1"/>
            <a:r>
              <a:rPr lang="en-US" smtClean="0"/>
              <a:t>If the table was bucketed into the 16 buckets on col, this would choose the   rows in bucket 1, 5, 9, 13</a:t>
            </a:r>
            <a:endParaRPr lang="en-US" dirty="0"/>
          </a:p>
        </p:txBody>
      </p:sp>
      <p:sp>
        <p:nvSpPr>
          <p:cNvPr id="98306" name="Title 1"/>
          <p:cNvSpPr>
            <a:spLocks noGrp="1"/>
          </p:cNvSpPr>
          <p:nvPr>
            <p:ph type="title"/>
          </p:nvPr>
        </p:nvSpPr>
        <p:spPr/>
        <p:txBody>
          <a:bodyPr/>
          <a:lstStyle/>
          <a:p>
            <a:r>
              <a:rPr lang="en-IN" smtClean="0"/>
              <a:t>Sampling data from a bucketed table</a:t>
            </a:r>
            <a:endParaRPr lang="en-IN" dirty="0" smtClean="0"/>
          </a:p>
        </p:txBody>
      </p:sp>
      <p:sp>
        <p:nvSpPr>
          <p:cNvPr id="4" name="Rounded Rectangle 3"/>
          <p:cNvSpPr/>
          <p:nvPr/>
        </p:nvSpPr>
        <p:spPr>
          <a:xfrm>
            <a:off x="578734" y="2094388"/>
            <a:ext cx="7868756" cy="121365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rPr>
              <a:t>SELECT </a:t>
            </a:r>
            <a:r>
              <a:rPr lang="en-US" dirty="0">
                <a:solidFill>
                  <a:schemeClr val="tx1"/>
                </a:solidFill>
              </a:rPr>
              <a:t> *  </a:t>
            </a:r>
            <a:r>
              <a:rPr lang="en-US" b="1" dirty="0">
                <a:solidFill>
                  <a:schemeClr val="tx1"/>
                </a:solidFill>
              </a:rPr>
              <a:t>FROM</a:t>
            </a:r>
            <a:r>
              <a:rPr lang="en-US" dirty="0">
                <a:solidFill>
                  <a:schemeClr val="tx1"/>
                </a:solidFill>
              </a:rPr>
              <a:t>  bucketed_table</a:t>
            </a:r>
          </a:p>
          <a:p>
            <a:pPr>
              <a:defRPr/>
            </a:pPr>
            <a:r>
              <a:rPr lang="en-US" b="1" dirty="0">
                <a:solidFill>
                  <a:schemeClr val="tx1"/>
                </a:solidFill>
              </a:rPr>
              <a:t>TABLESAMPLE </a:t>
            </a:r>
            <a:r>
              <a:rPr lang="en-US" dirty="0">
                <a:solidFill>
                  <a:schemeClr val="tx1"/>
                </a:solidFill>
              </a:rPr>
              <a:t> (bucket 1 </a:t>
            </a:r>
            <a:r>
              <a:rPr lang="en-US" b="1" dirty="0">
                <a:solidFill>
                  <a:schemeClr val="tx1"/>
                </a:solidFill>
              </a:rPr>
              <a:t>OUT OF</a:t>
            </a:r>
            <a:r>
              <a:rPr lang="en-US" dirty="0">
                <a:solidFill>
                  <a:schemeClr val="tx1"/>
                </a:solidFill>
              </a:rPr>
              <a:t> 4 ON</a:t>
            </a:r>
            <a:r>
              <a:rPr lang="en-US" i="1" dirty="0">
                <a:solidFill>
                  <a:schemeClr val="tx1"/>
                </a:solidFill>
              </a:rPr>
              <a:t> </a:t>
            </a:r>
            <a:r>
              <a:rPr lang="en-US" i="1" dirty="0" err="1" smtClean="0">
                <a:solidFill>
                  <a:schemeClr val="tx1"/>
                </a:solidFill>
              </a:rPr>
              <a:t>col</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67586789"/>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IN"/>
          </a:p>
        </p:txBody>
      </p:sp>
      <p:sp>
        <p:nvSpPr>
          <p:cNvPr id="3" name="Slide Number Placeholder 2"/>
          <p:cNvSpPr>
            <a:spLocks noGrp="1"/>
          </p:cNvSpPr>
          <p:nvPr>
            <p:ph type="sldNum" sz="quarter" idx="4294967295"/>
          </p:nvPr>
        </p:nvSpPr>
        <p:spPr>
          <a:xfrm>
            <a:off x="0" y="6308725"/>
            <a:ext cx="444500" cy="288925"/>
          </a:xfrm>
        </p:spPr>
        <p:txBody>
          <a:bodyPr/>
          <a:lstStyle/>
          <a:p>
            <a:fld id="{DAF489CC-3B7A-4DA5-A8C0-4984788D0EC5}" type="slidenum">
              <a:rPr lang="nl-NL" smtClean="0">
                <a:solidFill>
                  <a:prstClr val="black"/>
                </a:solidFill>
              </a:rPr>
              <a:pPr/>
              <a:t>109</a:t>
            </a:fld>
            <a:endParaRPr lang="nl-NL">
              <a:solidFill>
                <a:prstClr val="black"/>
              </a:solidFill>
            </a:endParaRPr>
          </a:p>
        </p:txBody>
      </p:sp>
    </p:spTree>
    <p:extLst>
      <p:ext uri="{BB962C8B-B14F-4D97-AF65-F5344CB8AC3E}">
        <p14:creationId xmlns:p14="http://schemas.microsoft.com/office/powerpoint/2010/main" val="228597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Placeholder 2"/>
          <p:cNvSpPr>
            <a:spLocks noGrp="1"/>
          </p:cNvSpPr>
          <p:nvPr>
            <p:ph idx="1"/>
          </p:nvPr>
        </p:nvSpPr>
        <p:spPr/>
        <p:txBody>
          <a:bodyPr/>
          <a:lstStyle/>
          <a:p>
            <a:pPr lvl="1"/>
            <a:r>
              <a:rPr lang="en-US" dirty="0" err="1" smtClean="0"/>
              <a:t>Metastore</a:t>
            </a:r>
            <a:r>
              <a:rPr lang="en-US" dirty="0" smtClean="0"/>
              <a:t>: stores system catalog.</a:t>
            </a:r>
          </a:p>
          <a:p>
            <a:pPr lvl="1"/>
            <a:endParaRPr lang="en-US" dirty="0" smtClean="0"/>
          </a:p>
          <a:p>
            <a:pPr lvl="1"/>
            <a:r>
              <a:rPr lang="en-US" dirty="0" smtClean="0"/>
              <a:t>Driver: manages the life cycle of </a:t>
            </a:r>
            <a:r>
              <a:rPr lang="en-US" dirty="0" err="1" smtClean="0"/>
              <a:t>HiveQL</a:t>
            </a:r>
            <a:r>
              <a:rPr lang="en-US" dirty="0" smtClean="0"/>
              <a:t> query as it moves thru’ HIVE, also manages session handle and session statistics.</a:t>
            </a:r>
          </a:p>
          <a:p>
            <a:pPr lvl="1"/>
            <a:endParaRPr lang="en-US" dirty="0" smtClean="0"/>
          </a:p>
          <a:p>
            <a:pPr lvl="1"/>
            <a:r>
              <a:rPr lang="en-US" dirty="0" smtClean="0"/>
              <a:t>Query compiler: Compiles </a:t>
            </a:r>
            <a:r>
              <a:rPr lang="en-US" dirty="0" err="1" smtClean="0"/>
              <a:t>HiveQL</a:t>
            </a:r>
            <a:r>
              <a:rPr lang="en-US" dirty="0" smtClean="0"/>
              <a:t> into a directed acyclic graph of map/reduce tasks.</a:t>
            </a:r>
          </a:p>
          <a:p>
            <a:pPr lvl="1"/>
            <a:endParaRPr lang="en-US" dirty="0" smtClean="0"/>
          </a:p>
          <a:p>
            <a:pPr lvl="1"/>
            <a:r>
              <a:rPr lang="en-US" dirty="0" smtClean="0"/>
              <a:t>Execution engines: The component executes the tasks in proper dependency order; interacts with </a:t>
            </a:r>
            <a:r>
              <a:rPr lang="en-US" dirty="0" err="1" smtClean="0"/>
              <a:t>Hadoop</a:t>
            </a:r>
            <a:r>
              <a:rPr lang="en-US" dirty="0" smtClean="0"/>
              <a:t>.</a:t>
            </a:r>
          </a:p>
          <a:p>
            <a:pPr lvl="1"/>
            <a:endParaRPr lang="en-US" dirty="0" smtClean="0"/>
          </a:p>
          <a:p>
            <a:pPr lvl="1"/>
            <a:r>
              <a:rPr lang="en-US" dirty="0" err="1" smtClean="0"/>
              <a:t>HiveServer</a:t>
            </a:r>
            <a:r>
              <a:rPr lang="en-US" dirty="0" smtClean="0"/>
              <a:t>: provides Thrift interface and JDBC/ODBC for integrating other applications.</a:t>
            </a:r>
          </a:p>
          <a:p>
            <a:pPr lvl="1"/>
            <a:endParaRPr lang="en-US" dirty="0" smtClean="0"/>
          </a:p>
          <a:p>
            <a:pPr lvl="1"/>
            <a:r>
              <a:rPr lang="en-US" dirty="0" smtClean="0"/>
              <a:t>Client components: include - CLI, web interface, JDBC/ODBC interface, Extensibility interface include </a:t>
            </a:r>
            <a:r>
              <a:rPr lang="en-US" dirty="0" err="1" smtClean="0"/>
              <a:t>SerDe</a:t>
            </a:r>
            <a:r>
              <a:rPr lang="en-US" dirty="0" smtClean="0"/>
              <a:t>, User Defined Functions and User Defined Aggregate Function.</a:t>
            </a:r>
          </a:p>
          <a:p>
            <a:endParaRPr lang="en-US" dirty="0" smtClean="0"/>
          </a:p>
        </p:txBody>
      </p:sp>
      <p:sp>
        <p:nvSpPr>
          <p:cNvPr id="14338" name="Title 1"/>
          <p:cNvSpPr>
            <a:spLocks noGrp="1"/>
          </p:cNvSpPr>
          <p:nvPr>
            <p:ph type="title"/>
          </p:nvPr>
        </p:nvSpPr>
        <p:spPr/>
        <p:txBody>
          <a:bodyPr/>
          <a:lstStyle/>
          <a:p>
            <a:r>
              <a:rPr lang="en-IN" smtClean="0"/>
              <a:t>The Hive Architecture (cont'd)</a:t>
            </a:r>
            <a:endParaRPr lang="en-IN" dirty="0" smtClean="0"/>
          </a:p>
        </p:txBody>
      </p:sp>
    </p:spTree>
    <p:extLst>
      <p:ext uri="{BB962C8B-B14F-4D97-AF65-F5344CB8AC3E}">
        <p14:creationId xmlns:p14="http://schemas.microsoft.com/office/powerpoint/2010/main" val="215436258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Various File Formats</a:t>
            </a:r>
            <a:endParaRPr lang="en-IN" dirty="0"/>
          </a:p>
        </p:txBody>
      </p:sp>
    </p:spTree>
    <p:extLst>
      <p:ext uri="{BB962C8B-B14F-4D97-AF65-F5344CB8AC3E}">
        <p14:creationId xmlns:p14="http://schemas.microsoft.com/office/powerpoint/2010/main" val="91394515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File formats supported by Hive</a:t>
            </a:r>
            <a:endParaRPr lang="en-IN" dirty="0"/>
          </a:p>
        </p:txBody>
      </p:sp>
      <p:sp>
        <p:nvSpPr>
          <p:cNvPr id="4" name="Text Placeholder 3"/>
          <p:cNvSpPr>
            <a:spLocks noGrp="1"/>
          </p:cNvSpPr>
          <p:nvPr>
            <p:ph type="body" sz="quarter" idx="10"/>
          </p:nvPr>
        </p:nvSpPr>
        <p:spPr>
          <a:xfrm>
            <a:off x="481012" y="1387475"/>
            <a:ext cx="8224838" cy="2769989"/>
          </a:xfrm>
        </p:spPr>
        <p:txBody>
          <a:bodyPr/>
          <a:lstStyle/>
          <a:p>
            <a:r>
              <a:rPr lang="en-IN" dirty="0"/>
              <a:t>Avro Files</a:t>
            </a:r>
          </a:p>
          <a:p>
            <a:r>
              <a:rPr lang="en-IN" dirty="0"/>
              <a:t>ORC Files</a:t>
            </a:r>
          </a:p>
          <a:p>
            <a:r>
              <a:rPr lang="en-IN" dirty="0"/>
              <a:t>Parquet</a:t>
            </a:r>
          </a:p>
          <a:p>
            <a:r>
              <a:rPr lang="en-IN" dirty="0"/>
              <a:t>Compressed Data Storage</a:t>
            </a:r>
          </a:p>
          <a:p>
            <a:r>
              <a:rPr lang="en-IN" dirty="0"/>
              <a:t>LZO Compression</a:t>
            </a:r>
          </a:p>
          <a:p>
            <a:endParaRPr lang="en-IN" dirty="0" smtClean="0"/>
          </a:p>
          <a:p>
            <a:r>
              <a:rPr lang="en-IN" dirty="0" smtClean="0"/>
              <a:t>Depending on requirement, one can use any format as required by the application</a:t>
            </a:r>
          </a:p>
          <a:p>
            <a:endParaRPr lang="en-IN" dirty="0"/>
          </a:p>
          <a:p>
            <a:endParaRPr lang="en-IN" dirty="0"/>
          </a:p>
        </p:txBody>
      </p:sp>
    </p:spTree>
    <p:extLst>
      <p:ext uri="{BB962C8B-B14F-4D97-AF65-F5344CB8AC3E}">
        <p14:creationId xmlns:p14="http://schemas.microsoft.com/office/powerpoint/2010/main" val="17772272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037491"/>
            <a:ext cx="8500073" cy="1670539"/>
          </a:xfrm>
        </p:spPr>
        <p:txBody>
          <a:bodyPr/>
          <a:lstStyle/>
          <a:p>
            <a:r>
              <a:rPr lang="en-IN" dirty="0" smtClean="0"/>
              <a:t>AVRO integration with Hive</a:t>
            </a:r>
            <a:endParaRPr lang="en-IN" dirty="0"/>
          </a:p>
        </p:txBody>
      </p:sp>
    </p:spTree>
    <p:extLst>
      <p:ext uri="{BB962C8B-B14F-4D97-AF65-F5344CB8AC3E}">
        <p14:creationId xmlns:p14="http://schemas.microsoft.com/office/powerpoint/2010/main" val="29837217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IN" dirty="0" smtClean="0"/>
              <a:t>AVRO is a Remote Procedure Call and Data serialization system</a:t>
            </a:r>
          </a:p>
          <a:p>
            <a:r>
              <a:rPr lang="en-IN" dirty="0" smtClean="0"/>
              <a:t>It used JSON to define data types and protocols</a:t>
            </a:r>
          </a:p>
          <a:p>
            <a:r>
              <a:rPr lang="en-IN" dirty="0" smtClean="0"/>
              <a:t>Serializes data in compact binary format</a:t>
            </a:r>
          </a:p>
          <a:p>
            <a:r>
              <a:rPr lang="en-IN" dirty="0"/>
              <a:t> it </a:t>
            </a:r>
            <a:r>
              <a:rPr lang="en-IN" dirty="0" smtClean="0"/>
              <a:t>provides serialization </a:t>
            </a:r>
            <a:r>
              <a:rPr lang="en-IN" dirty="0"/>
              <a:t>format for persistent data, and a wire format for communication between Hadoop nodes, and from client programs to the Hadoop </a:t>
            </a:r>
            <a:r>
              <a:rPr lang="en-IN" dirty="0" smtClean="0"/>
              <a:t>services</a:t>
            </a:r>
          </a:p>
          <a:p>
            <a:endParaRPr lang="en-IN" dirty="0"/>
          </a:p>
        </p:txBody>
      </p:sp>
      <p:sp>
        <p:nvSpPr>
          <p:cNvPr id="2" name="Title 1"/>
          <p:cNvSpPr>
            <a:spLocks noGrp="1"/>
          </p:cNvSpPr>
          <p:nvPr>
            <p:ph type="title"/>
          </p:nvPr>
        </p:nvSpPr>
        <p:spPr/>
        <p:txBody>
          <a:bodyPr/>
          <a:lstStyle/>
          <a:p>
            <a:r>
              <a:rPr lang="en-IN" dirty="0" smtClean="0"/>
              <a:t>AVRO files</a:t>
            </a:r>
            <a:endParaRPr lang="en-IN" dirty="0"/>
          </a:p>
        </p:txBody>
      </p:sp>
    </p:spTree>
    <p:extLst>
      <p:ext uri="{BB962C8B-B14F-4D97-AF65-F5344CB8AC3E}">
        <p14:creationId xmlns:p14="http://schemas.microsoft.com/office/powerpoint/2010/main" val="2265358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396000" y="1419231"/>
            <a:ext cx="8748000" cy="4633200"/>
          </a:xfrm>
        </p:spPr>
        <p:txBody>
          <a:bodyPr/>
          <a:lstStyle/>
          <a:p>
            <a:r>
              <a:rPr lang="en-IN" dirty="0" smtClean="0"/>
              <a:t>Advantages:</a:t>
            </a:r>
          </a:p>
          <a:p>
            <a:pPr lvl="2"/>
            <a:r>
              <a:rPr lang="en-IN" dirty="0" smtClean="0"/>
              <a:t>Data is fully typed.</a:t>
            </a:r>
          </a:p>
          <a:p>
            <a:pPr lvl="2"/>
            <a:r>
              <a:rPr lang="en-IN" dirty="0" smtClean="0"/>
              <a:t>A compact, fast, binary data format.</a:t>
            </a:r>
          </a:p>
          <a:p>
            <a:pPr lvl="2"/>
            <a:r>
              <a:rPr lang="en-IN" dirty="0"/>
              <a:t>Data is stored in files along with their </a:t>
            </a:r>
            <a:r>
              <a:rPr lang="en-IN" dirty="0" smtClean="0"/>
              <a:t>Schema</a:t>
            </a:r>
          </a:p>
          <a:p>
            <a:pPr lvl="2"/>
            <a:r>
              <a:rPr lang="en-IN" dirty="0"/>
              <a:t>This makes serialization and Deserialization faster as well as any application can process AVRO data files</a:t>
            </a:r>
          </a:p>
          <a:p>
            <a:pPr lvl="2"/>
            <a:r>
              <a:rPr lang="en-IN" dirty="0"/>
              <a:t>AVRO Schemas are defined using </a:t>
            </a:r>
            <a:r>
              <a:rPr lang="en-IN" dirty="0" smtClean="0"/>
              <a:t>JSON</a:t>
            </a:r>
          </a:p>
          <a:p>
            <a:pPr lvl="2"/>
            <a:r>
              <a:rPr lang="en-US" dirty="0" smtClean="0"/>
              <a:t>Data can read across any language</a:t>
            </a:r>
          </a:p>
          <a:p>
            <a:pPr lvl="2"/>
            <a:r>
              <a:rPr lang="en-US" dirty="0" smtClean="0"/>
              <a:t>Schema ca evolve over time, in a safe manner</a:t>
            </a:r>
          </a:p>
          <a:p>
            <a:r>
              <a:rPr lang="en-US" dirty="0" smtClean="0"/>
              <a:t>Disadvantages:</a:t>
            </a:r>
          </a:p>
          <a:p>
            <a:pPr lvl="1"/>
            <a:r>
              <a:rPr lang="en-US" dirty="0" smtClean="0"/>
              <a:t>Avro support for some languages may be lacking </a:t>
            </a:r>
          </a:p>
          <a:p>
            <a:pPr lvl="1"/>
            <a:r>
              <a:rPr lang="en-US" dirty="0" smtClean="0"/>
              <a:t>Can’t “print” the data without using the Avro tools(because it’s compressed and  serialized )</a:t>
            </a:r>
          </a:p>
          <a:p>
            <a:pPr lvl="2"/>
            <a:endParaRPr lang="en-IN" dirty="0"/>
          </a:p>
          <a:p>
            <a:pPr lvl="2"/>
            <a:endParaRPr lang="en-IN" dirty="0" smtClean="0"/>
          </a:p>
          <a:p>
            <a:pPr marL="539723" lvl="2" indent="0">
              <a:buNone/>
            </a:pPr>
            <a:endParaRPr lang="en-IN" dirty="0" smtClean="0"/>
          </a:p>
        </p:txBody>
      </p:sp>
      <p:sp>
        <p:nvSpPr>
          <p:cNvPr id="2" name="Title 1"/>
          <p:cNvSpPr>
            <a:spLocks noGrp="1"/>
          </p:cNvSpPr>
          <p:nvPr>
            <p:ph type="title"/>
          </p:nvPr>
        </p:nvSpPr>
        <p:spPr/>
        <p:txBody>
          <a:bodyPr/>
          <a:lstStyle/>
          <a:p>
            <a:r>
              <a:rPr lang="en-IN" dirty="0"/>
              <a:t>AVRO files</a:t>
            </a:r>
          </a:p>
        </p:txBody>
      </p:sp>
    </p:spTree>
    <p:extLst>
      <p:ext uri="{BB962C8B-B14F-4D97-AF65-F5344CB8AC3E}">
        <p14:creationId xmlns:p14="http://schemas.microsoft.com/office/powerpoint/2010/main" val="40613720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IN" smtClean="0"/>
              <a:t>The AvroSerde allows users to read or write Avro data as Hive tables</a:t>
            </a:r>
          </a:p>
          <a:p>
            <a:r>
              <a:rPr lang="en-IN" smtClean="0"/>
              <a:t>Infers the schema of the Hive table from the Avro schema</a:t>
            </a:r>
          </a:p>
          <a:p>
            <a:r>
              <a:rPr lang="en-IN" smtClean="0"/>
              <a:t>Reads all Avro files within a table against a specified schema, taking advantage of Avro's backwards compatibility abilities</a:t>
            </a:r>
          </a:p>
          <a:p>
            <a:r>
              <a:rPr lang="en-IN" smtClean="0"/>
              <a:t>Supports arbitrarily nested schemas.</a:t>
            </a:r>
          </a:p>
          <a:p>
            <a:r>
              <a:rPr lang="en-IN" smtClean="0"/>
              <a:t>Translates all Avro data types into equivalent Hive types. Most types map exactly, but some Avro types don't exist in Hive and are automatically converted by the AvroSerde.</a:t>
            </a:r>
          </a:p>
          <a:p>
            <a:r>
              <a:rPr lang="en-IN" smtClean="0"/>
              <a:t>Understands compressed Avro files.</a:t>
            </a:r>
          </a:p>
          <a:p>
            <a:r>
              <a:rPr lang="en-IN" smtClean="0"/>
              <a:t>Transparently converts the Avro idiom of handling nullable types as Union[T, null] into just T and returns null when appropriate.</a:t>
            </a:r>
          </a:p>
          <a:p>
            <a:r>
              <a:rPr lang="en-IN" smtClean="0"/>
              <a:t>Writes any Hive table to Avro files.</a:t>
            </a:r>
          </a:p>
          <a:p>
            <a:r>
              <a:rPr lang="en-IN" smtClean="0"/>
              <a:t>Has worked reliably against our most convoluted Avro schemas in our ETL process.</a:t>
            </a:r>
          </a:p>
          <a:p>
            <a:endParaRPr lang="en-IN" dirty="0"/>
          </a:p>
        </p:txBody>
      </p:sp>
      <p:sp>
        <p:nvSpPr>
          <p:cNvPr id="2" name="Title 1"/>
          <p:cNvSpPr>
            <a:spLocks noGrp="1"/>
          </p:cNvSpPr>
          <p:nvPr>
            <p:ph type="title"/>
          </p:nvPr>
        </p:nvSpPr>
        <p:spPr/>
        <p:txBody>
          <a:bodyPr/>
          <a:lstStyle/>
          <a:p>
            <a:r>
              <a:rPr lang="en-IN" smtClean="0"/>
              <a:t>Processing AVRO files from Hive</a:t>
            </a:r>
            <a:endParaRPr lang="en-IN" dirty="0"/>
          </a:p>
        </p:txBody>
      </p:sp>
    </p:spTree>
    <p:extLst>
      <p:ext uri="{BB962C8B-B14F-4D97-AF65-F5344CB8AC3E}">
        <p14:creationId xmlns:p14="http://schemas.microsoft.com/office/powerpoint/2010/main" val="303248092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IN"/>
          </a:p>
        </p:txBody>
      </p:sp>
      <p:sp>
        <p:nvSpPr>
          <p:cNvPr id="2" name="Title 1"/>
          <p:cNvSpPr>
            <a:spLocks noGrp="1"/>
          </p:cNvSpPr>
          <p:nvPr>
            <p:ph type="title"/>
          </p:nvPr>
        </p:nvSpPr>
        <p:spPr/>
        <p:txBody>
          <a:bodyPr/>
          <a:lstStyle/>
          <a:p>
            <a:r>
              <a:rPr lang="en-IN" dirty="0" smtClean="0"/>
              <a:t>Avro to Hive type conversion</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870037708"/>
              </p:ext>
            </p:extLst>
          </p:nvPr>
        </p:nvGraphicFramePr>
        <p:xfrm>
          <a:off x="487680" y="1412877"/>
          <a:ext cx="8244840" cy="5564370"/>
        </p:xfrm>
        <a:graphic>
          <a:graphicData uri="http://schemas.openxmlformats.org/drawingml/2006/table">
            <a:tbl>
              <a:tblPr firstRow="1" bandRow="1">
                <a:tableStyleId>{69CF1AB2-1976-4502-BF36-3FF5EA218861}</a:tableStyleId>
              </a:tblPr>
              <a:tblGrid>
                <a:gridCol w="1264920"/>
                <a:gridCol w="1859280"/>
                <a:gridCol w="5120640"/>
              </a:tblGrid>
              <a:tr h="46954">
                <a:tc>
                  <a:txBody>
                    <a:bodyPr/>
                    <a:lstStyle/>
                    <a:p>
                      <a:pPr algn="l" fontAlgn="t"/>
                      <a:r>
                        <a:rPr lang="en-IN" sz="1400" dirty="0">
                          <a:effectLst/>
                        </a:rPr>
                        <a:t>Avro type</a:t>
                      </a:r>
                      <a:endParaRPr lang="en-IN" sz="1400" b="1" dirty="0">
                        <a:solidFill>
                          <a:srgbClr val="333333"/>
                        </a:solidFill>
                        <a:effectLst/>
                      </a:endParaRPr>
                    </a:p>
                  </a:txBody>
                  <a:tcPr marL="10971" marR="16456" marT="7679" marB="7679"/>
                </a:tc>
                <a:tc>
                  <a:txBody>
                    <a:bodyPr/>
                    <a:lstStyle/>
                    <a:p>
                      <a:pPr algn="l" fontAlgn="t"/>
                      <a:r>
                        <a:rPr lang="en-IN" sz="1400">
                          <a:effectLst/>
                        </a:rPr>
                        <a:t>Becomes Hive type</a:t>
                      </a:r>
                      <a:endParaRPr lang="en-IN" sz="1400" b="1">
                        <a:solidFill>
                          <a:srgbClr val="333333"/>
                        </a:solidFill>
                        <a:effectLst/>
                      </a:endParaRPr>
                    </a:p>
                  </a:txBody>
                  <a:tcPr marL="10971" marR="16456" marT="7679" marB="7679"/>
                </a:tc>
                <a:tc>
                  <a:txBody>
                    <a:bodyPr/>
                    <a:lstStyle/>
                    <a:p>
                      <a:pPr algn="l" fontAlgn="t"/>
                      <a:r>
                        <a:rPr lang="en-IN" sz="1400">
                          <a:effectLst/>
                        </a:rPr>
                        <a:t>Note</a:t>
                      </a:r>
                      <a:endParaRPr lang="en-IN" sz="1400" b="1">
                        <a:solidFill>
                          <a:srgbClr val="333333"/>
                        </a:solidFill>
                        <a:effectLst/>
                      </a:endParaRPr>
                    </a:p>
                  </a:txBody>
                  <a:tcPr marL="10971" marR="16456" marT="7679" marB="7679"/>
                </a:tc>
              </a:tr>
              <a:tr h="615671">
                <a:tc>
                  <a:txBody>
                    <a:bodyPr/>
                    <a:lstStyle/>
                    <a:p>
                      <a:pPr algn="l" fontAlgn="t"/>
                      <a:r>
                        <a:rPr lang="en-IN" sz="1400" dirty="0">
                          <a:effectLst/>
                        </a:rPr>
                        <a:t>union</a:t>
                      </a:r>
                    </a:p>
                  </a:txBody>
                  <a:tcPr marL="10971" marR="10971" marT="7679" marB="7679"/>
                </a:tc>
                <a:tc>
                  <a:txBody>
                    <a:bodyPr/>
                    <a:lstStyle/>
                    <a:p>
                      <a:pPr algn="l" fontAlgn="t"/>
                      <a:r>
                        <a:rPr lang="en-IN" sz="1400">
                          <a:effectLst/>
                        </a:rPr>
                        <a:t>union</a:t>
                      </a:r>
                    </a:p>
                  </a:txBody>
                  <a:tcPr marL="10971" marR="10971" marT="7679" marB="7679"/>
                </a:tc>
                <a:tc>
                  <a:txBody>
                    <a:bodyPr/>
                    <a:lstStyle/>
                    <a:p>
                      <a:pPr algn="l" fontAlgn="t"/>
                      <a:r>
                        <a:rPr lang="en-IN" sz="1400" dirty="0">
                          <a:effectLst/>
                        </a:rPr>
                        <a:t>Unions of [T, null] transparently convert to </a:t>
                      </a:r>
                      <a:r>
                        <a:rPr lang="en-IN" sz="1400" dirty="0" err="1">
                          <a:effectLst/>
                        </a:rPr>
                        <a:t>nullable</a:t>
                      </a:r>
                      <a:r>
                        <a:rPr lang="en-IN" sz="1400" dirty="0">
                          <a:effectLst/>
                        </a:rPr>
                        <a:t> T, other types translate directly to Hive's unions of those types. However, unions were introduced in Hive 7 and are not currently able to be used in where/group-by statements. They are essentially look-at-only. Because the </a:t>
                      </a:r>
                      <a:r>
                        <a:rPr lang="en-IN" sz="1400" dirty="0" err="1">
                          <a:effectLst/>
                        </a:rPr>
                        <a:t>AvroSerde</a:t>
                      </a:r>
                      <a:r>
                        <a:rPr lang="en-IN" sz="1400" dirty="0">
                          <a:effectLst/>
                        </a:rPr>
                        <a:t> transparently converts [</a:t>
                      </a:r>
                      <a:r>
                        <a:rPr lang="en-IN" sz="1400" dirty="0" err="1">
                          <a:effectLst/>
                        </a:rPr>
                        <a:t>T,null</a:t>
                      </a:r>
                      <a:r>
                        <a:rPr lang="en-IN" sz="1400" dirty="0">
                          <a:effectLst/>
                        </a:rPr>
                        <a:t>], to </a:t>
                      </a:r>
                      <a:r>
                        <a:rPr lang="en-IN" sz="1400" dirty="0" err="1">
                          <a:effectLst/>
                        </a:rPr>
                        <a:t>nullable</a:t>
                      </a:r>
                      <a:r>
                        <a:rPr lang="en-IN" sz="1400" dirty="0">
                          <a:effectLst/>
                        </a:rPr>
                        <a:t> T, this limitation only applies to unions of multiple types or unions not of a single type and null.</a:t>
                      </a:r>
                    </a:p>
                  </a:txBody>
                  <a:tcPr marL="10971" marR="10971" marT="7679" marB="7679"/>
                </a:tc>
              </a:tr>
              <a:tr h="46954">
                <a:tc>
                  <a:txBody>
                    <a:bodyPr/>
                    <a:lstStyle/>
                    <a:p>
                      <a:pPr algn="l" fontAlgn="t"/>
                      <a:r>
                        <a:rPr lang="en-IN" sz="1400">
                          <a:effectLst/>
                        </a:rPr>
                        <a:t>string</a:t>
                      </a:r>
                    </a:p>
                  </a:txBody>
                  <a:tcPr marL="10971" marR="10971" marT="7679" marB="7679"/>
                </a:tc>
                <a:tc>
                  <a:txBody>
                    <a:bodyPr/>
                    <a:lstStyle/>
                    <a:p>
                      <a:pPr algn="l" fontAlgn="t"/>
                      <a:r>
                        <a:rPr lang="en-IN" sz="1400">
                          <a:effectLst/>
                        </a:rPr>
                        <a:t>string</a:t>
                      </a:r>
                    </a:p>
                  </a:txBody>
                  <a:tcPr marL="10971" marR="10971" marT="7679" marB="7679"/>
                </a:tc>
                <a:tc>
                  <a:txBody>
                    <a:bodyPr/>
                    <a:lstStyle/>
                    <a:p>
                      <a:endParaRPr lang="en-IN" sz="1400"/>
                    </a:p>
                  </a:txBody>
                  <a:tcPr marL="10532" marR="10532" marT="5266" marB="5266"/>
                </a:tc>
              </a:tr>
              <a:tr h="46954">
                <a:tc>
                  <a:txBody>
                    <a:bodyPr/>
                    <a:lstStyle/>
                    <a:p>
                      <a:pPr algn="l" fontAlgn="t"/>
                      <a:r>
                        <a:rPr lang="en-IN" sz="1400">
                          <a:effectLst/>
                        </a:rPr>
                        <a:t>record</a:t>
                      </a:r>
                    </a:p>
                  </a:txBody>
                  <a:tcPr marL="10971" marR="10971" marT="7679" marB="7679"/>
                </a:tc>
                <a:tc>
                  <a:txBody>
                    <a:bodyPr/>
                    <a:lstStyle/>
                    <a:p>
                      <a:pPr algn="l" fontAlgn="t"/>
                      <a:r>
                        <a:rPr lang="en-IN" sz="1400">
                          <a:effectLst/>
                        </a:rPr>
                        <a:t>struct</a:t>
                      </a:r>
                    </a:p>
                  </a:txBody>
                  <a:tcPr marL="10971" marR="10971" marT="7679" marB="7679"/>
                </a:tc>
                <a:tc>
                  <a:txBody>
                    <a:bodyPr/>
                    <a:lstStyle/>
                    <a:p>
                      <a:endParaRPr lang="en-IN" sz="1400"/>
                    </a:p>
                  </a:txBody>
                  <a:tcPr marL="10532" marR="10532" marT="5266" marB="5266"/>
                </a:tc>
              </a:tr>
              <a:tr h="46954">
                <a:tc>
                  <a:txBody>
                    <a:bodyPr/>
                    <a:lstStyle/>
                    <a:p>
                      <a:pPr algn="l" fontAlgn="t"/>
                      <a:r>
                        <a:rPr lang="en-IN" sz="1400">
                          <a:effectLst/>
                        </a:rPr>
                        <a:t>null</a:t>
                      </a:r>
                    </a:p>
                  </a:txBody>
                  <a:tcPr marL="10971" marR="10971" marT="7679" marB="7679"/>
                </a:tc>
                <a:tc>
                  <a:txBody>
                    <a:bodyPr/>
                    <a:lstStyle/>
                    <a:p>
                      <a:pPr algn="l" fontAlgn="t"/>
                      <a:r>
                        <a:rPr lang="en-IN" sz="1400">
                          <a:effectLst/>
                        </a:rPr>
                        <a:t>void</a:t>
                      </a:r>
                    </a:p>
                  </a:txBody>
                  <a:tcPr marL="10971" marR="10971" marT="7679" marB="7679"/>
                </a:tc>
                <a:tc>
                  <a:txBody>
                    <a:bodyPr/>
                    <a:lstStyle/>
                    <a:p>
                      <a:endParaRPr lang="en-IN" sz="1400"/>
                    </a:p>
                  </a:txBody>
                  <a:tcPr marL="10532" marR="10532" marT="5266" marB="5266"/>
                </a:tc>
              </a:tr>
              <a:tr h="46954">
                <a:tc>
                  <a:txBody>
                    <a:bodyPr/>
                    <a:lstStyle/>
                    <a:p>
                      <a:pPr algn="l" fontAlgn="t"/>
                      <a:r>
                        <a:rPr lang="en-IN" sz="1400">
                          <a:effectLst/>
                        </a:rPr>
                        <a:t>map</a:t>
                      </a:r>
                    </a:p>
                  </a:txBody>
                  <a:tcPr marL="10971" marR="10971" marT="7679" marB="7679"/>
                </a:tc>
                <a:tc>
                  <a:txBody>
                    <a:bodyPr/>
                    <a:lstStyle/>
                    <a:p>
                      <a:pPr algn="l" fontAlgn="t"/>
                      <a:r>
                        <a:rPr lang="en-IN" sz="1400">
                          <a:effectLst/>
                        </a:rPr>
                        <a:t>map</a:t>
                      </a:r>
                    </a:p>
                  </a:txBody>
                  <a:tcPr marL="10971" marR="10971" marT="7679" marB="7679"/>
                </a:tc>
                <a:tc>
                  <a:txBody>
                    <a:bodyPr/>
                    <a:lstStyle/>
                    <a:p>
                      <a:endParaRPr lang="en-IN" sz="1400"/>
                    </a:p>
                  </a:txBody>
                  <a:tcPr marL="10532" marR="10532" marT="5266" marB="5266"/>
                </a:tc>
              </a:tr>
              <a:tr h="46954">
                <a:tc>
                  <a:txBody>
                    <a:bodyPr/>
                    <a:lstStyle/>
                    <a:p>
                      <a:pPr algn="l" fontAlgn="t"/>
                      <a:r>
                        <a:rPr lang="en-IN" sz="1400">
                          <a:effectLst/>
                        </a:rPr>
                        <a:t>long</a:t>
                      </a:r>
                    </a:p>
                  </a:txBody>
                  <a:tcPr marL="10971" marR="10971" marT="7679" marB="7679"/>
                </a:tc>
                <a:tc>
                  <a:txBody>
                    <a:bodyPr/>
                    <a:lstStyle/>
                    <a:p>
                      <a:pPr algn="l" fontAlgn="t"/>
                      <a:r>
                        <a:rPr lang="en-IN" sz="1400">
                          <a:effectLst/>
                        </a:rPr>
                        <a:t>bigint</a:t>
                      </a:r>
                    </a:p>
                  </a:txBody>
                  <a:tcPr marL="10971" marR="10971" marT="7679" marB="7679"/>
                </a:tc>
                <a:tc>
                  <a:txBody>
                    <a:bodyPr/>
                    <a:lstStyle/>
                    <a:p>
                      <a:endParaRPr lang="en-IN" sz="1400"/>
                    </a:p>
                  </a:txBody>
                  <a:tcPr marL="10532" marR="10532" marT="5266" marB="5266"/>
                </a:tc>
              </a:tr>
              <a:tr h="46954">
                <a:tc>
                  <a:txBody>
                    <a:bodyPr/>
                    <a:lstStyle/>
                    <a:p>
                      <a:pPr algn="l" fontAlgn="t"/>
                      <a:r>
                        <a:rPr lang="en-IN" sz="1400">
                          <a:effectLst/>
                        </a:rPr>
                        <a:t>list</a:t>
                      </a:r>
                    </a:p>
                  </a:txBody>
                  <a:tcPr marL="10971" marR="10971" marT="7679" marB="7679"/>
                </a:tc>
                <a:tc>
                  <a:txBody>
                    <a:bodyPr/>
                    <a:lstStyle/>
                    <a:p>
                      <a:pPr algn="l" fontAlgn="t"/>
                      <a:r>
                        <a:rPr lang="en-IN" sz="1400">
                          <a:effectLst/>
                        </a:rPr>
                        <a:t>array</a:t>
                      </a:r>
                    </a:p>
                  </a:txBody>
                  <a:tcPr marL="10971" marR="10971" marT="7679" marB="7679"/>
                </a:tc>
                <a:tc>
                  <a:txBody>
                    <a:bodyPr/>
                    <a:lstStyle/>
                    <a:p>
                      <a:endParaRPr lang="en-IN" sz="1400"/>
                    </a:p>
                  </a:txBody>
                  <a:tcPr marL="10532" marR="10532" marT="5266" marB="5266"/>
                </a:tc>
              </a:tr>
              <a:tr h="46954">
                <a:tc>
                  <a:txBody>
                    <a:bodyPr/>
                    <a:lstStyle/>
                    <a:p>
                      <a:pPr algn="l" fontAlgn="t"/>
                      <a:r>
                        <a:rPr lang="en-IN" sz="1400">
                          <a:effectLst/>
                        </a:rPr>
                        <a:t>int</a:t>
                      </a:r>
                    </a:p>
                  </a:txBody>
                  <a:tcPr marL="10971" marR="10971" marT="7679" marB="7679"/>
                </a:tc>
                <a:tc>
                  <a:txBody>
                    <a:bodyPr/>
                    <a:lstStyle/>
                    <a:p>
                      <a:pPr algn="l" fontAlgn="t"/>
                      <a:r>
                        <a:rPr lang="en-IN" sz="1400">
                          <a:effectLst/>
                        </a:rPr>
                        <a:t>int</a:t>
                      </a:r>
                    </a:p>
                  </a:txBody>
                  <a:tcPr marL="10971" marR="10971" marT="7679" marB="7679"/>
                </a:tc>
                <a:tc>
                  <a:txBody>
                    <a:bodyPr/>
                    <a:lstStyle/>
                    <a:p>
                      <a:endParaRPr lang="en-IN" sz="1400"/>
                    </a:p>
                  </a:txBody>
                  <a:tcPr marL="10532" marR="10532" marT="5266" marB="5266"/>
                </a:tc>
              </a:tr>
              <a:tr h="46954">
                <a:tc>
                  <a:txBody>
                    <a:bodyPr/>
                    <a:lstStyle/>
                    <a:p>
                      <a:pPr algn="l" fontAlgn="t"/>
                      <a:r>
                        <a:rPr lang="en-IN" sz="1400">
                          <a:effectLst/>
                        </a:rPr>
                        <a:t>float</a:t>
                      </a:r>
                    </a:p>
                  </a:txBody>
                  <a:tcPr marL="10971" marR="10971" marT="7679" marB="7679"/>
                </a:tc>
                <a:tc>
                  <a:txBody>
                    <a:bodyPr/>
                    <a:lstStyle/>
                    <a:p>
                      <a:pPr algn="l" fontAlgn="t"/>
                      <a:r>
                        <a:rPr lang="en-IN" sz="1400">
                          <a:effectLst/>
                        </a:rPr>
                        <a:t>float</a:t>
                      </a:r>
                    </a:p>
                  </a:txBody>
                  <a:tcPr marL="10971" marR="10971" marT="7679" marB="7679"/>
                </a:tc>
                <a:tc>
                  <a:txBody>
                    <a:bodyPr/>
                    <a:lstStyle/>
                    <a:p>
                      <a:endParaRPr lang="en-IN" sz="1400"/>
                    </a:p>
                  </a:txBody>
                  <a:tcPr marL="10532" marR="10532" marT="5266" marB="5266"/>
                </a:tc>
              </a:tr>
              <a:tr h="110145">
                <a:tc>
                  <a:txBody>
                    <a:bodyPr/>
                    <a:lstStyle/>
                    <a:p>
                      <a:pPr algn="l" fontAlgn="t"/>
                      <a:r>
                        <a:rPr lang="en-IN" sz="1400">
                          <a:effectLst/>
                        </a:rPr>
                        <a:t>fixed</a:t>
                      </a:r>
                    </a:p>
                  </a:txBody>
                  <a:tcPr marL="10971" marR="10971" marT="7679" marB="7679"/>
                </a:tc>
                <a:tc>
                  <a:txBody>
                    <a:bodyPr/>
                    <a:lstStyle/>
                    <a:p>
                      <a:pPr algn="l" fontAlgn="t"/>
                      <a:r>
                        <a:rPr lang="en-IN" sz="1400">
                          <a:effectLst/>
                        </a:rPr>
                        <a:t>binary</a:t>
                      </a:r>
                    </a:p>
                  </a:txBody>
                  <a:tcPr marL="10971" marR="10971" marT="7679" marB="7679"/>
                </a:tc>
                <a:tc>
                  <a:txBody>
                    <a:bodyPr/>
                    <a:lstStyle/>
                    <a:p>
                      <a:pPr algn="l" fontAlgn="t"/>
                      <a:r>
                        <a:rPr lang="en-IN" sz="1400">
                          <a:effectLst/>
                        </a:rPr>
                        <a:t>Fixeds are converted to Array[smallint] prior to Hive 0.12.0.</a:t>
                      </a:r>
                    </a:p>
                  </a:txBody>
                  <a:tcPr marL="10971" marR="10971" marT="7679" marB="7679"/>
                </a:tc>
              </a:tr>
              <a:tr h="78550">
                <a:tc>
                  <a:txBody>
                    <a:bodyPr/>
                    <a:lstStyle/>
                    <a:p>
                      <a:pPr algn="l" fontAlgn="t"/>
                      <a:r>
                        <a:rPr lang="en-IN" sz="1400">
                          <a:effectLst/>
                        </a:rPr>
                        <a:t>enum</a:t>
                      </a:r>
                    </a:p>
                  </a:txBody>
                  <a:tcPr marL="10971" marR="10971" marT="7679" marB="7679"/>
                </a:tc>
                <a:tc>
                  <a:txBody>
                    <a:bodyPr/>
                    <a:lstStyle/>
                    <a:p>
                      <a:pPr algn="l" fontAlgn="t"/>
                      <a:r>
                        <a:rPr lang="en-IN" sz="1400">
                          <a:effectLst/>
                        </a:rPr>
                        <a:t>string</a:t>
                      </a:r>
                    </a:p>
                  </a:txBody>
                  <a:tcPr marL="10971" marR="10971" marT="7679" marB="7679"/>
                </a:tc>
                <a:tc>
                  <a:txBody>
                    <a:bodyPr/>
                    <a:lstStyle/>
                    <a:p>
                      <a:pPr algn="l" fontAlgn="t"/>
                      <a:r>
                        <a:rPr lang="en-IN" sz="1400">
                          <a:effectLst/>
                        </a:rPr>
                        <a:t>Hive has no concept of enums.</a:t>
                      </a:r>
                    </a:p>
                  </a:txBody>
                  <a:tcPr marL="10971" marR="10971" marT="7679" marB="7679"/>
                </a:tc>
              </a:tr>
              <a:tr h="46954">
                <a:tc>
                  <a:txBody>
                    <a:bodyPr/>
                    <a:lstStyle/>
                    <a:p>
                      <a:pPr algn="l" fontAlgn="t"/>
                      <a:r>
                        <a:rPr lang="en-IN" sz="1400">
                          <a:effectLst/>
                        </a:rPr>
                        <a:t>double</a:t>
                      </a:r>
                    </a:p>
                  </a:txBody>
                  <a:tcPr marL="10971" marR="10971" marT="7679" marB="7679"/>
                </a:tc>
                <a:tc>
                  <a:txBody>
                    <a:bodyPr/>
                    <a:lstStyle/>
                    <a:p>
                      <a:pPr algn="l" fontAlgn="t"/>
                      <a:r>
                        <a:rPr lang="en-IN" sz="1400">
                          <a:effectLst/>
                        </a:rPr>
                        <a:t>double</a:t>
                      </a:r>
                    </a:p>
                  </a:txBody>
                  <a:tcPr marL="10971" marR="10971" marT="7679" marB="7679"/>
                </a:tc>
                <a:tc>
                  <a:txBody>
                    <a:bodyPr/>
                    <a:lstStyle/>
                    <a:p>
                      <a:endParaRPr lang="en-IN" sz="1400"/>
                    </a:p>
                  </a:txBody>
                  <a:tcPr marL="10532" marR="10532" marT="5266" marB="5266"/>
                </a:tc>
              </a:tr>
              <a:tr h="110145">
                <a:tc>
                  <a:txBody>
                    <a:bodyPr/>
                    <a:lstStyle/>
                    <a:p>
                      <a:pPr algn="l" fontAlgn="t"/>
                      <a:r>
                        <a:rPr lang="en-IN" sz="1400">
                          <a:effectLst/>
                        </a:rPr>
                        <a:t>bytes</a:t>
                      </a:r>
                    </a:p>
                  </a:txBody>
                  <a:tcPr marL="10971" marR="10971" marT="7679" marB="7679"/>
                </a:tc>
                <a:tc>
                  <a:txBody>
                    <a:bodyPr/>
                    <a:lstStyle/>
                    <a:p>
                      <a:pPr algn="l" fontAlgn="t"/>
                      <a:r>
                        <a:rPr lang="en-IN" sz="1400">
                          <a:effectLst/>
                        </a:rPr>
                        <a:t>binary</a:t>
                      </a:r>
                    </a:p>
                  </a:txBody>
                  <a:tcPr marL="10971" marR="10971" marT="7679" marB="7679"/>
                </a:tc>
                <a:tc>
                  <a:txBody>
                    <a:bodyPr/>
                    <a:lstStyle/>
                    <a:p>
                      <a:pPr algn="l" fontAlgn="t"/>
                      <a:r>
                        <a:rPr lang="en-IN" sz="1400">
                          <a:effectLst/>
                        </a:rPr>
                        <a:t>Bytes are converted to Array[smallint] prior to Hive 0.12.0.</a:t>
                      </a:r>
                    </a:p>
                  </a:txBody>
                  <a:tcPr marL="10971" marR="10971" marT="7679" marB="7679"/>
                </a:tc>
              </a:tr>
              <a:tr h="46954">
                <a:tc>
                  <a:txBody>
                    <a:bodyPr/>
                    <a:lstStyle/>
                    <a:p>
                      <a:pPr algn="l" fontAlgn="t"/>
                      <a:r>
                        <a:rPr lang="en-IN" sz="1400">
                          <a:effectLst/>
                        </a:rPr>
                        <a:t>boolean</a:t>
                      </a:r>
                    </a:p>
                  </a:txBody>
                  <a:tcPr marL="10971" marR="10971" marT="7679" marB="7679"/>
                </a:tc>
                <a:tc>
                  <a:txBody>
                    <a:bodyPr/>
                    <a:lstStyle/>
                    <a:p>
                      <a:pPr algn="l" fontAlgn="t"/>
                      <a:r>
                        <a:rPr lang="en-IN" sz="1400">
                          <a:effectLst/>
                        </a:rPr>
                        <a:t>boolean</a:t>
                      </a:r>
                    </a:p>
                  </a:txBody>
                  <a:tcPr marL="10971" marR="10971" marT="7679" marB="7679"/>
                </a:tc>
                <a:tc>
                  <a:txBody>
                    <a:bodyPr/>
                    <a:lstStyle/>
                    <a:p>
                      <a:endParaRPr lang="en-IN" sz="1400" dirty="0"/>
                    </a:p>
                  </a:txBody>
                  <a:tcPr marL="10532" marR="10532" marT="5266" marB="5266"/>
                </a:tc>
              </a:tr>
            </a:tbl>
          </a:graphicData>
        </a:graphic>
      </p:graphicFrame>
    </p:spTree>
    <p:extLst>
      <p:ext uri="{BB962C8B-B14F-4D97-AF65-F5344CB8AC3E}">
        <p14:creationId xmlns:p14="http://schemas.microsoft.com/office/powerpoint/2010/main" val="333264854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IN" dirty="0" smtClean="0"/>
              <a:t>Below model is available from Hive 0.14 and above only</a:t>
            </a:r>
          </a:p>
          <a:p>
            <a:endParaRPr lang="en-IN" dirty="0" smtClean="0"/>
          </a:p>
          <a:p>
            <a:pPr marL="0" indent="0">
              <a:buNone/>
            </a:pPr>
            <a:r>
              <a:rPr lang="en-IN" dirty="0" smtClean="0">
                <a:latin typeface="Courier New" panose="02070309020205020404" pitchFamily="49" charset="0"/>
                <a:cs typeface="Courier New" panose="02070309020205020404" pitchFamily="49" charset="0"/>
              </a:rPr>
              <a:t>CREATE TABLE </a:t>
            </a:r>
            <a:r>
              <a:rPr lang="en-IN" dirty="0" err="1" smtClean="0">
                <a:latin typeface="Courier New" panose="02070309020205020404" pitchFamily="49" charset="0"/>
                <a:cs typeface="Courier New" panose="02070309020205020404" pitchFamily="49" charset="0"/>
              </a:rPr>
              <a:t>avro_test_table</a:t>
            </a:r>
            <a:r>
              <a:rPr lang="en-IN" dirty="0" smtClean="0">
                <a:latin typeface="Courier New" panose="02070309020205020404" pitchFamily="49" charset="0"/>
                <a:cs typeface="Courier New" panose="02070309020205020404" pitchFamily="49" charset="0"/>
              </a:rPr>
              <a:t>(</a:t>
            </a:r>
          </a:p>
          <a:p>
            <a:pPr marL="292100" lvl="2" indent="0">
              <a:buNone/>
            </a:pPr>
            <a:r>
              <a:rPr lang="en-IN" dirty="0">
                <a:latin typeface="Courier New" panose="02070309020205020404" pitchFamily="49" charset="0"/>
                <a:cs typeface="Courier New" panose="02070309020205020404" pitchFamily="49" charset="0"/>
              </a:rPr>
              <a:t>i</a:t>
            </a:r>
            <a:r>
              <a:rPr lang="en-IN" dirty="0" smtClean="0">
                <a:latin typeface="Courier New" panose="02070309020205020404" pitchFamily="49" charset="0"/>
                <a:cs typeface="Courier New" panose="02070309020205020404" pitchFamily="49" charset="0"/>
              </a:rPr>
              <a:t>d		INT,</a:t>
            </a:r>
          </a:p>
          <a:p>
            <a:pPr marL="292100" lvl="2" indent="0">
              <a:buNone/>
            </a:pPr>
            <a:r>
              <a:rPr lang="en-IN" dirty="0" smtClean="0">
                <a:latin typeface="Courier New" panose="02070309020205020404" pitchFamily="49" charset="0"/>
                <a:cs typeface="Courier New" panose="02070309020205020404" pitchFamily="49" charset="0"/>
              </a:rPr>
              <a:t>Name		STRING,</a:t>
            </a:r>
          </a:p>
          <a:p>
            <a:pPr marL="292100" lvl="2" indent="0">
              <a:buNone/>
            </a:pPr>
            <a:r>
              <a:rPr lang="en-IN" dirty="0">
                <a:latin typeface="Courier New" panose="02070309020205020404" pitchFamily="49" charset="0"/>
                <a:cs typeface="Courier New" panose="02070309020205020404" pitchFamily="49" charset="0"/>
              </a:rPr>
              <a:t>d</a:t>
            </a:r>
            <a:r>
              <a:rPr lang="en-IN" dirty="0" smtClean="0">
                <a:latin typeface="Courier New" panose="02070309020205020404" pitchFamily="49" charset="0"/>
                <a:cs typeface="Courier New" panose="02070309020205020404" pitchFamily="49" charset="0"/>
              </a:rPr>
              <a:t>ob		DATE,</a:t>
            </a:r>
          </a:p>
          <a:p>
            <a:pPr marL="292100" lvl="2" indent="0">
              <a:buNone/>
            </a:pPr>
            <a:r>
              <a:rPr lang="en-IN" dirty="0" err="1">
                <a:latin typeface="Courier New" panose="02070309020205020404" pitchFamily="49" charset="0"/>
                <a:cs typeface="Courier New" panose="02070309020205020404" pitchFamily="49" charset="0"/>
              </a:rPr>
              <a:t>d</a:t>
            </a:r>
            <a:r>
              <a:rPr lang="en-IN" dirty="0" err="1" smtClean="0">
                <a:latin typeface="Courier New" panose="02070309020205020404" pitchFamily="49" charset="0"/>
                <a:cs typeface="Courier New" panose="02070309020205020404" pitchFamily="49" charset="0"/>
              </a:rPr>
              <a:t>ept</a:t>
            </a:r>
            <a:r>
              <a:rPr lang="en-IN" dirty="0" smtClean="0">
                <a:latin typeface="Courier New" panose="02070309020205020404" pitchFamily="49" charset="0"/>
                <a:cs typeface="Courier New" panose="02070309020205020404" pitchFamily="49" charset="0"/>
              </a:rPr>
              <a:t>		INT)</a:t>
            </a:r>
          </a:p>
          <a:p>
            <a:pPr marL="0" lvl="1" indent="0">
              <a:buNone/>
            </a:pPr>
            <a:r>
              <a:rPr lang="en-IN" dirty="0" smtClean="0">
                <a:latin typeface="Courier New" panose="02070309020205020404" pitchFamily="49" charset="0"/>
                <a:cs typeface="Courier New" panose="02070309020205020404" pitchFamily="49" charset="0"/>
              </a:rPr>
              <a:t>PARTITIONED BY (gender STRING)</a:t>
            </a:r>
          </a:p>
          <a:p>
            <a:pPr marL="0" lvl="1" indent="0">
              <a:buNone/>
            </a:pPr>
            <a:r>
              <a:rPr lang="en-IN" dirty="0" smtClean="0">
                <a:latin typeface="Courier New" panose="02070309020205020404" pitchFamily="49" charset="0"/>
                <a:cs typeface="Courier New" panose="02070309020205020404" pitchFamily="49" charset="0"/>
              </a:rPr>
              <a:t>STORED AS AVRO;</a:t>
            </a:r>
          </a:p>
        </p:txBody>
      </p:sp>
      <p:sp>
        <p:nvSpPr>
          <p:cNvPr id="2" name="Title 1"/>
          <p:cNvSpPr>
            <a:spLocks noGrp="1"/>
          </p:cNvSpPr>
          <p:nvPr>
            <p:ph type="title"/>
          </p:nvPr>
        </p:nvSpPr>
        <p:spPr/>
        <p:txBody>
          <a:bodyPr/>
          <a:lstStyle/>
          <a:p>
            <a:r>
              <a:rPr lang="en-IN" dirty="0" smtClean="0"/>
              <a:t>Creating AVRO files from HIVE</a:t>
            </a:r>
            <a:endParaRPr lang="en-IN" dirty="0"/>
          </a:p>
        </p:txBody>
      </p:sp>
    </p:spTree>
    <p:extLst>
      <p:ext uri="{BB962C8B-B14F-4D97-AF65-F5344CB8AC3E}">
        <p14:creationId xmlns:p14="http://schemas.microsoft.com/office/powerpoint/2010/main" val="14556685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0" indent="0">
              <a:buNone/>
            </a:pP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Hive&gt; </a:t>
            </a:r>
            <a:r>
              <a:rPr lang="en-IN" dirty="0" err="1" smtClean="0">
                <a:latin typeface="Courier New" panose="02070309020205020404" pitchFamily="49" charset="0"/>
                <a:cs typeface="Courier New" panose="02070309020205020404" pitchFamily="49" charset="0"/>
              </a:rPr>
              <a:t>Desc</a:t>
            </a:r>
            <a:r>
              <a:rPr lang="en-IN" dirty="0" smtClean="0">
                <a:latin typeface="Courier New" panose="02070309020205020404" pitchFamily="49" charset="0"/>
                <a:cs typeface="Courier New" panose="02070309020205020404" pitchFamily="49" charset="0"/>
              </a:rPr>
              <a:t> </a:t>
            </a:r>
            <a:r>
              <a:rPr lang="en-IN" dirty="0" err="1" smtClean="0">
                <a:latin typeface="Courier New" panose="02070309020205020404" pitchFamily="49" charset="0"/>
                <a:cs typeface="Courier New" panose="02070309020205020404" pitchFamily="49" charset="0"/>
              </a:rPr>
              <a:t>avro_test_file</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Ok</a:t>
            </a:r>
          </a:p>
          <a:p>
            <a:pPr marL="0" indent="0">
              <a:buNone/>
            </a:pPr>
            <a:r>
              <a:rPr lang="en-IN" dirty="0" smtClean="0">
                <a:latin typeface="Courier New" panose="02070309020205020404" pitchFamily="49" charset="0"/>
                <a:cs typeface="Courier New" panose="02070309020205020404" pitchFamily="49" charset="0"/>
              </a:rPr>
              <a:t>id			</a:t>
            </a:r>
            <a:r>
              <a:rPr lang="en-IN" dirty="0" err="1" smtClean="0">
                <a:latin typeface="Courier New" panose="02070309020205020404" pitchFamily="49" charset="0"/>
                <a:cs typeface="Courier New" panose="02070309020205020404" pitchFamily="49" charset="0"/>
              </a:rPr>
              <a:t>int</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name			string</a:t>
            </a:r>
          </a:p>
          <a:p>
            <a:pPr marL="0" indent="0">
              <a:buNone/>
            </a:pPr>
            <a:r>
              <a:rPr lang="en-IN" dirty="0" smtClean="0">
                <a:latin typeface="Courier New" panose="02070309020205020404" pitchFamily="49" charset="0"/>
                <a:cs typeface="Courier New" panose="02070309020205020404" pitchFamily="49" charset="0"/>
              </a:rPr>
              <a:t>dob			date</a:t>
            </a:r>
          </a:p>
          <a:p>
            <a:pPr marL="0" indent="0">
              <a:buNone/>
            </a:pPr>
            <a:r>
              <a:rPr lang="en-IN" dirty="0" smtClean="0">
                <a:latin typeface="Courier New" panose="02070309020205020404" pitchFamily="49" charset="0"/>
                <a:cs typeface="Courier New" panose="02070309020205020404" pitchFamily="49" charset="0"/>
              </a:rPr>
              <a:t>gender		string</a:t>
            </a:r>
          </a:p>
          <a:p>
            <a:pPr marL="0" indent="0">
              <a:buNone/>
            </a:pPr>
            <a:endParaRPr lang="en-IN" dirty="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 Partition information</a:t>
            </a:r>
          </a:p>
          <a:p>
            <a:pPr marL="0" indent="0">
              <a:buNone/>
            </a:pPr>
            <a:r>
              <a:rPr lang="en-IN" dirty="0" smtClean="0">
                <a:latin typeface="Courier New" panose="02070309020205020404" pitchFamily="49" charset="0"/>
                <a:cs typeface="Courier New" panose="02070309020205020404" pitchFamily="49" charset="0"/>
              </a:rPr>
              <a:t># </a:t>
            </a:r>
            <a:r>
              <a:rPr lang="en-IN" dirty="0" err="1" smtClean="0">
                <a:latin typeface="Courier New" panose="02070309020205020404" pitchFamily="49" charset="0"/>
                <a:cs typeface="Courier New" panose="02070309020205020404" pitchFamily="49" charset="0"/>
              </a:rPr>
              <a:t>col_name</a:t>
            </a:r>
            <a:r>
              <a:rPr lang="en-IN" dirty="0" smtClean="0">
                <a:latin typeface="Courier New" panose="02070309020205020404" pitchFamily="49" charset="0"/>
                <a:cs typeface="Courier New" panose="02070309020205020404" pitchFamily="49" charset="0"/>
              </a:rPr>
              <a:t>		</a:t>
            </a:r>
            <a:r>
              <a:rPr lang="en-IN" dirty="0" err="1" smtClean="0">
                <a:latin typeface="Courier New" panose="02070309020205020404" pitchFamily="49" charset="0"/>
                <a:cs typeface="Courier New" panose="02070309020205020404" pitchFamily="49" charset="0"/>
              </a:rPr>
              <a:t>data_type</a:t>
            </a:r>
            <a:r>
              <a:rPr lang="en-IN" dirty="0" smtClean="0">
                <a:latin typeface="Courier New" panose="02070309020205020404" pitchFamily="49" charset="0"/>
                <a:cs typeface="Courier New" panose="02070309020205020404" pitchFamily="49" charset="0"/>
              </a:rPr>
              <a:t>		comment</a:t>
            </a:r>
          </a:p>
          <a:p>
            <a:pPr marL="0" indent="0">
              <a:buNone/>
            </a:pPr>
            <a:r>
              <a:rPr lang="en-IN" dirty="0" smtClean="0">
                <a:latin typeface="Courier New" panose="02070309020205020404" pitchFamily="49" charset="0"/>
                <a:cs typeface="Courier New" panose="02070309020205020404" pitchFamily="49" charset="0"/>
              </a:rPr>
              <a:t>gender		string</a:t>
            </a:r>
          </a:p>
          <a:p>
            <a:pPr marL="0" indent="0">
              <a:buNone/>
            </a:pPr>
            <a:endParaRPr lang="en-IN" dirty="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Time taken: 16.008 Seconds, Fetched: 9 row(s)</a:t>
            </a:r>
          </a:p>
          <a:p>
            <a:endParaRPr lang="en-IN" dirty="0" smtClean="0"/>
          </a:p>
          <a:p>
            <a:endParaRPr lang="en-IN" dirty="0"/>
          </a:p>
        </p:txBody>
      </p:sp>
      <p:sp>
        <p:nvSpPr>
          <p:cNvPr id="2" name="Title 1"/>
          <p:cNvSpPr>
            <a:spLocks noGrp="1"/>
          </p:cNvSpPr>
          <p:nvPr>
            <p:ph type="title"/>
          </p:nvPr>
        </p:nvSpPr>
        <p:spPr/>
        <p:txBody>
          <a:bodyPr/>
          <a:lstStyle/>
          <a:p>
            <a:r>
              <a:rPr lang="en-IN" dirty="0" smtClean="0"/>
              <a:t>Check AVRO table schema</a:t>
            </a:r>
            <a:endParaRPr lang="en-IN" dirty="0"/>
          </a:p>
        </p:txBody>
      </p:sp>
    </p:spTree>
    <p:extLst>
      <p:ext uri="{BB962C8B-B14F-4D97-AF65-F5344CB8AC3E}">
        <p14:creationId xmlns:p14="http://schemas.microsoft.com/office/powerpoint/2010/main" val="157362177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lvl="1"/>
            <a:r>
              <a:rPr lang="en-IN" dirty="0" smtClean="0"/>
              <a:t>Below method is applicable to all Hive versions</a:t>
            </a:r>
          </a:p>
          <a:p>
            <a:pPr lvl="1"/>
            <a:endParaRPr lang="en-IN" dirty="0"/>
          </a:p>
          <a:p>
            <a:pPr marL="0" indent="0">
              <a:buNone/>
            </a:pPr>
            <a:r>
              <a:rPr lang="en-IN" sz="1600" dirty="0">
                <a:latin typeface="Courier New" panose="02070309020205020404" pitchFamily="49" charset="0"/>
                <a:cs typeface="Courier New" panose="02070309020205020404" pitchFamily="49" charset="0"/>
              </a:rPr>
              <a:t>CREATE TABLE kst</a:t>
            </a:r>
          </a:p>
          <a:p>
            <a:pPr marL="0" indent="0">
              <a:buNone/>
            </a:pPr>
            <a:r>
              <a:rPr lang="en-IN" sz="1600" dirty="0">
                <a:latin typeface="Courier New" panose="02070309020205020404" pitchFamily="49" charset="0"/>
                <a:cs typeface="Courier New" panose="02070309020205020404" pitchFamily="49" charset="0"/>
              </a:rPr>
              <a:t>  PARTITIONED BY (ds string)</a:t>
            </a:r>
          </a:p>
          <a:p>
            <a:pPr marL="0" indent="0">
              <a:buNone/>
            </a:pPr>
            <a:r>
              <a:rPr lang="en-IN" sz="1600" dirty="0">
                <a:latin typeface="Courier New" panose="02070309020205020404" pitchFamily="49" charset="0"/>
                <a:cs typeface="Courier New" panose="02070309020205020404" pitchFamily="49" charset="0"/>
              </a:rPr>
              <a:t>  ROW FORMAT </a:t>
            </a:r>
            <a:r>
              <a:rPr lang="en-IN" sz="1600" dirty="0" smtClean="0">
                <a:latin typeface="Courier New" panose="02070309020205020404" pitchFamily="49" charset="0"/>
                <a:cs typeface="Courier New" panose="02070309020205020404" pitchFamily="49" charset="0"/>
              </a:rPr>
              <a:t>SERDE </a:t>
            </a:r>
          </a:p>
          <a:p>
            <a:pPr marL="0" indent="0">
              <a:buNone/>
            </a:pPr>
            <a:r>
              <a:rPr lang="en-IN" sz="1600" dirty="0">
                <a:latin typeface="Courier New" panose="02070309020205020404" pitchFamily="49" charset="0"/>
                <a:cs typeface="Courier New" panose="02070309020205020404" pitchFamily="49" charset="0"/>
              </a:rPr>
              <a:t> </a:t>
            </a:r>
            <a:r>
              <a:rPr lang="en-IN" sz="1600" dirty="0" smtClean="0">
                <a:latin typeface="Courier New" panose="02070309020205020404" pitchFamily="49" charset="0"/>
                <a:cs typeface="Courier New" panose="02070309020205020404" pitchFamily="49" charset="0"/>
              </a:rPr>
              <a:t>     'org.apache.hadoop.hive.serde2.avro.AvroSerDe</a:t>
            </a:r>
            <a:r>
              <a:rPr lang="en-IN" sz="1600" dirty="0">
                <a:latin typeface="Courier New" panose="02070309020205020404" pitchFamily="49" charset="0"/>
                <a:cs typeface="Courier New" panose="02070309020205020404" pitchFamily="49" charset="0"/>
              </a:rPr>
              <a:t>'</a:t>
            </a:r>
          </a:p>
          <a:p>
            <a:pPr marL="0" indent="0">
              <a:buNone/>
            </a:pPr>
            <a:r>
              <a:rPr lang="en-IN" sz="1600" dirty="0">
                <a:latin typeface="Courier New" panose="02070309020205020404" pitchFamily="49" charset="0"/>
                <a:cs typeface="Courier New" panose="02070309020205020404" pitchFamily="49" charset="0"/>
              </a:rPr>
              <a:t>  STORED AS </a:t>
            </a:r>
            <a:r>
              <a:rPr lang="en-IN" sz="1600" dirty="0" smtClean="0">
                <a:latin typeface="Courier New" panose="02070309020205020404" pitchFamily="49" charset="0"/>
                <a:cs typeface="Courier New" panose="02070309020205020404" pitchFamily="49" charset="0"/>
              </a:rPr>
              <a:t>INPUTFORMAT </a:t>
            </a:r>
          </a:p>
          <a:p>
            <a:pPr marL="0" indent="0">
              <a:buNone/>
            </a:pPr>
            <a:r>
              <a:rPr lang="en-IN" sz="1600" dirty="0">
                <a:latin typeface="Courier New" panose="02070309020205020404" pitchFamily="49" charset="0"/>
                <a:cs typeface="Courier New" panose="02070309020205020404" pitchFamily="49" charset="0"/>
              </a:rPr>
              <a:t> </a:t>
            </a:r>
            <a:r>
              <a:rPr lang="en-IN" sz="1600" dirty="0" smtClean="0">
                <a:latin typeface="Courier New" panose="02070309020205020404" pitchFamily="49" charset="0"/>
                <a:cs typeface="Courier New" panose="02070309020205020404" pitchFamily="49" charset="0"/>
              </a:rPr>
              <a:t>     ‘</a:t>
            </a:r>
            <a:r>
              <a:rPr lang="en-IN" sz="1600" dirty="0" err="1" smtClean="0">
                <a:latin typeface="Courier New" panose="02070309020205020404" pitchFamily="49" charset="0"/>
                <a:cs typeface="Courier New" panose="02070309020205020404" pitchFamily="49" charset="0"/>
              </a:rPr>
              <a:t>org.apache.hadoop.hive.ql.io.avro.AvroContainerInputFormat</a:t>
            </a:r>
            <a:r>
              <a:rPr lang="en-IN" sz="1600" dirty="0">
                <a:latin typeface="Courier New" panose="02070309020205020404" pitchFamily="49" charset="0"/>
                <a:cs typeface="Courier New" panose="02070309020205020404" pitchFamily="49" charset="0"/>
              </a:rPr>
              <a:t>'</a:t>
            </a:r>
          </a:p>
          <a:p>
            <a:pPr marL="0" indent="0">
              <a:buNone/>
            </a:pPr>
            <a:r>
              <a:rPr lang="en-IN" sz="1600" dirty="0">
                <a:latin typeface="Courier New" panose="02070309020205020404" pitchFamily="49" charset="0"/>
                <a:cs typeface="Courier New" panose="02070309020205020404" pitchFamily="49" charset="0"/>
              </a:rPr>
              <a:t>  </a:t>
            </a:r>
            <a:r>
              <a:rPr lang="en-IN" sz="1600" dirty="0" smtClean="0">
                <a:latin typeface="Courier New" panose="02070309020205020404" pitchFamily="49" charset="0"/>
                <a:cs typeface="Courier New" panose="02070309020205020404" pitchFamily="49" charset="0"/>
              </a:rPr>
              <a:t>OUTPUTFORMAT    </a:t>
            </a:r>
          </a:p>
          <a:p>
            <a:pPr marL="0" indent="0">
              <a:buNone/>
            </a:pPr>
            <a:r>
              <a:rPr lang="en-IN" sz="1600" dirty="0">
                <a:latin typeface="Courier New" panose="02070309020205020404" pitchFamily="49" charset="0"/>
                <a:cs typeface="Courier New" panose="02070309020205020404" pitchFamily="49" charset="0"/>
              </a:rPr>
              <a:t> </a:t>
            </a:r>
            <a:r>
              <a:rPr lang="en-IN" sz="1600" dirty="0" smtClean="0">
                <a:latin typeface="Courier New" panose="02070309020205020404" pitchFamily="49" charset="0"/>
                <a:cs typeface="Courier New" panose="02070309020205020404" pitchFamily="49" charset="0"/>
              </a:rPr>
              <a:t>     '</a:t>
            </a:r>
            <a:r>
              <a:rPr lang="en-IN" sz="1600" dirty="0" err="1" smtClean="0">
                <a:latin typeface="Courier New" panose="02070309020205020404" pitchFamily="49" charset="0"/>
                <a:cs typeface="Courier New" panose="02070309020205020404" pitchFamily="49" charset="0"/>
              </a:rPr>
              <a:t>org.apache.hadoop.hive.ql.io.avro.AvroContainerOutputFormat</a:t>
            </a:r>
            <a:r>
              <a:rPr lang="en-IN" sz="1600" dirty="0">
                <a:latin typeface="Courier New" panose="02070309020205020404" pitchFamily="49" charset="0"/>
                <a:cs typeface="Courier New" panose="02070309020205020404" pitchFamily="49" charset="0"/>
              </a:rPr>
              <a:t>'</a:t>
            </a:r>
          </a:p>
          <a:p>
            <a:pPr marL="0" indent="0">
              <a:buNone/>
            </a:pPr>
            <a:r>
              <a:rPr lang="en-IN" sz="1600" dirty="0">
                <a:latin typeface="Courier New" panose="02070309020205020404" pitchFamily="49" charset="0"/>
                <a:cs typeface="Courier New" panose="02070309020205020404" pitchFamily="49" charset="0"/>
              </a:rPr>
              <a:t>  TBLPROPERTIES </a:t>
            </a:r>
            <a:endParaRPr lang="en-IN" sz="1600" dirty="0" smtClean="0">
              <a:latin typeface="Courier New" panose="02070309020205020404" pitchFamily="49" charset="0"/>
              <a:cs typeface="Courier New" panose="02070309020205020404" pitchFamily="49" charset="0"/>
            </a:endParaRPr>
          </a:p>
          <a:p>
            <a:pPr marL="0" indent="0">
              <a:buNone/>
            </a:pPr>
            <a:r>
              <a:rPr lang="en-IN" sz="1600" dirty="0">
                <a:latin typeface="Courier New" panose="02070309020205020404" pitchFamily="49" charset="0"/>
                <a:cs typeface="Courier New" panose="02070309020205020404" pitchFamily="49" charset="0"/>
              </a:rPr>
              <a:t> </a:t>
            </a:r>
            <a:r>
              <a:rPr lang="en-IN" sz="1600" dirty="0" smtClean="0">
                <a:latin typeface="Courier New" panose="02070309020205020404" pitchFamily="49" charset="0"/>
                <a:cs typeface="Courier New" panose="02070309020205020404" pitchFamily="49" charset="0"/>
              </a:rPr>
              <a:t>     (</a:t>
            </a:r>
            <a:r>
              <a:rPr lang="en-IN" sz="1600" dirty="0">
                <a:latin typeface="Courier New" panose="02070309020205020404" pitchFamily="49" charset="0"/>
                <a:cs typeface="Courier New" panose="02070309020205020404" pitchFamily="49" charset="0"/>
              </a:rPr>
              <a:t>'avro.schema.url'='http://schema_provider/kst.avsc');</a:t>
            </a:r>
          </a:p>
          <a:p>
            <a:pPr lvl="1"/>
            <a:endParaRPr lang="en-IN" dirty="0"/>
          </a:p>
        </p:txBody>
      </p:sp>
      <p:sp>
        <p:nvSpPr>
          <p:cNvPr id="2" name="Title 1"/>
          <p:cNvSpPr>
            <a:spLocks noGrp="1"/>
          </p:cNvSpPr>
          <p:nvPr>
            <p:ph type="title"/>
          </p:nvPr>
        </p:nvSpPr>
        <p:spPr/>
        <p:txBody>
          <a:bodyPr/>
          <a:lstStyle/>
          <a:p>
            <a:r>
              <a:rPr lang="en-IN" dirty="0" smtClean="0"/>
              <a:t>Prior to Hive 0.14</a:t>
            </a:r>
            <a:endParaRPr lang="en-IN" dirty="0"/>
          </a:p>
        </p:txBody>
      </p:sp>
    </p:spTree>
    <p:extLst>
      <p:ext uri="{BB962C8B-B14F-4D97-AF65-F5344CB8AC3E}">
        <p14:creationId xmlns:p14="http://schemas.microsoft.com/office/powerpoint/2010/main" val="2233362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Placeholder 2"/>
          <p:cNvSpPr>
            <a:spLocks noGrp="1"/>
          </p:cNvSpPr>
          <p:nvPr>
            <p:ph idx="1"/>
          </p:nvPr>
        </p:nvSpPr>
        <p:spPr/>
        <p:txBody>
          <a:bodyPr/>
          <a:lstStyle/>
          <a:p>
            <a:pPr lvl="1"/>
            <a:r>
              <a:rPr lang="en-IN" smtClean="0"/>
              <a:t>Example table definition: </a:t>
            </a:r>
          </a:p>
          <a:p>
            <a:pPr lvl="1"/>
            <a:endParaRPr lang="en-IN" smtClean="0"/>
          </a:p>
          <a:p>
            <a:pPr lvl="1"/>
            <a:endParaRPr lang="en-IN" smtClean="0"/>
          </a:p>
          <a:p>
            <a:endParaRPr lang="en-IN" smtClean="0"/>
          </a:p>
          <a:p>
            <a:endParaRPr lang="en-IN" smtClean="0"/>
          </a:p>
          <a:p>
            <a:endParaRPr lang="en-IN" smtClean="0"/>
          </a:p>
          <a:p>
            <a:endParaRPr lang="en-IN" smtClean="0"/>
          </a:p>
          <a:p>
            <a:endParaRPr lang="en-IN" smtClean="0"/>
          </a:p>
          <a:p>
            <a:pPr lvl="1"/>
            <a:endParaRPr lang="en-IN" smtClean="0"/>
          </a:p>
          <a:p>
            <a:pPr lvl="1"/>
            <a:r>
              <a:rPr lang="en-IN" smtClean="0"/>
              <a:t>ROW FORMAT DELIMITED</a:t>
            </a:r>
          </a:p>
          <a:p>
            <a:pPr lvl="2"/>
            <a:r>
              <a:rPr lang="en-IN" smtClean="0"/>
              <a:t>Tells Hive to expect one record per line. </a:t>
            </a:r>
          </a:p>
          <a:p>
            <a:pPr lvl="2"/>
            <a:endParaRPr lang="en-IN" smtClean="0"/>
          </a:p>
          <a:p>
            <a:pPr lvl="1"/>
            <a:r>
              <a:rPr lang="en-IN" smtClean="0"/>
              <a:t>FIELDS TERMINATED BY . . .  </a:t>
            </a:r>
          </a:p>
          <a:p>
            <a:pPr lvl="2"/>
            <a:r>
              <a:rPr lang="en-IN" smtClean="0"/>
              <a:t>Columns will be separated by the specified character. </a:t>
            </a:r>
          </a:p>
          <a:p>
            <a:pPr lvl="2"/>
            <a:r>
              <a:rPr lang="en-IN" smtClean="0"/>
              <a:t>Default separator is ‘Ctrl-A’. </a:t>
            </a:r>
            <a:endParaRPr lang="en-IN" dirty="0"/>
          </a:p>
        </p:txBody>
      </p:sp>
      <p:sp>
        <p:nvSpPr>
          <p:cNvPr id="15362" name="Title 1"/>
          <p:cNvSpPr>
            <a:spLocks noGrp="1"/>
          </p:cNvSpPr>
          <p:nvPr>
            <p:ph type="title"/>
          </p:nvPr>
        </p:nvSpPr>
        <p:spPr/>
        <p:txBody>
          <a:bodyPr/>
          <a:lstStyle/>
          <a:p>
            <a:r>
              <a:rPr lang="en-IN" smtClean="0"/>
              <a:t>Creating a Table in Hive</a:t>
            </a:r>
            <a:endParaRPr lang="en-IN" dirty="0" smtClean="0"/>
          </a:p>
        </p:txBody>
      </p:sp>
      <p:sp>
        <p:nvSpPr>
          <p:cNvPr id="6" name="Rounded Rectangle 5"/>
          <p:cNvSpPr/>
          <p:nvPr/>
        </p:nvSpPr>
        <p:spPr>
          <a:xfrm>
            <a:off x="564696" y="1948960"/>
            <a:ext cx="7630512" cy="17647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defRPr/>
            </a:pPr>
            <a:r>
              <a:rPr lang="en-US" dirty="0" smtClean="0">
                <a:latin typeface="Arial" pitchFamily="34" charset="0"/>
                <a:cs typeface="Arial" pitchFamily="34" charset="0"/>
              </a:rPr>
              <a:t>CREATE TABLE movies</a:t>
            </a:r>
            <a:r>
              <a:rPr lang="en-US" i="1" dirty="0" smtClean="0">
                <a:latin typeface="Arial" pitchFamily="34" charset="0"/>
                <a:cs typeface="Arial" pitchFamily="34" charset="0"/>
              </a:rPr>
              <a:t> </a:t>
            </a:r>
            <a:r>
              <a:rPr lang="en-US" dirty="0" smtClean="0">
                <a:latin typeface="Arial" pitchFamily="34" charset="0"/>
                <a:cs typeface="Arial" pitchFamily="34" charset="0"/>
              </a:rPr>
              <a:t>(id INT, name STRING, year INT)</a:t>
            </a:r>
          </a:p>
          <a:p>
            <a:pPr>
              <a:lnSpc>
                <a:spcPct val="150000"/>
              </a:lnSpc>
              <a:defRPr/>
            </a:pPr>
            <a:r>
              <a:rPr lang="en-US" dirty="0" smtClean="0">
                <a:latin typeface="Arial" pitchFamily="34" charset="0"/>
                <a:cs typeface="Arial" pitchFamily="34" charset="0"/>
              </a:rPr>
              <a:t> ROW FORMAT DELIMITED</a:t>
            </a:r>
          </a:p>
          <a:p>
            <a:pPr>
              <a:lnSpc>
                <a:spcPct val="150000"/>
              </a:lnSpc>
              <a:defRPr/>
            </a:pPr>
            <a:r>
              <a:rPr lang="en-US" dirty="0" smtClean="0">
                <a:latin typeface="Arial" pitchFamily="34" charset="0"/>
                <a:cs typeface="Arial" pitchFamily="34" charset="0"/>
              </a:rPr>
              <a:t> FIELDS TERMINATED BY ','</a:t>
            </a:r>
          </a:p>
          <a:p>
            <a:pPr>
              <a:lnSpc>
                <a:spcPct val="150000"/>
              </a:lnSpc>
              <a:defRPr/>
            </a:pPr>
            <a:r>
              <a:rPr lang="en-US" dirty="0" smtClean="0">
                <a:latin typeface="Arial" pitchFamily="34" charset="0"/>
                <a:cs typeface="Arial" pitchFamily="34" charset="0"/>
              </a:rPr>
              <a:t> STORED AS TEXTFILE</a:t>
            </a:r>
            <a:endParaRPr lang="en-US" dirty="0">
              <a:latin typeface="Arial" pitchFamily="34" charset="0"/>
              <a:cs typeface="Arial" pitchFamily="34" charset="0"/>
            </a:endParaRPr>
          </a:p>
        </p:txBody>
      </p:sp>
    </p:spTree>
    <p:extLst>
      <p:ext uri="{BB962C8B-B14F-4D97-AF65-F5344CB8AC3E}">
        <p14:creationId xmlns:p14="http://schemas.microsoft.com/office/powerpoint/2010/main" val="72957800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IN" dirty="0" smtClean="0"/>
              <a:t>Create an intermediate file into which actual data is loaded.</a:t>
            </a:r>
          </a:p>
          <a:p>
            <a:endParaRPr lang="en-IN" dirty="0"/>
          </a:p>
          <a:p>
            <a:r>
              <a:rPr lang="en-IN" dirty="0" smtClean="0"/>
              <a:t>Use the below command to load data into AVRO file.</a:t>
            </a:r>
          </a:p>
          <a:p>
            <a:endParaRPr lang="en-IN" dirty="0"/>
          </a:p>
          <a:p>
            <a:pPr marL="0" indent="0">
              <a:buNone/>
            </a:pPr>
            <a:r>
              <a:rPr lang="en-IN" dirty="0">
                <a:latin typeface="Courier New" panose="02070309020205020404" pitchFamily="49" charset="0"/>
                <a:cs typeface="Courier New" panose="02070309020205020404" pitchFamily="49" charset="0"/>
              </a:rPr>
              <a:t>INSERT OVERWRITE TABLE </a:t>
            </a:r>
            <a:r>
              <a:rPr lang="en-IN" dirty="0" err="1" smtClean="0">
                <a:latin typeface="Courier New" panose="02070309020205020404" pitchFamily="49" charset="0"/>
                <a:cs typeface="Courier New" panose="02070309020205020404" pitchFamily="49" charset="0"/>
              </a:rPr>
              <a:t>as_avrotest</a:t>
            </a:r>
            <a:r>
              <a:rPr lang="en-IN" dirty="0" smtClean="0">
                <a:latin typeface="Courier New" panose="02070309020205020404" pitchFamily="49" charset="0"/>
                <a:cs typeface="Courier New" panose="02070309020205020404" pitchFamily="49" charset="0"/>
              </a:rPr>
              <a:t> </a:t>
            </a:r>
            <a:r>
              <a:rPr lang="en-IN" dirty="0">
                <a:latin typeface="Courier New" panose="02070309020205020404" pitchFamily="49" charset="0"/>
                <a:cs typeface="Courier New" panose="02070309020205020404" pitchFamily="49" charset="0"/>
              </a:rPr>
              <a:t>SELECT * FROM </a:t>
            </a:r>
            <a:r>
              <a:rPr lang="en-IN" dirty="0" err="1" smtClean="0">
                <a:latin typeface="Courier New" panose="02070309020205020404" pitchFamily="49" charset="0"/>
                <a:cs typeface="Courier New" panose="02070309020205020404" pitchFamily="49" charset="0"/>
              </a:rPr>
              <a:t>intermediate_table</a:t>
            </a:r>
            <a:r>
              <a:rPr lang="en-IN" dirty="0" smtClean="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IN" dirty="0" smtClean="0"/>
              <a:t>Load data into AVRO format file</a:t>
            </a:r>
            <a:endParaRPr lang="en-IN" dirty="0"/>
          </a:p>
        </p:txBody>
      </p:sp>
    </p:spTree>
    <p:extLst>
      <p:ext uri="{BB962C8B-B14F-4D97-AF65-F5344CB8AC3E}">
        <p14:creationId xmlns:p14="http://schemas.microsoft.com/office/powerpoint/2010/main" val="185577740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IN" dirty="0" smtClean="0"/>
              <a:t>Schema can be specified in 3 different ways</a:t>
            </a:r>
          </a:p>
          <a:p>
            <a:endParaRPr lang="en-IN" dirty="0"/>
          </a:p>
          <a:p>
            <a:pPr lvl="1"/>
            <a:r>
              <a:rPr lang="en-IN" b="1" dirty="0"/>
              <a:t>Use </a:t>
            </a:r>
            <a:r>
              <a:rPr lang="en-IN" b="1" dirty="0" smtClean="0"/>
              <a:t>avro.schema.url (already used)</a:t>
            </a:r>
            <a:endParaRPr lang="en-IN" b="1" dirty="0"/>
          </a:p>
          <a:p>
            <a:pPr lvl="1"/>
            <a:r>
              <a:rPr lang="en-IN" b="1" dirty="0"/>
              <a:t>Use schema.literal and embed the schema in the create </a:t>
            </a:r>
            <a:r>
              <a:rPr lang="en-IN" b="1" dirty="0" smtClean="0"/>
              <a:t>statement</a:t>
            </a:r>
          </a:p>
          <a:p>
            <a:pPr marL="0" indent="0">
              <a:buNone/>
            </a:pPr>
            <a:r>
              <a:rPr lang="en-IN" sz="1600" dirty="0">
                <a:latin typeface="Courier New" panose="02070309020205020404" pitchFamily="49" charset="0"/>
                <a:cs typeface="Courier New" panose="02070309020205020404" pitchFamily="49" charset="0"/>
              </a:rPr>
              <a:t>CREATE TABLE embedded</a:t>
            </a:r>
          </a:p>
          <a:p>
            <a:pPr marL="0" indent="0">
              <a:buNone/>
            </a:pPr>
            <a:r>
              <a:rPr lang="en-IN" sz="1600" dirty="0">
                <a:latin typeface="Courier New" panose="02070309020205020404" pitchFamily="49" charset="0"/>
                <a:cs typeface="Courier New" panose="02070309020205020404" pitchFamily="49" charset="0"/>
              </a:rPr>
              <a:t>  COMMENT "just drop the schema right into the HQL"</a:t>
            </a:r>
          </a:p>
          <a:p>
            <a:pPr marL="0" indent="0">
              <a:buNone/>
            </a:pPr>
            <a:r>
              <a:rPr lang="en-IN" sz="1600" dirty="0">
                <a:latin typeface="Courier New" panose="02070309020205020404" pitchFamily="49" charset="0"/>
                <a:cs typeface="Courier New" panose="02070309020205020404" pitchFamily="49" charset="0"/>
              </a:rPr>
              <a:t>  ROW FORMAT SERDE</a:t>
            </a:r>
          </a:p>
          <a:p>
            <a:pPr marL="0" indent="0">
              <a:buNone/>
            </a:pPr>
            <a:r>
              <a:rPr lang="en-IN" sz="1600" dirty="0">
                <a:latin typeface="Courier New" panose="02070309020205020404" pitchFamily="49" charset="0"/>
                <a:cs typeface="Courier New" panose="02070309020205020404" pitchFamily="49" charset="0"/>
              </a:rPr>
              <a:t>  'org.apache.hadoop.hive.serde2.avro.AvroSerDe'</a:t>
            </a:r>
          </a:p>
          <a:p>
            <a:pPr marL="0" indent="0">
              <a:buNone/>
            </a:pPr>
            <a:r>
              <a:rPr lang="en-IN" sz="1600" dirty="0">
                <a:latin typeface="Courier New" panose="02070309020205020404" pitchFamily="49" charset="0"/>
                <a:cs typeface="Courier New" panose="02070309020205020404" pitchFamily="49" charset="0"/>
              </a:rPr>
              <a:t>  STORED AS INPUTFORMAT</a:t>
            </a:r>
          </a:p>
          <a:p>
            <a:pPr marL="0" indent="0">
              <a:buNone/>
            </a:pPr>
            <a:r>
              <a:rPr lang="en-IN" sz="1600" dirty="0">
                <a:latin typeface="Courier New" panose="02070309020205020404" pitchFamily="49" charset="0"/>
                <a:cs typeface="Courier New" panose="02070309020205020404" pitchFamily="49" charset="0"/>
              </a:rPr>
              <a:t>  'org.apache.hadoop.hive.ql.io.avro.AvroContainerInputFormat'</a:t>
            </a:r>
          </a:p>
          <a:p>
            <a:pPr marL="0" indent="0">
              <a:buNone/>
            </a:pPr>
            <a:r>
              <a:rPr lang="en-IN" sz="1600" dirty="0">
                <a:latin typeface="Courier New" panose="02070309020205020404" pitchFamily="49" charset="0"/>
                <a:cs typeface="Courier New" panose="02070309020205020404" pitchFamily="49" charset="0"/>
              </a:rPr>
              <a:t>  OUTPUTFORMAT</a:t>
            </a:r>
          </a:p>
          <a:p>
            <a:pPr marL="0" indent="0">
              <a:buNone/>
            </a:pPr>
            <a:r>
              <a:rPr lang="en-IN" sz="1600" dirty="0">
                <a:latin typeface="Courier New" panose="02070309020205020404" pitchFamily="49" charset="0"/>
                <a:cs typeface="Courier New" panose="02070309020205020404" pitchFamily="49" charset="0"/>
              </a:rPr>
              <a:t>  'org.apache.hadoop.hive.ql.io.avro.AvroContainerOutputFormat'</a:t>
            </a:r>
          </a:p>
          <a:p>
            <a:pPr marL="0" indent="0">
              <a:buNone/>
            </a:pPr>
            <a:r>
              <a:rPr lang="en-IN" sz="1600" dirty="0">
                <a:latin typeface="Courier New" panose="02070309020205020404" pitchFamily="49" charset="0"/>
                <a:cs typeface="Courier New" panose="02070309020205020404" pitchFamily="49" charset="0"/>
              </a:rPr>
              <a:t>  TBLPROPERTIES (</a:t>
            </a:r>
          </a:p>
          <a:p>
            <a:pPr marL="0" indent="0">
              <a:buNone/>
            </a:pPr>
            <a:r>
              <a:rPr lang="en-IN" sz="1600" dirty="0">
                <a:latin typeface="Courier New" panose="02070309020205020404" pitchFamily="49" charset="0"/>
                <a:cs typeface="Courier New" panose="02070309020205020404" pitchFamily="49" charset="0"/>
              </a:rPr>
              <a:t>    'avro.schema.literal'='{</a:t>
            </a:r>
          </a:p>
          <a:p>
            <a:pPr marL="0" indent="0">
              <a:buNone/>
            </a:pPr>
            <a:r>
              <a:rPr lang="en-IN" sz="1600" dirty="0">
                <a:latin typeface="Courier New" panose="02070309020205020404" pitchFamily="49" charset="0"/>
                <a:cs typeface="Courier New" panose="02070309020205020404" pitchFamily="49" charset="0"/>
              </a:rPr>
              <a:t>      "namespace": "com.howdy",</a:t>
            </a:r>
          </a:p>
          <a:p>
            <a:pPr marL="0" indent="0">
              <a:buNone/>
            </a:pPr>
            <a:r>
              <a:rPr lang="en-IN" sz="1600" dirty="0">
                <a:latin typeface="Courier New" panose="02070309020205020404" pitchFamily="49" charset="0"/>
                <a:cs typeface="Courier New" panose="02070309020205020404" pitchFamily="49" charset="0"/>
              </a:rPr>
              <a:t>      "name": "some_schema",</a:t>
            </a:r>
          </a:p>
          <a:p>
            <a:pPr marL="0" indent="0">
              <a:buNone/>
            </a:pPr>
            <a:r>
              <a:rPr lang="en-IN" sz="1600" dirty="0">
                <a:latin typeface="Courier New" panose="02070309020205020404" pitchFamily="49" charset="0"/>
                <a:cs typeface="Courier New" panose="02070309020205020404" pitchFamily="49" charset="0"/>
              </a:rPr>
              <a:t>      "type": "record",</a:t>
            </a:r>
          </a:p>
          <a:p>
            <a:pPr marL="0" indent="0">
              <a:buNone/>
            </a:pPr>
            <a:r>
              <a:rPr lang="en-IN" sz="1600" dirty="0">
                <a:latin typeface="Courier New" panose="02070309020205020404" pitchFamily="49" charset="0"/>
                <a:cs typeface="Courier New" panose="02070309020205020404" pitchFamily="49" charset="0"/>
              </a:rPr>
              <a:t>      "fields": [ { "name":"string1","type":"string"}]</a:t>
            </a:r>
          </a:p>
          <a:p>
            <a:pPr marL="0" indent="0">
              <a:buNone/>
            </a:pPr>
            <a:r>
              <a:rPr lang="en-IN" sz="1600" dirty="0">
                <a:latin typeface="Courier New" panose="02070309020205020404" pitchFamily="49" charset="0"/>
                <a:cs typeface="Courier New" panose="02070309020205020404" pitchFamily="49" charset="0"/>
              </a:rPr>
              <a:t>    }');</a:t>
            </a:r>
          </a:p>
          <a:p>
            <a:pPr lvl="2"/>
            <a:endParaRPr lang="en-IN" b="1" dirty="0"/>
          </a:p>
        </p:txBody>
      </p:sp>
      <p:sp>
        <p:nvSpPr>
          <p:cNvPr id="2" name="Title 1"/>
          <p:cNvSpPr>
            <a:spLocks noGrp="1"/>
          </p:cNvSpPr>
          <p:nvPr>
            <p:ph type="title"/>
          </p:nvPr>
        </p:nvSpPr>
        <p:spPr/>
        <p:txBody>
          <a:bodyPr/>
          <a:lstStyle/>
          <a:p>
            <a:r>
              <a:rPr lang="en-IN" dirty="0" smtClean="0"/>
              <a:t>Specifying Schema for table in AVRO</a:t>
            </a:r>
            <a:endParaRPr lang="en-IN" dirty="0"/>
          </a:p>
        </p:txBody>
      </p:sp>
    </p:spTree>
    <p:extLst>
      <p:ext uri="{BB962C8B-B14F-4D97-AF65-F5344CB8AC3E}">
        <p14:creationId xmlns:p14="http://schemas.microsoft.com/office/powerpoint/2010/main" val="29557153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290513" lvl="1" indent="-290513">
              <a:buSzPct val="120000"/>
            </a:pPr>
            <a:r>
              <a:rPr lang="en-IN" b="1" dirty="0"/>
              <a:t>Use </a:t>
            </a:r>
            <a:r>
              <a:rPr lang="en-IN" b="1" dirty="0" err="1"/>
              <a:t>avro.schema.literal</a:t>
            </a:r>
            <a:r>
              <a:rPr lang="en-IN" b="1" dirty="0"/>
              <a:t> and pass the schema into the script</a:t>
            </a:r>
          </a:p>
          <a:p>
            <a:pPr marL="0" indent="0">
              <a:buNone/>
            </a:pPr>
            <a:r>
              <a:rPr lang="en-IN" dirty="0">
                <a:latin typeface="Courier New" panose="02070309020205020404" pitchFamily="49" charset="0"/>
                <a:cs typeface="Courier New" panose="02070309020205020404" pitchFamily="49" charset="0"/>
              </a:rPr>
              <a:t>set hiveconf:schema;</a:t>
            </a:r>
          </a:p>
          <a:p>
            <a:pPr marL="0" indent="0">
              <a:buNone/>
            </a:pPr>
            <a:r>
              <a:rPr lang="en-IN" dirty="0">
                <a:latin typeface="Courier New" panose="02070309020205020404" pitchFamily="49" charset="0"/>
                <a:cs typeface="Courier New" panose="02070309020205020404" pitchFamily="49" charset="0"/>
              </a:rPr>
              <a:t>DROP TABLE example;</a:t>
            </a:r>
          </a:p>
          <a:p>
            <a:pPr marL="0" indent="0">
              <a:buNone/>
            </a:pPr>
            <a:r>
              <a:rPr lang="en-IN" dirty="0">
                <a:latin typeface="Courier New" panose="02070309020205020404" pitchFamily="49" charset="0"/>
                <a:cs typeface="Courier New" panose="02070309020205020404" pitchFamily="49" charset="0"/>
              </a:rPr>
              <a:t>CREATE TABLE example</a:t>
            </a:r>
          </a:p>
          <a:p>
            <a:pPr marL="0" indent="0">
              <a:buNone/>
            </a:pPr>
            <a:r>
              <a:rPr lang="en-IN" dirty="0">
                <a:latin typeface="Courier New" panose="02070309020205020404" pitchFamily="49" charset="0"/>
                <a:cs typeface="Courier New" panose="02070309020205020404" pitchFamily="49" charset="0"/>
              </a:rPr>
              <a:t>  ROW FORMAT SERDE</a:t>
            </a:r>
          </a:p>
          <a:p>
            <a:pPr marL="0" indent="0">
              <a:buNone/>
            </a:pPr>
            <a:r>
              <a:rPr lang="en-IN" dirty="0">
                <a:latin typeface="Courier New" panose="02070309020205020404" pitchFamily="49" charset="0"/>
                <a:cs typeface="Courier New" panose="02070309020205020404" pitchFamily="49" charset="0"/>
              </a:rPr>
              <a:t>  'org.apache.hadoop.hive.serde2.avro.AvroSerDe'</a:t>
            </a:r>
          </a:p>
          <a:p>
            <a:pPr marL="0" indent="0">
              <a:buNone/>
            </a:pPr>
            <a:r>
              <a:rPr lang="en-IN" dirty="0">
                <a:latin typeface="Courier New" panose="02070309020205020404" pitchFamily="49" charset="0"/>
                <a:cs typeface="Courier New" panose="02070309020205020404" pitchFamily="49" charset="0"/>
              </a:rPr>
              <a:t>  STORED AS INPUTFORMAT</a:t>
            </a:r>
          </a:p>
          <a:p>
            <a:pPr marL="0" indent="0">
              <a:buNone/>
            </a:pPr>
            <a:r>
              <a:rPr lang="en-IN" dirty="0">
                <a:latin typeface="Courier New" panose="02070309020205020404" pitchFamily="49" charset="0"/>
                <a:cs typeface="Courier New" panose="02070309020205020404" pitchFamily="49" charset="0"/>
              </a:rPr>
              <a:t>  'org.apache.hadoop.hive.ql.io.avro.AvroContainerInputFormat'</a:t>
            </a:r>
          </a:p>
          <a:p>
            <a:pPr marL="0" indent="0">
              <a:buNone/>
            </a:pPr>
            <a:r>
              <a:rPr lang="en-IN" dirty="0">
                <a:latin typeface="Courier New" panose="02070309020205020404" pitchFamily="49" charset="0"/>
                <a:cs typeface="Courier New" panose="02070309020205020404" pitchFamily="49" charset="0"/>
              </a:rPr>
              <a:t>  OUTPUTFORMAT</a:t>
            </a:r>
          </a:p>
          <a:p>
            <a:pPr marL="0" indent="0">
              <a:buNone/>
            </a:pPr>
            <a:r>
              <a:rPr lang="en-IN" dirty="0">
                <a:latin typeface="Courier New" panose="02070309020205020404" pitchFamily="49" charset="0"/>
                <a:cs typeface="Courier New" panose="02070309020205020404" pitchFamily="49" charset="0"/>
              </a:rPr>
              <a:t>  'org.apache.hadoop.hive.ql.io.avro.AvroContainerOutputFormat'</a:t>
            </a:r>
          </a:p>
          <a:p>
            <a:pPr marL="0" indent="0">
              <a:buNone/>
            </a:pPr>
            <a:r>
              <a:rPr lang="en-IN" dirty="0">
                <a:latin typeface="Courier New" panose="02070309020205020404" pitchFamily="49" charset="0"/>
                <a:cs typeface="Courier New" panose="02070309020205020404" pitchFamily="49" charset="0"/>
              </a:rPr>
              <a:t>  TBLPROPERTIES (</a:t>
            </a:r>
          </a:p>
          <a:p>
            <a:pPr marL="0" indent="0">
              <a:buNone/>
            </a:pPr>
            <a:r>
              <a:rPr lang="en-IN" dirty="0">
                <a:latin typeface="Courier New" panose="02070309020205020404" pitchFamily="49" charset="0"/>
                <a:cs typeface="Courier New" panose="02070309020205020404" pitchFamily="49" charset="0"/>
              </a:rPr>
              <a:t>    'avro.schema.literal'='${hiveconf:schema}');</a:t>
            </a:r>
          </a:p>
          <a:p>
            <a:r>
              <a:rPr lang="en-IN" dirty="0" smtClean="0"/>
              <a:t>Run the script using below command</a:t>
            </a:r>
          </a:p>
          <a:p>
            <a:endParaRPr lang="en-IN" dirty="0"/>
          </a:p>
          <a:p>
            <a:pPr marL="0" indent="0">
              <a:buNone/>
            </a:pPr>
            <a:r>
              <a:rPr lang="en-IN" dirty="0">
                <a:latin typeface="Courier New" panose="02070309020205020404" pitchFamily="49" charset="0"/>
                <a:cs typeface="Courier New" panose="02070309020205020404" pitchFamily="49" charset="0"/>
              </a:rPr>
              <a:t>hive --</a:t>
            </a:r>
            <a:r>
              <a:rPr lang="en-IN" dirty="0" err="1">
                <a:latin typeface="Courier New" panose="02070309020205020404" pitchFamily="49" charset="0"/>
                <a:cs typeface="Courier New" panose="02070309020205020404" pitchFamily="49" charset="0"/>
              </a:rPr>
              <a:t>hiveconf</a:t>
            </a:r>
            <a:r>
              <a:rPr lang="en-IN" dirty="0">
                <a:latin typeface="Courier New" panose="02070309020205020404" pitchFamily="49" charset="0"/>
                <a:cs typeface="Courier New" panose="02070309020205020404" pitchFamily="49" charset="0"/>
              </a:rPr>
              <a:t> schema="${SCHEMA}" -f </a:t>
            </a:r>
            <a:r>
              <a:rPr lang="en-IN" dirty="0" err="1">
                <a:latin typeface="Courier New" panose="02070309020205020404" pitchFamily="49" charset="0"/>
                <a:cs typeface="Courier New" panose="02070309020205020404" pitchFamily="49" charset="0"/>
              </a:rPr>
              <a:t>your_script_file.sql</a:t>
            </a:r>
            <a:endParaRPr lang="en-IN"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IN" dirty="0"/>
              <a:t>Specifying Schema for table in AVRO</a:t>
            </a:r>
          </a:p>
        </p:txBody>
      </p:sp>
    </p:spTree>
    <p:extLst>
      <p:ext uri="{BB962C8B-B14F-4D97-AF65-F5344CB8AC3E}">
        <p14:creationId xmlns:p14="http://schemas.microsoft.com/office/powerpoint/2010/main" val="386263413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ORC integration with Hive</a:t>
            </a:r>
            <a:endParaRPr lang="en-IN" dirty="0"/>
          </a:p>
        </p:txBody>
      </p:sp>
    </p:spTree>
    <p:extLst>
      <p:ext uri="{BB962C8B-B14F-4D97-AF65-F5344CB8AC3E}">
        <p14:creationId xmlns:p14="http://schemas.microsoft.com/office/powerpoint/2010/main" val="129441252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r>
              <a:rPr lang="en-IN" dirty="0" smtClean="0"/>
              <a:t>ORC stands for Optimized Row Columnar file format</a:t>
            </a:r>
          </a:p>
          <a:p>
            <a:r>
              <a:rPr lang="en-IN" dirty="0" smtClean="0"/>
              <a:t>Very efficient to store Hive data</a:t>
            </a:r>
          </a:p>
          <a:p>
            <a:r>
              <a:rPr lang="en-IN" dirty="0" smtClean="0"/>
              <a:t>This helps improving Hive performance during storage, retrieval and processing data</a:t>
            </a:r>
          </a:p>
          <a:p>
            <a:r>
              <a:rPr lang="en-IN" dirty="0" smtClean="0"/>
              <a:t>Advantages</a:t>
            </a:r>
          </a:p>
          <a:p>
            <a:pPr lvl="2"/>
            <a:r>
              <a:rPr lang="en-IN" dirty="0"/>
              <a:t>a single file as the output of each task, which reduces the NameNode's load</a:t>
            </a:r>
          </a:p>
          <a:p>
            <a:pPr lvl="2"/>
            <a:r>
              <a:rPr lang="en-IN" dirty="0"/>
              <a:t>Hive type support including datetime, decimal, and the complex types (struct, list, map, and union)</a:t>
            </a:r>
          </a:p>
          <a:p>
            <a:pPr lvl="2"/>
            <a:r>
              <a:rPr lang="en-IN" dirty="0"/>
              <a:t>light-weight indexes stored within the file</a:t>
            </a:r>
          </a:p>
          <a:p>
            <a:pPr lvl="3"/>
            <a:r>
              <a:rPr lang="en-IN" dirty="0"/>
              <a:t>skip row groups that don't pass predicate filtering</a:t>
            </a:r>
          </a:p>
          <a:p>
            <a:pPr lvl="3"/>
            <a:r>
              <a:rPr lang="en-IN" dirty="0"/>
              <a:t>seek to a given row</a:t>
            </a:r>
          </a:p>
          <a:p>
            <a:pPr lvl="2"/>
            <a:r>
              <a:rPr lang="en-IN" dirty="0"/>
              <a:t>block-mode compression based on data type</a:t>
            </a:r>
          </a:p>
          <a:p>
            <a:pPr lvl="3"/>
            <a:r>
              <a:rPr lang="en-IN" dirty="0"/>
              <a:t>run-length encoding for integer columns</a:t>
            </a:r>
          </a:p>
          <a:p>
            <a:pPr lvl="3"/>
            <a:r>
              <a:rPr lang="en-IN" dirty="0"/>
              <a:t>dictionary encoding for string columns</a:t>
            </a:r>
          </a:p>
          <a:p>
            <a:r>
              <a:rPr lang="en-IN" dirty="0"/>
              <a:t>concurrent reads of the same file using separate RecordReaders</a:t>
            </a:r>
          </a:p>
          <a:p>
            <a:r>
              <a:rPr lang="en-IN" dirty="0"/>
              <a:t>ability to split files without scanning for markers</a:t>
            </a:r>
          </a:p>
          <a:p>
            <a:r>
              <a:rPr lang="en-IN" dirty="0"/>
              <a:t>bound the amount of memory needed for reading or </a:t>
            </a:r>
            <a:r>
              <a:rPr lang="en-IN" dirty="0" smtClean="0"/>
              <a:t>writing</a:t>
            </a:r>
            <a:endParaRPr lang="en-IN" dirty="0"/>
          </a:p>
        </p:txBody>
      </p:sp>
      <p:sp>
        <p:nvSpPr>
          <p:cNvPr id="3" name="Title 2"/>
          <p:cNvSpPr>
            <a:spLocks noGrp="1"/>
          </p:cNvSpPr>
          <p:nvPr>
            <p:ph type="title"/>
          </p:nvPr>
        </p:nvSpPr>
        <p:spPr/>
        <p:txBody>
          <a:bodyPr/>
          <a:lstStyle/>
          <a:p>
            <a:r>
              <a:rPr lang="en-IN" dirty="0" smtClean="0"/>
              <a:t>ORC Files</a:t>
            </a:r>
            <a:endParaRPr lang="en-IN" dirty="0"/>
          </a:p>
        </p:txBody>
      </p:sp>
    </p:spTree>
    <p:extLst>
      <p:ext uri="{BB962C8B-B14F-4D97-AF65-F5344CB8AC3E}">
        <p14:creationId xmlns:p14="http://schemas.microsoft.com/office/powerpoint/2010/main" val="131970759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IN"/>
          </a:p>
        </p:txBody>
      </p:sp>
      <p:sp>
        <p:nvSpPr>
          <p:cNvPr id="2" name="Title 1"/>
          <p:cNvSpPr>
            <a:spLocks noGrp="1"/>
          </p:cNvSpPr>
          <p:nvPr>
            <p:ph type="title"/>
          </p:nvPr>
        </p:nvSpPr>
        <p:spPr/>
        <p:txBody>
          <a:bodyPr/>
          <a:lstStyle/>
          <a:p>
            <a:r>
              <a:rPr lang="en-IN" dirty="0" smtClean="0"/>
              <a:t>ORC Files capability</a:t>
            </a:r>
            <a:endParaRPr lang="en-IN" dirty="0"/>
          </a:p>
        </p:txBody>
      </p:sp>
      <p:pic>
        <p:nvPicPr>
          <p:cNvPr id="2050" name="Picture 2" descr="http://hortonworks.com/wp-content/uploads/2013/10/ORCF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135" y="1242378"/>
            <a:ext cx="8340364" cy="33601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976490" y="4636009"/>
            <a:ext cx="4809009" cy="276999"/>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r>
              <a:rPr lang="en-IN" dirty="0" smtClean="0">
                <a:latin typeface="+mj-lt"/>
              </a:rPr>
              <a:t>Source: http</a:t>
            </a:r>
            <a:r>
              <a:rPr lang="en-IN" dirty="0">
                <a:latin typeface="+mj-lt"/>
              </a:rPr>
              <a:t>://</a:t>
            </a:r>
            <a:r>
              <a:rPr lang="en-IN" dirty="0" smtClean="0">
                <a:latin typeface="+mj-lt"/>
              </a:rPr>
              <a:t>datametica.com/rcorc-file-format/</a:t>
            </a:r>
          </a:p>
        </p:txBody>
      </p:sp>
    </p:spTree>
    <p:extLst>
      <p:ext uri="{BB962C8B-B14F-4D97-AF65-F5344CB8AC3E}">
        <p14:creationId xmlns:p14="http://schemas.microsoft.com/office/powerpoint/2010/main" val="287983798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idx="1"/>
          </p:nvPr>
        </p:nvSpPr>
        <p:spPr/>
        <p:txBody>
          <a:bodyPr/>
          <a:lstStyle/>
          <a:p>
            <a:r>
              <a:rPr lang="en-IN" b="1" dirty="0" smtClean="0"/>
              <a:t>Postscript</a:t>
            </a:r>
            <a:r>
              <a:rPr lang="en-IN" dirty="0" smtClean="0"/>
              <a:t> : </a:t>
            </a:r>
            <a:r>
              <a:rPr lang="en-IN" dirty="0"/>
              <a:t>provides the necessary information to </a:t>
            </a:r>
            <a:r>
              <a:rPr lang="en-IN" dirty="0" smtClean="0"/>
              <a:t>interpret the </a:t>
            </a:r>
            <a:r>
              <a:rPr lang="en-IN" dirty="0"/>
              <a:t>rest of the file including the length of the file's Footer and</a:t>
            </a:r>
            <a:br>
              <a:rPr lang="en-IN" dirty="0"/>
            </a:br>
            <a:r>
              <a:rPr lang="en-IN" dirty="0"/>
              <a:t>Metadata sections, the version of the file, and the kind of </a:t>
            </a:r>
            <a:r>
              <a:rPr lang="en-IN" dirty="0" smtClean="0"/>
              <a:t>general compression </a:t>
            </a:r>
            <a:r>
              <a:rPr lang="en-IN" dirty="0"/>
              <a:t>used (eg. none, zlib, or snappy)</a:t>
            </a:r>
            <a:r>
              <a:rPr lang="en-IN" dirty="0" smtClean="0"/>
              <a:t> </a:t>
            </a:r>
          </a:p>
          <a:p>
            <a:r>
              <a:rPr lang="en-IN" b="1" dirty="0" smtClean="0"/>
              <a:t>Footer: </a:t>
            </a:r>
            <a:r>
              <a:rPr lang="en-IN" dirty="0"/>
              <a:t>contains the layout of the body of the file, </a:t>
            </a:r>
            <a:r>
              <a:rPr lang="en-IN" dirty="0" smtClean="0"/>
              <a:t>the type </a:t>
            </a:r>
            <a:r>
              <a:rPr lang="en-IN" dirty="0"/>
              <a:t>schema information, the number of rows, and the statistics about</a:t>
            </a:r>
            <a:br>
              <a:rPr lang="en-IN" dirty="0"/>
            </a:br>
            <a:r>
              <a:rPr lang="en-IN" dirty="0"/>
              <a:t>each of the columns</a:t>
            </a:r>
            <a:endParaRPr lang="en-IN" b="1" dirty="0"/>
          </a:p>
          <a:p>
            <a:r>
              <a:rPr lang="en-IN" b="1" dirty="0"/>
              <a:t>Stripe </a:t>
            </a:r>
            <a:r>
              <a:rPr lang="en-IN" b="1" dirty="0" smtClean="0"/>
              <a:t>Information: </a:t>
            </a:r>
            <a:r>
              <a:rPr lang="en-IN" dirty="0" smtClean="0"/>
              <a:t>Body </a:t>
            </a:r>
            <a:r>
              <a:rPr lang="en-IN" dirty="0"/>
              <a:t>of </a:t>
            </a:r>
            <a:r>
              <a:rPr lang="en-IN" dirty="0" smtClean="0"/>
              <a:t>file </a:t>
            </a:r>
            <a:r>
              <a:rPr lang="en-IN" dirty="0"/>
              <a:t>is divided into stripes. </a:t>
            </a:r>
            <a:r>
              <a:rPr lang="en-IN" dirty="0" smtClean="0"/>
              <a:t>Stripes </a:t>
            </a:r>
            <a:r>
              <a:rPr lang="en-IN" dirty="0"/>
              <a:t>have three</a:t>
            </a:r>
            <a:br>
              <a:rPr lang="en-IN" dirty="0"/>
            </a:br>
            <a:r>
              <a:rPr lang="en-IN" dirty="0"/>
              <a:t>sections: a set of indexes for the rows within the stripe, the </a:t>
            </a:r>
            <a:r>
              <a:rPr lang="en-IN" dirty="0" smtClean="0"/>
              <a:t>data itself</a:t>
            </a:r>
            <a:r>
              <a:rPr lang="en-IN" dirty="0"/>
              <a:t>, and a stripe footer. Both the indexes and the data </a:t>
            </a:r>
            <a:r>
              <a:rPr lang="en-IN" dirty="0" smtClean="0"/>
              <a:t>sections are </a:t>
            </a:r>
            <a:r>
              <a:rPr lang="en-IN" dirty="0"/>
              <a:t>divided by columns so that only the data for the required columns</a:t>
            </a:r>
            <a:br>
              <a:rPr lang="en-IN" dirty="0"/>
            </a:br>
            <a:r>
              <a:rPr lang="en-IN" dirty="0"/>
              <a:t>needs to be read</a:t>
            </a:r>
            <a:r>
              <a:rPr lang="en-IN" dirty="0" smtClean="0"/>
              <a:t>.</a:t>
            </a:r>
            <a:endParaRPr lang="en-IN" b="1" dirty="0"/>
          </a:p>
        </p:txBody>
      </p:sp>
      <p:sp>
        <p:nvSpPr>
          <p:cNvPr id="2" name="Title 1"/>
          <p:cNvSpPr>
            <a:spLocks noGrp="1"/>
          </p:cNvSpPr>
          <p:nvPr>
            <p:ph type="title"/>
          </p:nvPr>
        </p:nvSpPr>
        <p:spPr/>
        <p:txBody>
          <a:bodyPr/>
          <a:lstStyle/>
          <a:p>
            <a:r>
              <a:rPr lang="en-IN" dirty="0" smtClean="0"/>
              <a:t>ORC file format</a:t>
            </a:r>
            <a:endParaRPr lang="en-IN" dirty="0"/>
          </a:p>
        </p:txBody>
      </p:sp>
      <p:pic>
        <p:nvPicPr>
          <p:cNvPr id="3074" name="Picture 2" descr="https://cwiki.apache.org/confluence/download/attachments/31818911/OrcFileLayout.png?version=1&amp;modificationDate=1366430304000&amp;api=v2"/>
          <p:cNvPicPr>
            <a:picLocks noChangeAspect="1" noChangeArrowheads="1"/>
          </p:cNvPicPr>
          <p:nvPr/>
        </p:nvPicPr>
        <p:blipFill rotWithShape="1">
          <a:blip r:embed="rId2">
            <a:extLst>
              <a:ext uri="{28A0092B-C50C-407E-A947-70E740481C1C}">
                <a14:useLocalDpi xmlns:a14="http://schemas.microsoft.com/office/drawing/2010/main" val="0"/>
              </a:ext>
            </a:extLst>
          </a:blip>
          <a:srcRect l="15004" r="15763"/>
          <a:stretch/>
        </p:blipFill>
        <p:spPr bwMode="auto">
          <a:xfrm>
            <a:off x="533400" y="1325881"/>
            <a:ext cx="3413760" cy="482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60285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idx="1"/>
          </p:nvPr>
        </p:nvSpPr>
        <p:spPr/>
        <p:txBody>
          <a:bodyPr/>
          <a:lstStyle/>
          <a:p>
            <a:r>
              <a:rPr lang="en-IN" dirty="0"/>
              <a:t>All of the rows in an ORC file must have the same schema. </a:t>
            </a:r>
            <a:r>
              <a:rPr lang="en-IN" dirty="0" smtClean="0"/>
              <a:t>Logically the </a:t>
            </a:r>
            <a:r>
              <a:rPr lang="en-IN" dirty="0"/>
              <a:t>schema is expressed as a tree as in the figure below, </a:t>
            </a:r>
            <a:r>
              <a:rPr lang="en-IN" dirty="0" smtClean="0"/>
              <a:t>where the </a:t>
            </a:r>
            <a:r>
              <a:rPr lang="en-IN" dirty="0"/>
              <a:t>compound types have subcolumns under </a:t>
            </a:r>
            <a:r>
              <a:rPr lang="en-IN" dirty="0" smtClean="0"/>
              <a:t>them</a:t>
            </a:r>
          </a:p>
          <a:p>
            <a:endParaRPr lang="en-IN" dirty="0"/>
          </a:p>
        </p:txBody>
      </p:sp>
      <p:sp>
        <p:nvSpPr>
          <p:cNvPr id="10" name="Title 9"/>
          <p:cNvSpPr>
            <a:spLocks noGrp="1"/>
          </p:cNvSpPr>
          <p:nvPr>
            <p:ph type="title"/>
          </p:nvPr>
        </p:nvSpPr>
        <p:spPr/>
        <p:txBody>
          <a:bodyPr/>
          <a:lstStyle/>
          <a:p>
            <a:r>
              <a:rPr lang="en-IN" dirty="0"/>
              <a:t>Type Information</a:t>
            </a:r>
            <a:br>
              <a:rPr lang="en-IN" dirty="0"/>
            </a:br>
            <a:r>
              <a:rPr lang="en-IN" dirty="0"/>
              <a:t/>
            </a:r>
            <a:br>
              <a:rPr lang="en-IN" dirty="0"/>
            </a:br>
            <a:endParaRPr lang="en-IN" dirty="0"/>
          </a:p>
        </p:txBody>
      </p:sp>
      <p:pic>
        <p:nvPicPr>
          <p:cNvPr id="4098" name="Picture 2" descr="TreeWrit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3294" y="2415222"/>
            <a:ext cx="4092289" cy="416845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a:spLocks noChangeArrowheads="1"/>
          </p:cNvSpPr>
          <p:nvPr/>
        </p:nvSpPr>
        <p:spPr bwMode="auto">
          <a:xfrm>
            <a:off x="579120" y="2840095"/>
            <a:ext cx="4194174" cy="30443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create table </a:t>
            </a:r>
            <a:r>
              <a:rPr kumimoji="0" lang="en-US" altLang="en-US" sz="2400" b="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Foobar</a:t>
            </a:r>
            <a:r>
              <a:rPr kumimoji="0" lang="en-US" altLang="en-US"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myInt</a:t>
            </a:r>
            <a:r>
              <a:rPr kumimoji="0" lang="en-US" altLang="en-US"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int</a:t>
            </a:r>
            <a:r>
              <a:rPr kumimoji="0" lang="en-US" altLang="en-US"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myMap</a:t>
            </a:r>
            <a:r>
              <a:rPr kumimoji="0" lang="en-US" altLang="en-US"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map&lt;string,</a:t>
            </a:r>
            <a:br>
              <a:rPr kumimoji="0" lang="en-US" altLang="en-US"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struct</a:t>
            </a:r>
            <a:r>
              <a:rPr kumimoji="0" lang="en-US" altLang="en-US"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&lt;</a:t>
            </a:r>
            <a:r>
              <a:rPr kumimoji="0" lang="en-US" altLang="en-US" sz="2400" b="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myString</a:t>
            </a:r>
            <a:r>
              <a:rPr kumimoji="0" lang="en-US" altLang="en-US"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 string,</a:t>
            </a:r>
            <a:br>
              <a:rPr kumimoji="0" lang="en-US" altLang="en-US"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myDouble</a:t>
            </a:r>
            <a:r>
              <a:rPr kumimoji="0" lang="en-US" altLang="en-US"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double&gt;&gt;,</a:t>
            </a:r>
            <a:br>
              <a:rPr kumimoji="0" lang="en-US" altLang="en-US"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myTime</a:t>
            </a:r>
            <a:r>
              <a:rPr kumimoji="0" lang="en-US" altLang="en-US"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timestamp</a:t>
            </a:r>
            <a:br>
              <a:rPr kumimoji="0" lang="en-US" altLang="en-US"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endParaRPr kumimoji="0" lang="en-US" altLang="en-US" sz="4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7699877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Parquet files</a:t>
            </a:r>
            <a:endParaRPr lang="en-IN" dirty="0"/>
          </a:p>
        </p:txBody>
      </p:sp>
    </p:spTree>
    <p:extLst>
      <p:ext uri="{BB962C8B-B14F-4D97-AF65-F5344CB8AC3E}">
        <p14:creationId xmlns:p14="http://schemas.microsoft.com/office/powerpoint/2010/main" val="24281509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r>
              <a:rPr lang="en-IN" dirty="0" smtClean="0"/>
              <a:t>It is a ecosystem wide columnar format for Hadoop</a:t>
            </a:r>
          </a:p>
          <a:p>
            <a:r>
              <a:rPr lang="en-IN" dirty="0" err="1" smtClean="0"/>
              <a:t>Paraquet</a:t>
            </a:r>
            <a:r>
              <a:rPr lang="en-IN" dirty="0" smtClean="0"/>
              <a:t> has support for various engines</a:t>
            </a:r>
          </a:p>
          <a:p>
            <a:pPr lvl="2"/>
            <a:r>
              <a:rPr lang="en-IN" dirty="0"/>
              <a:t>Apache Hive</a:t>
            </a:r>
          </a:p>
          <a:p>
            <a:pPr lvl="2"/>
            <a:r>
              <a:rPr lang="en-IN" dirty="0"/>
              <a:t>Apache Drill</a:t>
            </a:r>
          </a:p>
          <a:p>
            <a:pPr lvl="2"/>
            <a:r>
              <a:rPr lang="en-IN" dirty="0"/>
              <a:t>Cloudera Impala</a:t>
            </a:r>
          </a:p>
          <a:p>
            <a:pPr lvl="2"/>
            <a:r>
              <a:rPr lang="en-IN" dirty="0"/>
              <a:t>Apache Crunch</a:t>
            </a:r>
          </a:p>
          <a:p>
            <a:pPr lvl="2"/>
            <a:r>
              <a:rPr lang="en-IN" dirty="0"/>
              <a:t>Apache Pig</a:t>
            </a:r>
          </a:p>
          <a:p>
            <a:pPr lvl="2"/>
            <a:r>
              <a:rPr lang="en-IN" dirty="0"/>
              <a:t>Cascading</a:t>
            </a:r>
          </a:p>
          <a:p>
            <a:pPr lvl="2"/>
            <a:r>
              <a:rPr lang="en-IN" dirty="0"/>
              <a:t>Apache </a:t>
            </a:r>
            <a:r>
              <a:rPr lang="en-IN" dirty="0" smtClean="0"/>
              <a:t>Spark</a:t>
            </a:r>
          </a:p>
          <a:p>
            <a:endParaRPr lang="en-IN" dirty="0"/>
          </a:p>
        </p:txBody>
      </p:sp>
      <p:sp>
        <p:nvSpPr>
          <p:cNvPr id="3" name="Title 2"/>
          <p:cNvSpPr>
            <a:spLocks noGrp="1"/>
          </p:cNvSpPr>
          <p:nvPr>
            <p:ph type="title"/>
          </p:nvPr>
        </p:nvSpPr>
        <p:spPr/>
        <p:txBody>
          <a:bodyPr/>
          <a:lstStyle/>
          <a:p>
            <a:r>
              <a:rPr lang="en-IN" dirty="0" smtClean="0"/>
              <a:t>Parquet files</a:t>
            </a:r>
            <a:endParaRPr lang="en-IN" dirty="0"/>
          </a:p>
        </p:txBody>
      </p:sp>
    </p:spTree>
    <p:extLst>
      <p:ext uri="{BB962C8B-B14F-4D97-AF65-F5344CB8AC3E}">
        <p14:creationId xmlns:p14="http://schemas.microsoft.com/office/powerpoint/2010/main" val="2819494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Placeholder 2"/>
          <p:cNvSpPr>
            <a:spLocks noGrp="1"/>
          </p:cNvSpPr>
          <p:nvPr>
            <p:ph idx="1"/>
          </p:nvPr>
        </p:nvSpPr>
        <p:spPr/>
        <p:txBody>
          <a:bodyPr/>
          <a:lstStyle/>
          <a:p>
            <a:pPr lvl="1"/>
            <a:r>
              <a:rPr lang="en-IN" dirty="0" smtClean="0"/>
              <a:t>Hive supports a number of different column types. </a:t>
            </a:r>
          </a:p>
          <a:p>
            <a:pPr lvl="1"/>
            <a:r>
              <a:rPr lang="en-IN" dirty="0" smtClean="0"/>
              <a:t>Each type maps to a native data type in Java.</a:t>
            </a:r>
          </a:p>
          <a:p>
            <a:pPr lvl="1"/>
            <a:endParaRPr lang="en-IN" dirty="0" smtClean="0"/>
          </a:p>
        </p:txBody>
      </p:sp>
      <p:sp>
        <p:nvSpPr>
          <p:cNvPr id="16386" name="Title 1"/>
          <p:cNvSpPr>
            <a:spLocks noGrp="1"/>
          </p:cNvSpPr>
          <p:nvPr>
            <p:ph type="title"/>
          </p:nvPr>
        </p:nvSpPr>
        <p:spPr/>
        <p:txBody>
          <a:bodyPr/>
          <a:lstStyle/>
          <a:p>
            <a:r>
              <a:rPr lang="en-IN" smtClean="0"/>
              <a:t>Hive’s Column Types</a:t>
            </a:r>
            <a:endParaRPr lang="en-IN" dirty="0" smtClean="0"/>
          </a:p>
        </p:txBody>
      </p:sp>
      <p:graphicFrame>
        <p:nvGraphicFramePr>
          <p:cNvPr id="12" name="Table Placeholder 11"/>
          <p:cNvGraphicFramePr>
            <a:graphicFrameLocks noGrp="1"/>
          </p:cNvGraphicFramePr>
          <p:nvPr>
            <p:ph type="tbl" sz="quarter" idx="4294967295"/>
            <p:extLst>
              <p:ext uri="{D42A27DB-BD31-4B8C-83A1-F6EECF244321}">
                <p14:modId xmlns:p14="http://schemas.microsoft.com/office/powerpoint/2010/main" val="4223676263"/>
              </p:ext>
            </p:extLst>
          </p:nvPr>
        </p:nvGraphicFramePr>
        <p:xfrm>
          <a:off x="597875" y="2240769"/>
          <a:ext cx="8018586" cy="3814434"/>
        </p:xfrm>
        <a:graphic>
          <a:graphicData uri="http://schemas.openxmlformats.org/drawingml/2006/table">
            <a:tbl>
              <a:tblPr firstRow="1" bandRow="1">
                <a:tableStyleId>{00A15C55-8517-42AA-B614-E9B94910E393}</a:tableStyleId>
              </a:tblPr>
              <a:tblGrid>
                <a:gridCol w="4009293"/>
                <a:gridCol w="4009293"/>
              </a:tblGrid>
              <a:tr h="522594">
                <a:tc>
                  <a:txBody>
                    <a:bodyPr/>
                    <a:lstStyle/>
                    <a:p>
                      <a:r>
                        <a:rPr lang="en-US" sz="1800" kern="1200" baseline="0" dirty="0" smtClean="0"/>
                        <a:t>Type</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Description</a:t>
                      </a:r>
                      <a:endParaRPr lang="en-US" dirty="0">
                        <a:solidFill>
                          <a:schemeClr val="tx1"/>
                        </a:solidFill>
                      </a:endParaRPr>
                    </a:p>
                  </a:txBody>
                  <a:tcPr/>
                </a:tc>
              </a:tr>
              <a:tr h="355314">
                <a:tc>
                  <a:txBody>
                    <a:bodyPr/>
                    <a:lstStyle/>
                    <a:p>
                      <a:r>
                        <a:rPr lang="en-US" sz="1800" kern="1200" baseline="0" dirty="0" smtClean="0"/>
                        <a:t>TINYINT</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1 byte</a:t>
                      </a:r>
                      <a:endParaRPr lang="en-US" dirty="0"/>
                    </a:p>
                  </a:txBody>
                  <a:tcPr/>
                </a:tc>
              </a:tr>
              <a:tr h="355314">
                <a:tc>
                  <a:txBody>
                    <a:bodyPr/>
                    <a:lstStyle/>
                    <a:p>
                      <a:r>
                        <a:rPr lang="en-US" sz="1800" kern="1200" baseline="0" dirty="0" smtClean="0"/>
                        <a:t>SMALLINT</a:t>
                      </a:r>
                      <a:endParaRPr lang="en-US" sz="1800" kern="1200" baseline="0" dirty="0" smtClean="0">
                        <a:solidFill>
                          <a:schemeClr val="dk1"/>
                        </a:solidFill>
                        <a:latin typeface="+mn-lt"/>
                        <a:ea typeface="+mn-ea"/>
                        <a:cs typeface="+mn-cs"/>
                      </a:endParaRPr>
                    </a:p>
                  </a:txBody>
                  <a:tcPr/>
                </a:tc>
                <a:tc>
                  <a:txBody>
                    <a:bodyPr/>
                    <a:lstStyle/>
                    <a:p>
                      <a:r>
                        <a:rPr lang="en-US" sz="1800" kern="1200" baseline="0" dirty="0" smtClean="0"/>
                        <a:t>2 bytes</a:t>
                      </a:r>
                      <a:endParaRPr lang="en-US" dirty="0"/>
                    </a:p>
                  </a:txBody>
                  <a:tcPr/>
                </a:tc>
              </a:tr>
              <a:tr h="3553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INT</a:t>
                      </a:r>
                      <a:endParaRPr lang="en-US" dirty="0"/>
                    </a:p>
                  </a:txBody>
                  <a:tcPr/>
                </a:tc>
                <a:tc>
                  <a:txBody>
                    <a:bodyPr/>
                    <a:lstStyle/>
                    <a:p>
                      <a:r>
                        <a:rPr lang="en-US" sz="1800" kern="1200" baseline="0" dirty="0" smtClean="0"/>
                        <a:t>4 bytes</a:t>
                      </a:r>
                      <a:endParaRPr lang="en-US" dirty="0"/>
                    </a:p>
                  </a:txBody>
                  <a:tcPr/>
                </a:tc>
              </a:tr>
              <a:tr h="3553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BIGINT</a:t>
                      </a:r>
                      <a:endParaRPr lang="en-US" dirty="0"/>
                    </a:p>
                  </a:txBody>
                  <a:tcPr/>
                </a:tc>
                <a:tc>
                  <a:txBody>
                    <a:bodyPr/>
                    <a:lstStyle/>
                    <a:p>
                      <a:r>
                        <a:rPr lang="en-US" sz="1800" kern="1200" baseline="0" dirty="0" smtClean="0"/>
                        <a:t>8 bytes</a:t>
                      </a:r>
                      <a:endParaRPr lang="en-US" dirty="0"/>
                    </a:p>
                  </a:txBody>
                  <a:tcPr/>
                </a:tc>
              </a:tr>
              <a:tr h="3553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FLOAT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Single precision</a:t>
                      </a:r>
                      <a:endParaRPr lang="en-US" dirty="0"/>
                    </a:p>
                  </a:txBody>
                  <a:tcPr/>
                </a:tc>
              </a:tr>
              <a:tr h="3553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DOUBLE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Double precision</a:t>
                      </a:r>
                      <a:endParaRPr lang="en-US" dirty="0"/>
                    </a:p>
                  </a:txBody>
                  <a:tcPr/>
                </a:tc>
              </a:tr>
              <a:tr h="3553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STRING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Sequence of characters</a:t>
                      </a:r>
                      <a:endParaRPr lang="en-US" dirty="0"/>
                    </a:p>
                  </a:txBody>
                  <a:tcPr/>
                </a:tc>
              </a:tr>
              <a:tr h="3553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BOOLEAN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True/false</a:t>
                      </a:r>
                      <a:endParaRPr lang="en-US" dirty="0"/>
                    </a:p>
                  </a:txBody>
                  <a:tcPr/>
                </a:tc>
              </a:tr>
              <a:tr h="3553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TIMESTAMP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YYYY/MM/DD HH:MM:SS.fffffffff</a:t>
                      </a:r>
                      <a:endParaRPr lang="en-US" dirty="0"/>
                    </a:p>
                  </a:txBody>
                  <a:tcPr/>
                </a:tc>
              </a:tr>
            </a:tbl>
          </a:graphicData>
        </a:graphic>
      </p:graphicFrame>
    </p:spTree>
    <p:extLst>
      <p:ext uri="{BB962C8B-B14F-4D97-AF65-F5344CB8AC3E}">
        <p14:creationId xmlns:p14="http://schemas.microsoft.com/office/powerpoint/2010/main" val="1984910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Placeholder 2"/>
          <p:cNvSpPr>
            <a:spLocks noGrp="1"/>
          </p:cNvSpPr>
          <p:nvPr>
            <p:ph idx="1"/>
          </p:nvPr>
        </p:nvSpPr>
        <p:spPr/>
        <p:txBody>
          <a:bodyPr/>
          <a:lstStyle/>
          <a:p>
            <a:pPr lvl="1"/>
            <a:r>
              <a:rPr lang="en-US" dirty="0" smtClean="0"/>
              <a:t>Hive has no binary column types like BLOB data type available in RDBMSs.</a:t>
            </a:r>
          </a:p>
          <a:p>
            <a:pPr lvl="1"/>
            <a:endParaRPr lang="en-US" dirty="0" smtClean="0"/>
          </a:p>
          <a:p>
            <a:pPr lvl="1"/>
            <a:r>
              <a:rPr lang="en-US" dirty="0" smtClean="0"/>
              <a:t> Hive is designed to deal with textual data.</a:t>
            </a:r>
            <a:endParaRPr lang="en-US" dirty="0"/>
          </a:p>
        </p:txBody>
      </p:sp>
      <p:sp>
        <p:nvSpPr>
          <p:cNvPr id="17410" name="Title 1"/>
          <p:cNvSpPr>
            <a:spLocks noGrp="1"/>
          </p:cNvSpPr>
          <p:nvPr>
            <p:ph type="title"/>
          </p:nvPr>
        </p:nvSpPr>
        <p:spPr/>
        <p:txBody>
          <a:bodyPr/>
          <a:lstStyle/>
          <a:p>
            <a:r>
              <a:rPr lang="en-IN" smtClean="0"/>
              <a:t>Hive’s Column Types (cont'd.)</a:t>
            </a:r>
            <a:endParaRPr lang="en-IN" dirty="0" smtClean="0"/>
          </a:p>
        </p:txBody>
      </p:sp>
      <p:graphicFrame>
        <p:nvGraphicFramePr>
          <p:cNvPr id="2" name="Diagram 1"/>
          <p:cNvGraphicFramePr/>
          <p:nvPr>
            <p:extLst>
              <p:ext uri="{D42A27DB-BD31-4B8C-83A1-F6EECF244321}">
                <p14:modId xmlns:p14="http://schemas.microsoft.com/office/powerpoint/2010/main" val="3354502863"/>
              </p:ext>
            </p:extLst>
          </p:nvPr>
        </p:nvGraphicFramePr>
        <p:xfrm>
          <a:off x="1494693" y="2514601"/>
          <a:ext cx="6693103" cy="35122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923690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Placeholder 2"/>
          <p:cNvSpPr>
            <a:spLocks noGrp="1"/>
          </p:cNvSpPr>
          <p:nvPr>
            <p:ph idx="1"/>
          </p:nvPr>
        </p:nvSpPr>
        <p:spPr/>
        <p:txBody>
          <a:bodyPr/>
          <a:lstStyle/>
          <a:p>
            <a:pPr lvl="1"/>
            <a:r>
              <a:rPr lang="en-IN" dirty="0" smtClean="0"/>
              <a:t> By default, tables are stored in Hive’s Warehouse HDFS directory </a:t>
            </a:r>
          </a:p>
          <a:p>
            <a:pPr lvl="2"/>
            <a:r>
              <a:rPr lang="en-IN" dirty="0" smtClean="0"/>
              <a:t>The contents of the files in this directory are considered to be the contents of the table.</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p:txBody>
      </p:sp>
      <p:sp>
        <p:nvSpPr>
          <p:cNvPr id="18434" name="Title 1"/>
          <p:cNvSpPr>
            <a:spLocks noGrp="1"/>
          </p:cNvSpPr>
          <p:nvPr>
            <p:ph type="title"/>
          </p:nvPr>
        </p:nvSpPr>
        <p:spPr/>
        <p:txBody>
          <a:bodyPr/>
          <a:lstStyle/>
          <a:p>
            <a:r>
              <a:rPr lang="en-IN" smtClean="0"/>
              <a:t>How Hive Stores Data</a:t>
            </a:r>
            <a:endParaRPr lang="en-IN" dirty="0" smtClean="0"/>
          </a:p>
        </p:txBody>
      </p:sp>
      <p:sp>
        <p:nvSpPr>
          <p:cNvPr id="5" name="Rounded Rectangle 4"/>
          <p:cNvSpPr/>
          <p:nvPr/>
        </p:nvSpPr>
        <p:spPr>
          <a:xfrm>
            <a:off x="610275" y="2374169"/>
            <a:ext cx="8008882" cy="24436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defRPr/>
            </a:pPr>
            <a:r>
              <a:rPr lang="en-US" dirty="0" smtClean="0"/>
              <a:t>hive&gt; </a:t>
            </a:r>
            <a:r>
              <a:rPr lang="en-US" b="1" dirty="0" smtClean="0"/>
              <a:t>CREATE TABLE </a:t>
            </a:r>
            <a:r>
              <a:rPr lang="en-US" dirty="0" smtClean="0"/>
              <a:t>employees (name string, age int);</a:t>
            </a:r>
          </a:p>
          <a:p>
            <a:pPr>
              <a:lnSpc>
                <a:spcPct val="150000"/>
              </a:lnSpc>
              <a:defRPr/>
            </a:pPr>
            <a:r>
              <a:rPr lang="en-US" dirty="0" smtClean="0">
                <a:solidFill>
                  <a:schemeClr val="tx1"/>
                </a:solidFill>
              </a:rPr>
              <a:t>Now check if this table is stored as a directory in hive’s warehouse  in HDFS:</a:t>
            </a:r>
          </a:p>
          <a:p>
            <a:pPr lvl="1">
              <a:lnSpc>
                <a:spcPct val="150000"/>
              </a:lnSpc>
              <a:defRPr/>
            </a:pPr>
            <a:r>
              <a:rPr lang="en-US" dirty="0" smtClean="0"/>
              <a:t>$ hadoop fs -ls /user/hive/warehouse/employees</a:t>
            </a:r>
          </a:p>
          <a:p>
            <a:pPr lvl="1">
              <a:lnSpc>
                <a:spcPct val="150000"/>
              </a:lnSpc>
              <a:defRPr/>
            </a:pPr>
            <a:r>
              <a:rPr lang="en-US" dirty="0" smtClean="0"/>
              <a:t> drwxr-xr-r . . . /user/hive/warehouse/employees/data1.txt</a:t>
            </a:r>
            <a:endParaRPr lang="en-US" dirty="0"/>
          </a:p>
        </p:txBody>
      </p:sp>
    </p:spTree>
    <p:extLst>
      <p:ext uri="{BB962C8B-B14F-4D97-AF65-F5344CB8AC3E}">
        <p14:creationId xmlns:p14="http://schemas.microsoft.com/office/powerpoint/2010/main" val="4159168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Hive Stores Data (cont’d)</a:t>
            </a:r>
            <a:endParaRPr lang="en-US" dirty="0"/>
          </a:p>
        </p:txBody>
      </p:sp>
      <p:sp>
        <p:nvSpPr>
          <p:cNvPr id="5" name="Rounded Rectangle 4"/>
          <p:cNvSpPr/>
          <p:nvPr/>
        </p:nvSpPr>
        <p:spPr>
          <a:xfrm>
            <a:off x="578733" y="1381913"/>
            <a:ext cx="8143235" cy="44385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defRPr/>
            </a:pPr>
            <a:r>
              <a:rPr lang="en-US" dirty="0" smtClean="0">
                <a:solidFill>
                  <a:schemeClr val="tx1"/>
                </a:solidFill>
                <a:latin typeface="Arial" pitchFamily="34" charset="0"/>
                <a:cs typeface="Arial" pitchFamily="34" charset="0"/>
              </a:rPr>
              <a:t>Accessing table using hive shell:</a:t>
            </a:r>
          </a:p>
          <a:p>
            <a:pPr>
              <a:lnSpc>
                <a:spcPct val="150000"/>
              </a:lnSpc>
              <a:defRPr/>
            </a:pPr>
            <a:r>
              <a:rPr lang="en-US" dirty="0" smtClean="0">
                <a:latin typeface="Arial" pitchFamily="34" charset="0"/>
                <a:cs typeface="Arial" pitchFamily="34" charset="0"/>
              </a:rPr>
              <a:t>     hive&gt; SELECT * FROM employees;</a:t>
            </a:r>
          </a:p>
          <a:p>
            <a:pPr algn="just">
              <a:lnSpc>
                <a:spcPct val="150000"/>
              </a:lnSpc>
              <a:defRPr/>
            </a:pPr>
            <a:r>
              <a:rPr lang="en-US" dirty="0" smtClean="0">
                <a:latin typeface="Arial" pitchFamily="34" charset="0"/>
                <a:cs typeface="Arial" pitchFamily="34" charset="0"/>
              </a:rPr>
              <a:t>     OK</a:t>
            </a:r>
          </a:p>
          <a:p>
            <a:pPr algn="just">
              <a:lnSpc>
                <a:spcPct val="150000"/>
              </a:lnSpc>
              <a:defRPr/>
            </a:pPr>
            <a:r>
              <a:rPr lang="en-US" dirty="0" smtClean="0">
                <a:latin typeface="Arial" pitchFamily="34" charset="0"/>
                <a:cs typeface="Arial" pitchFamily="34" charset="0"/>
              </a:rPr>
              <a:t>     Steve 32</a:t>
            </a:r>
          </a:p>
          <a:p>
            <a:pPr algn="just">
              <a:lnSpc>
                <a:spcPct val="150000"/>
              </a:lnSpc>
              <a:defRPr/>
            </a:pPr>
            <a:r>
              <a:rPr lang="en-US" dirty="0" smtClean="0">
                <a:latin typeface="Arial" pitchFamily="34" charset="0"/>
                <a:cs typeface="Arial" pitchFamily="34" charset="0"/>
              </a:rPr>
              <a:t>     John 28</a:t>
            </a:r>
          </a:p>
          <a:p>
            <a:pPr algn="just">
              <a:lnSpc>
                <a:spcPct val="150000"/>
              </a:lnSpc>
              <a:defRPr/>
            </a:pPr>
            <a:r>
              <a:rPr lang="en-US" dirty="0" smtClean="0">
                <a:latin typeface="Arial" pitchFamily="34" charset="0"/>
                <a:cs typeface="Arial" pitchFamily="34" charset="0"/>
              </a:rPr>
              <a:t>     Brian 35</a:t>
            </a:r>
          </a:p>
          <a:p>
            <a:pPr>
              <a:lnSpc>
                <a:spcPct val="150000"/>
              </a:lnSpc>
              <a:defRPr/>
            </a:pPr>
            <a:r>
              <a:rPr lang="en-US" dirty="0" smtClean="0">
                <a:solidFill>
                  <a:schemeClr val="tx1"/>
                </a:solidFill>
                <a:latin typeface="Arial" pitchFamily="34" charset="0"/>
                <a:cs typeface="Arial" pitchFamily="34" charset="0"/>
              </a:rPr>
              <a:t>Check the contents of table in HDFS using cat command :</a:t>
            </a:r>
          </a:p>
          <a:p>
            <a:pPr>
              <a:lnSpc>
                <a:spcPct val="150000"/>
              </a:lnSpc>
              <a:defRPr/>
            </a:pPr>
            <a:r>
              <a:rPr lang="en-US" dirty="0" smtClean="0">
                <a:latin typeface="Arial" pitchFamily="34" charset="0"/>
                <a:cs typeface="Arial" pitchFamily="34" charset="0"/>
              </a:rPr>
              <a:t>     $ hadoop fs -cat /user/hive/warehouse/employees/data1.txt</a:t>
            </a:r>
          </a:p>
          <a:p>
            <a:pPr>
              <a:lnSpc>
                <a:spcPct val="150000"/>
              </a:lnSpc>
              <a:defRPr/>
            </a:pPr>
            <a:r>
              <a:rPr lang="en-US" dirty="0" smtClean="0">
                <a:latin typeface="Arial" pitchFamily="34" charset="0"/>
                <a:cs typeface="Arial" pitchFamily="34" charset="0"/>
              </a:rPr>
              <a:t>     Steve 32</a:t>
            </a:r>
          </a:p>
          <a:p>
            <a:pPr>
              <a:lnSpc>
                <a:spcPct val="150000"/>
              </a:lnSpc>
              <a:defRPr/>
            </a:pPr>
            <a:r>
              <a:rPr lang="en-US" dirty="0" smtClean="0">
                <a:latin typeface="Arial" pitchFamily="34" charset="0"/>
                <a:cs typeface="Arial" pitchFamily="34" charset="0"/>
              </a:rPr>
              <a:t>     John 28</a:t>
            </a:r>
          </a:p>
          <a:p>
            <a:pPr>
              <a:lnSpc>
                <a:spcPct val="150000"/>
              </a:lnSpc>
              <a:defRPr/>
            </a:pPr>
            <a:r>
              <a:rPr lang="en-US" dirty="0" smtClean="0">
                <a:latin typeface="Arial" pitchFamily="34" charset="0"/>
                <a:cs typeface="Arial" pitchFamily="34" charset="0"/>
              </a:rPr>
              <a:t>     Brian 35   </a:t>
            </a:r>
            <a:endParaRPr lang="en-US" dirty="0">
              <a:latin typeface="Arial" pitchFamily="34" charset="0"/>
              <a:cs typeface="Arial" pitchFamily="34" charset="0"/>
            </a:endParaRPr>
          </a:p>
        </p:txBody>
      </p:sp>
    </p:spTree>
    <p:extLst>
      <p:ext uri="{BB962C8B-B14F-4D97-AF65-F5344CB8AC3E}">
        <p14:creationId xmlns:p14="http://schemas.microsoft.com/office/powerpoint/2010/main" val="3336994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Placeholder 2"/>
          <p:cNvSpPr>
            <a:spLocks noGrp="1"/>
          </p:cNvSpPr>
          <p:nvPr>
            <p:ph idx="1"/>
          </p:nvPr>
        </p:nvSpPr>
        <p:spPr/>
        <p:txBody>
          <a:bodyPr/>
          <a:lstStyle/>
          <a:p>
            <a:pPr lvl="1"/>
            <a:r>
              <a:rPr lang="en-IN" dirty="0" smtClean="0"/>
              <a:t>Hive layers a table definition onto a directory.</a:t>
            </a:r>
          </a:p>
          <a:p>
            <a:pPr marL="269858" lvl="1" indent="0">
              <a:buNone/>
            </a:pPr>
            <a:endParaRPr lang="en-IN" dirty="0" smtClean="0"/>
          </a:p>
          <a:p>
            <a:pPr lvl="1"/>
            <a:r>
              <a:rPr lang="en-IN" dirty="0" smtClean="0"/>
              <a:t>Doesn’t verify the data when it is loaded, but rather when a query is issued. This is called schema on read.</a:t>
            </a:r>
          </a:p>
          <a:p>
            <a:pPr marL="539723" lvl="2" indent="0">
              <a:buNone/>
            </a:pPr>
            <a:endParaRPr lang="en-IN" dirty="0" smtClean="0"/>
          </a:p>
          <a:p>
            <a:pPr lvl="1"/>
            <a:r>
              <a:rPr lang="en-IN" dirty="0" smtClean="0"/>
              <a:t>The table definition describes the layout of the data files</a:t>
            </a:r>
          </a:p>
          <a:p>
            <a:pPr marL="269858" lvl="1" indent="0">
              <a:buNone/>
            </a:pPr>
            <a:endParaRPr lang="en-IN" dirty="0" smtClean="0"/>
          </a:p>
          <a:p>
            <a:pPr lvl="1"/>
            <a:r>
              <a:rPr lang="en-IN" dirty="0" smtClean="0"/>
              <a:t>Typically they are delimited files (using commas, tabs, or other characters).</a:t>
            </a:r>
          </a:p>
          <a:p>
            <a:pPr lvl="2"/>
            <a:endParaRPr lang="en-IN" dirty="0" smtClean="0"/>
          </a:p>
          <a:p>
            <a:pPr lvl="1"/>
            <a:r>
              <a:rPr lang="en-IN" dirty="0" smtClean="0"/>
              <a:t>Hive’s default delimiter is the Control-A character.</a:t>
            </a:r>
          </a:p>
          <a:p>
            <a:pPr lvl="2"/>
            <a:endParaRPr lang="en-IN" dirty="0" smtClean="0"/>
          </a:p>
          <a:p>
            <a:pPr lvl="1"/>
            <a:r>
              <a:rPr lang="en-IN" dirty="0" smtClean="0"/>
              <a:t>This does not have to be the case if you use a custom Serializer/</a:t>
            </a:r>
            <a:r>
              <a:rPr lang="en-IN" dirty="0" err="1" smtClean="0"/>
              <a:t>Deserializer</a:t>
            </a:r>
            <a:r>
              <a:rPr lang="en-IN" dirty="0" smtClean="0"/>
              <a:t>.</a:t>
            </a:r>
          </a:p>
          <a:p>
            <a:pPr lvl="2"/>
            <a:endParaRPr lang="en-IN" dirty="0" smtClean="0"/>
          </a:p>
          <a:p>
            <a:pPr lvl="1"/>
            <a:r>
              <a:rPr lang="en-IN" dirty="0" smtClean="0"/>
              <a:t>This table definition is saved in Hive’s </a:t>
            </a:r>
            <a:r>
              <a:rPr lang="en-IN" dirty="0" err="1" smtClean="0"/>
              <a:t>Metastore</a:t>
            </a:r>
            <a:r>
              <a:rPr lang="en-IN" dirty="0" smtClean="0"/>
              <a:t>.</a:t>
            </a:r>
            <a:endParaRPr lang="en-IN" dirty="0"/>
          </a:p>
        </p:txBody>
      </p:sp>
      <p:sp>
        <p:nvSpPr>
          <p:cNvPr id="19458" name="Title 1"/>
          <p:cNvSpPr>
            <a:spLocks noGrp="1"/>
          </p:cNvSpPr>
          <p:nvPr>
            <p:ph type="title"/>
          </p:nvPr>
        </p:nvSpPr>
        <p:spPr/>
        <p:txBody>
          <a:bodyPr/>
          <a:lstStyle/>
          <a:p>
            <a:r>
              <a:rPr lang="en-IN" dirty="0" smtClean="0"/>
              <a:t>How Hive interprets Data?</a:t>
            </a:r>
          </a:p>
        </p:txBody>
      </p:sp>
    </p:spTree>
    <p:extLst>
      <p:ext uri="{BB962C8B-B14F-4D97-AF65-F5344CB8AC3E}">
        <p14:creationId xmlns:p14="http://schemas.microsoft.com/office/powerpoint/2010/main" val="3431143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Placeholder 2"/>
          <p:cNvSpPr>
            <a:spLocks noGrp="1"/>
          </p:cNvSpPr>
          <p:nvPr>
            <p:ph idx="1"/>
          </p:nvPr>
        </p:nvSpPr>
        <p:spPr/>
        <p:txBody>
          <a:bodyPr/>
          <a:lstStyle/>
          <a:p>
            <a:pPr lvl="1"/>
            <a:r>
              <a:rPr lang="en-IN" dirty="0" smtClean="0"/>
              <a:t>The Hive </a:t>
            </a:r>
            <a:r>
              <a:rPr lang="en-IN" dirty="0" err="1" smtClean="0"/>
              <a:t>Metastore</a:t>
            </a:r>
            <a:r>
              <a:rPr lang="en-IN" dirty="0" smtClean="0"/>
              <a:t> is held in a set of tables stored in an RDBMS. </a:t>
            </a:r>
          </a:p>
          <a:p>
            <a:pPr marL="539723" lvl="2" indent="0">
              <a:buNone/>
            </a:pPr>
            <a:r>
              <a:rPr lang="en-IN" dirty="0" smtClean="0"/>
              <a:t>Typically either Derby (the default) or MySQL. </a:t>
            </a:r>
          </a:p>
          <a:p>
            <a:pPr lvl="3"/>
            <a:endParaRPr lang="en-IN" dirty="0" smtClean="0"/>
          </a:p>
          <a:p>
            <a:pPr lvl="1"/>
            <a:r>
              <a:rPr lang="en-IN" dirty="0" smtClean="0"/>
              <a:t> The data held in the </a:t>
            </a:r>
            <a:r>
              <a:rPr lang="en-IN" dirty="0" err="1" smtClean="0"/>
              <a:t>Metastore</a:t>
            </a:r>
            <a:r>
              <a:rPr lang="en-IN" dirty="0" smtClean="0"/>
              <a:t> includes: </a:t>
            </a:r>
            <a:endParaRPr lang="en-IN" dirty="0"/>
          </a:p>
          <a:p>
            <a:pPr marL="269858" lvl="1" indent="0">
              <a:buNone/>
            </a:pPr>
            <a:endParaRPr lang="en-IN" dirty="0" smtClean="0"/>
          </a:p>
          <a:p>
            <a:pPr lvl="2"/>
            <a:r>
              <a:rPr lang="en-IN" dirty="0" smtClean="0"/>
              <a:t>Table definitions. </a:t>
            </a:r>
          </a:p>
          <a:p>
            <a:pPr lvl="2"/>
            <a:r>
              <a:rPr lang="en-IN" dirty="0" smtClean="0"/>
              <a:t>Table name, column names, column data types, etc. </a:t>
            </a:r>
          </a:p>
          <a:p>
            <a:pPr lvl="2"/>
            <a:r>
              <a:rPr lang="en-IN" dirty="0" smtClean="0"/>
              <a:t>Information on where the table data is stored in HDFS. </a:t>
            </a:r>
          </a:p>
          <a:p>
            <a:pPr lvl="2"/>
            <a:r>
              <a:rPr lang="en-IN" dirty="0" smtClean="0"/>
              <a:t>Row format of files in the table. </a:t>
            </a:r>
          </a:p>
          <a:p>
            <a:pPr lvl="2"/>
            <a:r>
              <a:rPr lang="en-IN" dirty="0" smtClean="0"/>
              <a:t>Storage format of the files in the table. </a:t>
            </a:r>
          </a:p>
          <a:p>
            <a:pPr lvl="2"/>
            <a:r>
              <a:rPr lang="en-IN" dirty="0" smtClean="0"/>
              <a:t>Determines which Input Format and Output Format the MapReduce jobs will use.</a:t>
            </a:r>
            <a:endParaRPr lang="en-IN" dirty="0"/>
          </a:p>
        </p:txBody>
      </p:sp>
      <p:sp>
        <p:nvSpPr>
          <p:cNvPr id="20482" name="Title 1"/>
          <p:cNvSpPr>
            <a:spLocks noGrp="1"/>
          </p:cNvSpPr>
          <p:nvPr>
            <p:ph type="title"/>
          </p:nvPr>
        </p:nvSpPr>
        <p:spPr/>
        <p:txBody>
          <a:bodyPr/>
          <a:lstStyle/>
          <a:p>
            <a:r>
              <a:rPr lang="en-IN" smtClean="0"/>
              <a:t>Hive’s Metastore </a:t>
            </a:r>
            <a:endParaRPr lang="en-IN" dirty="0" smtClean="0"/>
          </a:p>
        </p:txBody>
      </p:sp>
    </p:spTree>
    <p:extLst>
      <p:ext uri="{BB962C8B-B14F-4D97-AF65-F5344CB8AC3E}">
        <p14:creationId xmlns:p14="http://schemas.microsoft.com/office/powerpoint/2010/main" val="255486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Placeholder 2"/>
          <p:cNvSpPr>
            <a:spLocks noGrp="1"/>
          </p:cNvSpPr>
          <p:nvPr>
            <p:ph idx="1"/>
          </p:nvPr>
        </p:nvSpPr>
        <p:spPr/>
        <p:txBody>
          <a:bodyPr/>
          <a:lstStyle/>
          <a:p>
            <a:pPr lvl="1"/>
            <a:r>
              <a:rPr lang="en-US" smtClean="0"/>
              <a:t>When a HiveQL query is submitted, the Hive interpreter on the client machine converts it into one or more MapReduce jobs.</a:t>
            </a:r>
          </a:p>
          <a:p>
            <a:pPr lvl="1"/>
            <a:endParaRPr lang="en-US" smtClean="0"/>
          </a:p>
          <a:p>
            <a:pPr lvl="1"/>
            <a:r>
              <a:rPr lang="en-US" smtClean="0"/>
              <a:t>The MapReduce jobs are then submitted to the cluster by the interpreter.</a:t>
            </a:r>
            <a:endParaRPr lang="en-US" dirty="0"/>
          </a:p>
        </p:txBody>
      </p:sp>
      <p:sp>
        <p:nvSpPr>
          <p:cNvPr id="21506" name="Title 1"/>
          <p:cNvSpPr>
            <a:spLocks noGrp="1"/>
          </p:cNvSpPr>
          <p:nvPr>
            <p:ph type="title"/>
          </p:nvPr>
        </p:nvSpPr>
        <p:spPr/>
        <p:txBody>
          <a:bodyPr/>
          <a:lstStyle/>
          <a:p>
            <a:r>
              <a:rPr lang="en-IN" dirty="0" smtClean="0"/>
              <a:t>Submitting a Hive Query </a:t>
            </a:r>
            <a:br>
              <a:rPr lang="en-IN" dirty="0" smtClean="0"/>
            </a:br>
            <a:endParaRPr lang="en-IN" dirty="0" smtClean="0"/>
          </a:p>
        </p:txBody>
      </p:sp>
    </p:spTree>
    <p:extLst>
      <p:ext uri="{BB962C8B-B14F-4D97-AF65-F5344CB8AC3E}">
        <p14:creationId xmlns:p14="http://schemas.microsoft.com/office/powerpoint/2010/main" val="140353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visualstudiogallery.msdn.microsoft.com/site/view/file/149679/1/box-hive.png"/>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534592" y="1733550"/>
            <a:ext cx="4233215" cy="3725863"/>
          </a:xfrm>
        </p:spPr>
      </p:pic>
      <p:sp>
        <p:nvSpPr>
          <p:cNvPr id="5" name="Text Placeholder 4"/>
          <p:cNvSpPr>
            <a:spLocks noGrp="1"/>
          </p:cNvSpPr>
          <p:nvPr>
            <p:ph type="body" sz="quarter" idx="19"/>
          </p:nvPr>
        </p:nvSpPr>
        <p:spPr>
          <a:xfrm>
            <a:off x="4838700" y="1730375"/>
            <a:ext cx="3846512" cy="1107996"/>
          </a:xfrm>
        </p:spPr>
        <p:txBody>
          <a:bodyPr/>
          <a:lstStyle/>
          <a:p>
            <a:r>
              <a:rPr lang="en-US" dirty="0" smtClean="0"/>
              <a:t>Introduction to Hive</a:t>
            </a:r>
          </a:p>
          <a:p>
            <a:r>
              <a:rPr lang="en-US" dirty="0" smtClean="0"/>
              <a:t>Manipulating Data with Hive</a:t>
            </a:r>
          </a:p>
          <a:p>
            <a:r>
              <a:rPr lang="en-US" dirty="0" smtClean="0"/>
              <a:t>Partitioning and Bucketing</a:t>
            </a:r>
          </a:p>
          <a:p>
            <a:r>
              <a:rPr lang="en-US" dirty="0" smtClean="0"/>
              <a:t>Hive Best Practices</a:t>
            </a:r>
            <a:endParaRPr lang="en-IN" dirty="0"/>
          </a:p>
        </p:txBody>
      </p:sp>
      <p:sp>
        <p:nvSpPr>
          <p:cNvPr id="6146" name="Title 1"/>
          <p:cNvSpPr>
            <a:spLocks noGrp="1"/>
          </p:cNvSpPr>
          <p:nvPr>
            <p:ph type="title"/>
          </p:nvPr>
        </p:nvSpPr>
        <p:spPr/>
        <p:txBody>
          <a:bodyPr/>
          <a:lstStyle/>
          <a:p>
            <a:r>
              <a:rPr lang="en-IN" dirty="0" smtClean="0"/>
              <a:t>Topics to be covered</a:t>
            </a:r>
          </a:p>
        </p:txBody>
      </p:sp>
      <p:sp>
        <p:nvSpPr>
          <p:cNvPr id="45" name="Rounded Rectangle 20"/>
          <p:cNvSpPr/>
          <p:nvPr/>
        </p:nvSpPr>
        <p:spPr>
          <a:xfrm>
            <a:off x="1630363" y="2185988"/>
            <a:ext cx="4232275" cy="320675"/>
          </a:xfrm>
          <a:prstGeom prst="rect">
            <a:avLst/>
          </a:prstGeom>
        </p:spPr>
        <p:style>
          <a:lnRef idx="0">
            <a:scrgbClr r="0" g="0" b="0"/>
          </a:lnRef>
          <a:fillRef idx="0">
            <a:scrgbClr r="0" g="0" b="0"/>
          </a:fillRef>
          <a:effectRef idx="0">
            <a:scrgbClr r="0" g="0" b="0"/>
          </a:effectRef>
          <a:fontRef idx="minor">
            <a:schemeClr val="lt1"/>
          </a:fontRef>
        </p:style>
        <p:txBody>
          <a:bodyPr lIns="161290" tIns="0" rIns="161290" bIns="0" spcCol="1270" anchor="ctr"/>
          <a:lstStyle/>
          <a:p>
            <a:pPr defTabSz="533400">
              <a:lnSpc>
                <a:spcPct val="90000"/>
              </a:lnSpc>
              <a:spcAft>
                <a:spcPct val="35000"/>
              </a:spcAft>
              <a:defRPr/>
            </a:pPr>
            <a:endParaRPr lang="en-US" sz="2000" b="1" dirty="0">
              <a:solidFill>
                <a:schemeClr val="tx1"/>
              </a:solidFill>
            </a:endParaRPr>
          </a:p>
        </p:txBody>
      </p:sp>
      <p:sp>
        <p:nvSpPr>
          <p:cNvPr id="40" name="Rounded Rectangle 20"/>
          <p:cNvSpPr/>
          <p:nvPr/>
        </p:nvSpPr>
        <p:spPr>
          <a:xfrm>
            <a:off x="1693863" y="3652838"/>
            <a:ext cx="4232275" cy="319087"/>
          </a:xfrm>
          <a:prstGeom prst="rect">
            <a:avLst/>
          </a:prstGeom>
        </p:spPr>
        <p:style>
          <a:lnRef idx="0">
            <a:scrgbClr r="0" g="0" b="0"/>
          </a:lnRef>
          <a:fillRef idx="0">
            <a:scrgbClr r="0" g="0" b="0"/>
          </a:fillRef>
          <a:effectRef idx="0">
            <a:scrgbClr r="0" g="0" b="0"/>
          </a:effectRef>
          <a:fontRef idx="minor">
            <a:schemeClr val="lt1"/>
          </a:fontRef>
        </p:style>
        <p:txBody>
          <a:bodyPr lIns="161290" tIns="0" rIns="161290" bIns="0" spcCol="1270" anchor="ctr"/>
          <a:lstStyle/>
          <a:p>
            <a:pPr defTabSz="533400">
              <a:lnSpc>
                <a:spcPct val="90000"/>
              </a:lnSpc>
              <a:spcAft>
                <a:spcPct val="35000"/>
              </a:spcAft>
              <a:defRPr/>
            </a:pPr>
            <a:endParaRPr lang="en-US" sz="2000" b="1" dirty="0">
              <a:solidFill>
                <a:schemeClr val="tx1"/>
              </a:solidFill>
            </a:endParaRPr>
          </a:p>
        </p:txBody>
      </p:sp>
      <p:sp>
        <p:nvSpPr>
          <p:cNvPr id="43" name="Rounded Rectangle 20"/>
          <p:cNvSpPr/>
          <p:nvPr/>
        </p:nvSpPr>
        <p:spPr>
          <a:xfrm>
            <a:off x="1698625" y="4957763"/>
            <a:ext cx="5518150" cy="501650"/>
          </a:xfrm>
          <a:prstGeom prst="rect">
            <a:avLst/>
          </a:prstGeom>
        </p:spPr>
        <p:style>
          <a:lnRef idx="0">
            <a:scrgbClr r="0" g="0" b="0"/>
          </a:lnRef>
          <a:fillRef idx="0">
            <a:scrgbClr r="0" g="0" b="0"/>
          </a:fillRef>
          <a:effectRef idx="0">
            <a:scrgbClr r="0" g="0" b="0"/>
          </a:effectRef>
          <a:fontRef idx="minor">
            <a:schemeClr val="lt1"/>
          </a:fontRef>
        </p:style>
        <p:txBody>
          <a:bodyPr lIns="161290" tIns="0" rIns="161290" bIns="0" spcCol="1270" anchor="ctr"/>
          <a:lstStyle/>
          <a:p>
            <a:pPr defTabSz="533400">
              <a:lnSpc>
                <a:spcPct val="90000"/>
              </a:lnSpc>
              <a:spcAft>
                <a:spcPct val="35000"/>
              </a:spcAft>
              <a:defRPr/>
            </a:pPr>
            <a:endParaRPr lang="en-US" sz="2000" b="1" dirty="0">
              <a:solidFill>
                <a:schemeClr val="tx1"/>
              </a:solidFill>
            </a:endParaRPr>
          </a:p>
        </p:txBody>
      </p:sp>
    </p:spTree>
    <p:extLst>
      <p:ext uri="{BB962C8B-B14F-4D97-AF65-F5344CB8AC3E}">
        <p14:creationId xmlns:p14="http://schemas.microsoft.com/office/powerpoint/2010/main" val="1570740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Placeholder 2"/>
          <p:cNvSpPr>
            <a:spLocks noGrp="1"/>
          </p:cNvSpPr>
          <p:nvPr>
            <p:ph idx="1"/>
          </p:nvPr>
        </p:nvSpPr>
        <p:spPr/>
        <p:txBody>
          <a:bodyPr/>
          <a:lstStyle/>
          <a:p>
            <a:pPr lvl="1"/>
            <a:r>
              <a:rPr lang="en-US" smtClean="0"/>
              <a:t>It is possible to create a table which points to an existing directory rather than having the directory automatically created under /user/hive/warehouse.</a:t>
            </a:r>
          </a:p>
          <a:p>
            <a:pPr lvl="1"/>
            <a:endParaRPr lang="en-US" smtClean="0"/>
          </a:p>
          <a:p>
            <a:pPr lvl="1"/>
            <a:r>
              <a:rPr lang="en-US" smtClean="0"/>
              <a:t> This is known as an external table. </a:t>
            </a:r>
            <a:endParaRPr lang="en-US" dirty="0"/>
          </a:p>
        </p:txBody>
      </p:sp>
      <p:sp>
        <p:nvSpPr>
          <p:cNvPr id="22530" name="Title 1"/>
          <p:cNvSpPr>
            <a:spLocks noGrp="1"/>
          </p:cNvSpPr>
          <p:nvPr>
            <p:ph type="title"/>
          </p:nvPr>
        </p:nvSpPr>
        <p:spPr/>
        <p:txBody>
          <a:bodyPr/>
          <a:lstStyle/>
          <a:p>
            <a:r>
              <a:rPr lang="en-IN" smtClean="0"/>
              <a:t>External Table</a:t>
            </a:r>
            <a:endParaRPr lang="en-IN" dirty="0" smtClean="0"/>
          </a:p>
        </p:txBody>
      </p:sp>
      <p:sp>
        <p:nvSpPr>
          <p:cNvPr id="5" name="Rounded Rectangle 4"/>
          <p:cNvSpPr/>
          <p:nvPr/>
        </p:nvSpPr>
        <p:spPr>
          <a:xfrm>
            <a:off x="557253" y="2892699"/>
            <a:ext cx="8008882" cy="24436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defRPr/>
            </a:pPr>
            <a:r>
              <a:rPr lang="en-US" b="1" dirty="0" smtClean="0">
                <a:solidFill>
                  <a:schemeClr val="tx1"/>
                </a:solidFill>
              </a:rPr>
              <a:t>CREATE EXTERNAL TABLE </a:t>
            </a:r>
            <a:r>
              <a:rPr lang="en-US" dirty="0" smtClean="0"/>
              <a:t>movies (id INT, name STRING, year INT)</a:t>
            </a:r>
          </a:p>
          <a:p>
            <a:pPr>
              <a:lnSpc>
                <a:spcPct val="150000"/>
              </a:lnSpc>
              <a:defRPr/>
            </a:pPr>
            <a:r>
              <a:rPr lang="en-US" dirty="0" smtClean="0"/>
              <a:t> </a:t>
            </a:r>
            <a:r>
              <a:rPr lang="en-US" b="1" dirty="0" smtClean="0"/>
              <a:t>ROW FORMAT DELIMITED</a:t>
            </a:r>
          </a:p>
          <a:p>
            <a:pPr>
              <a:lnSpc>
                <a:spcPct val="150000"/>
              </a:lnSpc>
              <a:defRPr/>
            </a:pPr>
            <a:r>
              <a:rPr lang="en-US" dirty="0" smtClean="0"/>
              <a:t>  </a:t>
            </a:r>
            <a:r>
              <a:rPr lang="en-US" b="1" dirty="0" smtClean="0"/>
              <a:t>FIELDS TERMINATED BY </a:t>
            </a:r>
            <a:r>
              <a:rPr lang="en-US" dirty="0" smtClean="0"/>
              <a:t>','</a:t>
            </a:r>
          </a:p>
          <a:p>
            <a:pPr>
              <a:lnSpc>
                <a:spcPct val="150000"/>
              </a:lnSpc>
              <a:defRPr/>
            </a:pPr>
            <a:r>
              <a:rPr lang="en-US" dirty="0" smtClean="0"/>
              <a:t>  </a:t>
            </a:r>
            <a:r>
              <a:rPr lang="en-US" b="1" dirty="0" smtClean="0"/>
              <a:t>STORED AS TEXTFILE</a:t>
            </a:r>
          </a:p>
          <a:p>
            <a:pPr>
              <a:lnSpc>
                <a:spcPct val="150000"/>
              </a:lnSpc>
              <a:defRPr/>
            </a:pPr>
            <a:r>
              <a:rPr lang="en-US" dirty="0" smtClean="0">
                <a:solidFill>
                  <a:srgbClr val="FF0000"/>
                </a:solidFill>
              </a:rPr>
              <a:t>  </a:t>
            </a:r>
            <a:r>
              <a:rPr lang="en-US" b="1" dirty="0" smtClean="0">
                <a:solidFill>
                  <a:schemeClr val="tx1"/>
                </a:solidFill>
              </a:rPr>
              <a:t> LOCATION  </a:t>
            </a:r>
            <a:r>
              <a:rPr lang="en-US" dirty="0" smtClean="0">
                <a:solidFill>
                  <a:schemeClr val="tx1"/>
                </a:solidFill>
              </a:rPr>
              <a:t>‘ /user/ian/movieFileDirectory ’</a:t>
            </a:r>
            <a:endParaRPr lang="en-US" dirty="0">
              <a:solidFill>
                <a:schemeClr val="tx1"/>
              </a:solidFill>
            </a:endParaRPr>
          </a:p>
        </p:txBody>
      </p:sp>
    </p:spTree>
    <p:extLst>
      <p:ext uri="{BB962C8B-B14F-4D97-AF65-F5344CB8AC3E}">
        <p14:creationId xmlns:p14="http://schemas.microsoft.com/office/powerpoint/2010/main" val="18374339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lvl="1"/>
            <a:r>
              <a:rPr lang="en-US" smtClean="0"/>
              <a:t>External Tables </a:t>
            </a:r>
          </a:p>
          <a:p>
            <a:pPr lvl="2"/>
            <a:r>
              <a:rPr lang="en-US" smtClean="0"/>
              <a:t>Creates a table and points to a specified directory in HDFS.</a:t>
            </a:r>
          </a:p>
          <a:p>
            <a:pPr lvl="2"/>
            <a:endParaRPr lang="en-US" smtClean="0"/>
          </a:p>
          <a:p>
            <a:pPr lvl="2"/>
            <a:r>
              <a:rPr lang="en-US" smtClean="0"/>
              <a:t>Hive does not use a default location for this table.  </a:t>
            </a:r>
          </a:p>
          <a:p>
            <a:pPr lvl="2"/>
            <a:endParaRPr lang="en-US" smtClean="0"/>
          </a:p>
          <a:p>
            <a:pPr lvl="2"/>
            <a:r>
              <a:rPr lang="en-US" smtClean="0"/>
              <a:t>Very useful for existing data. </a:t>
            </a:r>
          </a:p>
          <a:p>
            <a:pPr lvl="2"/>
            <a:endParaRPr lang="en-US" smtClean="0"/>
          </a:p>
          <a:p>
            <a:pPr lvl="2"/>
            <a:r>
              <a:rPr lang="en-US" smtClean="0"/>
              <a:t>DROPing an External Table only removes metadata.</a:t>
            </a:r>
            <a:endParaRPr lang="en-US" dirty="0"/>
          </a:p>
        </p:txBody>
      </p:sp>
      <p:sp>
        <p:nvSpPr>
          <p:cNvPr id="2" name="Title 1"/>
          <p:cNvSpPr>
            <a:spLocks noGrp="1"/>
          </p:cNvSpPr>
          <p:nvPr>
            <p:ph type="title"/>
          </p:nvPr>
        </p:nvSpPr>
        <p:spPr/>
        <p:txBody>
          <a:bodyPr/>
          <a:lstStyle/>
          <a:p>
            <a:r>
              <a:rPr lang="en-US" smtClean="0"/>
              <a:t>External Table (cont’d)</a:t>
            </a:r>
            <a:endParaRPr lang="en-US" dirty="0"/>
          </a:p>
        </p:txBody>
      </p:sp>
    </p:spTree>
    <p:extLst>
      <p:ext uri="{BB962C8B-B14F-4D97-AF65-F5344CB8AC3E}">
        <p14:creationId xmlns:p14="http://schemas.microsoft.com/office/powerpoint/2010/main" val="2290224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Placeholder 2"/>
          <p:cNvSpPr>
            <a:spLocks noGrp="1"/>
          </p:cNvSpPr>
          <p:nvPr>
            <p:ph idx="1"/>
          </p:nvPr>
        </p:nvSpPr>
        <p:spPr/>
        <p:txBody>
          <a:bodyPr/>
          <a:lstStyle/>
          <a:p>
            <a:pPr lvl="1"/>
            <a:r>
              <a:rPr lang="en-IN" smtClean="0"/>
              <a:t> VIEW Table Definitions </a:t>
            </a:r>
          </a:p>
          <a:p>
            <a:pPr lvl="2"/>
            <a:r>
              <a:rPr lang="en-IN" smtClean="0"/>
              <a:t>DESCRIBE t (to see the columns of  the table).</a:t>
            </a:r>
          </a:p>
          <a:p>
            <a:pPr lvl="2"/>
            <a:endParaRPr lang="en-IN" smtClean="0"/>
          </a:p>
          <a:p>
            <a:pPr lvl="2"/>
            <a:r>
              <a:rPr lang="en-IN" smtClean="0"/>
              <a:t>DESCRIBE EXTENDED t (to see detailed description of the table).</a:t>
            </a:r>
          </a:p>
          <a:p>
            <a:pPr lvl="2"/>
            <a:endParaRPr lang="en-IN" smtClean="0"/>
          </a:p>
          <a:p>
            <a:pPr lvl="1"/>
            <a:r>
              <a:rPr lang="en-IN" smtClean="0"/>
              <a:t> DELETE the Table </a:t>
            </a:r>
          </a:p>
          <a:p>
            <a:pPr lvl="2"/>
            <a:r>
              <a:rPr lang="en-IN" smtClean="0"/>
              <a:t>DROP TABLE t (to delete the table).</a:t>
            </a:r>
          </a:p>
          <a:p>
            <a:endParaRPr lang="en-IN" smtClean="0"/>
          </a:p>
          <a:p>
            <a:pPr lvl="1"/>
            <a:r>
              <a:rPr lang="en-IN" smtClean="0"/>
              <a:t> ALTER structure of existing tables </a:t>
            </a:r>
          </a:p>
          <a:p>
            <a:pPr lvl="2"/>
            <a:r>
              <a:rPr lang="en-IN" smtClean="0"/>
              <a:t>Add and remove partitions. </a:t>
            </a:r>
          </a:p>
          <a:p>
            <a:pPr lvl="2"/>
            <a:endParaRPr lang="en-IN" smtClean="0"/>
          </a:p>
          <a:p>
            <a:pPr lvl="2"/>
            <a:r>
              <a:rPr lang="en-IN" smtClean="0"/>
              <a:t>Rename a table/modify properties. </a:t>
            </a:r>
          </a:p>
          <a:p>
            <a:pPr lvl="2"/>
            <a:endParaRPr lang="en-IN" smtClean="0"/>
          </a:p>
          <a:p>
            <a:pPr lvl="2"/>
            <a:r>
              <a:rPr lang="en-IN" smtClean="0"/>
              <a:t>Modify Columns. </a:t>
            </a:r>
          </a:p>
          <a:p>
            <a:pPr lvl="2"/>
            <a:endParaRPr lang="en-IN" smtClean="0"/>
          </a:p>
          <a:p>
            <a:pPr lvl="2"/>
            <a:r>
              <a:rPr lang="en-IN" smtClean="0"/>
              <a:t>Change a table’s location. </a:t>
            </a:r>
            <a:endParaRPr lang="en-IN" dirty="0"/>
          </a:p>
        </p:txBody>
      </p:sp>
      <p:sp>
        <p:nvSpPr>
          <p:cNvPr id="23554" name="Title 1"/>
          <p:cNvSpPr>
            <a:spLocks noGrp="1"/>
          </p:cNvSpPr>
          <p:nvPr>
            <p:ph type="title"/>
          </p:nvPr>
        </p:nvSpPr>
        <p:spPr/>
        <p:txBody>
          <a:bodyPr/>
          <a:lstStyle/>
          <a:p>
            <a:r>
              <a:rPr lang="en-IN" smtClean="0"/>
              <a:t>Table operations</a:t>
            </a:r>
            <a:endParaRPr lang="en-IN" dirty="0" smtClean="0"/>
          </a:p>
        </p:txBody>
      </p:sp>
    </p:spTree>
    <p:extLst>
      <p:ext uri="{BB962C8B-B14F-4D97-AF65-F5344CB8AC3E}">
        <p14:creationId xmlns:p14="http://schemas.microsoft.com/office/powerpoint/2010/main" val="463920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Placeholder 4"/>
          <p:cNvSpPr>
            <a:spLocks noGrp="1"/>
          </p:cNvSpPr>
          <p:nvPr>
            <p:ph idx="1"/>
          </p:nvPr>
        </p:nvSpPr>
        <p:spPr/>
        <p:txBody>
          <a:bodyPr/>
          <a:lstStyle/>
          <a:p>
            <a:pPr lvl="1"/>
            <a:r>
              <a:rPr lang="en-IN" smtClean="0"/>
              <a:t> Examples</a:t>
            </a:r>
          </a:p>
          <a:p>
            <a:pPr lvl="2"/>
            <a:r>
              <a:rPr lang="en-IN" smtClean="0"/>
              <a:t>ALTER TABLE t ADD PARTITION (part_col='val')</a:t>
            </a:r>
          </a:p>
          <a:p>
            <a:pPr lvl="2"/>
            <a:endParaRPr lang="en-IN" smtClean="0"/>
          </a:p>
          <a:p>
            <a:pPr lvl="2"/>
            <a:r>
              <a:rPr lang="en-IN" smtClean="0"/>
              <a:t>ALTER TABLE t DROP PARTITION (part_col='val')</a:t>
            </a:r>
          </a:p>
          <a:p>
            <a:pPr lvl="2"/>
            <a:endParaRPr lang="en-IN" smtClean="0"/>
          </a:p>
          <a:p>
            <a:pPr lvl="2"/>
            <a:r>
              <a:rPr lang="en-IN" smtClean="0"/>
              <a:t>ALTER TABLE t RENAME TO x</a:t>
            </a:r>
          </a:p>
          <a:p>
            <a:pPr lvl="2"/>
            <a:endParaRPr lang="en-IN" smtClean="0"/>
          </a:p>
          <a:p>
            <a:pPr lvl="2"/>
            <a:r>
              <a:rPr lang="en-IN" smtClean="0"/>
              <a:t>ALTER TABLE t CHANGE old_name new_name new_type</a:t>
            </a:r>
          </a:p>
          <a:p>
            <a:pPr lvl="2"/>
            <a:endParaRPr lang="en-IN" smtClean="0"/>
          </a:p>
          <a:p>
            <a:pPr lvl="2"/>
            <a:r>
              <a:rPr lang="en-IN" smtClean="0"/>
              <a:t>ALTER TABLE t  ADD COLUMNS (col_name, type, ...)</a:t>
            </a:r>
          </a:p>
          <a:p>
            <a:pPr lvl="2"/>
            <a:endParaRPr lang="en-IN" smtClean="0"/>
          </a:p>
          <a:p>
            <a:pPr lvl="2"/>
            <a:r>
              <a:rPr lang="en-IN" smtClean="0"/>
              <a:t>ALTER TABLE t SET LOCATION  new_location  (change location for external table)                    </a:t>
            </a:r>
          </a:p>
          <a:p>
            <a:endParaRPr lang="en-IN" dirty="0" smtClean="0"/>
          </a:p>
        </p:txBody>
      </p:sp>
      <p:sp>
        <p:nvSpPr>
          <p:cNvPr id="24578" name="Title 1"/>
          <p:cNvSpPr>
            <a:spLocks noGrp="1"/>
          </p:cNvSpPr>
          <p:nvPr>
            <p:ph type="title"/>
          </p:nvPr>
        </p:nvSpPr>
        <p:spPr/>
        <p:txBody>
          <a:bodyPr/>
          <a:lstStyle/>
          <a:p>
            <a:r>
              <a:rPr lang="en-IN" smtClean="0"/>
              <a:t>Table operations (cont’d)</a:t>
            </a:r>
            <a:endParaRPr lang="en-IN" dirty="0" smtClean="0"/>
          </a:p>
        </p:txBody>
      </p:sp>
    </p:spTree>
    <p:extLst>
      <p:ext uri="{BB962C8B-B14F-4D97-AF65-F5344CB8AC3E}">
        <p14:creationId xmlns:p14="http://schemas.microsoft.com/office/powerpoint/2010/main" val="59348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IN" dirty="0"/>
              <a:t>Loading data into Hive </a:t>
            </a:r>
            <a:endParaRPr lang="en-IN"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68" y="1369516"/>
            <a:ext cx="8141677" cy="4634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09881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Placeholder 2"/>
          <p:cNvSpPr>
            <a:spLocks noGrp="1"/>
          </p:cNvSpPr>
          <p:nvPr>
            <p:ph idx="1"/>
          </p:nvPr>
        </p:nvSpPr>
        <p:spPr/>
        <p:txBody>
          <a:bodyPr/>
          <a:lstStyle/>
          <a:p>
            <a:endParaRPr lang="en-IN" dirty="0" smtClean="0"/>
          </a:p>
          <a:p>
            <a:pPr lvl="1"/>
            <a:r>
              <a:rPr lang="en-IN" dirty="0" smtClean="0"/>
              <a:t>Loading data into a Hive table involves moving the data files into the Hive table warehouse directory in HDFS  </a:t>
            </a:r>
          </a:p>
          <a:p>
            <a:pPr lvl="1"/>
            <a:endParaRPr lang="en-IN" dirty="0" smtClean="0"/>
          </a:p>
          <a:p>
            <a:pPr lvl="1"/>
            <a:r>
              <a:rPr lang="en-IN" dirty="0" smtClean="0"/>
              <a:t>This can be done by two ways</a:t>
            </a:r>
          </a:p>
          <a:p>
            <a:pPr lvl="2"/>
            <a:r>
              <a:rPr lang="en-IN" dirty="0" smtClean="0"/>
              <a:t>Can be done directly using </a:t>
            </a:r>
            <a:r>
              <a:rPr lang="en-IN" dirty="0" err="1" smtClean="0"/>
              <a:t>hadoop</a:t>
            </a:r>
            <a:r>
              <a:rPr lang="en-IN" dirty="0" smtClean="0"/>
              <a:t> </a:t>
            </a:r>
            <a:r>
              <a:rPr lang="en-IN" dirty="0" err="1" smtClean="0"/>
              <a:t>fs</a:t>
            </a:r>
            <a:r>
              <a:rPr lang="en-IN" dirty="0" smtClean="0"/>
              <a:t> command.</a:t>
            </a:r>
          </a:p>
          <a:p>
            <a:endParaRPr lang="en-IN" dirty="0" smtClean="0"/>
          </a:p>
          <a:p>
            <a:endParaRPr lang="en-IN" dirty="0" smtClean="0"/>
          </a:p>
          <a:p>
            <a:pPr lvl="2"/>
            <a:endParaRPr lang="en-IN" dirty="0" smtClean="0"/>
          </a:p>
          <a:p>
            <a:pPr lvl="2"/>
            <a:endParaRPr lang="en-IN" dirty="0" smtClean="0"/>
          </a:p>
          <a:p>
            <a:pPr lvl="2"/>
            <a:r>
              <a:rPr lang="en-IN" dirty="0" smtClean="0"/>
              <a:t>Alternatively, use Hive’s LOAD DATA  INPATH command:        </a:t>
            </a:r>
          </a:p>
          <a:p>
            <a:endParaRPr lang="en-IN" dirty="0" smtClean="0"/>
          </a:p>
          <a:p>
            <a:endParaRPr lang="en-IN" dirty="0" smtClean="0"/>
          </a:p>
          <a:p>
            <a:endParaRPr lang="en-IN" dirty="0" smtClean="0"/>
          </a:p>
        </p:txBody>
      </p:sp>
      <p:sp>
        <p:nvSpPr>
          <p:cNvPr id="25602" name="Title 1"/>
          <p:cNvSpPr>
            <a:spLocks noGrp="1"/>
          </p:cNvSpPr>
          <p:nvPr>
            <p:ph type="title"/>
          </p:nvPr>
        </p:nvSpPr>
        <p:spPr/>
        <p:txBody>
          <a:bodyPr/>
          <a:lstStyle/>
          <a:p>
            <a:r>
              <a:rPr lang="en-IN" dirty="0" smtClean="0"/>
              <a:t>Loading data into Hive </a:t>
            </a:r>
          </a:p>
        </p:txBody>
      </p:sp>
      <p:sp>
        <p:nvSpPr>
          <p:cNvPr id="6" name="Rounded Rectangle 5"/>
          <p:cNvSpPr/>
          <p:nvPr/>
        </p:nvSpPr>
        <p:spPr>
          <a:xfrm>
            <a:off x="592794" y="3164023"/>
            <a:ext cx="8008882" cy="7409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defRPr/>
            </a:pPr>
            <a:r>
              <a:rPr lang="en-US" b="1" dirty="0" smtClean="0"/>
              <a:t>$ hadoop fs –mv  </a:t>
            </a:r>
            <a:r>
              <a:rPr lang="en-US" dirty="0" smtClean="0"/>
              <a:t>/depts/finance/salesdata   /user/hive/warehouse/sales/</a:t>
            </a:r>
            <a:endParaRPr lang="en-US" dirty="0"/>
          </a:p>
        </p:txBody>
      </p:sp>
      <p:sp>
        <p:nvSpPr>
          <p:cNvPr id="7" name="Rounded Rectangle 6"/>
          <p:cNvSpPr/>
          <p:nvPr/>
        </p:nvSpPr>
        <p:spPr>
          <a:xfrm>
            <a:off x="592794" y="4644743"/>
            <a:ext cx="8008882" cy="9038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defRPr/>
            </a:pPr>
            <a:r>
              <a:rPr lang="en-US" dirty="0" smtClean="0"/>
              <a:t>hive&gt;</a:t>
            </a:r>
            <a:r>
              <a:rPr lang="en-US" b="1" dirty="0" smtClean="0"/>
              <a:t> LOAD DATA  INPATH  </a:t>
            </a:r>
            <a:r>
              <a:rPr lang="en-US" dirty="0" smtClean="0"/>
              <a:t>'/depts/finance/salesdata'</a:t>
            </a:r>
          </a:p>
          <a:p>
            <a:pPr>
              <a:lnSpc>
                <a:spcPct val="150000"/>
              </a:lnSpc>
              <a:defRPr/>
            </a:pPr>
            <a:r>
              <a:rPr lang="en-US" b="1" dirty="0" smtClean="0"/>
              <a:t>           INTO TABLE </a:t>
            </a:r>
            <a:r>
              <a:rPr lang="en-US" dirty="0" smtClean="0"/>
              <a:t>sales</a:t>
            </a:r>
            <a:r>
              <a:rPr lang="en-US" b="1" i="1" dirty="0" smtClean="0"/>
              <a:t> </a:t>
            </a:r>
            <a:r>
              <a:rPr lang="en-US" b="1" dirty="0" smtClean="0"/>
              <a:t>;</a:t>
            </a:r>
            <a:endParaRPr lang="en-US" dirty="0"/>
          </a:p>
        </p:txBody>
      </p:sp>
    </p:spTree>
    <p:extLst>
      <p:ext uri="{BB962C8B-B14F-4D97-AF65-F5344CB8AC3E}">
        <p14:creationId xmlns:p14="http://schemas.microsoft.com/office/powerpoint/2010/main" val="3501193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Placeholder 2"/>
          <p:cNvSpPr>
            <a:spLocks noGrp="1"/>
          </p:cNvSpPr>
          <p:nvPr>
            <p:ph idx="1"/>
          </p:nvPr>
        </p:nvSpPr>
        <p:spPr/>
        <p:txBody>
          <a:bodyPr/>
          <a:lstStyle/>
          <a:p>
            <a:endParaRPr lang="en-IN" dirty="0" smtClean="0"/>
          </a:p>
          <a:p>
            <a:pPr lvl="1"/>
            <a:r>
              <a:rPr lang="en-IN" dirty="0" smtClean="0"/>
              <a:t>Add the LOCAL keyword to load data from the local disk </a:t>
            </a:r>
          </a:p>
          <a:p>
            <a:pPr marL="0" indent="0">
              <a:buNone/>
            </a:pPr>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p:txBody>
      </p:sp>
      <p:sp>
        <p:nvSpPr>
          <p:cNvPr id="26626" name="Title 1"/>
          <p:cNvSpPr>
            <a:spLocks noGrp="1"/>
          </p:cNvSpPr>
          <p:nvPr>
            <p:ph type="title"/>
          </p:nvPr>
        </p:nvSpPr>
        <p:spPr/>
        <p:txBody>
          <a:bodyPr/>
          <a:lstStyle/>
          <a:p>
            <a:r>
              <a:rPr lang="en-IN" smtClean="0"/>
              <a:t>Loading Data From Files (cont’d) </a:t>
            </a:r>
            <a:endParaRPr lang="en-IN" dirty="0" smtClean="0"/>
          </a:p>
        </p:txBody>
      </p:sp>
      <p:sp>
        <p:nvSpPr>
          <p:cNvPr id="6" name="Rounded Rectangle 5"/>
          <p:cNvSpPr/>
          <p:nvPr/>
        </p:nvSpPr>
        <p:spPr>
          <a:xfrm>
            <a:off x="583526" y="3025223"/>
            <a:ext cx="7993118" cy="21283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defRPr/>
            </a:pPr>
            <a:r>
              <a:rPr lang="en-US" dirty="0" smtClean="0">
                <a:latin typeface="Arial" pitchFamily="34" charset="0"/>
                <a:cs typeface="Arial" pitchFamily="34" charset="0"/>
              </a:rPr>
              <a:t>hive&gt;</a:t>
            </a:r>
            <a:r>
              <a:rPr lang="en-US" b="1" dirty="0" smtClean="0">
                <a:latin typeface="Arial" pitchFamily="34" charset="0"/>
                <a:cs typeface="Arial" pitchFamily="34" charset="0"/>
              </a:rPr>
              <a:t> LOAD DATA </a:t>
            </a:r>
            <a:r>
              <a:rPr lang="en-US" b="1" dirty="0" smtClean="0">
                <a:solidFill>
                  <a:schemeClr val="tx1"/>
                </a:solidFill>
                <a:latin typeface="Arial" pitchFamily="34" charset="0"/>
                <a:cs typeface="Arial" pitchFamily="34" charset="0"/>
              </a:rPr>
              <a:t>LOCAL</a:t>
            </a:r>
            <a:r>
              <a:rPr lang="en-US" b="1" dirty="0" smtClean="0">
                <a:latin typeface="Arial" pitchFamily="34" charset="0"/>
                <a:cs typeface="Arial" pitchFamily="34" charset="0"/>
              </a:rPr>
              <a:t> INPATH </a:t>
            </a:r>
            <a:r>
              <a:rPr lang="en-US" dirty="0" smtClean="0">
                <a:latin typeface="Arial" pitchFamily="34" charset="0"/>
                <a:cs typeface="Arial" pitchFamily="34" charset="0"/>
              </a:rPr>
              <a:t>'/home/bob/salesdata'</a:t>
            </a:r>
          </a:p>
          <a:p>
            <a:pPr>
              <a:lnSpc>
                <a:spcPct val="150000"/>
              </a:lnSpc>
              <a:defRPr/>
            </a:pPr>
            <a:r>
              <a:rPr lang="en-US" b="1" dirty="0" smtClean="0">
                <a:latin typeface="Arial" pitchFamily="34" charset="0"/>
                <a:cs typeface="Arial" pitchFamily="34" charset="0"/>
              </a:rPr>
              <a:t>           INTO TABLE </a:t>
            </a:r>
            <a:r>
              <a:rPr lang="en-US" dirty="0" smtClean="0">
                <a:latin typeface="Arial" pitchFamily="34" charset="0"/>
                <a:cs typeface="Arial" pitchFamily="34" charset="0"/>
              </a:rPr>
              <a:t>sales</a:t>
            </a:r>
            <a:r>
              <a:rPr lang="en-US" i="1" dirty="0" smtClean="0">
                <a:latin typeface="Arial" pitchFamily="34" charset="0"/>
                <a:cs typeface="Arial" pitchFamily="34" charset="0"/>
              </a:rPr>
              <a:t>;</a:t>
            </a:r>
          </a:p>
          <a:p>
            <a:pPr>
              <a:lnSpc>
                <a:spcPct val="150000"/>
              </a:lnSpc>
              <a:defRPr/>
            </a:pPr>
            <a:r>
              <a:rPr lang="en-US" dirty="0" smtClean="0">
                <a:latin typeface="Arial" pitchFamily="34" charset="0"/>
                <a:cs typeface="Arial" pitchFamily="34" charset="0"/>
              </a:rPr>
              <a:t> Or Alternatively  Hadoop fs </a:t>
            </a:r>
            <a:r>
              <a:rPr lang="en-US" b="1" dirty="0" smtClean="0">
                <a:latin typeface="Arial" pitchFamily="34" charset="0"/>
                <a:cs typeface="Arial" pitchFamily="34" charset="0"/>
              </a:rPr>
              <a:t>put </a:t>
            </a:r>
            <a:r>
              <a:rPr lang="en-US" dirty="0" smtClean="0">
                <a:latin typeface="Arial" pitchFamily="34" charset="0"/>
                <a:cs typeface="Arial" pitchFamily="34" charset="0"/>
              </a:rPr>
              <a:t>command </a:t>
            </a:r>
          </a:p>
          <a:p>
            <a:pPr>
              <a:lnSpc>
                <a:spcPct val="150000"/>
              </a:lnSpc>
              <a:defRPr/>
            </a:pPr>
            <a:r>
              <a:rPr lang="en-US" b="1" dirty="0" smtClean="0">
                <a:latin typeface="Arial" pitchFamily="34" charset="0"/>
                <a:cs typeface="Arial" pitchFamily="34" charset="0"/>
              </a:rPr>
              <a:t>  $ hadoop fs -put /home/bob/</a:t>
            </a:r>
            <a:r>
              <a:rPr lang="en-US" b="1" dirty="0" err="1" smtClean="0">
                <a:latin typeface="Arial" pitchFamily="34" charset="0"/>
                <a:cs typeface="Arial" pitchFamily="34" charset="0"/>
              </a:rPr>
              <a:t>salesdata</a:t>
            </a:r>
            <a:r>
              <a:rPr lang="en-US" b="1" dirty="0" smtClean="0">
                <a:latin typeface="Arial" pitchFamily="34" charset="0"/>
                <a:cs typeface="Arial" pitchFamily="34" charset="0"/>
              </a:rPr>
              <a:t>  /user/hive/warehouse/sales</a:t>
            </a:r>
            <a:endParaRPr lang="en-US" dirty="0">
              <a:latin typeface="Arial" pitchFamily="34" charset="0"/>
              <a:cs typeface="Arial" pitchFamily="34" charset="0"/>
            </a:endParaRPr>
          </a:p>
        </p:txBody>
      </p:sp>
    </p:spTree>
    <p:extLst>
      <p:ext uri="{BB962C8B-B14F-4D97-AF65-F5344CB8AC3E}">
        <p14:creationId xmlns:p14="http://schemas.microsoft.com/office/powerpoint/2010/main" val="1408869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lvl="1"/>
            <a:r>
              <a:rPr lang="en-US" smtClean="0"/>
              <a:t>OVERWRITE</a:t>
            </a:r>
          </a:p>
          <a:p>
            <a:pPr lvl="2"/>
            <a:r>
              <a:rPr lang="en-US" smtClean="0"/>
              <a:t>Direct update in hive tables is not possible in which case, load thenew updated file with updated records using  OVERWRITE  command</a:t>
            </a:r>
            <a:endParaRPr lang="en-US" dirty="0" smtClean="0"/>
          </a:p>
        </p:txBody>
      </p:sp>
      <p:sp>
        <p:nvSpPr>
          <p:cNvPr id="2" name="Title 1"/>
          <p:cNvSpPr>
            <a:spLocks noGrp="1"/>
          </p:cNvSpPr>
          <p:nvPr>
            <p:ph type="title"/>
          </p:nvPr>
        </p:nvSpPr>
        <p:spPr/>
        <p:txBody>
          <a:bodyPr/>
          <a:lstStyle/>
          <a:p>
            <a:r>
              <a:rPr lang="en-US" smtClean="0"/>
              <a:t>Loading Data From Files (cont’d) </a:t>
            </a:r>
            <a:endParaRPr lang="en-US" dirty="0"/>
          </a:p>
        </p:txBody>
      </p:sp>
      <p:sp>
        <p:nvSpPr>
          <p:cNvPr id="4" name="Rounded Rectangle 3"/>
          <p:cNvSpPr/>
          <p:nvPr/>
        </p:nvSpPr>
        <p:spPr>
          <a:xfrm>
            <a:off x="543177" y="2402380"/>
            <a:ext cx="7993118" cy="11981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defRPr/>
            </a:pPr>
            <a:r>
              <a:rPr lang="en-US" dirty="0" smtClean="0"/>
              <a:t>hive&gt; </a:t>
            </a:r>
            <a:r>
              <a:rPr lang="en-US" b="1" dirty="0" smtClean="0"/>
              <a:t>LOAD DATA  INPATH </a:t>
            </a:r>
            <a:r>
              <a:rPr lang="en-US" dirty="0" smtClean="0"/>
              <a:t>'/depts/finance/salesdata'</a:t>
            </a:r>
          </a:p>
          <a:p>
            <a:pPr>
              <a:lnSpc>
                <a:spcPct val="150000"/>
              </a:lnSpc>
              <a:defRPr/>
            </a:pPr>
            <a:r>
              <a:rPr lang="en-US" b="1" dirty="0" smtClean="0">
                <a:solidFill>
                  <a:schemeClr val="tx1"/>
                </a:solidFill>
              </a:rPr>
              <a:t>           OVERWRITE  </a:t>
            </a:r>
            <a:r>
              <a:rPr lang="en-US" b="1" dirty="0" smtClean="0"/>
              <a:t>INTO TABLE </a:t>
            </a:r>
            <a:r>
              <a:rPr lang="en-US" dirty="0" smtClean="0"/>
              <a:t>sales</a:t>
            </a:r>
            <a:r>
              <a:rPr lang="en-US" b="1" i="1" dirty="0" smtClean="0"/>
              <a:t>;</a:t>
            </a:r>
            <a:endParaRPr lang="en-US" dirty="0"/>
          </a:p>
        </p:txBody>
      </p:sp>
    </p:spTree>
    <p:extLst>
      <p:ext uri="{BB962C8B-B14F-4D97-AF65-F5344CB8AC3E}">
        <p14:creationId xmlns:p14="http://schemas.microsoft.com/office/powerpoint/2010/main" val="40582676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Placeholder 3"/>
          <p:cNvSpPr>
            <a:spLocks noGrp="1"/>
          </p:cNvSpPr>
          <p:nvPr>
            <p:ph idx="1"/>
          </p:nvPr>
        </p:nvSpPr>
        <p:spPr/>
        <p:txBody>
          <a:bodyPr/>
          <a:lstStyle/>
          <a:p>
            <a:pPr lvl="1"/>
            <a:r>
              <a:rPr lang="en-IN" dirty="0" smtClean="0"/>
              <a:t> Example </a:t>
            </a:r>
          </a:p>
          <a:p>
            <a:pPr lvl="2"/>
            <a:r>
              <a:rPr lang="en-IN" dirty="0" smtClean="0"/>
              <a:t>Define the External Table and point it to a directory within HDFS. </a:t>
            </a:r>
          </a:p>
          <a:p>
            <a:pPr lvl="2"/>
            <a:endParaRPr lang="en-IN" dirty="0" smtClean="0"/>
          </a:p>
          <a:p>
            <a:pPr lvl="2"/>
            <a:endParaRPr lang="en-IN" dirty="0" smtClean="0"/>
          </a:p>
          <a:p>
            <a:pPr lvl="2"/>
            <a:endParaRPr lang="en-IN" dirty="0" smtClean="0"/>
          </a:p>
          <a:p>
            <a:pPr lvl="2"/>
            <a:endParaRPr lang="en-IN" dirty="0" smtClean="0"/>
          </a:p>
          <a:p>
            <a:pPr lvl="2"/>
            <a:endParaRPr lang="en-IN" dirty="0" smtClean="0"/>
          </a:p>
          <a:p>
            <a:pPr lvl="2"/>
            <a:endParaRPr lang="en-IN" dirty="0" smtClean="0"/>
          </a:p>
          <a:p>
            <a:endParaRPr lang="en-IN" dirty="0" smtClean="0"/>
          </a:p>
          <a:p>
            <a:endParaRPr lang="en-IN" dirty="0" smtClean="0"/>
          </a:p>
          <a:p>
            <a:endParaRPr lang="en-IN" dirty="0" smtClean="0"/>
          </a:p>
          <a:p>
            <a:endParaRPr lang="en-IN" dirty="0" smtClean="0"/>
          </a:p>
          <a:p>
            <a:endParaRPr lang="en-IN" dirty="0" smtClean="0"/>
          </a:p>
          <a:p>
            <a:pPr lvl="2"/>
            <a:r>
              <a:rPr lang="en-IN" dirty="0" smtClean="0"/>
              <a:t>Copy a local file into the specified HDFS directory.</a:t>
            </a:r>
            <a:endParaRPr lang="en-IN" dirty="0"/>
          </a:p>
        </p:txBody>
      </p:sp>
      <p:sp>
        <p:nvSpPr>
          <p:cNvPr id="27650" name="Title 1"/>
          <p:cNvSpPr>
            <a:spLocks noGrp="1"/>
          </p:cNvSpPr>
          <p:nvPr>
            <p:ph type="title"/>
          </p:nvPr>
        </p:nvSpPr>
        <p:spPr/>
        <p:txBody>
          <a:bodyPr/>
          <a:lstStyle/>
          <a:p>
            <a:r>
              <a:rPr lang="en-IN" dirty="0" smtClean="0"/>
              <a:t>Loading Data from a file to External Table</a:t>
            </a:r>
          </a:p>
        </p:txBody>
      </p:sp>
      <p:sp>
        <p:nvSpPr>
          <p:cNvPr id="7" name="Rounded Rectangle 6"/>
          <p:cNvSpPr/>
          <p:nvPr/>
        </p:nvSpPr>
        <p:spPr>
          <a:xfrm>
            <a:off x="573417" y="2090798"/>
            <a:ext cx="8056180" cy="236482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defRPr/>
            </a:pPr>
            <a:r>
              <a:rPr lang="en-US" b="1" dirty="0" smtClean="0">
                <a:solidFill>
                  <a:schemeClr val="tx1"/>
                </a:solidFill>
              </a:rPr>
              <a:t>CREATE EXTERNAL TABLE </a:t>
            </a:r>
            <a:r>
              <a:rPr lang="en-US" dirty="0" smtClean="0"/>
              <a:t>p_view_stagq (hitTime INT,  userid STRING, </a:t>
            </a:r>
            <a:r>
              <a:rPr lang="en-US" dirty="0" err="1" smtClean="0"/>
              <a:t>page_url</a:t>
            </a:r>
            <a:r>
              <a:rPr lang="en-US" dirty="0" smtClean="0"/>
              <a:t> STRING, comment STRING)</a:t>
            </a:r>
          </a:p>
          <a:p>
            <a:pPr>
              <a:lnSpc>
                <a:spcPct val="150000"/>
              </a:lnSpc>
              <a:defRPr/>
            </a:pPr>
            <a:r>
              <a:rPr lang="en-US" b="1" dirty="0" smtClean="0"/>
              <a:t> ROW FORMAT DELIMITED FIELDS TERMINATED BY </a:t>
            </a:r>
            <a:r>
              <a:rPr lang="en-US" dirty="0" smtClean="0"/>
              <a:t>'\t‘</a:t>
            </a:r>
          </a:p>
          <a:p>
            <a:pPr>
              <a:lnSpc>
                <a:spcPct val="150000"/>
              </a:lnSpc>
              <a:defRPr/>
            </a:pPr>
            <a:r>
              <a:rPr lang="en-US" b="1" dirty="0" smtClean="0"/>
              <a:t>STORED AS TEXTFILE</a:t>
            </a:r>
          </a:p>
          <a:p>
            <a:pPr>
              <a:lnSpc>
                <a:spcPct val="150000"/>
              </a:lnSpc>
              <a:defRPr/>
            </a:pPr>
            <a:r>
              <a:rPr lang="en-US" dirty="0" smtClean="0"/>
              <a:t> </a:t>
            </a:r>
            <a:r>
              <a:rPr lang="en-US" b="1" dirty="0" smtClean="0">
                <a:solidFill>
                  <a:schemeClr val="tx1"/>
                </a:solidFill>
              </a:rPr>
              <a:t>LOCATION</a:t>
            </a:r>
            <a:r>
              <a:rPr lang="en-US" dirty="0" smtClean="0">
                <a:solidFill>
                  <a:schemeClr val="tx1"/>
                </a:solidFill>
              </a:rPr>
              <a:t> '/user/data/staging/p_views';</a:t>
            </a:r>
            <a:endParaRPr lang="en-US" dirty="0">
              <a:solidFill>
                <a:schemeClr val="tx1"/>
              </a:solidFill>
            </a:endParaRPr>
          </a:p>
        </p:txBody>
      </p:sp>
      <p:sp>
        <p:nvSpPr>
          <p:cNvPr id="8" name="Rounded Rectangle 7"/>
          <p:cNvSpPr/>
          <p:nvPr/>
        </p:nvSpPr>
        <p:spPr>
          <a:xfrm>
            <a:off x="630567" y="5275133"/>
            <a:ext cx="7993118" cy="6779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defRPr/>
            </a:pPr>
            <a:r>
              <a:rPr lang="en-US" b="1" dirty="0" smtClean="0">
                <a:solidFill>
                  <a:schemeClr val="tx1"/>
                </a:solidFill>
              </a:rPr>
              <a:t> </a:t>
            </a:r>
            <a:r>
              <a:rPr lang="en-US" dirty="0" smtClean="0">
                <a:solidFill>
                  <a:schemeClr val="tx1"/>
                </a:solidFill>
              </a:rPr>
              <a:t>$ hadoop fs -put  /tmp/pv_data.txt   /user/data/staging/p_views</a:t>
            </a:r>
            <a:endParaRPr lang="en-US" dirty="0">
              <a:solidFill>
                <a:schemeClr val="tx1"/>
              </a:solidFill>
            </a:endParaRPr>
          </a:p>
        </p:txBody>
      </p:sp>
    </p:spTree>
    <p:extLst>
      <p:ext uri="{BB962C8B-B14F-4D97-AF65-F5344CB8AC3E}">
        <p14:creationId xmlns:p14="http://schemas.microsoft.com/office/powerpoint/2010/main" val="13833042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Hive Complex types</a:t>
            </a:r>
            <a:endParaRPr lang="en-IN" dirty="0"/>
          </a:p>
        </p:txBody>
      </p:sp>
    </p:spTree>
    <p:extLst>
      <p:ext uri="{BB962C8B-B14F-4D97-AF65-F5344CB8AC3E}">
        <p14:creationId xmlns:p14="http://schemas.microsoft.com/office/powerpoint/2010/main" val="1310331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IN" smtClean="0"/>
              <a:t>Introduction to Hive</a:t>
            </a:r>
            <a:endParaRPr lang="en-IN" dirty="0" smtClean="0"/>
          </a:p>
        </p:txBody>
      </p:sp>
    </p:spTree>
    <p:extLst>
      <p:ext uri="{BB962C8B-B14F-4D97-AF65-F5344CB8AC3E}">
        <p14:creationId xmlns:p14="http://schemas.microsoft.com/office/powerpoint/2010/main" val="33436656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r>
              <a:rPr lang="en-US" smtClean="0"/>
              <a:t>Hive suppots 3 complex types</a:t>
            </a:r>
          </a:p>
          <a:p>
            <a:pPr lvl="2"/>
            <a:r>
              <a:rPr lang="en-US" smtClean="0"/>
              <a:t>Array</a:t>
            </a:r>
          </a:p>
          <a:p>
            <a:pPr lvl="2"/>
            <a:r>
              <a:rPr lang="en-US" smtClean="0"/>
              <a:t>Map</a:t>
            </a:r>
          </a:p>
          <a:p>
            <a:pPr lvl="2"/>
            <a:r>
              <a:rPr lang="en-US" smtClean="0"/>
              <a:t>Struct</a:t>
            </a:r>
            <a:endParaRPr lang="en-IN" dirty="0" smtClean="0"/>
          </a:p>
        </p:txBody>
      </p:sp>
      <p:sp>
        <p:nvSpPr>
          <p:cNvPr id="3" name="Title 2"/>
          <p:cNvSpPr>
            <a:spLocks noGrp="1"/>
          </p:cNvSpPr>
          <p:nvPr>
            <p:ph type="title"/>
          </p:nvPr>
        </p:nvSpPr>
        <p:spPr/>
        <p:txBody>
          <a:bodyPr/>
          <a:lstStyle/>
          <a:p>
            <a:r>
              <a:rPr lang="en-US" smtClean="0"/>
              <a:t>Complex types</a:t>
            </a:r>
            <a:endParaRPr lang="en-IN" dirty="0"/>
          </a:p>
        </p:txBody>
      </p:sp>
    </p:spTree>
    <p:extLst>
      <p:ext uri="{BB962C8B-B14F-4D97-AF65-F5344CB8AC3E}">
        <p14:creationId xmlns:p14="http://schemas.microsoft.com/office/powerpoint/2010/main" val="14972399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US" dirty="0" smtClean="0"/>
              <a:t>An array is a collection of individual atoms</a:t>
            </a:r>
          </a:p>
          <a:p>
            <a:r>
              <a:rPr lang="en-US" dirty="0" smtClean="0"/>
              <a:t>Each value in array has to be separated by a delimiter</a:t>
            </a:r>
          </a:p>
          <a:p>
            <a:r>
              <a:rPr lang="en-US" dirty="0" smtClean="0"/>
              <a:t>Elements are extracted using 0 based index </a:t>
            </a:r>
          </a:p>
          <a:p>
            <a:endParaRPr lang="en-US" dirty="0"/>
          </a:p>
          <a:p>
            <a:r>
              <a:rPr lang="en-US" b="1" dirty="0" smtClean="0"/>
              <a:t>Syntax</a:t>
            </a:r>
            <a:r>
              <a:rPr lang="en-US" dirty="0" smtClean="0"/>
              <a:t>:</a:t>
            </a:r>
          </a:p>
          <a:p>
            <a:endParaRPr lang="en-US" dirty="0" smtClean="0"/>
          </a:p>
          <a:p>
            <a:pPr marL="292100" lvl="2" indent="0">
              <a:buNone/>
            </a:pPr>
            <a:r>
              <a:rPr lang="en-US" b="1" dirty="0" smtClean="0">
                <a:latin typeface="Courier New" pitchFamily="49" charset="0"/>
                <a:cs typeface="Courier New" pitchFamily="49" charset="0"/>
              </a:rPr>
              <a:t>CREATE TABLE &lt;</a:t>
            </a:r>
            <a:r>
              <a:rPr lang="en-US" b="1" dirty="0" err="1" smtClean="0">
                <a:latin typeface="Courier New" pitchFamily="49" charset="0"/>
                <a:cs typeface="Courier New" pitchFamily="49" charset="0"/>
              </a:rPr>
              <a:t>tablename</a:t>
            </a:r>
            <a:r>
              <a:rPr lang="en-US" b="1" dirty="0" smtClean="0">
                <a:latin typeface="Courier New" pitchFamily="49" charset="0"/>
                <a:cs typeface="Courier New" pitchFamily="49" charset="0"/>
              </a:rPr>
              <a:t>&gt;(</a:t>
            </a:r>
          </a:p>
          <a:p>
            <a:pPr marL="292100" lvl="2" indent="0">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column_definitions</a:t>
            </a:r>
            <a:r>
              <a:rPr lang="en-US" b="1" dirty="0" smtClean="0">
                <a:latin typeface="Courier New" pitchFamily="49" charset="0"/>
                <a:cs typeface="Courier New" pitchFamily="49" charset="0"/>
              </a:rPr>
              <a:t>,</a:t>
            </a:r>
          </a:p>
          <a:p>
            <a:pPr marL="292100" lvl="2"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columnname</a:t>
            </a:r>
            <a:r>
              <a:rPr lang="en-US" b="1" dirty="0" smtClean="0">
                <a:latin typeface="Courier New" pitchFamily="49" charset="0"/>
                <a:cs typeface="Courier New" pitchFamily="49" charset="0"/>
              </a:rPr>
              <a:t> ARRAY&lt;DATA TYPE&gt;</a:t>
            </a:r>
          </a:p>
          <a:p>
            <a:pPr marL="292100" lvl="2" indent="0">
              <a:buNone/>
            </a:pPr>
            <a:r>
              <a:rPr lang="en-US" b="1" dirty="0" smtClean="0">
                <a:latin typeface="Courier New" pitchFamily="49" charset="0"/>
                <a:cs typeface="Courier New" pitchFamily="49" charset="0"/>
              </a:rPr>
              <a:t>)</a:t>
            </a:r>
          </a:p>
          <a:p>
            <a:pPr marL="292100" lvl="2" indent="0">
              <a:buNone/>
            </a:pPr>
            <a:r>
              <a:rPr lang="en-US" b="1" dirty="0" smtClean="0">
                <a:latin typeface="Courier New" pitchFamily="49" charset="0"/>
                <a:cs typeface="Courier New" pitchFamily="49" charset="0"/>
              </a:rPr>
              <a:t>ROW FORMAT DELIMITED</a:t>
            </a:r>
          </a:p>
          <a:p>
            <a:pPr marL="292100" lvl="2" indent="0">
              <a:buNone/>
            </a:pPr>
            <a:r>
              <a:rPr lang="en-US" b="1" dirty="0" smtClean="0">
                <a:latin typeface="Courier New" pitchFamily="49" charset="0"/>
                <a:cs typeface="Courier New" pitchFamily="49" charset="0"/>
              </a:rPr>
              <a:t>FIELDS TERMINATED BY ‘symbol’</a:t>
            </a:r>
          </a:p>
          <a:p>
            <a:pPr marL="292100" lvl="2" indent="0">
              <a:buNone/>
            </a:pPr>
            <a:r>
              <a:rPr lang="en-US" b="1" dirty="0" smtClean="0">
                <a:latin typeface="Courier New" pitchFamily="49" charset="0"/>
                <a:cs typeface="Courier New" pitchFamily="49" charset="0"/>
              </a:rPr>
              <a:t>COLLCTION ITEMS TERMINIATED BY ‘symbol’</a:t>
            </a:r>
          </a:p>
          <a:p>
            <a:pPr marL="292100" lvl="2" indent="0">
              <a:buNone/>
            </a:pPr>
            <a:r>
              <a:rPr lang="en-US" b="1" dirty="0" smtClean="0">
                <a:latin typeface="Courier New" pitchFamily="49" charset="0"/>
                <a:cs typeface="Courier New" pitchFamily="49" charset="0"/>
              </a:rPr>
              <a:t>STORED AS </a:t>
            </a:r>
            <a:r>
              <a:rPr lang="en-US" b="1" dirty="0" err="1" smtClean="0">
                <a:latin typeface="Courier New" pitchFamily="49" charset="0"/>
                <a:cs typeface="Courier New" pitchFamily="49" charset="0"/>
              </a:rPr>
              <a:t>file_type</a:t>
            </a:r>
            <a:r>
              <a:rPr lang="en-US" b="1" dirty="0" smtClean="0">
                <a:latin typeface="Courier New" pitchFamily="49" charset="0"/>
                <a:cs typeface="Courier New" pitchFamily="49" charset="0"/>
              </a:rPr>
              <a:t>;</a:t>
            </a:r>
            <a:endParaRPr lang="en-IN"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Array type</a:t>
            </a:r>
            <a:endParaRPr lang="en-IN" dirty="0"/>
          </a:p>
        </p:txBody>
      </p:sp>
    </p:spTree>
    <p:extLst>
      <p:ext uri="{BB962C8B-B14F-4D97-AF65-F5344CB8AC3E}">
        <p14:creationId xmlns:p14="http://schemas.microsoft.com/office/powerpoint/2010/main" val="17852240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0" indent="0">
              <a:buNone/>
            </a:pPr>
            <a:r>
              <a:rPr lang="en-US" b="1" dirty="0" smtClean="0">
                <a:latin typeface="Courier New" pitchFamily="49" charset="0"/>
                <a:cs typeface="Courier New" pitchFamily="49" charset="0"/>
              </a:rPr>
              <a:t>CREATE TABLE </a:t>
            </a:r>
            <a:r>
              <a:rPr lang="en-US" b="1" dirty="0" err="1" smtClean="0">
                <a:latin typeface="Courier New" pitchFamily="49" charset="0"/>
                <a:cs typeface="Courier New" pitchFamily="49" charset="0"/>
              </a:rPr>
              <a:t>array_tab</a:t>
            </a:r>
            <a:r>
              <a:rPr lang="en-US" b="1" dirty="0" smtClean="0">
                <a:latin typeface="Courier New" pitchFamily="49" charset="0"/>
                <a:cs typeface="Courier New" pitchFamily="49" charset="0"/>
              </a:rPr>
              <a:t>(</a:t>
            </a:r>
          </a:p>
          <a:p>
            <a:pPr marL="0"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id		INT,</a:t>
            </a:r>
          </a:p>
          <a:p>
            <a:pPr marL="0"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name		STRING,</a:t>
            </a:r>
          </a:p>
          <a:p>
            <a:pPr marL="0"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phone		ARRAY&lt;STRING&gt;,</a:t>
            </a:r>
          </a:p>
          <a:p>
            <a:pPr marL="0" indent="0">
              <a:buNone/>
            </a:pPr>
            <a:r>
              <a:rPr lang="en-US" b="1" dirty="0" smtClean="0">
                <a:latin typeface="Courier New" pitchFamily="49" charset="0"/>
                <a:cs typeface="Courier New" pitchFamily="49" charset="0"/>
              </a:rPr>
              <a:t>)</a:t>
            </a:r>
          </a:p>
          <a:p>
            <a:pPr marL="0" indent="0">
              <a:buNone/>
            </a:pPr>
            <a:r>
              <a:rPr lang="en-US" b="1" dirty="0" smtClean="0">
                <a:latin typeface="Courier New" pitchFamily="49" charset="0"/>
                <a:cs typeface="Courier New" pitchFamily="49" charset="0"/>
              </a:rPr>
              <a:t>ROW FORMAT DELIMITED</a:t>
            </a:r>
          </a:p>
          <a:p>
            <a:pPr marL="0" indent="0">
              <a:buNone/>
            </a:pPr>
            <a:r>
              <a:rPr lang="en-US" b="1" dirty="0" smtClean="0">
                <a:latin typeface="Courier New" pitchFamily="49" charset="0"/>
                <a:cs typeface="Courier New" pitchFamily="49" charset="0"/>
              </a:rPr>
              <a:t>FIELDS TERMINATED BY ‘,’</a:t>
            </a:r>
          </a:p>
          <a:p>
            <a:pPr marL="0" indent="0">
              <a:buNone/>
            </a:pPr>
            <a:r>
              <a:rPr lang="en-US" b="1" dirty="0" smtClean="0">
                <a:latin typeface="Courier New" pitchFamily="49" charset="0"/>
                <a:cs typeface="Courier New" pitchFamily="49" charset="0"/>
              </a:rPr>
              <a:t>COLLECTION ITEMS TERMINATED BY ‘|’</a:t>
            </a:r>
          </a:p>
          <a:p>
            <a:pPr marL="0" indent="0">
              <a:buNone/>
            </a:pPr>
            <a:r>
              <a:rPr lang="en-US" b="1" dirty="0" smtClean="0">
                <a:latin typeface="Courier New" pitchFamily="49" charset="0"/>
                <a:cs typeface="Courier New" pitchFamily="49" charset="0"/>
              </a:rPr>
              <a:t>STORED AS TEXTFILE;</a:t>
            </a:r>
          </a:p>
          <a:p>
            <a:pPr marL="0" indent="0">
              <a:buNone/>
            </a:pPr>
            <a:endParaRPr lang="en-US" b="1" dirty="0">
              <a:latin typeface="Courier New" pitchFamily="49" charset="0"/>
              <a:cs typeface="Courier New" pitchFamily="49" charset="0"/>
            </a:endParaRPr>
          </a:p>
          <a:p>
            <a:pPr marL="0" indent="0">
              <a:buNone/>
            </a:pPr>
            <a:r>
              <a:rPr lang="en-US" b="1" u="sng" dirty="0" smtClean="0">
                <a:latin typeface="+mj-lt"/>
                <a:cs typeface="Courier New" pitchFamily="49" charset="0"/>
              </a:rPr>
              <a:t>Sample Text file</a:t>
            </a:r>
          </a:p>
          <a:p>
            <a:pPr marL="0" indent="0">
              <a:buNone/>
            </a:pPr>
            <a:r>
              <a:rPr lang="en-US" dirty="0" smtClean="0">
                <a:latin typeface="Courier New" pitchFamily="49" charset="0"/>
                <a:cs typeface="Courier New" pitchFamily="49" charset="0"/>
              </a:rPr>
              <a:t>1,ramakumar,8544283421|8877727733</a:t>
            </a:r>
          </a:p>
          <a:p>
            <a:pPr marL="0" indent="0">
              <a:buNone/>
            </a:pPr>
            <a:r>
              <a:rPr lang="en-US" dirty="0" smtClean="0">
                <a:latin typeface="Courier New" pitchFamily="49" charset="0"/>
                <a:cs typeface="Courier New" pitchFamily="49" charset="0"/>
              </a:rPr>
              <a:t>2,rajesh,3333333222|1122334455</a:t>
            </a:r>
          </a:p>
          <a:p>
            <a:pPr marL="0" indent="0">
              <a:buNone/>
            </a:pPr>
            <a:r>
              <a:rPr lang="en-US" dirty="0" smtClean="0">
                <a:latin typeface="Courier New" pitchFamily="49" charset="0"/>
                <a:cs typeface="Courier New" pitchFamily="49" charset="0"/>
              </a:rPr>
              <a:t>3,latha,8822112233|9988776655</a:t>
            </a:r>
            <a:endParaRPr lang="en-IN"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Array type example</a:t>
            </a:r>
            <a:endParaRPr lang="en-IN" dirty="0"/>
          </a:p>
        </p:txBody>
      </p:sp>
    </p:spTree>
    <p:extLst>
      <p:ext uri="{BB962C8B-B14F-4D97-AF65-F5344CB8AC3E}">
        <p14:creationId xmlns:p14="http://schemas.microsoft.com/office/powerpoint/2010/main" val="28955803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US" dirty="0" smtClean="0"/>
              <a:t>Data can be retrieved using below syntax</a:t>
            </a:r>
          </a:p>
          <a:p>
            <a:endParaRPr lang="en-US" dirty="0" smtClean="0"/>
          </a:p>
          <a:p>
            <a:pPr marL="0" indent="0">
              <a:buNone/>
            </a:pPr>
            <a:r>
              <a:rPr lang="en-US" dirty="0" smtClean="0"/>
              <a:t>SELECT &lt;columns&gt;,</a:t>
            </a:r>
            <a:r>
              <a:rPr lang="en-US" dirty="0" err="1" smtClean="0"/>
              <a:t>array_column_name</a:t>
            </a:r>
            <a:r>
              <a:rPr lang="en-US" dirty="0" smtClean="0"/>
              <a:t>[index] FROM </a:t>
            </a:r>
            <a:r>
              <a:rPr lang="en-US" dirty="0" err="1" smtClean="0"/>
              <a:t>tablename</a:t>
            </a:r>
            <a:endParaRPr lang="en-US" dirty="0" smtClean="0"/>
          </a:p>
          <a:p>
            <a:pPr marL="0" indent="0">
              <a:buNone/>
            </a:pPr>
            <a:endParaRPr lang="en-US" dirty="0"/>
          </a:p>
          <a:p>
            <a:r>
              <a:rPr lang="en-US" dirty="0" smtClean="0"/>
              <a:t>Index starts from 0</a:t>
            </a:r>
          </a:p>
          <a:p>
            <a:endParaRPr lang="en-US" dirty="0"/>
          </a:p>
          <a:p>
            <a:r>
              <a:rPr lang="en-US" dirty="0" smtClean="0"/>
              <a:t>Example:</a:t>
            </a:r>
          </a:p>
          <a:p>
            <a:endParaRPr lang="en-US" dirty="0"/>
          </a:p>
          <a:p>
            <a:pPr marL="0" indent="0">
              <a:buNone/>
            </a:pPr>
            <a:r>
              <a:rPr lang="en-US" dirty="0" smtClean="0"/>
              <a:t>SELECT </a:t>
            </a:r>
            <a:r>
              <a:rPr lang="en-US" dirty="0" err="1" smtClean="0"/>
              <a:t>id,name,phone</a:t>
            </a:r>
            <a:r>
              <a:rPr lang="en-US" dirty="0" smtClean="0"/>
              <a:t> FROM </a:t>
            </a:r>
            <a:r>
              <a:rPr lang="en-US" dirty="0" err="1" smtClean="0"/>
              <a:t>array_tab</a:t>
            </a:r>
            <a:r>
              <a:rPr lang="en-US" dirty="0" smtClean="0"/>
              <a:t>;</a:t>
            </a:r>
          </a:p>
          <a:p>
            <a:pPr marL="0" indent="0">
              <a:buNone/>
            </a:pPr>
            <a:r>
              <a:rPr lang="en-US" dirty="0" smtClean="0"/>
              <a:t>SELECT </a:t>
            </a:r>
            <a:r>
              <a:rPr lang="en-US" dirty="0" err="1" smtClean="0"/>
              <a:t>id,name,phone</a:t>
            </a:r>
            <a:r>
              <a:rPr lang="en-US" dirty="0" smtClean="0"/>
              <a:t>[1] FROM </a:t>
            </a:r>
            <a:r>
              <a:rPr lang="en-US" dirty="0" err="1" smtClean="0"/>
              <a:t>array_tab</a:t>
            </a:r>
            <a:r>
              <a:rPr lang="en-US" dirty="0" smtClean="0"/>
              <a:t>;</a:t>
            </a:r>
          </a:p>
          <a:p>
            <a:pPr marL="0" indent="0">
              <a:buNone/>
            </a:pPr>
            <a:endParaRPr lang="en-US" dirty="0"/>
          </a:p>
        </p:txBody>
      </p:sp>
      <p:sp>
        <p:nvSpPr>
          <p:cNvPr id="2" name="Title 1"/>
          <p:cNvSpPr>
            <a:spLocks noGrp="1"/>
          </p:cNvSpPr>
          <p:nvPr>
            <p:ph type="title"/>
          </p:nvPr>
        </p:nvSpPr>
        <p:spPr/>
        <p:txBody>
          <a:bodyPr/>
          <a:lstStyle/>
          <a:p>
            <a:r>
              <a:rPr lang="en-US" dirty="0" smtClean="0"/>
              <a:t>Data retrieval : Array type</a:t>
            </a:r>
            <a:endParaRPr lang="en-IN" dirty="0"/>
          </a:p>
        </p:txBody>
      </p:sp>
    </p:spTree>
    <p:extLst>
      <p:ext uri="{BB962C8B-B14F-4D97-AF65-F5344CB8AC3E}">
        <p14:creationId xmlns:p14="http://schemas.microsoft.com/office/powerpoint/2010/main" val="33339678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US" dirty="0" smtClean="0"/>
              <a:t>Map is a combination of (</a:t>
            </a:r>
            <a:r>
              <a:rPr lang="en-US" dirty="0" err="1" smtClean="0"/>
              <a:t>key,value</a:t>
            </a:r>
            <a:r>
              <a:rPr lang="en-US" dirty="0" smtClean="0"/>
              <a:t>) pair</a:t>
            </a:r>
          </a:p>
          <a:p>
            <a:r>
              <a:rPr lang="en-US" dirty="0" smtClean="0"/>
              <a:t>Value can be retrieved using key</a:t>
            </a:r>
          </a:p>
          <a:p>
            <a:endParaRPr lang="en-US" dirty="0"/>
          </a:p>
          <a:p>
            <a:r>
              <a:rPr lang="en-US" dirty="0" smtClean="0"/>
              <a:t>Syntax</a:t>
            </a:r>
          </a:p>
          <a:p>
            <a:pPr marL="0" indent="0">
              <a:buNone/>
            </a:pPr>
            <a:endParaRPr lang="en-US" dirty="0"/>
          </a:p>
          <a:p>
            <a:pPr marL="0" indent="0">
              <a:buNone/>
            </a:pPr>
            <a:r>
              <a:rPr lang="en-US" b="1" dirty="0" smtClean="0">
                <a:latin typeface="Courier New" pitchFamily="49" charset="0"/>
                <a:cs typeface="Courier New" pitchFamily="49" charset="0"/>
              </a:rPr>
              <a:t>CREATE TABLE &lt;</a:t>
            </a:r>
            <a:r>
              <a:rPr lang="en-US" b="1" dirty="0" err="1" smtClean="0">
                <a:latin typeface="Courier New" pitchFamily="49" charset="0"/>
                <a:cs typeface="Courier New" pitchFamily="49" charset="0"/>
              </a:rPr>
              <a:t>table_name</a:t>
            </a:r>
            <a:r>
              <a:rPr lang="en-US" b="1" dirty="0" smtClean="0">
                <a:latin typeface="Courier New" pitchFamily="49" charset="0"/>
                <a:cs typeface="Courier New" pitchFamily="49" charset="0"/>
              </a:rPr>
              <a:t>&gt;)</a:t>
            </a:r>
          </a:p>
          <a:p>
            <a:pPr marL="0"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column_definitions</a:t>
            </a:r>
            <a:r>
              <a:rPr lang="en-US" b="1" dirty="0" smtClean="0">
                <a:latin typeface="Courier New" pitchFamily="49" charset="0"/>
                <a:cs typeface="Courier New" pitchFamily="49" charset="0"/>
              </a:rPr>
              <a:t>,</a:t>
            </a:r>
          </a:p>
          <a:p>
            <a:pPr marL="0"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award    MAP&lt;</a:t>
            </a:r>
            <a:r>
              <a:rPr lang="en-US" b="1" dirty="0" err="1" smtClean="0">
                <a:latin typeface="Courier New" pitchFamily="49" charset="0"/>
                <a:cs typeface="Courier New" pitchFamily="49" charset="0"/>
              </a:rPr>
              <a:t>key_data_type,value_data_type</a:t>
            </a:r>
            <a:r>
              <a:rPr lang="en-US" b="1" dirty="0" smtClean="0">
                <a:latin typeface="Courier New" pitchFamily="49" charset="0"/>
                <a:cs typeface="Courier New" pitchFamily="49" charset="0"/>
              </a:rPr>
              <a:t>)</a:t>
            </a:r>
          </a:p>
          <a:p>
            <a:pPr marL="0" indent="0">
              <a:buNone/>
            </a:pPr>
            <a:r>
              <a:rPr lang="en-US" b="1" dirty="0" smtClean="0">
                <a:latin typeface="Courier New" pitchFamily="49" charset="0"/>
                <a:cs typeface="Courier New" pitchFamily="49" charset="0"/>
              </a:rPr>
              <a:t>)</a:t>
            </a:r>
          </a:p>
          <a:p>
            <a:pPr marL="0" indent="0">
              <a:buNone/>
            </a:pPr>
            <a:r>
              <a:rPr lang="en-US" b="1" dirty="0" smtClean="0">
                <a:latin typeface="Courier New" pitchFamily="49" charset="0"/>
                <a:cs typeface="Courier New" pitchFamily="49" charset="0"/>
              </a:rPr>
              <a:t>ROW FORMAT DELIMITED</a:t>
            </a:r>
          </a:p>
          <a:p>
            <a:pPr marL="0" indent="0">
              <a:buNone/>
            </a:pPr>
            <a:r>
              <a:rPr lang="en-US" b="1" dirty="0" smtClean="0">
                <a:latin typeface="Courier New" pitchFamily="49" charset="0"/>
                <a:cs typeface="Courier New" pitchFamily="49" charset="0"/>
              </a:rPr>
              <a:t>FIELDS TERMINATED BY ‘symbol’</a:t>
            </a:r>
          </a:p>
          <a:p>
            <a:pPr marL="0" indent="0">
              <a:buNone/>
            </a:pPr>
            <a:r>
              <a:rPr lang="en-US" b="1" dirty="0" smtClean="0">
                <a:latin typeface="Courier New" pitchFamily="49" charset="0"/>
                <a:cs typeface="Courier New" pitchFamily="49" charset="0"/>
              </a:rPr>
              <a:t>COLLECTION ITEMS TERMINATED BY ‘symbol’</a:t>
            </a:r>
          </a:p>
          <a:p>
            <a:pPr marL="0" indent="0">
              <a:buNone/>
            </a:pPr>
            <a:r>
              <a:rPr lang="en-US" b="1" dirty="0" smtClean="0">
                <a:latin typeface="Courier New" pitchFamily="49" charset="0"/>
                <a:cs typeface="Courier New" pitchFamily="49" charset="0"/>
              </a:rPr>
              <a:t>MAP KEYS TERMINATED BY ‘symbol’</a:t>
            </a:r>
          </a:p>
          <a:p>
            <a:pPr marL="0" indent="0">
              <a:buNone/>
            </a:pPr>
            <a:r>
              <a:rPr lang="en-US" b="1" dirty="0" smtClean="0">
                <a:latin typeface="Courier New" pitchFamily="49" charset="0"/>
                <a:cs typeface="Courier New" pitchFamily="49" charset="0"/>
              </a:rPr>
              <a:t>STORED AS </a:t>
            </a:r>
            <a:r>
              <a:rPr lang="en-US" b="1" dirty="0" err="1" smtClean="0">
                <a:latin typeface="Courier New" pitchFamily="49" charset="0"/>
                <a:cs typeface="Courier New" pitchFamily="49" charset="0"/>
              </a:rPr>
              <a:t>file_type</a:t>
            </a:r>
            <a:r>
              <a:rPr lang="en-US" b="1" dirty="0" smtClean="0">
                <a:latin typeface="Courier New" pitchFamily="49" charset="0"/>
                <a:cs typeface="Courier New" pitchFamily="49" charset="0"/>
              </a:rPr>
              <a:t>;</a:t>
            </a:r>
          </a:p>
        </p:txBody>
      </p:sp>
      <p:sp>
        <p:nvSpPr>
          <p:cNvPr id="2" name="Title 1"/>
          <p:cNvSpPr>
            <a:spLocks noGrp="1"/>
          </p:cNvSpPr>
          <p:nvPr>
            <p:ph type="title"/>
          </p:nvPr>
        </p:nvSpPr>
        <p:spPr/>
        <p:txBody>
          <a:bodyPr/>
          <a:lstStyle/>
          <a:p>
            <a:r>
              <a:rPr lang="en-US" dirty="0" smtClean="0"/>
              <a:t>Map type</a:t>
            </a:r>
            <a:endParaRPr lang="en-IN" dirty="0"/>
          </a:p>
        </p:txBody>
      </p:sp>
    </p:spTree>
    <p:extLst>
      <p:ext uri="{BB962C8B-B14F-4D97-AF65-F5344CB8AC3E}">
        <p14:creationId xmlns:p14="http://schemas.microsoft.com/office/powerpoint/2010/main" val="35786118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0" indent="0">
              <a:buNone/>
            </a:pPr>
            <a:r>
              <a:rPr lang="en-US" b="1" dirty="0" smtClean="0">
                <a:latin typeface="Courier New" pitchFamily="49" charset="0"/>
                <a:cs typeface="Courier New" pitchFamily="49" charset="0"/>
              </a:rPr>
              <a:t>CREATE TABLE rewards(</a:t>
            </a:r>
          </a:p>
          <a:p>
            <a:pPr marL="0"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id		INT,</a:t>
            </a:r>
          </a:p>
          <a:p>
            <a:pPr marL="0"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name		STRING,</a:t>
            </a:r>
          </a:p>
          <a:p>
            <a:pPr marL="0"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award		MAP&lt;STRING,INT&gt;</a:t>
            </a:r>
          </a:p>
          <a:p>
            <a:pPr marL="0" indent="0">
              <a:buNone/>
            </a:pPr>
            <a:r>
              <a:rPr lang="en-US" b="1" dirty="0" smtClean="0">
                <a:latin typeface="Courier New" pitchFamily="49" charset="0"/>
                <a:cs typeface="Courier New" pitchFamily="49" charset="0"/>
              </a:rPr>
              <a:t>)</a:t>
            </a:r>
          </a:p>
          <a:p>
            <a:pPr marL="0" indent="0">
              <a:buNone/>
            </a:pPr>
            <a:r>
              <a:rPr lang="en-US" b="1" dirty="0">
                <a:latin typeface="Courier New" pitchFamily="49" charset="0"/>
                <a:cs typeface="Courier New" pitchFamily="49" charset="0"/>
              </a:rPr>
              <a:t>ROW FORMAT DELIMITED</a:t>
            </a:r>
          </a:p>
          <a:p>
            <a:pPr marL="0" indent="0">
              <a:buNone/>
            </a:pPr>
            <a:r>
              <a:rPr lang="en-US" b="1" dirty="0">
                <a:latin typeface="Courier New" pitchFamily="49" charset="0"/>
                <a:cs typeface="Courier New" pitchFamily="49" charset="0"/>
              </a:rPr>
              <a:t>FIELDS TERMINATED BY </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marL="0" indent="0">
              <a:buNone/>
            </a:pPr>
            <a:r>
              <a:rPr lang="en-US" b="1" dirty="0">
                <a:latin typeface="Courier New" pitchFamily="49" charset="0"/>
                <a:cs typeface="Courier New" pitchFamily="49" charset="0"/>
              </a:rPr>
              <a:t>COLLECTION ITEMS TERMINATED BY </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marL="0" indent="0">
              <a:buNone/>
            </a:pPr>
            <a:r>
              <a:rPr lang="en-US" b="1" dirty="0">
                <a:latin typeface="Courier New" pitchFamily="49" charset="0"/>
                <a:cs typeface="Courier New" pitchFamily="49" charset="0"/>
              </a:rPr>
              <a:t>MAP KEYS TERMINATED BY </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marL="0" indent="0">
              <a:buNone/>
            </a:pPr>
            <a:r>
              <a:rPr lang="en-US" b="1" dirty="0">
                <a:latin typeface="Courier New" pitchFamily="49" charset="0"/>
                <a:cs typeface="Courier New" pitchFamily="49" charset="0"/>
              </a:rPr>
              <a:t>STORED AS TEXTFILE</a:t>
            </a:r>
            <a:r>
              <a:rPr lang="en-US" b="1" dirty="0" smtClean="0">
                <a:latin typeface="Courier New" pitchFamily="49" charset="0"/>
                <a:cs typeface="Courier New" pitchFamily="49" charset="0"/>
              </a:rPr>
              <a:t>;</a:t>
            </a:r>
          </a:p>
          <a:p>
            <a:pPr marL="0" indent="0">
              <a:buNone/>
            </a:pPr>
            <a:endParaRPr lang="en-US" b="1" dirty="0">
              <a:latin typeface="Courier New" pitchFamily="49" charset="0"/>
              <a:cs typeface="Courier New" pitchFamily="49" charset="0"/>
            </a:endParaRPr>
          </a:p>
          <a:p>
            <a:pPr marL="0" indent="0">
              <a:buNone/>
            </a:pPr>
            <a:r>
              <a:rPr lang="en-US" b="1" u="sng" dirty="0" smtClean="0">
                <a:latin typeface="+mj-lt"/>
                <a:cs typeface="Courier New" pitchFamily="49" charset="0"/>
              </a:rPr>
              <a:t>Sample Text file</a:t>
            </a:r>
          </a:p>
          <a:p>
            <a:pPr marL="0" indent="0">
              <a:buNone/>
            </a:pPr>
            <a:r>
              <a:rPr lang="en-US" dirty="0" smtClean="0">
                <a:latin typeface="Courier New" pitchFamily="49" charset="0"/>
                <a:cs typeface="Courier New" pitchFamily="49" charset="0"/>
              </a:rPr>
              <a:t>1,rajesh,AOM#2002|POB#2002</a:t>
            </a:r>
          </a:p>
          <a:p>
            <a:pPr marL="0" indent="0">
              <a:buNone/>
            </a:pPr>
            <a:r>
              <a:rPr lang="en-US" dirty="0" smtClean="0">
                <a:latin typeface="Courier New" pitchFamily="49" charset="0"/>
                <a:cs typeface="Courier New" pitchFamily="49" charset="0"/>
              </a:rPr>
              <a:t>2,radha,POB#2001|BRAVO#2009</a:t>
            </a:r>
          </a:p>
          <a:p>
            <a:pPr marL="0" indent="0">
              <a:buNone/>
            </a:pPr>
            <a:r>
              <a:rPr lang="en-US" dirty="0" smtClean="0">
                <a:latin typeface="Courier New" pitchFamily="49" charset="0"/>
                <a:cs typeface="Courier New" pitchFamily="49" charset="0"/>
              </a:rPr>
              <a:t>3,rakesh,ACE#2013</a:t>
            </a:r>
            <a:endParaRPr lang="en-US"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MAP Example</a:t>
            </a:r>
            <a:endParaRPr lang="en-IN" dirty="0"/>
          </a:p>
        </p:txBody>
      </p:sp>
    </p:spTree>
    <p:extLst>
      <p:ext uri="{BB962C8B-B14F-4D97-AF65-F5344CB8AC3E}">
        <p14:creationId xmlns:p14="http://schemas.microsoft.com/office/powerpoint/2010/main" val="15136907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US" dirty="0"/>
              <a:t>Data can be retrieved using below syntax</a:t>
            </a:r>
          </a:p>
          <a:p>
            <a:endParaRPr lang="en-US" dirty="0"/>
          </a:p>
          <a:p>
            <a:pPr marL="0" indent="0">
              <a:buNone/>
            </a:pPr>
            <a:r>
              <a:rPr lang="en-US" dirty="0"/>
              <a:t>SELECT &lt;columns</a:t>
            </a:r>
            <a:r>
              <a:rPr lang="en-US" dirty="0" smtClean="0"/>
              <a:t>&gt;,</a:t>
            </a:r>
            <a:r>
              <a:rPr lang="en-US" dirty="0" err="1" smtClean="0"/>
              <a:t>column_name</a:t>
            </a:r>
            <a:r>
              <a:rPr lang="en-US" dirty="0" smtClean="0"/>
              <a:t>[“key”] </a:t>
            </a:r>
            <a:r>
              <a:rPr lang="en-US" dirty="0"/>
              <a:t>FROM </a:t>
            </a:r>
            <a:r>
              <a:rPr lang="en-US" dirty="0" err="1"/>
              <a:t>tablename</a:t>
            </a:r>
            <a:endParaRPr lang="en-US" dirty="0"/>
          </a:p>
          <a:p>
            <a:pPr marL="0" indent="0">
              <a:buNone/>
            </a:pPr>
            <a:endParaRPr lang="en-US" dirty="0"/>
          </a:p>
          <a:p>
            <a:pPr marL="0" indent="0">
              <a:buNone/>
            </a:pPr>
            <a:endParaRPr lang="en-US" dirty="0"/>
          </a:p>
          <a:p>
            <a:r>
              <a:rPr lang="en-US" dirty="0"/>
              <a:t>Example:</a:t>
            </a:r>
          </a:p>
          <a:p>
            <a:endParaRPr lang="en-US" dirty="0"/>
          </a:p>
          <a:p>
            <a:pPr marL="0" indent="0">
              <a:buNone/>
            </a:pPr>
            <a:r>
              <a:rPr lang="en-US" dirty="0"/>
              <a:t>SELECT </a:t>
            </a:r>
            <a:r>
              <a:rPr lang="en-US" dirty="0" smtClean="0"/>
              <a:t>* FROM rewards;</a:t>
            </a:r>
            <a:endParaRPr lang="en-US" dirty="0"/>
          </a:p>
          <a:p>
            <a:pPr marL="0" indent="0">
              <a:buNone/>
            </a:pPr>
            <a:r>
              <a:rPr lang="en-US" dirty="0"/>
              <a:t>SELECT </a:t>
            </a:r>
            <a:r>
              <a:rPr lang="en-US" dirty="0" err="1" smtClean="0"/>
              <a:t>id,name,award</a:t>
            </a:r>
            <a:r>
              <a:rPr lang="en-US" dirty="0" smtClean="0"/>
              <a:t>[“AOM”] </a:t>
            </a:r>
            <a:r>
              <a:rPr lang="en-US" dirty="0"/>
              <a:t>FROM </a:t>
            </a:r>
            <a:r>
              <a:rPr lang="en-US" dirty="0" smtClean="0"/>
              <a:t>rewards;</a:t>
            </a:r>
            <a:endParaRPr lang="en-US" dirty="0"/>
          </a:p>
        </p:txBody>
      </p:sp>
      <p:sp>
        <p:nvSpPr>
          <p:cNvPr id="2" name="Title 1"/>
          <p:cNvSpPr>
            <a:spLocks noGrp="1"/>
          </p:cNvSpPr>
          <p:nvPr>
            <p:ph type="title"/>
          </p:nvPr>
        </p:nvSpPr>
        <p:spPr/>
        <p:txBody>
          <a:bodyPr/>
          <a:lstStyle/>
          <a:p>
            <a:r>
              <a:rPr lang="en-US" dirty="0" smtClean="0"/>
              <a:t>Data </a:t>
            </a:r>
            <a:r>
              <a:rPr lang="en-US" dirty="0" err="1" smtClean="0"/>
              <a:t>retrival</a:t>
            </a:r>
            <a:r>
              <a:rPr lang="en-US" dirty="0" smtClean="0"/>
              <a:t> : MAP type</a:t>
            </a:r>
            <a:endParaRPr lang="en-IN" dirty="0"/>
          </a:p>
        </p:txBody>
      </p:sp>
    </p:spTree>
    <p:extLst>
      <p:ext uri="{BB962C8B-B14F-4D97-AF65-F5344CB8AC3E}">
        <p14:creationId xmlns:p14="http://schemas.microsoft.com/office/powerpoint/2010/main" val="32340474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US" dirty="0"/>
              <a:t>A Structure is a collection of 2 or more elements placed in one column</a:t>
            </a:r>
          </a:p>
          <a:p>
            <a:r>
              <a:rPr lang="en-US" dirty="0"/>
              <a:t>Each value in the structure is delimited</a:t>
            </a:r>
          </a:p>
          <a:p>
            <a:endParaRPr lang="en-US" dirty="0" smtClean="0"/>
          </a:p>
          <a:p>
            <a:r>
              <a:rPr lang="en-US" b="1" dirty="0" smtClean="0"/>
              <a:t>Syntax</a:t>
            </a:r>
          </a:p>
          <a:p>
            <a:endParaRPr lang="en-US" dirty="0">
              <a:latin typeface="Courier New" pitchFamily="49" charset="0"/>
              <a:cs typeface="Courier New" pitchFamily="49" charset="0"/>
            </a:endParaRPr>
          </a:p>
          <a:p>
            <a:pPr marL="0" indent="0">
              <a:buNone/>
            </a:pPr>
            <a:r>
              <a:rPr lang="en-US" b="1" dirty="0" smtClean="0">
                <a:latin typeface="Courier New" pitchFamily="49" charset="0"/>
                <a:cs typeface="Courier New" pitchFamily="49" charset="0"/>
              </a:rPr>
              <a:t>CREATE TABLE &lt;</a:t>
            </a:r>
            <a:r>
              <a:rPr lang="en-US" b="1" dirty="0" err="1" smtClean="0">
                <a:latin typeface="Courier New" pitchFamily="49" charset="0"/>
                <a:cs typeface="Courier New" pitchFamily="49" charset="0"/>
              </a:rPr>
              <a:t>table_name</a:t>
            </a:r>
            <a:r>
              <a:rPr lang="en-US" b="1" dirty="0" smtClean="0">
                <a:latin typeface="Courier New" pitchFamily="49" charset="0"/>
                <a:cs typeface="Courier New" pitchFamily="49" charset="0"/>
              </a:rPr>
              <a:t>&gt;(</a:t>
            </a:r>
          </a:p>
          <a:p>
            <a:pPr marL="0"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column_definitions</a:t>
            </a:r>
            <a:r>
              <a:rPr lang="en-US" b="1" dirty="0" smtClean="0">
                <a:latin typeface="Courier New" pitchFamily="49" charset="0"/>
                <a:cs typeface="Courier New" pitchFamily="49" charset="0"/>
              </a:rPr>
              <a:t>,</a:t>
            </a:r>
          </a:p>
          <a:p>
            <a:pPr marL="0"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column_name</a:t>
            </a:r>
            <a:r>
              <a:rPr lang="en-US" b="1" dirty="0" smtClean="0">
                <a:latin typeface="Courier New" pitchFamily="49" charset="0"/>
                <a:cs typeface="Courier New" pitchFamily="49" charset="0"/>
              </a:rPr>
              <a:t> STRUCT&lt;</a:t>
            </a:r>
            <a:r>
              <a:rPr lang="en-US" b="1" dirty="0" err="1" smtClean="0">
                <a:latin typeface="Courier New" pitchFamily="49" charset="0"/>
                <a:cs typeface="Courier New" pitchFamily="49" charset="0"/>
              </a:rPr>
              <a:t>elementname:data_type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elementname:data_type</a:t>
            </a:r>
            <a:r>
              <a:rPr lang="en-US" b="1" dirty="0" smtClean="0">
                <a:latin typeface="Courier New" pitchFamily="49" charset="0"/>
                <a:cs typeface="Courier New" pitchFamily="49" charset="0"/>
              </a:rPr>
              <a:t>&gt;</a:t>
            </a:r>
          </a:p>
          <a:p>
            <a:pPr marL="0" indent="0">
              <a:buNone/>
            </a:pPr>
            <a:r>
              <a:rPr lang="en-US" b="1" dirty="0" smtClean="0">
                <a:latin typeface="Courier New" pitchFamily="49" charset="0"/>
                <a:cs typeface="Courier New" pitchFamily="49" charset="0"/>
              </a:rPr>
              <a:t>)</a:t>
            </a:r>
          </a:p>
          <a:p>
            <a:pPr marL="0" indent="0">
              <a:buNone/>
            </a:pPr>
            <a:r>
              <a:rPr lang="en-US" b="1" dirty="0">
                <a:latin typeface="Courier New" pitchFamily="49" charset="0"/>
                <a:cs typeface="Courier New" pitchFamily="49" charset="0"/>
              </a:rPr>
              <a:t>ROW FORMAT DELIMITED</a:t>
            </a:r>
          </a:p>
          <a:p>
            <a:pPr marL="0" indent="0">
              <a:buNone/>
            </a:pPr>
            <a:r>
              <a:rPr lang="en-US" b="1" dirty="0">
                <a:latin typeface="Courier New" pitchFamily="49" charset="0"/>
                <a:cs typeface="Courier New" pitchFamily="49" charset="0"/>
              </a:rPr>
              <a:t>FIELDS TERMINATED BY </a:t>
            </a:r>
            <a:r>
              <a:rPr lang="en-US" b="1" dirty="0" smtClean="0">
                <a:latin typeface="Courier New" pitchFamily="49" charset="0"/>
                <a:cs typeface="Courier New" pitchFamily="49" charset="0"/>
              </a:rPr>
              <a:t>‘symbol’</a:t>
            </a:r>
            <a:endParaRPr lang="en-US" b="1" dirty="0">
              <a:latin typeface="Courier New" pitchFamily="49" charset="0"/>
              <a:cs typeface="Courier New" pitchFamily="49" charset="0"/>
            </a:endParaRPr>
          </a:p>
          <a:p>
            <a:pPr marL="0" indent="0">
              <a:buNone/>
            </a:pPr>
            <a:r>
              <a:rPr lang="en-US" b="1" dirty="0">
                <a:latin typeface="Courier New" pitchFamily="49" charset="0"/>
                <a:cs typeface="Courier New" pitchFamily="49" charset="0"/>
              </a:rPr>
              <a:t>COLLECTION ITEMS TERMINATED BY </a:t>
            </a:r>
            <a:r>
              <a:rPr lang="en-US" b="1" dirty="0" smtClean="0">
                <a:latin typeface="Courier New" pitchFamily="49" charset="0"/>
                <a:cs typeface="Courier New" pitchFamily="49" charset="0"/>
              </a:rPr>
              <a:t>‘symbol’</a:t>
            </a:r>
            <a:endParaRPr lang="en-US" b="1" dirty="0">
              <a:latin typeface="Courier New" pitchFamily="49" charset="0"/>
              <a:cs typeface="Courier New" pitchFamily="49" charset="0"/>
            </a:endParaRPr>
          </a:p>
          <a:p>
            <a:pPr marL="0" indent="0">
              <a:buNone/>
            </a:pPr>
            <a:r>
              <a:rPr lang="en-US" b="1" dirty="0" smtClean="0">
                <a:latin typeface="Courier New" pitchFamily="49" charset="0"/>
                <a:cs typeface="Courier New" pitchFamily="49" charset="0"/>
              </a:rPr>
              <a:t>STORED </a:t>
            </a:r>
            <a:r>
              <a:rPr lang="en-US" b="1" dirty="0">
                <a:latin typeface="Courier New" pitchFamily="49" charset="0"/>
                <a:cs typeface="Courier New" pitchFamily="49" charset="0"/>
              </a:rPr>
              <a:t>AS </a:t>
            </a:r>
            <a:r>
              <a:rPr lang="en-US" b="1" dirty="0" err="1" smtClean="0">
                <a:latin typeface="Courier New" pitchFamily="49" charset="0"/>
                <a:cs typeface="Courier New" pitchFamily="49" charset="0"/>
              </a:rPr>
              <a:t>file_type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STRUCT type</a:t>
            </a:r>
            <a:endParaRPr lang="en-IN" dirty="0"/>
          </a:p>
        </p:txBody>
      </p:sp>
    </p:spTree>
    <p:extLst>
      <p:ext uri="{BB962C8B-B14F-4D97-AF65-F5344CB8AC3E}">
        <p14:creationId xmlns:p14="http://schemas.microsoft.com/office/powerpoint/2010/main" val="40540127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endParaRPr lang="en-US" dirty="0"/>
          </a:p>
          <a:p>
            <a:pPr marL="0" indent="0">
              <a:buNone/>
            </a:pPr>
            <a:r>
              <a:rPr lang="en-US" b="1" dirty="0" smtClean="0">
                <a:latin typeface="Courier New" pitchFamily="49" charset="0"/>
                <a:cs typeface="Courier New" pitchFamily="49" charset="0"/>
              </a:rPr>
              <a:t>CREATE TABLE employee(</a:t>
            </a:r>
          </a:p>
          <a:p>
            <a:pPr marL="0"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id		INT,</a:t>
            </a:r>
          </a:p>
          <a:p>
            <a:pPr marL="0"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name    STRUCT&lt;</a:t>
            </a:r>
            <a:r>
              <a:rPr lang="en-US" b="1" dirty="0" err="1" smtClean="0">
                <a:latin typeface="Courier New" pitchFamily="49" charset="0"/>
                <a:cs typeface="Courier New" pitchFamily="49" charset="0"/>
              </a:rPr>
              <a:t>fname:STRING,mname:STRING,lname:STRING</a:t>
            </a:r>
            <a:r>
              <a:rPr lang="en-US" b="1" dirty="0" smtClean="0">
                <a:latin typeface="Courier New" pitchFamily="49" charset="0"/>
                <a:cs typeface="Courier New" pitchFamily="49" charset="0"/>
              </a:rPr>
              <a:t>&gt;</a:t>
            </a:r>
          </a:p>
          <a:p>
            <a:pPr marL="0" indent="0">
              <a:buNone/>
            </a:pPr>
            <a:r>
              <a:rPr lang="en-US" b="1" dirty="0" smtClean="0">
                <a:latin typeface="Courier New" pitchFamily="49" charset="0"/>
                <a:cs typeface="Courier New" pitchFamily="49" charset="0"/>
              </a:rPr>
              <a:t>)</a:t>
            </a:r>
          </a:p>
          <a:p>
            <a:pPr marL="0" indent="0">
              <a:buNone/>
            </a:pPr>
            <a:r>
              <a:rPr lang="en-US" b="1" dirty="0" smtClean="0">
                <a:latin typeface="Courier New" pitchFamily="49" charset="0"/>
                <a:cs typeface="Courier New" pitchFamily="49" charset="0"/>
              </a:rPr>
              <a:t>ROW FORMAT DELIMITED</a:t>
            </a:r>
          </a:p>
          <a:p>
            <a:pPr marL="0" indent="0">
              <a:buNone/>
            </a:pPr>
            <a:r>
              <a:rPr lang="en-US" b="1" dirty="0" smtClean="0">
                <a:latin typeface="Courier New" pitchFamily="49" charset="0"/>
                <a:cs typeface="Courier New" pitchFamily="49" charset="0"/>
              </a:rPr>
              <a:t>FIELDS TERMINATED BY ‘,’</a:t>
            </a:r>
          </a:p>
          <a:p>
            <a:pPr marL="0" indent="0">
              <a:buNone/>
            </a:pPr>
            <a:r>
              <a:rPr lang="en-US" b="1" dirty="0" smtClean="0">
                <a:latin typeface="Courier New" pitchFamily="49" charset="0"/>
                <a:cs typeface="Courier New" pitchFamily="49" charset="0"/>
              </a:rPr>
              <a:t>COLLECTION ITEMS TERMINATED BY ‘|’</a:t>
            </a:r>
          </a:p>
          <a:p>
            <a:pPr marL="0" indent="0">
              <a:buNone/>
            </a:pPr>
            <a:r>
              <a:rPr lang="en-US" b="1" dirty="0" smtClean="0">
                <a:latin typeface="Courier New" pitchFamily="49" charset="0"/>
                <a:cs typeface="Courier New" pitchFamily="49" charset="0"/>
              </a:rPr>
              <a:t>STORED AS TEXTFILE;</a:t>
            </a:r>
          </a:p>
          <a:p>
            <a:pPr marL="0" indent="0">
              <a:buNone/>
            </a:pPr>
            <a:endParaRPr lang="en-US" dirty="0"/>
          </a:p>
          <a:p>
            <a:pPr marL="0" indent="0">
              <a:buNone/>
            </a:pPr>
            <a:r>
              <a:rPr lang="en-US" b="1" u="sng" dirty="0" smtClean="0"/>
              <a:t>Sample Text file</a:t>
            </a:r>
          </a:p>
          <a:p>
            <a:pPr marL="0" indent="0">
              <a:buNone/>
            </a:pPr>
            <a:r>
              <a:rPr lang="en-US" dirty="0" smtClean="0"/>
              <a:t>1,rama|kumar|prabhala</a:t>
            </a:r>
          </a:p>
          <a:p>
            <a:pPr marL="0" indent="0">
              <a:buNone/>
            </a:pPr>
            <a:r>
              <a:rPr lang="en-US" dirty="0" smtClean="0"/>
              <a:t>2,rajesh||</a:t>
            </a:r>
            <a:r>
              <a:rPr lang="en-US" dirty="0" err="1" smtClean="0"/>
              <a:t>maddali</a:t>
            </a:r>
            <a:endParaRPr lang="en-US" dirty="0" smtClean="0"/>
          </a:p>
        </p:txBody>
      </p:sp>
      <p:sp>
        <p:nvSpPr>
          <p:cNvPr id="2" name="Title 1"/>
          <p:cNvSpPr>
            <a:spLocks noGrp="1"/>
          </p:cNvSpPr>
          <p:nvPr>
            <p:ph type="title"/>
          </p:nvPr>
        </p:nvSpPr>
        <p:spPr/>
        <p:txBody>
          <a:bodyPr/>
          <a:lstStyle/>
          <a:p>
            <a:r>
              <a:rPr lang="en-US" dirty="0" smtClean="0"/>
              <a:t>Example </a:t>
            </a:r>
            <a:r>
              <a:rPr lang="en-US" dirty="0" err="1" smtClean="0"/>
              <a:t>Struct</a:t>
            </a:r>
            <a:endParaRPr lang="en-IN" dirty="0"/>
          </a:p>
        </p:txBody>
      </p:sp>
    </p:spTree>
    <p:extLst>
      <p:ext uri="{BB962C8B-B14F-4D97-AF65-F5344CB8AC3E}">
        <p14:creationId xmlns:p14="http://schemas.microsoft.com/office/powerpoint/2010/main" val="21566106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US" dirty="0" smtClean="0"/>
              <a:t>Data is retrieved using . (dot) operator</a:t>
            </a:r>
          </a:p>
          <a:p>
            <a:endParaRPr lang="en-US" dirty="0"/>
          </a:p>
          <a:p>
            <a:r>
              <a:rPr lang="en-US" dirty="0" smtClean="0"/>
              <a:t>Examples</a:t>
            </a:r>
          </a:p>
          <a:p>
            <a:endParaRPr lang="en-US" dirty="0" smtClean="0"/>
          </a:p>
          <a:p>
            <a:pPr marL="0" indent="0">
              <a:buNone/>
            </a:pPr>
            <a:r>
              <a:rPr lang="en-US" dirty="0" smtClean="0"/>
              <a:t>SELECT * FROM employee;</a:t>
            </a:r>
          </a:p>
          <a:p>
            <a:pPr marL="0" indent="0">
              <a:buNone/>
            </a:pPr>
            <a:r>
              <a:rPr lang="en-US" dirty="0" smtClean="0"/>
              <a:t>SELECT </a:t>
            </a:r>
            <a:r>
              <a:rPr lang="en-US" dirty="0" err="1" smtClean="0"/>
              <a:t>id,name.fname</a:t>
            </a:r>
            <a:r>
              <a:rPr lang="en-US" dirty="0" smtClean="0"/>
              <a:t> FROM employee;</a:t>
            </a:r>
            <a:endParaRPr lang="en-US" dirty="0"/>
          </a:p>
        </p:txBody>
      </p:sp>
      <p:sp>
        <p:nvSpPr>
          <p:cNvPr id="2" name="Title 1"/>
          <p:cNvSpPr>
            <a:spLocks noGrp="1"/>
          </p:cNvSpPr>
          <p:nvPr>
            <p:ph type="title"/>
          </p:nvPr>
        </p:nvSpPr>
        <p:spPr/>
        <p:txBody>
          <a:bodyPr/>
          <a:lstStyle/>
          <a:p>
            <a:r>
              <a:rPr lang="en-US" dirty="0" smtClean="0"/>
              <a:t>Data retrieval : </a:t>
            </a:r>
            <a:r>
              <a:rPr lang="en-US" dirty="0" err="1" smtClean="0"/>
              <a:t>Struct</a:t>
            </a:r>
            <a:r>
              <a:rPr lang="en-US" dirty="0" smtClean="0"/>
              <a:t> type</a:t>
            </a:r>
            <a:endParaRPr lang="en-IN" dirty="0"/>
          </a:p>
        </p:txBody>
      </p:sp>
    </p:spTree>
    <p:extLst>
      <p:ext uri="{BB962C8B-B14F-4D97-AF65-F5344CB8AC3E}">
        <p14:creationId xmlns:p14="http://schemas.microsoft.com/office/powerpoint/2010/main" val="1188728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Placeholder 2"/>
          <p:cNvSpPr>
            <a:spLocks noGrp="1"/>
          </p:cNvSpPr>
          <p:nvPr>
            <p:ph idx="1"/>
          </p:nvPr>
        </p:nvSpPr>
        <p:spPr/>
        <p:txBody>
          <a:bodyPr/>
          <a:lstStyle/>
          <a:p>
            <a:pPr marL="349250" lvl="3" indent="-349250">
              <a:buSzPct val="120000"/>
              <a:tabLst>
                <a:tab pos="511175" algn="l"/>
              </a:tabLst>
            </a:pPr>
            <a:r>
              <a:rPr lang="en-US" sz="2000" dirty="0" smtClean="0">
                <a:latin typeface="+mn-lt"/>
              </a:rPr>
              <a:t>What Is Hive?</a:t>
            </a:r>
          </a:p>
          <a:p>
            <a:pPr marL="349250" lvl="3" indent="-349250">
              <a:buSzPct val="120000"/>
              <a:tabLst>
                <a:tab pos="511175" algn="l"/>
              </a:tabLst>
            </a:pPr>
            <a:r>
              <a:rPr lang="en-US" sz="2000" dirty="0" smtClean="0">
                <a:latin typeface="+mn-lt"/>
              </a:rPr>
              <a:t>Benefits of Hive</a:t>
            </a:r>
          </a:p>
          <a:p>
            <a:pPr marL="349250" lvl="3" indent="-349250">
              <a:buSzPct val="120000"/>
              <a:tabLst>
                <a:tab pos="511175" algn="l"/>
              </a:tabLst>
            </a:pPr>
            <a:r>
              <a:rPr lang="en-US" sz="2000" dirty="0" smtClean="0">
                <a:latin typeface="+mn-lt"/>
              </a:rPr>
              <a:t>Getting Data into Hive </a:t>
            </a:r>
          </a:p>
          <a:p>
            <a:pPr marL="349250" lvl="3" indent="-349250">
              <a:buSzPct val="120000"/>
              <a:tabLst>
                <a:tab pos="511175" algn="l"/>
              </a:tabLst>
            </a:pPr>
            <a:r>
              <a:rPr lang="en-US" sz="2000" dirty="0" smtClean="0">
                <a:latin typeface="+mn-lt"/>
              </a:rPr>
              <a:t>The Hive Architecture </a:t>
            </a:r>
          </a:p>
          <a:p>
            <a:pPr marL="349250" lvl="3" indent="-349250">
              <a:buSzPct val="120000"/>
              <a:tabLst>
                <a:tab pos="511175" algn="l"/>
              </a:tabLst>
            </a:pPr>
            <a:r>
              <a:rPr lang="en-US" sz="2000" dirty="0" smtClean="0">
                <a:latin typeface="+mn-lt"/>
              </a:rPr>
              <a:t>Creating Hive Tables </a:t>
            </a:r>
          </a:p>
          <a:p>
            <a:pPr marL="349250" lvl="3" indent="-349250">
              <a:buSzPct val="120000"/>
              <a:tabLst>
                <a:tab pos="511175" algn="l"/>
              </a:tabLst>
            </a:pPr>
            <a:r>
              <a:rPr lang="en-US" sz="2000" dirty="0" smtClean="0">
                <a:latin typeface="+mn-lt"/>
              </a:rPr>
              <a:t>Loading Data into Hive </a:t>
            </a:r>
          </a:p>
          <a:p>
            <a:pPr marL="349250" lvl="3" indent="-349250">
              <a:buSzPct val="120000"/>
              <a:tabLst>
                <a:tab pos="511175" algn="l"/>
              </a:tabLst>
            </a:pPr>
            <a:r>
              <a:rPr lang="en-US" sz="2000" dirty="0" smtClean="0">
                <a:latin typeface="+mn-lt"/>
              </a:rPr>
              <a:t>Storing Query Results in HDFS </a:t>
            </a:r>
          </a:p>
        </p:txBody>
      </p:sp>
      <p:sp>
        <p:nvSpPr>
          <p:cNvPr id="8194" name="Rectangle 29"/>
          <p:cNvSpPr>
            <a:spLocks noGrp="1" noChangeArrowheads="1"/>
          </p:cNvSpPr>
          <p:nvPr>
            <p:ph type="title"/>
          </p:nvPr>
        </p:nvSpPr>
        <p:spPr/>
        <p:txBody>
          <a:bodyPr/>
          <a:lstStyle/>
          <a:p>
            <a:pPr marL="342900" indent="-342900"/>
            <a:r>
              <a:rPr sz="2800" dirty="0" smtClean="0">
                <a:latin typeface="Arial" charset="0"/>
              </a:rPr>
              <a:t>Introduction to Hive</a:t>
            </a:r>
          </a:p>
        </p:txBody>
      </p:sp>
    </p:spTree>
    <p:extLst>
      <p:ext uri="{BB962C8B-B14F-4D97-AF65-F5344CB8AC3E}">
        <p14:creationId xmlns:p14="http://schemas.microsoft.com/office/powerpoint/2010/main" val="17063984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DML Operations in Hive</a:t>
            </a:r>
            <a:endParaRPr lang="en-IN" dirty="0"/>
          </a:p>
        </p:txBody>
      </p:sp>
    </p:spTree>
    <p:extLst>
      <p:ext uri="{BB962C8B-B14F-4D97-AF65-F5344CB8AC3E}">
        <p14:creationId xmlns:p14="http://schemas.microsoft.com/office/powerpoint/2010/main" val="29382812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r>
              <a:rPr lang="en-IN" dirty="0" smtClean="0"/>
              <a:t>Understanding ACID and Transactions in Hive</a:t>
            </a:r>
          </a:p>
          <a:p>
            <a:pPr lvl="2"/>
            <a:r>
              <a:rPr lang="en-IN" dirty="0" smtClean="0"/>
              <a:t>Hive support Transactional operations on Hive tables just like traditional RDBMS Systems</a:t>
            </a:r>
          </a:p>
          <a:p>
            <a:r>
              <a:rPr lang="en-IN" dirty="0" smtClean="0"/>
              <a:t>Hive Supports DML Operations</a:t>
            </a:r>
          </a:p>
          <a:p>
            <a:pPr lvl="2"/>
            <a:r>
              <a:rPr lang="en-IN" dirty="0" smtClean="0"/>
              <a:t>Insert</a:t>
            </a:r>
          </a:p>
          <a:p>
            <a:pPr lvl="2"/>
            <a:r>
              <a:rPr lang="en-IN" dirty="0" smtClean="0"/>
              <a:t>Update</a:t>
            </a:r>
          </a:p>
          <a:p>
            <a:pPr lvl="2"/>
            <a:r>
              <a:rPr lang="en-IN" dirty="0" smtClean="0"/>
              <a:t>Delete</a:t>
            </a:r>
            <a:endParaRPr lang="en-IN" dirty="0"/>
          </a:p>
        </p:txBody>
      </p:sp>
      <p:sp>
        <p:nvSpPr>
          <p:cNvPr id="3" name="Title 2"/>
          <p:cNvSpPr>
            <a:spLocks noGrp="1"/>
          </p:cNvSpPr>
          <p:nvPr>
            <p:ph type="title"/>
          </p:nvPr>
        </p:nvSpPr>
        <p:spPr/>
        <p:txBody>
          <a:bodyPr/>
          <a:lstStyle/>
          <a:p>
            <a:r>
              <a:rPr lang="en-IN" dirty="0" smtClean="0"/>
              <a:t>Hive DML Operations</a:t>
            </a:r>
            <a:endParaRPr lang="en-IN" dirty="0"/>
          </a:p>
        </p:txBody>
      </p:sp>
    </p:spTree>
    <p:extLst>
      <p:ext uri="{BB962C8B-B14F-4D97-AF65-F5344CB8AC3E}">
        <p14:creationId xmlns:p14="http://schemas.microsoft.com/office/powerpoint/2010/main" val="13178163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US" dirty="0" smtClean="0"/>
              <a:t>Configure below options in hive configuration file and restart hive server or issue below commands from hive prompt.</a:t>
            </a:r>
          </a:p>
          <a:p>
            <a:endParaRPr lang="en-US" dirty="0"/>
          </a:p>
        </p:txBody>
      </p:sp>
      <p:sp>
        <p:nvSpPr>
          <p:cNvPr id="2" name="Title 1"/>
          <p:cNvSpPr>
            <a:spLocks noGrp="1"/>
          </p:cNvSpPr>
          <p:nvPr>
            <p:ph type="title"/>
          </p:nvPr>
        </p:nvSpPr>
        <p:spPr/>
        <p:txBody>
          <a:bodyPr/>
          <a:lstStyle/>
          <a:p>
            <a:r>
              <a:rPr lang="en-US" dirty="0" smtClean="0"/>
              <a:t>Configuration for Hive DML</a:t>
            </a:r>
            <a:endParaRPr lang="en-IN" dirty="0"/>
          </a:p>
        </p:txBody>
      </p:sp>
      <p:sp>
        <p:nvSpPr>
          <p:cNvPr id="4" name="Rounded Rectangle 3"/>
          <p:cNvSpPr/>
          <p:nvPr/>
        </p:nvSpPr>
        <p:spPr>
          <a:xfrm>
            <a:off x="487287" y="2146496"/>
            <a:ext cx="8008882" cy="377951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defRPr/>
            </a:pPr>
            <a:r>
              <a:rPr lang="en-IN" dirty="0"/>
              <a:t>set </a:t>
            </a:r>
            <a:r>
              <a:rPr lang="en-IN" dirty="0" err="1"/>
              <a:t>hive.support.concurrency</a:t>
            </a:r>
            <a:r>
              <a:rPr lang="en-IN" dirty="0"/>
              <a:t>=true;</a:t>
            </a:r>
            <a:br>
              <a:rPr lang="en-IN" dirty="0"/>
            </a:br>
            <a:r>
              <a:rPr lang="en-IN" dirty="0"/>
              <a:t>set </a:t>
            </a:r>
            <a:r>
              <a:rPr lang="en-IN" dirty="0" err="1"/>
              <a:t>hive.enforce.bucketing</a:t>
            </a:r>
            <a:r>
              <a:rPr lang="en-IN" dirty="0"/>
              <a:t>=true;</a:t>
            </a:r>
            <a:br>
              <a:rPr lang="en-IN" dirty="0"/>
            </a:br>
            <a:r>
              <a:rPr lang="en-IN" dirty="0"/>
              <a:t>set </a:t>
            </a:r>
            <a:r>
              <a:rPr lang="en-IN" dirty="0" err="1"/>
              <a:t>hive.exec.dynamic.partition.mode</a:t>
            </a:r>
            <a:r>
              <a:rPr lang="en-IN" dirty="0"/>
              <a:t>=</a:t>
            </a:r>
            <a:r>
              <a:rPr lang="en-IN" dirty="0" err="1"/>
              <a:t>nonstrict</a:t>
            </a:r>
            <a:r>
              <a:rPr lang="en-IN" dirty="0"/>
              <a:t>;</a:t>
            </a:r>
            <a:br>
              <a:rPr lang="en-IN" dirty="0"/>
            </a:br>
            <a:r>
              <a:rPr lang="en-IN" dirty="0"/>
              <a:t>set </a:t>
            </a:r>
            <a:r>
              <a:rPr lang="en-IN" dirty="0" err="1"/>
              <a:t>hive.txn.manager</a:t>
            </a:r>
            <a:r>
              <a:rPr lang="en-IN" dirty="0"/>
              <a:t>=</a:t>
            </a:r>
            <a:r>
              <a:rPr lang="en-IN" dirty="0" err="1"/>
              <a:t>org.apache.hadoop.hive.ql.lockmgr.DbTxnManager</a:t>
            </a:r>
            <a:r>
              <a:rPr lang="en-IN" dirty="0"/>
              <a:t>;</a:t>
            </a:r>
            <a:br>
              <a:rPr lang="en-IN" dirty="0"/>
            </a:br>
            <a:r>
              <a:rPr lang="en-IN" dirty="0"/>
              <a:t>set </a:t>
            </a:r>
            <a:r>
              <a:rPr lang="en-IN" dirty="0" err="1"/>
              <a:t>hive.compactor.initiator.on</a:t>
            </a:r>
            <a:r>
              <a:rPr lang="en-IN" dirty="0"/>
              <a:t>=true;</a:t>
            </a:r>
            <a:br>
              <a:rPr lang="en-IN" dirty="0"/>
            </a:br>
            <a:r>
              <a:rPr lang="en-IN" dirty="0"/>
              <a:t>set </a:t>
            </a:r>
            <a:r>
              <a:rPr lang="en-IN" dirty="0" err="1"/>
              <a:t>hive.compactor.worker.threads</a:t>
            </a:r>
            <a:r>
              <a:rPr lang="en-IN" dirty="0"/>
              <a:t>=2;</a:t>
            </a:r>
            <a:endParaRPr lang="en-US" dirty="0"/>
          </a:p>
        </p:txBody>
      </p:sp>
    </p:spTree>
    <p:extLst>
      <p:ext uri="{BB962C8B-B14F-4D97-AF65-F5344CB8AC3E}">
        <p14:creationId xmlns:p14="http://schemas.microsoft.com/office/powerpoint/2010/main" val="32508257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IN" smtClean="0"/>
              <a:t>Table updation is allowed only on tables that are created with transactional facility along with bucketing feature</a:t>
            </a:r>
          </a:p>
          <a:p>
            <a:endParaRPr lang="en-IN" dirty="0"/>
          </a:p>
        </p:txBody>
      </p:sp>
      <p:sp>
        <p:nvSpPr>
          <p:cNvPr id="2" name="Title 1"/>
          <p:cNvSpPr>
            <a:spLocks noGrp="1"/>
          </p:cNvSpPr>
          <p:nvPr>
            <p:ph type="title"/>
          </p:nvPr>
        </p:nvSpPr>
        <p:spPr/>
        <p:txBody>
          <a:bodyPr/>
          <a:lstStyle/>
          <a:p>
            <a:r>
              <a:rPr lang="en-US" smtClean="0"/>
              <a:t>Create a table with ACID Properties</a:t>
            </a:r>
            <a:endParaRPr lang="en-IN" dirty="0"/>
          </a:p>
        </p:txBody>
      </p:sp>
      <p:sp>
        <p:nvSpPr>
          <p:cNvPr id="4" name="Rounded Rectangle 3"/>
          <p:cNvSpPr/>
          <p:nvPr/>
        </p:nvSpPr>
        <p:spPr>
          <a:xfrm>
            <a:off x="592794" y="2164081"/>
            <a:ext cx="8008882" cy="260603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2"/>
            <a:r>
              <a:rPr lang="en-IN" dirty="0"/>
              <a:t>CREATE TABLE &lt;</a:t>
            </a:r>
            <a:r>
              <a:rPr lang="en-IN" dirty="0" err="1"/>
              <a:t>table_name</a:t>
            </a:r>
            <a:r>
              <a:rPr lang="en-IN" dirty="0"/>
              <a:t>&gt;(</a:t>
            </a:r>
          </a:p>
          <a:p>
            <a:pPr lvl="3"/>
            <a:r>
              <a:rPr lang="en-IN" dirty="0"/>
              <a:t>Column list,</a:t>
            </a:r>
          </a:p>
          <a:p>
            <a:pPr lvl="2"/>
            <a:r>
              <a:rPr lang="en-IN" dirty="0"/>
              <a:t>) </a:t>
            </a:r>
          </a:p>
          <a:p>
            <a:pPr lvl="2"/>
            <a:r>
              <a:rPr lang="en-IN" dirty="0"/>
              <a:t>CLUSTERED BY (</a:t>
            </a:r>
            <a:r>
              <a:rPr lang="en-IN" dirty="0" err="1"/>
              <a:t>column_name</a:t>
            </a:r>
            <a:r>
              <a:rPr lang="en-IN" dirty="0"/>
              <a:t>)</a:t>
            </a:r>
          </a:p>
          <a:p>
            <a:pPr lvl="2"/>
            <a:r>
              <a:rPr lang="en-IN" dirty="0"/>
              <a:t>INTO &lt;number&gt; BUCKETS</a:t>
            </a:r>
          </a:p>
          <a:p>
            <a:pPr lvl="2"/>
            <a:r>
              <a:rPr lang="en-IN" dirty="0"/>
              <a:t>STORED AS ORCFILE</a:t>
            </a:r>
          </a:p>
          <a:p>
            <a:pPr lvl="2"/>
            <a:r>
              <a:rPr lang="en-IN" dirty="0"/>
              <a:t>TBLPROPERTIES(‘transactional’=‘true’);</a:t>
            </a:r>
          </a:p>
        </p:txBody>
      </p:sp>
    </p:spTree>
    <p:extLst>
      <p:ext uri="{BB962C8B-B14F-4D97-AF65-F5344CB8AC3E}">
        <p14:creationId xmlns:p14="http://schemas.microsoft.com/office/powerpoint/2010/main" val="25124619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IN" dirty="0" smtClean="0"/>
              <a:t>Inserting Single Record into Hive Table</a:t>
            </a:r>
          </a:p>
          <a:p>
            <a:pPr lvl="2"/>
            <a:r>
              <a:rPr lang="en-IN" dirty="0" smtClean="0">
                <a:latin typeface="Courier New" panose="02070309020205020404" pitchFamily="49" charset="0"/>
                <a:cs typeface="Courier New" panose="02070309020205020404" pitchFamily="49" charset="0"/>
              </a:rPr>
              <a:t>INSERT INTO &lt;</a:t>
            </a:r>
            <a:r>
              <a:rPr lang="en-IN" dirty="0" err="1" smtClean="0">
                <a:latin typeface="Courier New" panose="02070309020205020404" pitchFamily="49" charset="0"/>
                <a:cs typeface="Courier New" panose="02070309020205020404" pitchFamily="49" charset="0"/>
              </a:rPr>
              <a:t>table_name</a:t>
            </a:r>
            <a:r>
              <a:rPr lang="en-IN" dirty="0" smtClean="0">
                <a:latin typeface="Courier New" panose="02070309020205020404" pitchFamily="49" charset="0"/>
                <a:cs typeface="Courier New" panose="02070309020205020404" pitchFamily="49" charset="0"/>
              </a:rPr>
              <a:t>&gt; VALUES(…)</a:t>
            </a:r>
          </a:p>
          <a:p>
            <a:pPr lvl="1"/>
            <a:r>
              <a:rPr lang="en-IN" dirty="0" smtClean="0"/>
              <a:t>Example</a:t>
            </a:r>
          </a:p>
          <a:p>
            <a:pPr lvl="2"/>
            <a:r>
              <a:rPr lang="en-IN" dirty="0">
                <a:latin typeface="Courier New" panose="02070309020205020404" pitchFamily="49" charset="0"/>
                <a:cs typeface="Courier New" panose="02070309020205020404" pitchFamily="49" charset="0"/>
              </a:rPr>
              <a:t>INSERT INTO employee VALUES(1,’RAMA’,’10-JUN-1996’,’MALE’)</a:t>
            </a:r>
          </a:p>
          <a:p>
            <a:r>
              <a:rPr lang="en-IN" dirty="0" smtClean="0"/>
              <a:t>Inserting Multiple Records into Hive Table</a:t>
            </a:r>
          </a:p>
          <a:p>
            <a:pPr lvl="2"/>
            <a:r>
              <a:rPr lang="en-IN" dirty="0">
                <a:latin typeface="Courier New" panose="02070309020205020404" pitchFamily="49" charset="0"/>
                <a:cs typeface="Courier New" panose="02070309020205020404" pitchFamily="49" charset="0"/>
              </a:rPr>
              <a:t>INSERT INTO &lt;</a:t>
            </a:r>
            <a:r>
              <a:rPr lang="en-IN" dirty="0" err="1">
                <a:latin typeface="Courier New" panose="02070309020205020404" pitchFamily="49" charset="0"/>
                <a:cs typeface="Courier New" panose="02070309020205020404" pitchFamily="49" charset="0"/>
              </a:rPr>
              <a:t>table_name</a:t>
            </a:r>
            <a:r>
              <a:rPr lang="en-IN" dirty="0">
                <a:latin typeface="Courier New" panose="02070309020205020404" pitchFamily="49" charset="0"/>
                <a:cs typeface="Courier New" panose="02070309020205020404" pitchFamily="49" charset="0"/>
              </a:rPr>
              <a:t>&gt; VALUES (…),(…),…</a:t>
            </a:r>
          </a:p>
          <a:p>
            <a:pPr lvl="1"/>
            <a:r>
              <a:rPr lang="en-IN" dirty="0" smtClean="0"/>
              <a:t>Example</a:t>
            </a:r>
          </a:p>
          <a:p>
            <a:pPr lvl="2"/>
            <a:r>
              <a:rPr lang="en-IN" dirty="0">
                <a:latin typeface="Courier New" panose="02070309020205020404" pitchFamily="49" charset="0"/>
                <a:cs typeface="Courier New" panose="02070309020205020404" pitchFamily="49" charset="0"/>
              </a:rPr>
              <a:t>INSERT INTO employee VALUES</a:t>
            </a:r>
          </a:p>
          <a:p>
            <a:pPr marL="292100" lvl="2" indent="0">
              <a:buNone/>
            </a:pPr>
            <a:r>
              <a:rPr lang="en-IN" dirty="0">
                <a:latin typeface="Courier New" panose="02070309020205020404" pitchFamily="49" charset="0"/>
                <a:cs typeface="Courier New" panose="02070309020205020404" pitchFamily="49" charset="0"/>
              </a:rPr>
              <a:t>(1,’RAMA’,’10-JUN-1996’,’MALE’),</a:t>
            </a:r>
          </a:p>
          <a:p>
            <a:pPr marL="292100" lvl="2" indent="0">
              <a:buNone/>
            </a:pPr>
            <a:r>
              <a:rPr lang="en-IN" dirty="0">
                <a:latin typeface="Courier New" panose="02070309020205020404" pitchFamily="49" charset="0"/>
                <a:cs typeface="Courier New" panose="02070309020205020404" pitchFamily="49" charset="0"/>
              </a:rPr>
              <a:t>(2,’RADHA’,’12-MAY-1992,’FEMALE</a:t>
            </a:r>
            <a:r>
              <a:rPr lang="en-IN" dirty="0" smtClean="0">
                <a:latin typeface="Courier New" panose="02070309020205020404" pitchFamily="49" charset="0"/>
                <a:cs typeface="Courier New" panose="02070309020205020404" pitchFamily="49" charset="0"/>
              </a:rPr>
              <a:t>’)</a:t>
            </a:r>
            <a:endParaRPr lang="en-IN" dirty="0" smtClean="0"/>
          </a:p>
          <a:p>
            <a:endParaRPr lang="en-IN" dirty="0"/>
          </a:p>
        </p:txBody>
      </p:sp>
      <p:sp>
        <p:nvSpPr>
          <p:cNvPr id="2" name="Title 1"/>
          <p:cNvSpPr>
            <a:spLocks noGrp="1"/>
          </p:cNvSpPr>
          <p:nvPr>
            <p:ph type="title"/>
          </p:nvPr>
        </p:nvSpPr>
        <p:spPr/>
        <p:txBody>
          <a:bodyPr/>
          <a:lstStyle/>
          <a:p>
            <a:r>
              <a:rPr lang="en-IN" dirty="0" smtClean="0"/>
              <a:t>Insert Operation on Hive Table</a:t>
            </a:r>
            <a:endParaRPr lang="en-IN" dirty="0"/>
          </a:p>
        </p:txBody>
      </p:sp>
    </p:spTree>
    <p:extLst>
      <p:ext uri="{BB962C8B-B14F-4D97-AF65-F5344CB8AC3E}">
        <p14:creationId xmlns:p14="http://schemas.microsoft.com/office/powerpoint/2010/main" val="32613508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endParaRPr lang="en-IN" dirty="0" smtClean="0"/>
          </a:p>
          <a:p>
            <a:r>
              <a:rPr lang="en-IN" dirty="0" smtClean="0"/>
              <a:t>UPDATE &lt;</a:t>
            </a:r>
            <a:r>
              <a:rPr lang="en-IN" dirty="0" err="1" smtClean="0"/>
              <a:t>table_name</a:t>
            </a:r>
            <a:r>
              <a:rPr lang="en-IN" dirty="0" smtClean="0"/>
              <a:t>&gt; SET </a:t>
            </a:r>
            <a:r>
              <a:rPr lang="en-IN" dirty="0" err="1" smtClean="0"/>
              <a:t>colname</a:t>
            </a:r>
            <a:r>
              <a:rPr lang="en-IN" dirty="0" smtClean="0"/>
              <a:t>=value[,…] [WHERE &lt;condition&gt;</a:t>
            </a:r>
            <a:endParaRPr lang="en-IN" dirty="0"/>
          </a:p>
        </p:txBody>
      </p:sp>
      <p:sp>
        <p:nvSpPr>
          <p:cNvPr id="2" name="Title 1"/>
          <p:cNvSpPr>
            <a:spLocks noGrp="1"/>
          </p:cNvSpPr>
          <p:nvPr>
            <p:ph type="title"/>
          </p:nvPr>
        </p:nvSpPr>
        <p:spPr/>
        <p:txBody>
          <a:bodyPr/>
          <a:lstStyle/>
          <a:p>
            <a:r>
              <a:rPr lang="en-IN" dirty="0" smtClean="0"/>
              <a:t>Update operation on Hive Table</a:t>
            </a:r>
            <a:endParaRPr lang="en-IN" dirty="0"/>
          </a:p>
        </p:txBody>
      </p:sp>
    </p:spTree>
    <p:extLst>
      <p:ext uri="{BB962C8B-B14F-4D97-AF65-F5344CB8AC3E}">
        <p14:creationId xmlns:p14="http://schemas.microsoft.com/office/powerpoint/2010/main" val="970296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IN" dirty="0" smtClean="0"/>
              <a:t>DELETE FROM &lt;</a:t>
            </a:r>
            <a:r>
              <a:rPr lang="en-IN" dirty="0" err="1" smtClean="0"/>
              <a:t>table_name</a:t>
            </a:r>
            <a:r>
              <a:rPr lang="en-IN" dirty="0" smtClean="0"/>
              <a:t>&gt; [WHERE &lt;condition&gt;;</a:t>
            </a:r>
          </a:p>
          <a:p>
            <a:endParaRPr lang="en-IN" dirty="0"/>
          </a:p>
          <a:p>
            <a:endParaRPr lang="en-IN" dirty="0"/>
          </a:p>
        </p:txBody>
      </p:sp>
      <p:sp>
        <p:nvSpPr>
          <p:cNvPr id="2" name="Title 1"/>
          <p:cNvSpPr>
            <a:spLocks noGrp="1"/>
          </p:cNvSpPr>
          <p:nvPr>
            <p:ph type="title"/>
          </p:nvPr>
        </p:nvSpPr>
        <p:spPr/>
        <p:txBody>
          <a:bodyPr/>
          <a:lstStyle/>
          <a:p>
            <a:r>
              <a:rPr lang="en-IN" dirty="0" smtClean="0"/>
              <a:t>Delete operation on Hive Table</a:t>
            </a:r>
            <a:endParaRPr lang="en-IN" dirty="0"/>
          </a:p>
        </p:txBody>
      </p:sp>
    </p:spTree>
    <p:extLst>
      <p:ext uri="{BB962C8B-B14F-4D97-AF65-F5344CB8AC3E}">
        <p14:creationId xmlns:p14="http://schemas.microsoft.com/office/powerpoint/2010/main" val="2774960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Placeholder 2"/>
          <p:cNvSpPr>
            <a:spLocks noGrp="1"/>
          </p:cNvSpPr>
          <p:nvPr>
            <p:ph idx="1"/>
          </p:nvPr>
        </p:nvSpPr>
        <p:spPr/>
        <p:txBody>
          <a:bodyPr/>
          <a:lstStyle/>
          <a:p>
            <a:pPr lvl="1"/>
            <a:r>
              <a:rPr lang="en-US" dirty="0" smtClean="0"/>
              <a:t>A frequent requirement is to load data from a table in an existing RDBMS. </a:t>
            </a:r>
          </a:p>
          <a:p>
            <a:pPr lvl="1"/>
            <a:endParaRPr lang="en-US" dirty="0" smtClean="0"/>
          </a:p>
          <a:p>
            <a:pPr lvl="1"/>
            <a:r>
              <a:rPr lang="en-US" dirty="0" smtClean="0"/>
              <a:t>Sqoop, an open-source tool from Cloudera, helps to automate this process. </a:t>
            </a:r>
            <a:endParaRPr lang="en-US" dirty="0"/>
          </a:p>
        </p:txBody>
      </p:sp>
      <p:sp>
        <p:nvSpPr>
          <p:cNvPr id="28674" name="Title 1"/>
          <p:cNvSpPr>
            <a:spLocks noGrp="1"/>
          </p:cNvSpPr>
          <p:nvPr>
            <p:ph type="title"/>
          </p:nvPr>
        </p:nvSpPr>
        <p:spPr/>
        <p:txBody>
          <a:bodyPr/>
          <a:lstStyle/>
          <a:p>
            <a:r>
              <a:rPr lang="en-IN" smtClean="0"/>
              <a:t>Sqoop – Import Data</a:t>
            </a:r>
            <a:endParaRPr lang="en-IN" dirty="0" smtClean="0"/>
          </a:p>
        </p:txBody>
      </p:sp>
      <p:sp>
        <p:nvSpPr>
          <p:cNvPr id="13" name="Flowchart: Magnetic Disk 12"/>
          <p:cNvSpPr/>
          <p:nvPr/>
        </p:nvSpPr>
        <p:spPr>
          <a:xfrm>
            <a:off x="1160463" y="3178175"/>
            <a:ext cx="1495425" cy="1741488"/>
          </a:xfrm>
          <a:prstGeom prst="flowChartMagneticDisk">
            <a:avLst/>
          </a:prstGeom>
          <a:solidFill>
            <a:srgbClr val="FFC000"/>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t>MySQL</a:t>
            </a:r>
          </a:p>
        </p:txBody>
      </p:sp>
      <p:sp>
        <p:nvSpPr>
          <p:cNvPr id="14" name="Right Arrow 13"/>
          <p:cNvSpPr/>
          <p:nvPr/>
        </p:nvSpPr>
        <p:spPr>
          <a:xfrm>
            <a:off x="2641600" y="3832225"/>
            <a:ext cx="1930400" cy="725488"/>
          </a:xfrm>
          <a:prstGeom prst="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t>Sqoop</a:t>
            </a:r>
          </a:p>
        </p:txBody>
      </p:sp>
      <p:sp>
        <p:nvSpPr>
          <p:cNvPr id="15" name="Flowchart: Magnetic Disk 14"/>
          <p:cNvSpPr/>
          <p:nvPr/>
        </p:nvSpPr>
        <p:spPr>
          <a:xfrm>
            <a:off x="4760913" y="3163888"/>
            <a:ext cx="1857375" cy="1916112"/>
          </a:xfrm>
          <a:prstGeom prst="flowChartMagneticDisk">
            <a:avLst/>
          </a:prstGeom>
          <a:solidFill>
            <a:srgbClr val="E6E3E2"/>
          </a:solidFill>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a:t>Hadoop</a:t>
            </a:r>
          </a:p>
        </p:txBody>
      </p:sp>
      <p:sp>
        <p:nvSpPr>
          <p:cNvPr id="20" name="Curved Left Arrow 19"/>
          <p:cNvSpPr/>
          <p:nvPr/>
        </p:nvSpPr>
        <p:spPr>
          <a:xfrm>
            <a:off x="6632575" y="4543425"/>
            <a:ext cx="1538288" cy="113188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22" name="Curved Left Arrow 21"/>
          <p:cNvSpPr/>
          <p:nvPr/>
        </p:nvSpPr>
        <p:spPr>
          <a:xfrm rot="10800000">
            <a:off x="3148188" y="4296700"/>
            <a:ext cx="1531937" cy="1154113"/>
          </a:xfrm>
          <a:prstGeom prst="curvedLeftArrow">
            <a:avLst>
              <a:gd name="adj1" fmla="val 25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23" name="TextBox 22"/>
          <p:cNvSpPr txBox="1"/>
          <p:nvPr/>
        </p:nvSpPr>
        <p:spPr>
          <a:xfrm>
            <a:off x="4788129" y="5117438"/>
            <a:ext cx="1778923" cy="738664"/>
          </a:xfrm>
          <a:prstGeom prst="rect">
            <a:avLst/>
          </a:prstGeom>
          <a:solidFill>
            <a:srgbClr val="00B0F0"/>
          </a:solidFill>
          <a:ln w="9525">
            <a:noFill/>
            <a:miter lim="800000"/>
            <a:headEnd/>
            <a:tailEnd/>
          </a:ln>
        </p:spPr>
        <p:txBody>
          <a:bodyPr wrap="square" lIns="0" tIns="0" rIns="0" bIns="0">
            <a:spAutoFit/>
          </a:bodyPr>
          <a:lstStyle/>
          <a:p>
            <a:pPr>
              <a:buFont typeface="Arial" pitchFamily="34" charset="0"/>
              <a:buNone/>
              <a:defRPr/>
            </a:pPr>
            <a:r>
              <a:rPr lang="en-US" sz="1600" dirty="0" smtClean="0">
                <a:latin typeface="+mj-lt"/>
              </a:rPr>
              <a:t> Via auto </a:t>
            </a:r>
            <a:r>
              <a:rPr lang="en-US" sz="1600" dirty="0">
                <a:latin typeface="+mj-lt"/>
              </a:rPr>
              <a:t>- </a:t>
            </a:r>
            <a:r>
              <a:rPr lang="en-US" sz="1600" dirty="0" smtClean="0">
                <a:latin typeface="+mj-lt"/>
              </a:rPr>
              <a:t>   generated </a:t>
            </a:r>
            <a:r>
              <a:rPr lang="en-US" sz="1600" dirty="0" err="1" smtClean="0">
                <a:latin typeface="+mj-lt"/>
              </a:rPr>
              <a:t>datatype</a:t>
            </a:r>
            <a:r>
              <a:rPr lang="en-US" sz="1600" dirty="0" smtClean="0">
                <a:latin typeface="+mj-lt"/>
              </a:rPr>
              <a:t> definitions</a:t>
            </a:r>
            <a:endParaRPr lang="en-US" sz="1600" dirty="0">
              <a:latin typeface="+mj-lt"/>
            </a:endParaRPr>
          </a:p>
        </p:txBody>
      </p:sp>
      <p:sp>
        <p:nvSpPr>
          <p:cNvPr id="28682" name="Rectangle 23"/>
          <p:cNvSpPr>
            <a:spLocks noChangeArrowheads="1"/>
          </p:cNvSpPr>
          <p:nvPr/>
        </p:nvSpPr>
        <p:spPr bwMode="auto">
          <a:xfrm>
            <a:off x="7002463" y="3387725"/>
            <a:ext cx="1836737" cy="1235075"/>
          </a:xfrm>
          <a:prstGeom prst="rect">
            <a:avLst/>
          </a:prstGeom>
          <a:noFill/>
          <a:ln w="9525">
            <a:noFill/>
            <a:miter lim="800000"/>
            <a:headEnd/>
            <a:tailEnd/>
          </a:ln>
        </p:spPr>
        <p:txBody>
          <a:bodyPr>
            <a:spAutoFit/>
          </a:bodyPr>
          <a:lstStyle/>
          <a:p>
            <a:r>
              <a:rPr lang="en-US" i="1" dirty="0"/>
              <a:t>Custom</a:t>
            </a:r>
          </a:p>
          <a:p>
            <a:r>
              <a:rPr lang="en-US" i="1" dirty="0"/>
              <a:t>MapReduce</a:t>
            </a:r>
          </a:p>
          <a:p>
            <a:r>
              <a:rPr lang="en-US" i="1" dirty="0"/>
              <a:t>programs</a:t>
            </a:r>
          </a:p>
          <a:p>
            <a:r>
              <a:rPr lang="en-US" i="1" dirty="0"/>
              <a:t>reinterpret data</a:t>
            </a:r>
            <a:endParaRPr lang="en-US" dirty="0"/>
          </a:p>
        </p:txBody>
      </p:sp>
    </p:spTree>
    <p:extLst>
      <p:ext uri="{BB962C8B-B14F-4D97-AF65-F5344CB8AC3E}">
        <p14:creationId xmlns:p14="http://schemas.microsoft.com/office/powerpoint/2010/main" val="4007172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Placeholder 2"/>
          <p:cNvSpPr>
            <a:spLocks noGrp="1"/>
          </p:cNvSpPr>
          <p:nvPr>
            <p:ph idx="1"/>
          </p:nvPr>
        </p:nvSpPr>
        <p:spPr/>
        <p:txBody>
          <a:bodyPr/>
          <a:lstStyle/>
          <a:p>
            <a:pPr lvl="1"/>
            <a:r>
              <a:rPr lang="en-IN" smtClean="0"/>
              <a:t>The Sqoop program launches a Map-only MapReduce job to import the data. </a:t>
            </a:r>
          </a:p>
          <a:p>
            <a:pPr lvl="1"/>
            <a:endParaRPr lang="en-IN" smtClean="0"/>
          </a:p>
          <a:p>
            <a:pPr lvl="1"/>
            <a:r>
              <a:rPr lang="en-IN" smtClean="0"/>
              <a:t>Makes multiple simultaneous connections to the RDBMS. </a:t>
            </a:r>
          </a:p>
          <a:p>
            <a:pPr lvl="2"/>
            <a:r>
              <a:rPr lang="en-IN" smtClean="0"/>
              <a:t>Default is four</a:t>
            </a:r>
          </a:p>
          <a:p>
            <a:pPr lvl="2"/>
            <a:endParaRPr lang="en-IN" smtClean="0"/>
          </a:p>
          <a:p>
            <a:pPr lvl="2"/>
            <a:r>
              <a:rPr lang="en-IN" smtClean="0"/>
              <a:t>Each connection imports a portion of the table</a:t>
            </a:r>
          </a:p>
          <a:p>
            <a:pPr lvl="2"/>
            <a:endParaRPr lang="en-IN" smtClean="0"/>
          </a:p>
          <a:p>
            <a:pPr lvl="1"/>
            <a:r>
              <a:rPr lang="en-IN" smtClean="0"/>
              <a:t>Sqoop uses JDBC to connect to RDBMSs. </a:t>
            </a:r>
          </a:p>
          <a:p>
            <a:pPr lvl="1"/>
            <a:endParaRPr lang="en-IN" smtClean="0"/>
          </a:p>
          <a:p>
            <a:pPr lvl="1"/>
            <a:r>
              <a:rPr lang="en-IN" smtClean="0"/>
              <a:t>Inspects the table and creates a mapping from the database column types to the corresponding Java data types. </a:t>
            </a:r>
          </a:p>
          <a:p>
            <a:pPr lvl="1"/>
            <a:endParaRPr lang="en-IN" smtClean="0"/>
          </a:p>
          <a:p>
            <a:pPr lvl="1"/>
            <a:r>
              <a:rPr lang="en-IN" smtClean="0"/>
              <a:t>Can be configured to automatically create a Hive table from the imported  data. </a:t>
            </a:r>
            <a:endParaRPr lang="en-IN" dirty="0"/>
          </a:p>
        </p:txBody>
      </p:sp>
      <p:sp>
        <p:nvSpPr>
          <p:cNvPr id="29698" name="Title 1"/>
          <p:cNvSpPr>
            <a:spLocks noGrp="1"/>
          </p:cNvSpPr>
          <p:nvPr>
            <p:ph type="title"/>
          </p:nvPr>
        </p:nvSpPr>
        <p:spPr/>
        <p:txBody>
          <a:bodyPr/>
          <a:lstStyle/>
          <a:p>
            <a:r>
              <a:rPr lang="en-IN" smtClean="0"/>
              <a:t>Sqoop Concepts </a:t>
            </a:r>
            <a:endParaRPr lang="en-IN" dirty="0" smtClean="0"/>
          </a:p>
        </p:txBody>
      </p:sp>
    </p:spTree>
    <p:extLst>
      <p:ext uri="{BB962C8B-B14F-4D97-AF65-F5344CB8AC3E}">
        <p14:creationId xmlns:p14="http://schemas.microsoft.com/office/powerpoint/2010/main" val="6812849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Placeholder 2"/>
          <p:cNvSpPr>
            <a:spLocks noGrp="1"/>
          </p:cNvSpPr>
          <p:nvPr>
            <p:ph idx="1"/>
          </p:nvPr>
        </p:nvSpPr>
        <p:spPr/>
        <p:txBody>
          <a:bodyPr/>
          <a:lstStyle/>
          <a:p>
            <a:pPr lvl="1"/>
            <a:r>
              <a:rPr lang="en-US" smtClean="0"/>
              <a:t>Connectors allow data transfer at much higher speeds than the standard JDBC interface. </a:t>
            </a:r>
          </a:p>
          <a:p>
            <a:pPr lvl="1"/>
            <a:endParaRPr lang="en-US" smtClean="0"/>
          </a:p>
          <a:p>
            <a:pPr lvl="1"/>
            <a:r>
              <a:rPr lang="en-US" smtClean="0"/>
              <a:t>These connectors are not open-source but are provided free-of-charge by their respective OEMs (Original Equipment Manufacturers) like Netezza, Teradata, Oracle (via Quest software).</a:t>
            </a:r>
            <a:endParaRPr lang="en-US" dirty="0"/>
          </a:p>
        </p:txBody>
      </p:sp>
      <p:sp>
        <p:nvSpPr>
          <p:cNvPr id="30722" name="Title 1"/>
          <p:cNvSpPr>
            <a:spLocks noGrp="1"/>
          </p:cNvSpPr>
          <p:nvPr>
            <p:ph type="title"/>
          </p:nvPr>
        </p:nvSpPr>
        <p:spPr/>
        <p:txBody>
          <a:bodyPr/>
          <a:lstStyle/>
          <a:p>
            <a:r>
              <a:rPr lang="en-IN" smtClean="0"/>
              <a:t>Sqoop Custom Connectors </a:t>
            </a:r>
            <a:endParaRPr lang="en-IN" dirty="0" smtClean="0"/>
          </a:p>
        </p:txBody>
      </p:sp>
    </p:spTree>
    <p:extLst>
      <p:ext uri="{BB962C8B-B14F-4D97-AF65-F5344CB8AC3E}">
        <p14:creationId xmlns:p14="http://schemas.microsoft.com/office/powerpoint/2010/main" val="3208246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Placeholder 2"/>
          <p:cNvSpPr>
            <a:spLocks noGrp="1"/>
          </p:cNvSpPr>
          <p:nvPr>
            <p:ph idx="1"/>
          </p:nvPr>
        </p:nvSpPr>
        <p:spPr/>
        <p:txBody>
          <a:bodyPr/>
          <a:lstStyle/>
          <a:p>
            <a:pPr lvl="1"/>
            <a:r>
              <a:rPr lang="en-IN" dirty="0" smtClean="0"/>
              <a:t>Hive is an open-source data warehousing solution built on top of  </a:t>
            </a:r>
            <a:r>
              <a:rPr lang="en-IN" dirty="0" err="1" smtClean="0"/>
              <a:t>Hadoop</a:t>
            </a:r>
            <a:r>
              <a:rPr lang="en-IN" dirty="0" smtClean="0"/>
              <a:t>.</a:t>
            </a:r>
          </a:p>
          <a:p>
            <a:pPr lvl="1"/>
            <a:endParaRPr lang="en-IN" dirty="0" smtClean="0"/>
          </a:p>
          <a:p>
            <a:pPr lvl="1"/>
            <a:r>
              <a:rPr lang="en-IN" dirty="0" smtClean="0"/>
              <a:t>Hive is a way to allow non-Java programmers access to the data stored in </a:t>
            </a:r>
            <a:r>
              <a:rPr lang="en-IN" dirty="0" err="1" smtClean="0"/>
              <a:t>Hadoop</a:t>
            </a:r>
            <a:r>
              <a:rPr lang="en-IN" dirty="0" smtClean="0"/>
              <a:t> clusters.</a:t>
            </a:r>
          </a:p>
          <a:p>
            <a:pPr lvl="1"/>
            <a:endParaRPr lang="en-IN" dirty="0" smtClean="0"/>
          </a:p>
          <a:p>
            <a:pPr lvl="1"/>
            <a:r>
              <a:rPr lang="en-IN" dirty="0" smtClean="0"/>
              <a:t>Used by Data analysts, Statisticians, Scientists  </a:t>
            </a:r>
            <a:r>
              <a:rPr lang="en-IN" dirty="0" err="1" smtClean="0"/>
              <a:t>etc</a:t>
            </a:r>
            <a:endParaRPr lang="en-IN" dirty="0" smtClean="0"/>
          </a:p>
          <a:p>
            <a:endParaRPr lang="en-IN" dirty="0" smtClean="0"/>
          </a:p>
          <a:p>
            <a:pPr lvl="1"/>
            <a:r>
              <a:rPr lang="en-IN" dirty="0" smtClean="0"/>
              <a:t>Hive supports queries expressed in a SQL-like declarative language - HiveQL, which are compiled into MapReduce jobs that are executed using Hadoop.</a:t>
            </a:r>
          </a:p>
          <a:p>
            <a:pPr lvl="1"/>
            <a:endParaRPr lang="en-IN" dirty="0" smtClean="0"/>
          </a:p>
          <a:p>
            <a:pPr lvl="1"/>
            <a:r>
              <a:rPr lang="en-IN" dirty="0" smtClean="0"/>
              <a:t>HiveQL includes a type system with support for tables. </a:t>
            </a:r>
          </a:p>
          <a:p>
            <a:pPr lvl="1"/>
            <a:endParaRPr lang="en-IN" dirty="0" smtClean="0"/>
          </a:p>
          <a:p>
            <a:pPr lvl="1"/>
            <a:r>
              <a:rPr lang="en-IN" dirty="0" smtClean="0"/>
              <a:t>HiveQL contains primitive types, collections like arrays &amp; maps and nested compositions of the same.</a:t>
            </a:r>
            <a:endParaRPr lang="en-IN" dirty="0"/>
          </a:p>
        </p:txBody>
      </p:sp>
      <p:sp>
        <p:nvSpPr>
          <p:cNvPr id="9218" name="Title 1"/>
          <p:cNvSpPr>
            <a:spLocks noGrp="1"/>
          </p:cNvSpPr>
          <p:nvPr>
            <p:ph type="title"/>
          </p:nvPr>
        </p:nvSpPr>
        <p:spPr/>
        <p:txBody>
          <a:bodyPr/>
          <a:lstStyle/>
          <a:p>
            <a:r>
              <a:rPr lang="en-IN" smtClean="0"/>
              <a:t>What is Hive?</a:t>
            </a:r>
            <a:endParaRPr lang="en-IN" dirty="0" smtClean="0"/>
          </a:p>
        </p:txBody>
      </p:sp>
    </p:spTree>
    <p:extLst>
      <p:ext uri="{BB962C8B-B14F-4D97-AF65-F5344CB8AC3E}">
        <p14:creationId xmlns:p14="http://schemas.microsoft.com/office/powerpoint/2010/main" val="24083500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Placeholder 2"/>
          <p:cNvSpPr>
            <a:spLocks noGrp="1"/>
          </p:cNvSpPr>
          <p:nvPr>
            <p:ph idx="1"/>
          </p:nvPr>
        </p:nvSpPr>
        <p:spPr/>
        <p:txBody>
          <a:bodyPr/>
          <a:lstStyle/>
          <a:p>
            <a:pPr lvl="1"/>
            <a:r>
              <a:rPr lang="en-US" dirty="0" smtClean="0"/>
              <a:t> Basic Sqoop syntax to import table t1 from database </a:t>
            </a:r>
            <a:r>
              <a:rPr lang="en-US" dirty="0" err="1" smtClean="0"/>
              <a:t>db</a:t>
            </a:r>
            <a:r>
              <a:rPr lang="en-US" dirty="0" smtClean="0"/>
              <a:t>, store as tab- separated files, and create a Hive table </a:t>
            </a:r>
            <a:endParaRPr lang="en-US" dirty="0"/>
          </a:p>
        </p:txBody>
      </p:sp>
      <p:sp>
        <p:nvSpPr>
          <p:cNvPr id="31746" name="Title 1"/>
          <p:cNvSpPr>
            <a:spLocks noGrp="1"/>
          </p:cNvSpPr>
          <p:nvPr>
            <p:ph type="title"/>
          </p:nvPr>
        </p:nvSpPr>
        <p:spPr/>
        <p:txBody>
          <a:bodyPr/>
          <a:lstStyle/>
          <a:p>
            <a:r>
              <a:rPr lang="en-IN" smtClean="0"/>
              <a:t>Sqoop Syntax </a:t>
            </a:r>
            <a:endParaRPr lang="en-IN" dirty="0" smtClean="0"/>
          </a:p>
        </p:txBody>
      </p:sp>
      <p:sp>
        <p:nvSpPr>
          <p:cNvPr id="5" name="Rounded Rectangle 4"/>
          <p:cNvSpPr/>
          <p:nvPr/>
        </p:nvSpPr>
        <p:spPr>
          <a:xfrm>
            <a:off x="578733" y="2055304"/>
            <a:ext cx="7948295" cy="285355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50000"/>
              </a:lnSpc>
              <a:defRPr/>
            </a:pPr>
            <a:r>
              <a:rPr lang="en-US" dirty="0" err="1" smtClean="0"/>
              <a:t>sqoop</a:t>
            </a:r>
            <a:r>
              <a:rPr lang="en-US" dirty="0" smtClean="0"/>
              <a:t> import \</a:t>
            </a:r>
          </a:p>
          <a:p>
            <a:pPr>
              <a:lnSpc>
                <a:spcPct val="150000"/>
              </a:lnSpc>
              <a:defRPr/>
            </a:pPr>
            <a:r>
              <a:rPr lang="en-US" dirty="0" smtClean="0"/>
              <a:t>            --username </a:t>
            </a:r>
            <a:r>
              <a:rPr lang="en-US" i="1" dirty="0" smtClean="0"/>
              <a:t>user \</a:t>
            </a:r>
          </a:p>
          <a:p>
            <a:pPr>
              <a:lnSpc>
                <a:spcPct val="150000"/>
              </a:lnSpc>
              <a:defRPr/>
            </a:pPr>
            <a:r>
              <a:rPr lang="en-US" dirty="0" smtClean="0"/>
              <a:t>            --password </a:t>
            </a:r>
            <a:r>
              <a:rPr lang="en-US" i="1" dirty="0" smtClean="0"/>
              <a:t>pass \</a:t>
            </a:r>
          </a:p>
          <a:p>
            <a:pPr>
              <a:lnSpc>
                <a:spcPct val="150000"/>
              </a:lnSpc>
              <a:defRPr/>
            </a:pPr>
            <a:r>
              <a:rPr lang="en-US" dirty="0" smtClean="0"/>
              <a:t>            --connect jdbc:mysql://</a:t>
            </a:r>
            <a:r>
              <a:rPr lang="en-US" i="1" dirty="0" smtClean="0"/>
              <a:t>dbserver.example.com/db \</a:t>
            </a:r>
          </a:p>
          <a:p>
            <a:pPr>
              <a:lnSpc>
                <a:spcPct val="150000"/>
              </a:lnSpc>
              <a:defRPr/>
            </a:pPr>
            <a:r>
              <a:rPr lang="en-US" dirty="0" smtClean="0"/>
              <a:t>            --hive-import \</a:t>
            </a:r>
          </a:p>
          <a:p>
            <a:pPr>
              <a:lnSpc>
                <a:spcPct val="150000"/>
              </a:lnSpc>
              <a:defRPr/>
            </a:pPr>
            <a:r>
              <a:rPr lang="en-US" dirty="0" smtClean="0"/>
              <a:t>            --fields-terminated-by '\t' \</a:t>
            </a:r>
          </a:p>
          <a:p>
            <a:pPr>
              <a:lnSpc>
                <a:spcPct val="150000"/>
              </a:lnSpc>
              <a:defRPr/>
            </a:pPr>
            <a:r>
              <a:rPr lang="en-US" dirty="0" smtClean="0"/>
              <a:t>            --table </a:t>
            </a:r>
            <a:r>
              <a:rPr lang="en-US" i="1" dirty="0" smtClean="0"/>
              <a:t>t1</a:t>
            </a:r>
            <a:endParaRPr lang="en-US" dirty="0">
              <a:solidFill>
                <a:srgbClr val="FF0000"/>
              </a:solidFill>
            </a:endParaRPr>
          </a:p>
        </p:txBody>
      </p:sp>
    </p:spTree>
    <p:extLst>
      <p:ext uri="{BB962C8B-B14F-4D97-AF65-F5344CB8AC3E}">
        <p14:creationId xmlns:p14="http://schemas.microsoft.com/office/powerpoint/2010/main" val="17571601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Placeholder 2"/>
          <p:cNvSpPr>
            <a:spLocks noGrp="1"/>
          </p:cNvSpPr>
          <p:nvPr>
            <p:ph idx="1"/>
          </p:nvPr>
        </p:nvSpPr>
        <p:spPr/>
        <p:txBody>
          <a:bodyPr/>
          <a:lstStyle/>
          <a:p>
            <a:pPr lvl="1"/>
            <a:r>
              <a:rPr lang="en-IN" smtClean="0"/>
              <a:t>Writing Output into Local Filesystem or HDFS.</a:t>
            </a:r>
          </a:p>
          <a:p>
            <a:pPr lvl="2"/>
            <a:r>
              <a:rPr lang="en-IN" smtClean="0"/>
              <a:t>INSERT OVERWRITE DIRECTORY</a:t>
            </a:r>
          </a:p>
          <a:p>
            <a:endParaRPr lang="en-IN" smtClean="0"/>
          </a:p>
          <a:p>
            <a:pPr lvl="1"/>
            <a:r>
              <a:rPr lang="en-IN" smtClean="0"/>
              <a:t>Writing Output to an existing Hive Table. </a:t>
            </a:r>
          </a:p>
          <a:p>
            <a:pPr lvl="2"/>
            <a:r>
              <a:rPr lang="en-IN" smtClean="0"/>
              <a:t>INSERT OVERWRITE</a:t>
            </a:r>
          </a:p>
          <a:p>
            <a:pPr lvl="2"/>
            <a:endParaRPr lang="en-IN" smtClean="0"/>
          </a:p>
          <a:p>
            <a:pPr lvl="2"/>
            <a:r>
              <a:rPr lang="en-IN" smtClean="0"/>
              <a:t>INSERT INTO</a:t>
            </a:r>
            <a:endParaRPr lang="en-IN" dirty="0"/>
          </a:p>
        </p:txBody>
      </p:sp>
      <p:sp>
        <p:nvSpPr>
          <p:cNvPr id="32770" name="Title 1"/>
          <p:cNvSpPr>
            <a:spLocks noGrp="1"/>
          </p:cNvSpPr>
          <p:nvPr>
            <p:ph type="title"/>
          </p:nvPr>
        </p:nvSpPr>
        <p:spPr/>
        <p:txBody>
          <a:bodyPr/>
          <a:lstStyle/>
          <a:p>
            <a:r>
              <a:rPr lang="en-IN" smtClean="0"/>
              <a:t>Storing Query Results in HDFS </a:t>
            </a:r>
            <a:br>
              <a:rPr lang="en-IN" smtClean="0"/>
            </a:br>
            <a:endParaRPr lang="en-IN" dirty="0" smtClean="0"/>
          </a:p>
        </p:txBody>
      </p:sp>
    </p:spTree>
    <p:extLst>
      <p:ext uri="{BB962C8B-B14F-4D97-AF65-F5344CB8AC3E}">
        <p14:creationId xmlns:p14="http://schemas.microsoft.com/office/powerpoint/2010/main" val="24844826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Placeholder 2"/>
          <p:cNvSpPr>
            <a:spLocks noGrp="1"/>
          </p:cNvSpPr>
          <p:nvPr>
            <p:ph idx="1"/>
          </p:nvPr>
        </p:nvSpPr>
        <p:spPr/>
        <p:txBody>
          <a:bodyPr/>
          <a:lstStyle/>
          <a:p>
            <a:pPr lvl="1"/>
            <a:r>
              <a:rPr lang="en-IN" smtClean="0"/>
              <a:t>INSERT OVERWRITE</a:t>
            </a:r>
          </a:p>
          <a:p>
            <a:pPr lvl="2"/>
            <a:r>
              <a:rPr lang="en-IN" smtClean="0"/>
              <a:t>Copies data from one Hive table into another table </a:t>
            </a:r>
          </a:p>
          <a:p>
            <a:pPr lvl="2"/>
            <a:endParaRPr lang="en-IN" smtClean="0"/>
          </a:p>
          <a:p>
            <a:pPr lvl="2"/>
            <a:r>
              <a:rPr lang="en-IN" smtClean="0"/>
              <a:t>Overwrites contents of second table</a:t>
            </a:r>
          </a:p>
          <a:p>
            <a:pPr lvl="2"/>
            <a:endParaRPr lang="en-IN" smtClean="0"/>
          </a:p>
          <a:p>
            <a:pPr lvl="2"/>
            <a:endParaRPr lang="en-IN" smtClean="0"/>
          </a:p>
          <a:p>
            <a:pPr lvl="1"/>
            <a:endParaRPr lang="en-IN" smtClean="0"/>
          </a:p>
          <a:p>
            <a:pPr lvl="1"/>
            <a:r>
              <a:rPr lang="en-IN" smtClean="0"/>
              <a:t>INSERT INTO</a:t>
            </a:r>
          </a:p>
          <a:p>
            <a:pPr lvl="2"/>
            <a:r>
              <a:rPr lang="en-IN" smtClean="0"/>
              <a:t>Like INSERT OVERWRITE, it copies data from one table into another</a:t>
            </a:r>
          </a:p>
          <a:p>
            <a:pPr lvl="2"/>
            <a:endParaRPr lang="en-IN" smtClean="0"/>
          </a:p>
          <a:p>
            <a:pPr lvl="2"/>
            <a:r>
              <a:rPr lang="en-IN" smtClean="0"/>
              <a:t>However, it appends to (rather than overwrite) the contents of  the second table</a:t>
            </a:r>
          </a:p>
          <a:p>
            <a:pPr lvl="2"/>
            <a:endParaRPr lang="en-IN" smtClean="0"/>
          </a:p>
          <a:p>
            <a:pPr lvl="1"/>
            <a:r>
              <a:rPr lang="en-IN" smtClean="0"/>
              <a:t>INSERT INTO is only supported in Hive versions 0.8 and later</a:t>
            </a:r>
          </a:p>
          <a:p>
            <a:pPr lvl="1"/>
            <a:endParaRPr lang="en-IN" smtClean="0"/>
          </a:p>
          <a:p>
            <a:pPr lvl="1"/>
            <a:endParaRPr lang="en-IN" smtClean="0"/>
          </a:p>
          <a:p>
            <a:pPr lvl="1"/>
            <a:endParaRPr lang="en-IN" dirty="0" smtClean="0"/>
          </a:p>
        </p:txBody>
      </p:sp>
      <p:sp>
        <p:nvSpPr>
          <p:cNvPr id="33794" name="Title 1"/>
          <p:cNvSpPr>
            <a:spLocks noGrp="1"/>
          </p:cNvSpPr>
          <p:nvPr>
            <p:ph type="title"/>
          </p:nvPr>
        </p:nvSpPr>
        <p:spPr/>
        <p:txBody>
          <a:bodyPr/>
          <a:lstStyle/>
          <a:p>
            <a:r>
              <a:rPr lang="en-IN" smtClean="0"/>
              <a:t>Writing Output an Existing Hive Table </a:t>
            </a:r>
            <a:endParaRPr lang="en-IN" dirty="0" smtClean="0"/>
          </a:p>
        </p:txBody>
      </p:sp>
      <p:sp>
        <p:nvSpPr>
          <p:cNvPr id="6" name="Rounded Rectangle 5"/>
          <p:cNvSpPr/>
          <p:nvPr/>
        </p:nvSpPr>
        <p:spPr>
          <a:xfrm>
            <a:off x="590308" y="2602887"/>
            <a:ext cx="7700853" cy="58332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defRPr/>
            </a:pPr>
            <a:r>
              <a:rPr lang="en-US" b="1" dirty="0" smtClean="0"/>
              <a:t>INSERT </a:t>
            </a:r>
            <a:r>
              <a:rPr lang="en-US" b="1" dirty="0" smtClean="0">
                <a:solidFill>
                  <a:schemeClr val="tx1"/>
                </a:solidFill>
              </a:rPr>
              <a:t>OVERWRITE TABLE </a:t>
            </a:r>
            <a:r>
              <a:rPr lang="en-US" dirty="0" smtClean="0"/>
              <a:t>t2</a:t>
            </a:r>
            <a:r>
              <a:rPr lang="en-US" b="1" dirty="0" smtClean="0"/>
              <a:t> SELECT * FROM</a:t>
            </a:r>
            <a:r>
              <a:rPr lang="en-US" dirty="0" smtClean="0"/>
              <a:t> t</a:t>
            </a:r>
            <a:r>
              <a:rPr lang="en-US" b="1" dirty="0" smtClean="0"/>
              <a:t>;</a:t>
            </a:r>
            <a:endParaRPr lang="en-US" dirty="0">
              <a:solidFill>
                <a:srgbClr val="FF0000"/>
              </a:solidFill>
            </a:endParaRPr>
          </a:p>
        </p:txBody>
      </p:sp>
      <p:sp>
        <p:nvSpPr>
          <p:cNvPr id="7" name="Rounded Rectangle 6"/>
          <p:cNvSpPr/>
          <p:nvPr/>
        </p:nvSpPr>
        <p:spPr>
          <a:xfrm>
            <a:off x="537505" y="5267074"/>
            <a:ext cx="7753656" cy="58332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defRPr/>
            </a:pPr>
            <a:r>
              <a:rPr lang="en-US" b="1" dirty="0" smtClean="0"/>
              <a:t>INSERT</a:t>
            </a:r>
            <a:r>
              <a:rPr lang="en-US" b="1" dirty="0" smtClean="0">
                <a:solidFill>
                  <a:schemeClr val="tx1"/>
                </a:solidFill>
              </a:rPr>
              <a:t> INTO </a:t>
            </a:r>
            <a:r>
              <a:rPr lang="en-US" b="1" dirty="0" smtClean="0"/>
              <a:t>TABLE </a:t>
            </a:r>
            <a:r>
              <a:rPr lang="en-US" dirty="0" smtClean="0"/>
              <a:t>t2 </a:t>
            </a:r>
            <a:r>
              <a:rPr lang="en-US" b="1" dirty="0" smtClean="0"/>
              <a:t>SELECT * FROM </a:t>
            </a:r>
            <a:r>
              <a:rPr lang="en-US" dirty="0" smtClean="0"/>
              <a:t>t</a:t>
            </a:r>
            <a:r>
              <a:rPr lang="en-US" b="1" dirty="0" smtClean="0"/>
              <a:t>;</a:t>
            </a:r>
            <a:endParaRPr lang="en-US" dirty="0">
              <a:solidFill>
                <a:srgbClr val="FF0000"/>
              </a:solidFill>
            </a:endParaRPr>
          </a:p>
        </p:txBody>
      </p:sp>
    </p:spTree>
    <p:extLst>
      <p:ext uri="{BB962C8B-B14F-4D97-AF65-F5344CB8AC3E}">
        <p14:creationId xmlns:p14="http://schemas.microsoft.com/office/powerpoint/2010/main" val="35679427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Placeholder 2"/>
          <p:cNvSpPr>
            <a:spLocks noGrp="1"/>
          </p:cNvSpPr>
          <p:nvPr>
            <p:ph idx="1"/>
          </p:nvPr>
        </p:nvSpPr>
        <p:spPr/>
        <p:txBody>
          <a:bodyPr/>
          <a:lstStyle/>
          <a:p>
            <a:pPr lvl="1"/>
            <a:r>
              <a:rPr lang="en-IN" dirty="0" smtClean="0"/>
              <a:t> INSERT OVERWRITE DIRECTORY</a:t>
            </a:r>
          </a:p>
          <a:p>
            <a:pPr lvl="2"/>
            <a:r>
              <a:rPr lang="en-IN" dirty="0" smtClean="0"/>
              <a:t>Writes query results into HDFS</a:t>
            </a:r>
          </a:p>
          <a:p>
            <a:pPr lvl="2"/>
            <a:endParaRPr lang="en-IN" dirty="0" smtClean="0"/>
          </a:p>
          <a:p>
            <a:pPr lvl="2"/>
            <a:r>
              <a:rPr lang="en-IN" dirty="0" smtClean="0"/>
              <a:t>Can specify LOCAL to write to the local file system</a:t>
            </a:r>
          </a:p>
          <a:p>
            <a:pPr lvl="2"/>
            <a:endParaRPr lang="en-IN" dirty="0" smtClean="0"/>
          </a:p>
          <a:p>
            <a:pPr lvl="2"/>
            <a:r>
              <a:rPr lang="en-IN" dirty="0" smtClean="0"/>
              <a:t>Data written to the file system is serialized as text</a:t>
            </a:r>
          </a:p>
          <a:p>
            <a:pPr marL="539723" lvl="2" indent="0">
              <a:buNone/>
            </a:pPr>
            <a:endParaRPr lang="en-IN" dirty="0" smtClean="0"/>
          </a:p>
          <a:p>
            <a:pPr lvl="2"/>
            <a:r>
              <a:rPr lang="en-IN" dirty="0" smtClean="0"/>
              <a:t>Columns are separated by Ctrl-A characters  </a:t>
            </a:r>
          </a:p>
          <a:p>
            <a:pPr lvl="2"/>
            <a:r>
              <a:rPr lang="en-IN" dirty="0" smtClean="0"/>
              <a:t>Rows are separated by newlines</a:t>
            </a:r>
          </a:p>
          <a:p>
            <a:pPr lvl="2"/>
            <a:r>
              <a:rPr lang="en-IN" dirty="0" smtClean="0"/>
              <a:t>Appropriate for extracting large amounts of data from Hive</a:t>
            </a:r>
          </a:p>
          <a:p>
            <a:pPr lvl="1"/>
            <a:r>
              <a:rPr lang="en-IN" dirty="0" smtClean="0"/>
              <a:t>Example </a:t>
            </a:r>
          </a:p>
          <a:p>
            <a:pPr lvl="2"/>
            <a:r>
              <a:rPr lang="en-IN" dirty="0" smtClean="0"/>
              <a:t>Write out the entire contents of table ‘t’ to the local file system.</a:t>
            </a:r>
          </a:p>
          <a:p>
            <a:endParaRPr lang="en-IN" dirty="0" smtClean="0"/>
          </a:p>
        </p:txBody>
      </p:sp>
      <p:sp>
        <p:nvSpPr>
          <p:cNvPr id="34818" name="Title 1"/>
          <p:cNvSpPr>
            <a:spLocks noGrp="1"/>
          </p:cNvSpPr>
          <p:nvPr>
            <p:ph type="title"/>
          </p:nvPr>
        </p:nvSpPr>
        <p:spPr/>
        <p:txBody>
          <a:bodyPr/>
          <a:lstStyle/>
          <a:p>
            <a:r>
              <a:rPr lang="en-IN" dirty="0" smtClean="0"/>
              <a:t>Writing Output - Local file system or HDFS </a:t>
            </a:r>
          </a:p>
        </p:txBody>
      </p:sp>
      <p:sp>
        <p:nvSpPr>
          <p:cNvPr id="5" name="Rounded Rectangle 4"/>
          <p:cNvSpPr/>
          <p:nvPr/>
        </p:nvSpPr>
        <p:spPr>
          <a:xfrm>
            <a:off x="578733" y="5112113"/>
            <a:ext cx="7850197" cy="7409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defRPr/>
            </a:pPr>
            <a:r>
              <a:rPr lang="en-US" b="1" dirty="0" smtClean="0">
                <a:solidFill>
                  <a:schemeClr val="tx1"/>
                </a:solidFill>
                <a:latin typeface="Arial" pitchFamily="34" charset="0"/>
                <a:cs typeface="Arial" pitchFamily="34" charset="0"/>
              </a:rPr>
              <a:t>INSERT OVERWRITE LOCAL DIRECTORY   </a:t>
            </a:r>
            <a:r>
              <a:rPr lang="en-US" dirty="0" smtClean="0">
                <a:latin typeface="Arial" pitchFamily="34" charset="0"/>
                <a:cs typeface="Arial" pitchFamily="34" charset="0"/>
              </a:rPr>
              <a:t>'/path/file.dat'</a:t>
            </a:r>
          </a:p>
          <a:p>
            <a:pPr>
              <a:defRPr/>
            </a:pPr>
            <a:r>
              <a:rPr lang="en-US" b="1" dirty="0" smtClean="0">
                <a:latin typeface="Arial" pitchFamily="34" charset="0"/>
                <a:cs typeface="Arial" pitchFamily="34" charset="0"/>
              </a:rPr>
              <a:t>                   SELECT * FROM </a:t>
            </a:r>
            <a:r>
              <a:rPr lang="en-US" dirty="0" smtClean="0">
                <a:latin typeface="Arial" pitchFamily="34" charset="0"/>
                <a:cs typeface="Arial" pitchFamily="34" charset="0"/>
              </a:rPr>
              <a:t>t</a:t>
            </a:r>
            <a:r>
              <a:rPr lang="en-US" b="1" dirty="0" smtClean="0">
                <a:latin typeface="Arial" pitchFamily="34" charset="0"/>
                <a:cs typeface="Arial" pitchFamily="34" charset="0"/>
              </a:rPr>
              <a:t>;</a:t>
            </a:r>
            <a:endParaRPr lang="en-US"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5359707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Placeholder 2"/>
          <p:cNvSpPr>
            <a:spLocks noGrp="1"/>
          </p:cNvSpPr>
          <p:nvPr>
            <p:ph idx="1"/>
          </p:nvPr>
        </p:nvSpPr>
        <p:spPr/>
        <p:txBody>
          <a:bodyPr/>
          <a:lstStyle/>
          <a:p>
            <a:pPr lvl="1"/>
            <a:r>
              <a:rPr lang="en-IN" smtClean="0"/>
              <a:t>Earlier versions of Hive placed all tables in the same namespace. </a:t>
            </a:r>
          </a:p>
          <a:p>
            <a:pPr lvl="1"/>
            <a:endParaRPr lang="en-IN" smtClean="0"/>
          </a:p>
          <a:p>
            <a:pPr lvl="1"/>
            <a:r>
              <a:rPr lang="en-IN" smtClean="0"/>
              <a:t>This is still the default. </a:t>
            </a:r>
          </a:p>
          <a:p>
            <a:pPr lvl="1"/>
            <a:endParaRPr lang="en-IN" smtClean="0"/>
          </a:p>
          <a:p>
            <a:pPr lvl="1"/>
            <a:r>
              <a:rPr lang="en-IN" smtClean="0"/>
              <a:t>Recent versions support the creation of multiple databases. </a:t>
            </a:r>
          </a:p>
          <a:p>
            <a:pPr lvl="2"/>
            <a:r>
              <a:rPr lang="en-IN" smtClean="0"/>
              <a:t>Useful on clusters with multiple users</a:t>
            </a:r>
          </a:p>
          <a:p>
            <a:pPr lvl="2"/>
            <a:endParaRPr lang="en-IN" smtClean="0"/>
          </a:p>
          <a:p>
            <a:pPr lvl="1"/>
            <a:r>
              <a:rPr lang="en-IN" smtClean="0"/>
              <a:t> Default database is named default.</a:t>
            </a:r>
            <a:endParaRPr lang="en-IN" dirty="0"/>
          </a:p>
        </p:txBody>
      </p:sp>
      <p:sp>
        <p:nvSpPr>
          <p:cNvPr id="35842" name="Title 1"/>
          <p:cNvSpPr>
            <a:spLocks noGrp="1"/>
          </p:cNvSpPr>
          <p:nvPr>
            <p:ph type="title"/>
          </p:nvPr>
        </p:nvSpPr>
        <p:spPr/>
        <p:txBody>
          <a:bodyPr/>
          <a:lstStyle/>
          <a:p>
            <a:r>
              <a:rPr lang="en-IN" smtClean="0"/>
              <a:t>Multiple Databases in Hive </a:t>
            </a:r>
            <a:endParaRPr lang="en-IN" dirty="0" smtClean="0"/>
          </a:p>
        </p:txBody>
      </p:sp>
    </p:spTree>
    <p:extLst>
      <p:ext uri="{BB962C8B-B14F-4D97-AF65-F5344CB8AC3E}">
        <p14:creationId xmlns:p14="http://schemas.microsoft.com/office/powerpoint/2010/main" val="11872504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ctrTitle"/>
          </p:nvPr>
        </p:nvSpPr>
        <p:spPr/>
        <p:txBody>
          <a:bodyPr/>
          <a:lstStyle/>
          <a:p>
            <a:r>
              <a:rPr lang="en-IN" dirty="0" smtClean="0"/>
              <a:t>Hands-On Exercise</a:t>
            </a:r>
          </a:p>
        </p:txBody>
      </p:sp>
    </p:spTree>
    <p:extLst>
      <p:ext uri="{BB962C8B-B14F-4D97-AF65-F5344CB8AC3E}">
        <p14:creationId xmlns:p14="http://schemas.microsoft.com/office/powerpoint/2010/main" val="14456512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IN" smtClean="0"/>
              <a:t>Manipulating Data with Hive</a:t>
            </a:r>
            <a:endParaRPr lang="en-IN" dirty="0" smtClean="0"/>
          </a:p>
        </p:txBody>
      </p:sp>
    </p:spTree>
    <p:extLst>
      <p:ext uri="{BB962C8B-B14F-4D97-AF65-F5344CB8AC3E}">
        <p14:creationId xmlns:p14="http://schemas.microsoft.com/office/powerpoint/2010/main" val="28457116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Placeholder 2"/>
          <p:cNvSpPr>
            <a:spLocks noGrp="1"/>
          </p:cNvSpPr>
          <p:nvPr>
            <p:ph idx="1"/>
          </p:nvPr>
        </p:nvSpPr>
        <p:spPr/>
        <p:txBody>
          <a:bodyPr/>
          <a:lstStyle/>
          <a:p>
            <a:pPr lvl="1"/>
            <a:r>
              <a:rPr lang="en-US" dirty="0" smtClean="0"/>
              <a:t>An Introduction to </a:t>
            </a:r>
            <a:r>
              <a:rPr lang="en-US" dirty="0" err="1" smtClean="0"/>
              <a:t>HiveQL</a:t>
            </a:r>
            <a:endParaRPr lang="en-US" dirty="0" smtClean="0"/>
          </a:p>
          <a:p>
            <a:pPr lvl="1"/>
            <a:endParaRPr lang="en-US" dirty="0" smtClean="0"/>
          </a:p>
          <a:p>
            <a:pPr lvl="1"/>
            <a:r>
              <a:rPr lang="en-US" dirty="0" smtClean="0"/>
              <a:t>Retrieving Data using the Select statement</a:t>
            </a:r>
          </a:p>
          <a:p>
            <a:pPr lvl="1"/>
            <a:endParaRPr lang="en-US" dirty="0" smtClean="0"/>
          </a:p>
          <a:p>
            <a:pPr lvl="1"/>
            <a:r>
              <a:rPr lang="en-US" dirty="0" smtClean="0"/>
              <a:t>Joining Tables </a:t>
            </a:r>
          </a:p>
          <a:p>
            <a:pPr lvl="1"/>
            <a:endParaRPr lang="en-US" dirty="0" smtClean="0"/>
          </a:p>
          <a:p>
            <a:pPr lvl="1"/>
            <a:r>
              <a:rPr lang="en-US" dirty="0" smtClean="0"/>
              <a:t>Basic Hive Functions </a:t>
            </a:r>
          </a:p>
          <a:p>
            <a:pPr lvl="1"/>
            <a:endParaRPr lang="en-US" dirty="0" smtClean="0"/>
          </a:p>
          <a:p>
            <a:pPr lvl="1"/>
            <a:r>
              <a:rPr lang="en-US" dirty="0" smtClean="0"/>
              <a:t>More Advanced </a:t>
            </a:r>
            <a:r>
              <a:rPr lang="en-US" dirty="0" err="1" smtClean="0"/>
              <a:t>HiveQL</a:t>
            </a:r>
            <a:r>
              <a:rPr lang="en-US" dirty="0" smtClean="0"/>
              <a:t> Queries </a:t>
            </a:r>
          </a:p>
          <a:p>
            <a:pPr lvl="1"/>
            <a:endParaRPr lang="en-US" dirty="0" smtClean="0"/>
          </a:p>
          <a:p>
            <a:pPr lvl="1"/>
            <a:r>
              <a:rPr lang="en-US" dirty="0" smtClean="0"/>
              <a:t>Statistics and Data Mining</a:t>
            </a:r>
            <a:endParaRPr lang="en-US" dirty="0"/>
          </a:p>
        </p:txBody>
      </p:sp>
      <p:sp>
        <p:nvSpPr>
          <p:cNvPr id="38914" name="Rectangle 29"/>
          <p:cNvSpPr>
            <a:spLocks noGrp="1" noChangeArrowheads="1"/>
          </p:cNvSpPr>
          <p:nvPr>
            <p:ph type="title"/>
          </p:nvPr>
        </p:nvSpPr>
        <p:spPr/>
        <p:txBody>
          <a:bodyPr/>
          <a:lstStyle/>
          <a:p>
            <a:r>
              <a:rPr lang="en-IN" dirty="0" smtClean="0"/>
              <a:t>Data retrieval in Hive</a:t>
            </a:r>
          </a:p>
        </p:txBody>
      </p:sp>
    </p:spTree>
    <p:extLst>
      <p:ext uri="{BB962C8B-B14F-4D97-AF65-F5344CB8AC3E}">
        <p14:creationId xmlns:p14="http://schemas.microsoft.com/office/powerpoint/2010/main" val="19321703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Placeholder 2"/>
          <p:cNvSpPr>
            <a:spLocks noGrp="1"/>
          </p:cNvSpPr>
          <p:nvPr>
            <p:ph idx="1"/>
          </p:nvPr>
        </p:nvSpPr>
        <p:spPr/>
        <p:txBody>
          <a:bodyPr/>
          <a:lstStyle/>
          <a:p>
            <a:pPr lvl="1"/>
            <a:r>
              <a:rPr lang="en-IN" dirty="0" smtClean="0"/>
              <a:t>HiveQL  is Hive’s query language, a dialectic of SQL</a:t>
            </a:r>
          </a:p>
          <a:p>
            <a:pPr lvl="2"/>
            <a:r>
              <a:rPr lang="en-IN" dirty="0" smtClean="0"/>
              <a:t>Has many elements that are in SQL-92</a:t>
            </a:r>
          </a:p>
          <a:p>
            <a:pPr lvl="2"/>
            <a:endParaRPr lang="en-IN" dirty="0" smtClean="0"/>
          </a:p>
          <a:p>
            <a:pPr lvl="2"/>
            <a:r>
              <a:rPr lang="en-IN" dirty="0" smtClean="0"/>
              <a:t>Has some additional elements that are not in SQL-92</a:t>
            </a:r>
          </a:p>
          <a:p>
            <a:pPr lvl="2"/>
            <a:endParaRPr lang="en-IN" dirty="0" smtClean="0"/>
          </a:p>
          <a:p>
            <a:pPr lvl="2"/>
            <a:r>
              <a:rPr lang="en-IN" dirty="0" smtClean="0"/>
              <a:t>Supports JOINS, AGGREGATES,SUBQUERIES etc.</a:t>
            </a:r>
          </a:p>
          <a:p>
            <a:pPr lvl="2"/>
            <a:endParaRPr lang="en-IN" dirty="0" smtClean="0"/>
          </a:p>
          <a:p>
            <a:pPr lvl="2"/>
            <a:r>
              <a:rPr lang="en-IN" dirty="0" smtClean="0"/>
              <a:t>Does not support UPDATE or DELETE</a:t>
            </a:r>
          </a:p>
          <a:p>
            <a:pPr lvl="2"/>
            <a:endParaRPr lang="en-IN" dirty="0" smtClean="0"/>
          </a:p>
          <a:p>
            <a:pPr lvl="1"/>
            <a:r>
              <a:rPr lang="en-IN" dirty="0" smtClean="0"/>
              <a:t>Includes Hive-specific extensions</a:t>
            </a:r>
          </a:p>
          <a:p>
            <a:pPr lvl="3"/>
            <a:r>
              <a:rPr lang="en-IN" dirty="0" smtClean="0"/>
              <a:t>Partitioning</a:t>
            </a:r>
          </a:p>
          <a:p>
            <a:pPr lvl="3"/>
            <a:r>
              <a:rPr lang="en-IN" dirty="0" smtClean="0"/>
              <a:t>Sampling</a:t>
            </a:r>
          </a:p>
          <a:p>
            <a:pPr lvl="3"/>
            <a:r>
              <a:rPr lang="en-IN" dirty="0" smtClean="0"/>
              <a:t>Complex data structures (</a:t>
            </a:r>
            <a:r>
              <a:rPr lang="en-IN" dirty="0" err="1" smtClean="0"/>
              <a:t>Structs</a:t>
            </a:r>
            <a:r>
              <a:rPr lang="en-IN" dirty="0" smtClean="0"/>
              <a:t>, Maps, Arrays)</a:t>
            </a:r>
          </a:p>
          <a:p>
            <a:pPr lvl="3"/>
            <a:r>
              <a:rPr lang="en-IN" dirty="0" smtClean="0"/>
              <a:t>User-defined functions</a:t>
            </a:r>
          </a:p>
          <a:p>
            <a:pPr lvl="3"/>
            <a:r>
              <a:rPr lang="en-IN" dirty="0" smtClean="0"/>
              <a:t>Multi-table inserts</a:t>
            </a:r>
            <a:endParaRPr lang="en-IN" dirty="0"/>
          </a:p>
        </p:txBody>
      </p:sp>
      <p:sp>
        <p:nvSpPr>
          <p:cNvPr id="39938" name="Title 1"/>
          <p:cNvSpPr>
            <a:spLocks noGrp="1"/>
          </p:cNvSpPr>
          <p:nvPr>
            <p:ph type="title"/>
          </p:nvPr>
        </p:nvSpPr>
        <p:spPr/>
        <p:txBody>
          <a:bodyPr/>
          <a:lstStyle/>
          <a:p>
            <a:r>
              <a:rPr lang="en-IN" dirty="0" smtClean="0"/>
              <a:t>An Introduction to HiveQL</a:t>
            </a:r>
          </a:p>
        </p:txBody>
      </p:sp>
    </p:spTree>
    <p:extLst>
      <p:ext uri="{BB962C8B-B14F-4D97-AF65-F5344CB8AC3E}">
        <p14:creationId xmlns:p14="http://schemas.microsoft.com/office/powerpoint/2010/main" val="3401134661"/>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Placeholder 2"/>
          <p:cNvSpPr>
            <a:spLocks noGrp="1"/>
          </p:cNvSpPr>
          <p:nvPr>
            <p:ph idx="1"/>
          </p:nvPr>
        </p:nvSpPr>
        <p:spPr/>
        <p:txBody>
          <a:bodyPr/>
          <a:lstStyle/>
          <a:p>
            <a:pPr lvl="1"/>
            <a:r>
              <a:rPr lang="en-US" smtClean="0"/>
              <a:t>Hive uses the SELECT statement to retrieve data.</a:t>
            </a:r>
          </a:p>
          <a:p>
            <a:pPr lvl="1"/>
            <a:endParaRPr lang="en-US" smtClean="0"/>
          </a:p>
          <a:p>
            <a:pPr lvl="1"/>
            <a:endParaRPr lang="en-US" smtClean="0"/>
          </a:p>
          <a:p>
            <a:pPr lvl="1"/>
            <a:endParaRPr lang="en-US" smtClean="0"/>
          </a:p>
          <a:p>
            <a:pPr lvl="1"/>
            <a:r>
              <a:rPr lang="en-US" smtClean="0"/>
              <a:t>Expressions can be column names, function calls etc.</a:t>
            </a:r>
          </a:p>
          <a:p>
            <a:pPr lvl="1"/>
            <a:endParaRPr lang="en-US" smtClean="0"/>
          </a:p>
          <a:p>
            <a:pPr lvl="1"/>
            <a:r>
              <a:rPr lang="en-US" smtClean="0"/>
              <a:t>FROM clause is required.</a:t>
            </a:r>
          </a:p>
          <a:p>
            <a:pPr lvl="1"/>
            <a:endParaRPr lang="en-US" smtClean="0"/>
          </a:p>
          <a:p>
            <a:pPr lvl="1"/>
            <a:r>
              <a:rPr lang="en-US" smtClean="0"/>
              <a:t>Hive keywords are not case-sensitive.</a:t>
            </a:r>
            <a:endParaRPr lang="en-US" dirty="0"/>
          </a:p>
        </p:txBody>
      </p:sp>
      <p:sp>
        <p:nvSpPr>
          <p:cNvPr id="40962" name="Title 1"/>
          <p:cNvSpPr>
            <a:spLocks noGrp="1"/>
          </p:cNvSpPr>
          <p:nvPr>
            <p:ph type="title"/>
          </p:nvPr>
        </p:nvSpPr>
        <p:spPr/>
        <p:txBody>
          <a:bodyPr/>
          <a:lstStyle/>
          <a:p>
            <a:r>
              <a:rPr lang="en-IN" smtClean="0"/>
              <a:t>Retrieving Data using select Statement</a:t>
            </a:r>
            <a:endParaRPr lang="en-IN" dirty="0" smtClean="0"/>
          </a:p>
        </p:txBody>
      </p:sp>
      <p:sp>
        <p:nvSpPr>
          <p:cNvPr id="7" name="Rounded Rectangle 6"/>
          <p:cNvSpPr/>
          <p:nvPr/>
        </p:nvSpPr>
        <p:spPr>
          <a:xfrm>
            <a:off x="590307" y="1869631"/>
            <a:ext cx="7755155" cy="6306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defRPr/>
            </a:pPr>
            <a:r>
              <a:rPr lang="en-US" b="1" dirty="0" smtClean="0">
                <a:solidFill>
                  <a:schemeClr val="tx1"/>
                </a:solidFill>
                <a:latin typeface="Arial" pitchFamily="34" charset="0"/>
                <a:cs typeface="Arial" pitchFamily="34" charset="0"/>
              </a:rPr>
              <a:t>SELECT  </a:t>
            </a:r>
            <a:r>
              <a:rPr lang="en-US" dirty="0" smtClean="0">
                <a:solidFill>
                  <a:schemeClr val="tx1"/>
                </a:solidFill>
                <a:latin typeface="Arial" pitchFamily="34" charset="0"/>
                <a:cs typeface="Arial" pitchFamily="34" charset="0"/>
              </a:rPr>
              <a:t>expr, expr, … </a:t>
            </a:r>
            <a:r>
              <a:rPr lang="en-US" b="1" dirty="0" smtClean="0">
                <a:solidFill>
                  <a:schemeClr val="tx1"/>
                </a:solidFill>
                <a:latin typeface="Arial" pitchFamily="34" charset="0"/>
                <a:cs typeface="Arial" pitchFamily="34" charset="0"/>
              </a:rPr>
              <a:t>FROM</a:t>
            </a:r>
            <a:r>
              <a:rPr lang="en-US" dirty="0" smtClean="0">
                <a:solidFill>
                  <a:schemeClr val="tx1"/>
                </a:solidFill>
                <a:latin typeface="Arial" pitchFamily="34" charset="0"/>
                <a:cs typeface="Arial" pitchFamily="34" charset="0"/>
              </a:rPr>
              <a:t> tablename</a:t>
            </a:r>
            <a:endParaRPr lang="en-US"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57059224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Placeholder 2"/>
          <p:cNvSpPr>
            <a:spLocks noGrp="1"/>
          </p:cNvSpPr>
          <p:nvPr>
            <p:ph idx="1"/>
          </p:nvPr>
        </p:nvSpPr>
        <p:spPr/>
        <p:txBody>
          <a:bodyPr/>
          <a:lstStyle/>
          <a:p>
            <a:r>
              <a:rPr lang="en-IN" dirty="0" smtClean="0"/>
              <a:t>In addition, HiveQL enables users to plug in custom map-reduce scripts into queries. </a:t>
            </a:r>
          </a:p>
          <a:p>
            <a:endParaRPr lang="en-US" dirty="0" smtClean="0"/>
          </a:p>
          <a:p>
            <a:r>
              <a:rPr lang="en-US" dirty="0" smtClean="0"/>
              <a:t>Hive also includes a system catalog - </a:t>
            </a:r>
            <a:r>
              <a:rPr lang="en-US" dirty="0" err="1" smtClean="0"/>
              <a:t>Metastore</a:t>
            </a:r>
            <a:r>
              <a:rPr lang="en-US" dirty="0" smtClean="0"/>
              <a:t> – that contains schemas and statistics, which are useful in data exploration, query optimization and query compilation.</a:t>
            </a:r>
          </a:p>
          <a:p>
            <a:pPr marL="0" indent="0">
              <a:buNone/>
            </a:pPr>
            <a:endParaRPr lang="en-US" dirty="0" smtClean="0"/>
          </a:p>
          <a:p>
            <a:r>
              <a:rPr lang="en-US" dirty="0" smtClean="0"/>
              <a:t>The Hive implementation at Facebook contains tens of thousands of tables and stores over 700TB of data. It is being used extensively for both reporting and ad-hoc analyses by more than 200 users per month.</a:t>
            </a:r>
            <a:endParaRPr lang="en-US" dirty="0"/>
          </a:p>
        </p:txBody>
      </p:sp>
      <p:sp>
        <p:nvSpPr>
          <p:cNvPr id="10242" name="Title 1"/>
          <p:cNvSpPr>
            <a:spLocks noGrp="1"/>
          </p:cNvSpPr>
          <p:nvPr>
            <p:ph type="title"/>
          </p:nvPr>
        </p:nvSpPr>
        <p:spPr/>
        <p:txBody>
          <a:bodyPr/>
          <a:lstStyle/>
          <a:p>
            <a:r>
              <a:rPr lang="en-IN" smtClean="0"/>
              <a:t>What is Hive? (cont'd)</a:t>
            </a:r>
            <a:endParaRPr lang="en-IN" dirty="0" smtClean="0"/>
          </a:p>
        </p:txBody>
      </p:sp>
    </p:spTree>
    <p:extLst>
      <p:ext uri="{BB962C8B-B14F-4D97-AF65-F5344CB8AC3E}">
        <p14:creationId xmlns:p14="http://schemas.microsoft.com/office/powerpoint/2010/main" val="34633208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Placeholder 2"/>
          <p:cNvSpPr>
            <a:spLocks noGrp="1"/>
          </p:cNvSpPr>
          <p:nvPr>
            <p:ph idx="1"/>
          </p:nvPr>
        </p:nvSpPr>
        <p:spPr/>
        <p:txBody>
          <a:bodyPr/>
          <a:lstStyle/>
          <a:p>
            <a:pPr lvl="1"/>
            <a:r>
              <a:rPr lang="en-IN" smtClean="0"/>
              <a:t>Tables can be aliased in Hive.</a:t>
            </a:r>
          </a:p>
          <a:p>
            <a:pPr lvl="2"/>
            <a:r>
              <a:rPr lang="en-IN" smtClean="0"/>
              <a:t>However, Hive only accepts the following syntax</a:t>
            </a:r>
          </a:p>
          <a:p>
            <a:pPr lvl="2"/>
            <a:endParaRPr lang="en-IN" smtClean="0"/>
          </a:p>
          <a:p>
            <a:pPr lvl="2"/>
            <a:endParaRPr lang="en-IN" smtClean="0"/>
          </a:p>
          <a:p>
            <a:pPr lvl="2"/>
            <a:endParaRPr lang="en-IN" smtClean="0"/>
          </a:p>
          <a:p>
            <a:pPr lvl="2"/>
            <a:endParaRPr lang="en-IN" smtClean="0"/>
          </a:p>
          <a:p>
            <a:pPr lvl="2"/>
            <a:r>
              <a:rPr lang="en-IN" smtClean="0"/>
              <a:t>Useful to get around a bug that won’t allow a SELECT from a column that has the same name as the table name</a:t>
            </a:r>
          </a:p>
          <a:p>
            <a:pPr lvl="2"/>
            <a:endParaRPr lang="en-IN" smtClean="0"/>
          </a:p>
          <a:p>
            <a:pPr lvl="2"/>
            <a:endParaRPr lang="en-IN" smtClean="0"/>
          </a:p>
          <a:p>
            <a:pPr lvl="2"/>
            <a:endParaRPr lang="en-IN" smtClean="0"/>
          </a:p>
          <a:p>
            <a:pPr lvl="2"/>
            <a:endParaRPr lang="en-IN" smtClean="0"/>
          </a:p>
          <a:p>
            <a:pPr lvl="2"/>
            <a:r>
              <a:rPr lang="en-IN" smtClean="0"/>
              <a:t>Also note that the alternative AS syntax used by some RDBMSs is not supported in Hive</a:t>
            </a:r>
          </a:p>
          <a:p>
            <a:pPr lvl="3"/>
            <a:endParaRPr lang="en-IN" dirty="0" smtClean="0"/>
          </a:p>
        </p:txBody>
      </p:sp>
      <p:sp>
        <p:nvSpPr>
          <p:cNvPr id="41986" name="Title 1"/>
          <p:cNvSpPr>
            <a:spLocks noGrp="1"/>
          </p:cNvSpPr>
          <p:nvPr>
            <p:ph type="title"/>
          </p:nvPr>
        </p:nvSpPr>
        <p:spPr/>
        <p:txBody>
          <a:bodyPr/>
          <a:lstStyle/>
          <a:p>
            <a:r>
              <a:rPr lang="en-IN" smtClean="0"/>
              <a:t>Basic SELECT Syntax</a:t>
            </a:r>
            <a:endParaRPr lang="en-IN" dirty="0" smtClean="0"/>
          </a:p>
        </p:txBody>
      </p:sp>
      <p:sp>
        <p:nvSpPr>
          <p:cNvPr id="4" name="Rounded Rectangle 3"/>
          <p:cNvSpPr/>
          <p:nvPr/>
        </p:nvSpPr>
        <p:spPr>
          <a:xfrm>
            <a:off x="662217" y="2103681"/>
            <a:ext cx="7832056" cy="633046"/>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latin typeface="Arial" pitchFamily="34" charset="0"/>
                <a:cs typeface="Arial" pitchFamily="34" charset="0"/>
              </a:rPr>
              <a:t>SELECT </a:t>
            </a:r>
            <a:r>
              <a:rPr lang="en-US" dirty="0">
                <a:solidFill>
                  <a:schemeClr val="tx1"/>
                </a:solidFill>
                <a:latin typeface="Arial" pitchFamily="34" charset="0"/>
                <a:cs typeface="Arial" pitchFamily="34" charset="0"/>
              </a:rPr>
              <a:t>expr, expr, … </a:t>
            </a:r>
            <a:r>
              <a:rPr lang="en-US" b="1" dirty="0">
                <a:solidFill>
                  <a:schemeClr val="tx1"/>
                </a:solidFill>
                <a:latin typeface="Arial" pitchFamily="34" charset="0"/>
                <a:cs typeface="Arial" pitchFamily="34" charset="0"/>
              </a:rPr>
              <a:t>FROM </a:t>
            </a:r>
            <a:r>
              <a:rPr lang="en-US" dirty="0" err="1">
                <a:solidFill>
                  <a:schemeClr val="tx1"/>
                </a:solidFill>
                <a:latin typeface="Arial" pitchFamily="34" charset="0"/>
                <a:cs typeface="Arial" pitchFamily="34" charset="0"/>
              </a:rPr>
              <a:t>tablename</a:t>
            </a:r>
            <a:r>
              <a:rPr lang="en-US" dirty="0">
                <a:solidFill>
                  <a:schemeClr val="tx1"/>
                </a:solidFill>
                <a:latin typeface="Arial" pitchFamily="34" charset="0"/>
                <a:cs typeface="Arial" pitchFamily="34" charset="0"/>
              </a:rPr>
              <a:t> </a:t>
            </a:r>
            <a:r>
              <a:rPr lang="en-US" dirty="0" smtClean="0">
                <a:solidFill>
                  <a:schemeClr val="tx1"/>
                </a:solidFill>
                <a:latin typeface="Arial" pitchFamily="34" charset="0"/>
                <a:cs typeface="Arial" pitchFamily="34" charset="0"/>
              </a:rPr>
              <a:t>alias </a:t>
            </a:r>
            <a:endParaRPr lang="en-US" dirty="0">
              <a:solidFill>
                <a:schemeClr val="tx1"/>
              </a:solidFill>
              <a:latin typeface="Arial" pitchFamily="34" charset="0"/>
              <a:cs typeface="Arial" pitchFamily="34" charset="0"/>
            </a:endParaRPr>
          </a:p>
        </p:txBody>
      </p:sp>
      <p:sp>
        <p:nvSpPr>
          <p:cNvPr id="5" name="Rounded Rectangle 4"/>
          <p:cNvSpPr/>
          <p:nvPr/>
        </p:nvSpPr>
        <p:spPr>
          <a:xfrm>
            <a:off x="654934" y="3696602"/>
            <a:ext cx="7704170" cy="633046"/>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latin typeface="Arial" pitchFamily="34" charset="0"/>
                <a:cs typeface="Arial" pitchFamily="34" charset="0"/>
              </a:rPr>
              <a:t>SELECT </a:t>
            </a:r>
            <a:r>
              <a:rPr lang="en-US" dirty="0">
                <a:solidFill>
                  <a:schemeClr val="tx1"/>
                </a:solidFill>
                <a:latin typeface="Arial" pitchFamily="34" charset="0"/>
                <a:cs typeface="Arial" pitchFamily="34" charset="0"/>
              </a:rPr>
              <a:t>alias.t </a:t>
            </a:r>
            <a:r>
              <a:rPr lang="en-US" b="1" dirty="0">
                <a:solidFill>
                  <a:schemeClr val="tx1"/>
                </a:solidFill>
                <a:latin typeface="Arial" pitchFamily="34" charset="0"/>
                <a:cs typeface="Arial" pitchFamily="34" charset="0"/>
              </a:rPr>
              <a:t> FROM </a:t>
            </a:r>
            <a:r>
              <a:rPr lang="en-US" dirty="0">
                <a:solidFill>
                  <a:schemeClr val="tx1"/>
                </a:solidFill>
                <a:latin typeface="Arial" pitchFamily="34" charset="0"/>
                <a:cs typeface="Arial" pitchFamily="34" charset="0"/>
              </a:rPr>
              <a:t>t</a:t>
            </a:r>
            <a:r>
              <a:rPr lang="en-US" b="1" dirty="0">
                <a:solidFill>
                  <a:schemeClr val="tx1"/>
                </a:solidFill>
                <a:latin typeface="Arial" pitchFamily="34" charset="0"/>
                <a:cs typeface="Arial" pitchFamily="34" charset="0"/>
              </a:rPr>
              <a:t> </a:t>
            </a:r>
            <a:r>
              <a:rPr lang="en-US" dirty="0">
                <a:solidFill>
                  <a:schemeClr val="tx1"/>
                </a:solidFill>
                <a:latin typeface="Arial" pitchFamily="34" charset="0"/>
                <a:cs typeface="Arial" pitchFamily="34" charset="0"/>
              </a:rPr>
              <a:t>alias</a:t>
            </a:r>
          </a:p>
        </p:txBody>
      </p:sp>
      <p:sp>
        <p:nvSpPr>
          <p:cNvPr id="6" name="Rounded Rectangle 5"/>
          <p:cNvSpPr/>
          <p:nvPr/>
        </p:nvSpPr>
        <p:spPr>
          <a:xfrm>
            <a:off x="731134" y="5307733"/>
            <a:ext cx="7832056" cy="633046"/>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latin typeface="Arial" pitchFamily="34" charset="0"/>
                <a:cs typeface="Arial" pitchFamily="34" charset="0"/>
              </a:rPr>
              <a:t>SELECT </a:t>
            </a:r>
            <a:r>
              <a:rPr lang="en-US" dirty="0">
                <a:solidFill>
                  <a:schemeClr val="tx1"/>
                </a:solidFill>
                <a:latin typeface="Arial" pitchFamily="34" charset="0"/>
                <a:cs typeface="Arial" pitchFamily="34" charset="0"/>
              </a:rPr>
              <a:t>expr, expr, … </a:t>
            </a:r>
            <a:r>
              <a:rPr lang="en-US" b="1" dirty="0">
                <a:solidFill>
                  <a:schemeClr val="tx1"/>
                </a:solidFill>
                <a:latin typeface="Arial" pitchFamily="34" charset="0"/>
                <a:cs typeface="Arial" pitchFamily="34" charset="0"/>
              </a:rPr>
              <a:t>FROM </a:t>
            </a:r>
            <a:r>
              <a:rPr lang="en-US" dirty="0" err="1">
                <a:solidFill>
                  <a:schemeClr val="tx1"/>
                </a:solidFill>
                <a:latin typeface="Arial" pitchFamily="34" charset="0"/>
                <a:cs typeface="Arial" pitchFamily="34" charset="0"/>
              </a:rPr>
              <a:t>tablename</a:t>
            </a:r>
            <a:r>
              <a:rPr lang="en-US" dirty="0">
                <a:solidFill>
                  <a:schemeClr val="tx1"/>
                </a:solidFill>
                <a:latin typeface="Arial" pitchFamily="34" charset="0"/>
                <a:cs typeface="Arial" pitchFamily="34" charset="0"/>
              </a:rPr>
              <a:t> </a:t>
            </a:r>
            <a:r>
              <a:rPr lang="en-US" dirty="0" smtClean="0">
                <a:solidFill>
                  <a:schemeClr val="tx1"/>
                </a:solidFill>
                <a:latin typeface="Arial" pitchFamily="34" charset="0"/>
                <a:cs typeface="Arial" pitchFamily="34" charset="0"/>
              </a:rPr>
              <a:t>AS alias </a:t>
            </a:r>
            <a:endParaRPr lang="en-US"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872472429"/>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idx="1"/>
          </p:nvPr>
        </p:nvSpPr>
        <p:spPr/>
        <p:txBody>
          <a:bodyPr/>
          <a:lstStyle/>
          <a:p>
            <a:pPr lvl="1"/>
            <a:r>
              <a:rPr lang="en-US" dirty="0" smtClean="0"/>
              <a:t> Limit the rows returned from the query with the WHERE clause.</a:t>
            </a:r>
          </a:p>
          <a:p>
            <a:pPr lvl="1"/>
            <a:endParaRPr lang="en-US" dirty="0" smtClean="0"/>
          </a:p>
          <a:p>
            <a:pPr lvl="1"/>
            <a:endParaRPr lang="en-US" dirty="0" smtClean="0"/>
          </a:p>
          <a:p>
            <a:pPr lvl="1"/>
            <a:endParaRPr lang="en-US" dirty="0" smtClean="0"/>
          </a:p>
          <a:p>
            <a:pPr lvl="1"/>
            <a:r>
              <a:rPr lang="en-US" dirty="0" smtClean="0"/>
              <a:t> Conditions can be any Boolean expression. Examples: </a:t>
            </a:r>
          </a:p>
          <a:p>
            <a:pPr lvl="2"/>
            <a:r>
              <a:rPr lang="en-US" dirty="0" smtClean="0"/>
              <a:t> </a:t>
            </a:r>
            <a:r>
              <a:rPr lang="en-US" dirty="0" err="1" smtClean="0"/>
              <a:t>countryCode</a:t>
            </a:r>
            <a:r>
              <a:rPr lang="en-US" dirty="0" smtClean="0"/>
              <a:t> = 'USA‘</a:t>
            </a:r>
          </a:p>
          <a:p>
            <a:pPr lvl="2"/>
            <a:endParaRPr lang="en-US" dirty="0" smtClean="0"/>
          </a:p>
          <a:p>
            <a:pPr lvl="2"/>
            <a:r>
              <a:rPr lang="en-US" dirty="0" smtClean="0"/>
              <a:t> id &gt; 100000</a:t>
            </a:r>
          </a:p>
          <a:p>
            <a:pPr lvl="2"/>
            <a:endParaRPr lang="en-US" dirty="0" smtClean="0"/>
          </a:p>
          <a:p>
            <a:pPr lvl="2"/>
            <a:r>
              <a:rPr lang="en-US" dirty="0" smtClean="0"/>
              <a:t> </a:t>
            </a:r>
            <a:r>
              <a:rPr lang="en-US" dirty="0" err="1" smtClean="0"/>
              <a:t>url</a:t>
            </a:r>
            <a:r>
              <a:rPr lang="en-US" dirty="0" smtClean="0"/>
              <a:t> LIKE '%.example.com’</a:t>
            </a:r>
          </a:p>
          <a:p>
            <a:pPr lvl="2"/>
            <a:endParaRPr lang="en-US" dirty="0" smtClean="0"/>
          </a:p>
          <a:p>
            <a:pPr lvl="2"/>
            <a:r>
              <a:rPr lang="en-US" dirty="0" smtClean="0"/>
              <a:t>col1 IS NULL</a:t>
            </a:r>
          </a:p>
          <a:p>
            <a:pPr lvl="1"/>
            <a:r>
              <a:rPr lang="en-US" dirty="0" smtClean="0"/>
              <a:t> Conditions can be combined using  AND/OR.</a:t>
            </a:r>
          </a:p>
          <a:p>
            <a:endParaRPr lang="en-IN" dirty="0"/>
          </a:p>
        </p:txBody>
      </p:sp>
      <p:sp>
        <p:nvSpPr>
          <p:cNvPr id="43010" name="Title 8"/>
          <p:cNvSpPr>
            <a:spLocks noGrp="1"/>
          </p:cNvSpPr>
          <p:nvPr>
            <p:ph type="title"/>
          </p:nvPr>
        </p:nvSpPr>
        <p:spPr/>
        <p:txBody>
          <a:bodyPr/>
          <a:lstStyle/>
          <a:p>
            <a:r>
              <a:rPr lang="en-IN" smtClean="0"/>
              <a:t>Limiting the rows returned</a:t>
            </a:r>
            <a:endParaRPr lang="en-IN" dirty="0" smtClean="0"/>
          </a:p>
        </p:txBody>
      </p:sp>
      <p:sp>
        <p:nvSpPr>
          <p:cNvPr id="5" name="Rounded Rectangle 4"/>
          <p:cNvSpPr/>
          <p:nvPr/>
        </p:nvSpPr>
        <p:spPr>
          <a:xfrm>
            <a:off x="575452" y="1744970"/>
            <a:ext cx="7928948" cy="609181"/>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latin typeface="Arial" pitchFamily="34" charset="0"/>
                <a:cs typeface="Arial" pitchFamily="34" charset="0"/>
              </a:rPr>
              <a:t>SELECT </a:t>
            </a:r>
            <a:r>
              <a:rPr lang="en-US" dirty="0">
                <a:solidFill>
                  <a:schemeClr val="tx1"/>
                </a:solidFill>
                <a:latin typeface="Arial" pitchFamily="34" charset="0"/>
                <a:cs typeface="Arial" pitchFamily="34" charset="0"/>
              </a:rPr>
              <a:t>expr, expr, … </a:t>
            </a:r>
            <a:r>
              <a:rPr lang="en-US" b="1" dirty="0">
                <a:solidFill>
                  <a:schemeClr val="tx1"/>
                </a:solidFill>
                <a:latin typeface="Arial" pitchFamily="34" charset="0"/>
                <a:cs typeface="Arial" pitchFamily="34" charset="0"/>
              </a:rPr>
              <a:t>FROM</a:t>
            </a:r>
            <a:r>
              <a:rPr lang="en-US" dirty="0">
                <a:solidFill>
                  <a:schemeClr val="tx1"/>
                </a:solidFill>
                <a:latin typeface="Arial" pitchFamily="34" charset="0"/>
                <a:cs typeface="Arial" pitchFamily="34" charset="0"/>
              </a:rPr>
              <a:t> tablename  </a:t>
            </a:r>
            <a:r>
              <a:rPr lang="en-US" b="1" dirty="0">
                <a:solidFill>
                  <a:schemeClr val="tx1"/>
                </a:solidFill>
                <a:latin typeface="Arial" pitchFamily="34" charset="0"/>
                <a:cs typeface="Arial" pitchFamily="34" charset="0"/>
              </a:rPr>
              <a:t>WHERE </a:t>
            </a:r>
            <a:r>
              <a:rPr lang="en-US" dirty="0">
                <a:solidFill>
                  <a:schemeClr val="tx1"/>
                </a:solidFill>
                <a:latin typeface="Arial" pitchFamily="34" charset="0"/>
                <a:cs typeface="Arial" pitchFamily="34" charset="0"/>
              </a:rPr>
              <a:t>condition</a:t>
            </a:r>
          </a:p>
        </p:txBody>
      </p:sp>
    </p:spTree>
    <p:extLst>
      <p:ext uri="{BB962C8B-B14F-4D97-AF65-F5344CB8AC3E}">
        <p14:creationId xmlns:p14="http://schemas.microsoft.com/office/powerpoint/2010/main" val="2882063795"/>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Placeholder 2"/>
          <p:cNvSpPr>
            <a:spLocks noGrp="1"/>
          </p:cNvSpPr>
          <p:nvPr>
            <p:ph idx="1"/>
          </p:nvPr>
        </p:nvSpPr>
        <p:spPr/>
        <p:txBody>
          <a:bodyPr/>
          <a:lstStyle/>
          <a:p>
            <a:pPr lvl="1"/>
            <a:r>
              <a:rPr lang="en-IN" dirty="0" smtClean="0"/>
              <a:t>HiveQL supports the ORDER BY expression.</a:t>
            </a:r>
          </a:p>
          <a:p>
            <a:pPr lvl="1"/>
            <a:endParaRPr lang="en-IN" dirty="0" smtClean="0"/>
          </a:p>
          <a:p>
            <a:pPr lvl="1"/>
            <a:r>
              <a:rPr lang="en-IN" dirty="0" smtClean="0"/>
              <a:t>Can sort in descending order with ORDER BY </a:t>
            </a:r>
            <a:r>
              <a:rPr lang="en-IN" dirty="0" err="1" smtClean="0"/>
              <a:t>expr</a:t>
            </a:r>
            <a:r>
              <a:rPr lang="en-IN" dirty="0" smtClean="0"/>
              <a:t> DESC.</a:t>
            </a:r>
          </a:p>
          <a:p>
            <a:pPr lvl="1"/>
            <a:endParaRPr lang="en-IN" dirty="0" smtClean="0"/>
          </a:p>
          <a:p>
            <a:pPr lvl="1"/>
            <a:endParaRPr lang="en-IN" dirty="0" smtClean="0"/>
          </a:p>
          <a:p>
            <a:pPr lvl="1"/>
            <a:endParaRPr lang="en-IN" dirty="0" smtClean="0"/>
          </a:p>
          <a:p>
            <a:pPr lvl="1"/>
            <a:endParaRPr lang="en-IN" dirty="0" smtClean="0"/>
          </a:p>
          <a:p>
            <a:pPr lvl="1"/>
            <a:endParaRPr lang="en-IN" dirty="0" smtClean="0"/>
          </a:p>
          <a:p>
            <a:pPr lvl="1"/>
            <a:r>
              <a:rPr lang="en-IN" dirty="0" smtClean="0"/>
              <a:t>Often used with a LIMIT clause.</a:t>
            </a:r>
          </a:p>
          <a:p>
            <a:pPr lvl="2"/>
            <a:r>
              <a:rPr lang="en-IN" dirty="0" smtClean="0"/>
              <a:t>Limits the output to the first n rows</a:t>
            </a:r>
          </a:p>
          <a:p>
            <a:pPr marL="0" indent="0">
              <a:buNone/>
            </a:pPr>
            <a:r>
              <a:rPr lang="en-IN" dirty="0" smtClean="0"/>
              <a:t> </a:t>
            </a:r>
          </a:p>
        </p:txBody>
      </p:sp>
      <p:sp>
        <p:nvSpPr>
          <p:cNvPr id="44034" name="Title 8"/>
          <p:cNvSpPr>
            <a:spLocks noGrp="1"/>
          </p:cNvSpPr>
          <p:nvPr>
            <p:ph type="title"/>
          </p:nvPr>
        </p:nvSpPr>
        <p:spPr/>
        <p:txBody>
          <a:bodyPr/>
          <a:lstStyle/>
          <a:p>
            <a:r>
              <a:rPr lang="en-IN" smtClean="0"/>
              <a:t>Sorting the Rows returned</a:t>
            </a:r>
            <a:br>
              <a:rPr lang="en-IN" smtClean="0"/>
            </a:br>
            <a:endParaRPr lang="en-IN" dirty="0" smtClean="0"/>
          </a:p>
        </p:txBody>
      </p:sp>
      <p:sp>
        <p:nvSpPr>
          <p:cNvPr id="14" name="Rounded Rectangle 13"/>
          <p:cNvSpPr/>
          <p:nvPr/>
        </p:nvSpPr>
        <p:spPr>
          <a:xfrm>
            <a:off x="606084" y="2318414"/>
            <a:ext cx="8273075" cy="1196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r>
              <a:rPr lang="en-US" b="1" dirty="0">
                <a:solidFill>
                  <a:schemeClr val="tx1"/>
                </a:solidFill>
                <a:latin typeface="Arial" pitchFamily="34" charset="0"/>
                <a:cs typeface="Arial" pitchFamily="34" charset="0"/>
              </a:rPr>
              <a:t>SELECT expr, expr, … FROM tablename  </a:t>
            </a:r>
          </a:p>
          <a:p>
            <a:r>
              <a:rPr lang="en-US" b="1" dirty="0">
                <a:solidFill>
                  <a:schemeClr val="tx1"/>
                </a:solidFill>
                <a:latin typeface="Arial" pitchFamily="34" charset="0"/>
                <a:cs typeface="Arial" pitchFamily="34" charset="0"/>
              </a:rPr>
              <a:t>WHERE condition</a:t>
            </a:r>
          </a:p>
          <a:p>
            <a:r>
              <a:rPr lang="en-US" b="1" dirty="0">
                <a:solidFill>
                  <a:schemeClr val="tx1"/>
                </a:solidFill>
                <a:latin typeface="Arial" pitchFamily="34" charset="0"/>
                <a:cs typeface="Arial" pitchFamily="34" charset="0"/>
              </a:rPr>
              <a:t>ORDER  BY  </a:t>
            </a:r>
            <a:r>
              <a:rPr lang="en-US" b="1" dirty="0" err="1">
                <a:solidFill>
                  <a:schemeClr val="tx1"/>
                </a:solidFill>
                <a:latin typeface="Arial" pitchFamily="34" charset="0"/>
                <a:cs typeface="Arial" pitchFamily="34" charset="0"/>
              </a:rPr>
              <a:t>expr</a:t>
            </a:r>
            <a:r>
              <a:rPr lang="en-US" b="1" dirty="0">
                <a:solidFill>
                  <a:schemeClr val="tx1"/>
                </a:solidFill>
                <a:latin typeface="Arial" pitchFamily="34" charset="0"/>
                <a:cs typeface="Arial" pitchFamily="34" charset="0"/>
              </a:rPr>
              <a:t>;</a:t>
            </a:r>
          </a:p>
        </p:txBody>
      </p:sp>
      <p:sp>
        <p:nvSpPr>
          <p:cNvPr id="15" name="Rounded Rectangle 14"/>
          <p:cNvSpPr/>
          <p:nvPr/>
        </p:nvSpPr>
        <p:spPr>
          <a:xfrm>
            <a:off x="610238" y="4297245"/>
            <a:ext cx="8268921" cy="1736597"/>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r>
              <a:rPr lang="en-US" b="1" dirty="0">
                <a:solidFill>
                  <a:schemeClr val="tx1"/>
                </a:solidFill>
                <a:latin typeface="Arial" pitchFamily="34" charset="0"/>
                <a:cs typeface="Arial" pitchFamily="34" charset="0"/>
              </a:rPr>
              <a:t>SELECT expr, expr, … FROM tablename  </a:t>
            </a:r>
          </a:p>
          <a:p>
            <a:r>
              <a:rPr lang="en-US" b="1" dirty="0">
                <a:solidFill>
                  <a:schemeClr val="tx1"/>
                </a:solidFill>
                <a:latin typeface="Arial" pitchFamily="34" charset="0"/>
                <a:cs typeface="Arial" pitchFamily="34" charset="0"/>
              </a:rPr>
              <a:t>WHERE condition</a:t>
            </a:r>
          </a:p>
          <a:p>
            <a:r>
              <a:rPr lang="en-US" b="1" dirty="0">
                <a:solidFill>
                  <a:schemeClr val="tx1"/>
                </a:solidFill>
                <a:latin typeface="Arial" pitchFamily="34" charset="0"/>
                <a:cs typeface="Arial" pitchFamily="34" charset="0"/>
              </a:rPr>
              <a:t>ORDER  BY  expr</a:t>
            </a:r>
          </a:p>
          <a:p>
            <a:r>
              <a:rPr lang="en-US" b="1" dirty="0">
                <a:solidFill>
                  <a:schemeClr val="tx1"/>
                </a:solidFill>
                <a:latin typeface="Arial" pitchFamily="34" charset="0"/>
                <a:cs typeface="Arial" pitchFamily="34" charset="0"/>
              </a:rPr>
              <a:t>LIMIT n;</a:t>
            </a:r>
          </a:p>
        </p:txBody>
      </p:sp>
    </p:spTree>
    <p:extLst>
      <p:ext uri="{BB962C8B-B14F-4D97-AF65-F5344CB8AC3E}">
        <p14:creationId xmlns:p14="http://schemas.microsoft.com/office/powerpoint/2010/main" val="385137652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Placeholder 2"/>
          <p:cNvSpPr>
            <a:spLocks noGrp="1"/>
          </p:cNvSpPr>
          <p:nvPr>
            <p:ph idx="1"/>
          </p:nvPr>
        </p:nvSpPr>
        <p:spPr/>
        <p:txBody>
          <a:bodyPr/>
          <a:lstStyle/>
          <a:p>
            <a:pPr lvl="1"/>
            <a:r>
              <a:rPr lang="en-US" dirty="0" err="1" smtClean="0"/>
              <a:t>HiveQL</a:t>
            </a:r>
            <a:r>
              <a:rPr lang="en-US" dirty="0" smtClean="0"/>
              <a:t> also supports the SORT BY expression</a:t>
            </a:r>
          </a:p>
          <a:p>
            <a:pPr lvl="2"/>
            <a:r>
              <a:rPr lang="en-US" dirty="0" smtClean="0"/>
              <a:t>Sorts the rows before feeding to a reducer</a:t>
            </a:r>
          </a:p>
          <a:p>
            <a:pPr lvl="2"/>
            <a:endParaRPr lang="en-US" dirty="0" smtClean="0"/>
          </a:p>
          <a:p>
            <a:pPr lvl="2"/>
            <a:r>
              <a:rPr lang="en-US" dirty="0" smtClean="0"/>
              <a:t>Sort order is dependent upon the column type</a:t>
            </a:r>
          </a:p>
          <a:p>
            <a:pPr lvl="2"/>
            <a:r>
              <a:rPr lang="en-US" dirty="0" smtClean="0"/>
              <a:t>    i.e. if numeric then numeric order, if string then lexicographical  (alphabetical) order.</a:t>
            </a:r>
            <a:endParaRPr lang="en-US" dirty="0"/>
          </a:p>
        </p:txBody>
      </p:sp>
      <p:sp>
        <p:nvSpPr>
          <p:cNvPr id="45058" name="Title 7"/>
          <p:cNvSpPr>
            <a:spLocks noGrp="1"/>
          </p:cNvSpPr>
          <p:nvPr>
            <p:ph type="title"/>
          </p:nvPr>
        </p:nvSpPr>
        <p:spPr/>
        <p:txBody>
          <a:bodyPr/>
          <a:lstStyle/>
          <a:p>
            <a:r>
              <a:rPr lang="en-IN" smtClean="0"/>
              <a:t>Sorting the Rows returned(Cont’d)</a:t>
            </a:r>
            <a:endParaRPr lang="en-IN" dirty="0" smtClean="0"/>
          </a:p>
        </p:txBody>
      </p:sp>
      <p:sp>
        <p:nvSpPr>
          <p:cNvPr id="4" name="Rounded Rectangle 3"/>
          <p:cNvSpPr/>
          <p:nvPr/>
        </p:nvSpPr>
        <p:spPr>
          <a:xfrm>
            <a:off x="483171" y="3260801"/>
            <a:ext cx="8045224" cy="1538901"/>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r>
              <a:rPr lang="en-US" b="1" dirty="0">
                <a:solidFill>
                  <a:schemeClr val="tx1"/>
                </a:solidFill>
                <a:latin typeface="Arial" pitchFamily="34" charset="0"/>
                <a:cs typeface="Arial" pitchFamily="34" charset="0"/>
              </a:rPr>
              <a:t>SELECT expr, expr, … FROM tablename  </a:t>
            </a:r>
          </a:p>
          <a:p>
            <a:r>
              <a:rPr lang="en-US" b="1" dirty="0">
                <a:solidFill>
                  <a:schemeClr val="tx1"/>
                </a:solidFill>
                <a:latin typeface="Arial" pitchFamily="34" charset="0"/>
                <a:cs typeface="Arial" pitchFamily="34" charset="0"/>
              </a:rPr>
              <a:t>WHERE condition</a:t>
            </a:r>
          </a:p>
          <a:p>
            <a:r>
              <a:rPr lang="en-US" b="1" dirty="0">
                <a:solidFill>
                  <a:schemeClr val="tx1"/>
                </a:solidFill>
                <a:latin typeface="Arial" pitchFamily="34" charset="0"/>
                <a:cs typeface="Arial" pitchFamily="34" charset="0"/>
              </a:rPr>
              <a:t>SORT  BY  </a:t>
            </a:r>
            <a:r>
              <a:rPr lang="en-US" b="1" dirty="0" err="1">
                <a:solidFill>
                  <a:schemeClr val="tx1"/>
                </a:solidFill>
                <a:latin typeface="Arial" pitchFamily="34" charset="0"/>
                <a:cs typeface="Arial" pitchFamily="34" charset="0"/>
              </a:rPr>
              <a:t>expr</a:t>
            </a:r>
            <a:r>
              <a:rPr lang="en-US" b="1" dirty="0">
                <a:solidFill>
                  <a:schemeClr val="tx1"/>
                </a:solidFill>
                <a:latin typeface="Arial" pitchFamily="34" charset="0"/>
                <a:cs typeface="Arial" pitchFamily="34" charset="0"/>
              </a:rPr>
              <a:t>;</a:t>
            </a:r>
          </a:p>
        </p:txBody>
      </p:sp>
    </p:spTree>
    <p:extLst>
      <p:ext uri="{BB962C8B-B14F-4D97-AF65-F5344CB8AC3E}">
        <p14:creationId xmlns:p14="http://schemas.microsoft.com/office/powerpoint/2010/main" val="425538581"/>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Placeholder 2"/>
          <p:cNvSpPr>
            <a:spLocks noGrp="1"/>
          </p:cNvSpPr>
          <p:nvPr>
            <p:ph idx="1"/>
          </p:nvPr>
        </p:nvSpPr>
        <p:spPr/>
        <p:txBody>
          <a:bodyPr/>
          <a:lstStyle/>
          <a:p>
            <a:pPr lvl="1"/>
            <a:r>
              <a:rPr lang="en-IN" dirty="0" smtClean="0"/>
              <a:t>SORT BY</a:t>
            </a:r>
          </a:p>
          <a:p>
            <a:pPr lvl="3"/>
            <a:r>
              <a:rPr lang="en-IN" dirty="0" smtClean="0"/>
              <a:t>May use multiple reducers for final output</a:t>
            </a:r>
          </a:p>
          <a:p>
            <a:pPr lvl="3"/>
            <a:r>
              <a:rPr lang="en-IN" dirty="0" smtClean="0"/>
              <a:t>Sorts the data per reducer</a:t>
            </a:r>
          </a:p>
          <a:p>
            <a:pPr lvl="3"/>
            <a:r>
              <a:rPr lang="en-IN" dirty="0" smtClean="0"/>
              <a:t>Only guarantees ordering of rows within reducers</a:t>
            </a:r>
          </a:p>
          <a:p>
            <a:pPr lvl="3"/>
            <a:r>
              <a:rPr lang="en-IN" dirty="0" smtClean="0"/>
              <a:t>May give partially ordered final results</a:t>
            </a:r>
          </a:p>
          <a:p>
            <a:pPr lvl="2"/>
            <a:endParaRPr lang="en-IN" dirty="0" smtClean="0"/>
          </a:p>
          <a:p>
            <a:pPr lvl="1"/>
            <a:r>
              <a:rPr lang="en-IN" dirty="0" smtClean="0"/>
              <a:t> ORDER BY</a:t>
            </a:r>
          </a:p>
          <a:p>
            <a:pPr lvl="3"/>
            <a:r>
              <a:rPr lang="en-IN" dirty="0" smtClean="0"/>
              <a:t>Uses a single reducer to guarantee total order in output</a:t>
            </a:r>
          </a:p>
          <a:p>
            <a:pPr lvl="3"/>
            <a:r>
              <a:rPr lang="en-IN" dirty="0" smtClean="0"/>
              <a:t>Single reducer will take long to sort very large outputs</a:t>
            </a:r>
          </a:p>
          <a:p>
            <a:pPr lvl="3"/>
            <a:r>
              <a:rPr lang="en-IN" dirty="0" smtClean="0"/>
              <a:t>One reducer writes to one file in HDFS, this could fill the disk on a  particular node</a:t>
            </a:r>
          </a:p>
          <a:p>
            <a:pPr lvl="3"/>
            <a:r>
              <a:rPr lang="en-IN" dirty="0" smtClean="0"/>
              <a:t>Use the LIMIT clause to minimize sort time</a:t>
            </a:r>
            <a:endParaRPr lang="en-IN" dirty="0"/>
          </a:p>
        </p:txBody>
      </p:sp>
      <p:sp>
        <p:nvSpPr>
          <p:cNvPr id="46082" name="Title 3"/>
          <p:cNvSpPr>
            <a:spLocks noGrp="1"/>
          </p:cNvSpPr>
          <p:nvPr>
            <p:ph type="title"/>
          </p:nvPr>
        </p:nvSpPr>
        <p:spPr/>
        <p:txBody>
          <a:bodyPr/>
          <a:lstStyle/>
          <a:p>
            <a:r>
              <a:rPr lang="en-IN" smtClean="0"/>
              <a:t>SORT BY and ORDER BY</a:t>
            </a:r>
            <a:endParaRPr lang="en-IN" dirty="0" smtClean="0"/>
          </a:p>
        </p:txBody>
      </p:sp>
    </p:spTree>
    <p:extLst>
      <p:ext uri="{BB962C8B-B14F-4D97-AF65-F5344CB8AC3E}">
        <p14:creationId xmlns:p14="http://schemas.microsoft.com/office/powerpoint/2010/main" val="2982779646"/>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Placeholder 2"/>
          <p:cNvSpPr>
            <a:spLocks noGrp="1"/>
          </p:cNvSpPr>
          <p:nvPr>
            <p:ph idx="1"/>
          </p:nvPr>
        </p:nvSpPr>
        <p:spPr/>
        <p:txBody>
          <a:bodyPr/>
          <a:lstStyle/>
          <a:p>
            <a:pPr lvl="1"/>
            <a:r>
              <a:rPr lang="en-US" smtClean="0"/>
              <a:t>DISTRIBUTE BY</a:t>
            </a:r>
          </a:p>
          <a:p>
            <a:pPr lvl="2"/>
            <a:r>
              <a:rPr lang="en-US" smtClean="0"/>
              <a:t>Distributes the rows among reducers</a:t>
            </a:r>
          </a:p>
          <a:p>
            <a:pPr lvl="2"/>
            <a:endParaRPr lang="en-US" smtClean="0"/>
          </a:p>
          <a:p>
            <a:pPr lvl="2"/>
            <a:r>
              <a:rPr lang="en-US" smtClean="0"/>
              <a:t>Does not guarantee clustering or sorting properties</a:t>
            </a:r>
          </a:p>
          <a:p>
            <a:pPr lvl="2"/>
            <a:endParaRPr lang="en-US" smtClean="0"/>
          </a:p>
          <a:p>
            <a:pPr lvl="2"/>
            <a:r>
              <a:rPr lang="en-US" smtClean="0"/>
              <a:t>Useful if there is a need to partition and sort the output of the query for subsequent queries</a:t>
            </a:r>
            <a:endParaRPr lang="en-US" dirty="0"/>
          </a:p>
        </p:txBody>
      </p:sp>
      <p:sp>
        <p:nvSpPr>
          <p:cNvPr id="47106" name="Title 1"/>
          <p:cNvSpPr>
            <a:spLocks noGrp="1"/>
          </p:cNvSpPr>
          <p:nvPr>
            <p:ph type="title"/>
          </p:nvPr>
        </p:nvSpPr>
        <p:spPr/>
        <p:txBody>
          <a:bodyPr/>
          <a:lstStyle/>
          <a:p>
            <a:r>
              <a:rPr lang="en-IN" smtClean="0"/>
              <a:t>DISTRIBUTE BY</a:t>
            </a:r>
            <a:endParaRPr lang="en-IN" dirty="0" smtClean="0"/>
          </a:p>
        </p:txBody>
      </p:sp>
    </p:spTree>
    <p:extLst>
      <p:ext uri="{BB962C8B-B14F-4D97-AF65-F5344CB8AC3E}">
        <p14:creationId xmlns:p14="http://schemas.microsoft.com/office/powerpoint/2010/main" val="2547910027"/>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lvl="1"/>
            <a:r>
              <a:rPr lang="en-IN" smtClean="0"/>
              <a:t>EXAMPLES</a:t>
            </a:r>
            <a:endParaRPr lang="en-IN" dirty="0"/>
          </a:p>
        </p:txBody>
      </p:sp>
      <p:sp>
        <p:nvSpPr>
          <p:cNvPr id="2" name="Title 1"/>
          <p:cNvSpPr>
            <a:spLocks noGrp="1"/>
          </p:cNvSpPr>
          <p:nvPr>
            <p:ph type="title"/>
          </p:nvPr>
        </p:nvSpPr>
        <p:spPr/>
        <p:txBody>
          <a:bodyPr/>
          <a:lstStyle/>
          <a:p>
            <a:r>
              <a:rPr lang="en-IN" smtClean="0"/>
              <a:t>DISTRIBUTE BY (cont’d)</a:t>
            </a:r>
            <a:endParaRPr lang="en-IN" dirty="0"/>
          </a:p>
        </p:txBody>
      </p:sp>
      <p:sp>
        <p:nvSpPr>
          <p:cNvPr id="4" name="Rounded Rectangle 3"/>
          <p:cNvSpPr/>
          <p:nvPr/>
        </p:nvSpPr>
        <p:spPr>
          <a:xfrm>
            <a:off x="942138" y="3773099"/>
            <a:ext cx="1255362" cy="190629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a:p>
            <a:pPr algn="ctr">
              <a:defRPr/>
            </a:pPr>
            <a:r>
              <a:rPr lang="en-US" dirty="0"/>
              <a:t>Cat </a:t>
            </a:r>
          </a:p>
          <a:p>
            <a:pPr algn="ctr">
              <a:defRPr/>
            </a:pPr>
            <a:r>
              <a:rPr lang="en-US" dirty="0"/>
              <a:t>Fish</a:t>
            </a:r>
          </a:p>
          <a:p>
            <a:pPr algn="ctr">
              <a:defRPr/>
            </a:pPr>
            <a:r>
              <a:rPr lang="en-US" dirty="0"/>
              <a:t>Dog</a:t>
            </a:r>
          </a:p>
          <a:p>
            <a:pPr algn="ctr">
              <a:defRPr/>
            </a:pPr>
            <a:r>
              <a:rPr lang="en-US" dirty="0"/>
              <a:t>Cat </a:t>
            </a:r>
          </a:p>
          <a:p>
            <a:pPr algn="ctr">
              <a:defRPr/>
            </a:pPr>
            <a:r>
              <a:rPr lang="en-US" dirty="0"/>
              <a:t>Dog</a:t>
            </a:r>
          </a:p>
          <a:p>
            <a:pPr algn="ctr">
              <a:defRPr/>
            </a:pPr>
            <a:r>
              <a:rPr lang="en-US" dirty="0"/>
              <a:t>Bird</a:t>
            </a:r>
          </a:p>
          <a:p>
            <a:pPr algn="ctr">
              <a:defRPr/>
            </a:pPr>
            <a:endParaRPr lang="en-US" dirty="0"/>
          </a:p>
        </p:txBody>
      </p:sp>
      <p:sp>
        <p:nvSpPr>
          <p:cNvPr id="5" name="Rounded Rectangle 4"/>
          <p:cNvSpPr/>
          <p:nvPr/>
        </p:nvSpPr>
        <p:spPr>
          <a:xfrm>
            <a:off x="3093069" y="3145072"/>
            <a:ext cx="870487" cy="116495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a:p>
            <a:pPr algn="ctr">
              <a:defRPr/>
            </a:pPr>
            <a:r>
              <a:rPr lang="en-US" dirty="0"/>
              <a:t>Cat </a:t>
            </a:r>
          </a:p>
          <a:p>
            <a:pPr algn="ctr">
              <a:defRPr/>
            </a:pPr>
            <a:r>
              <a:rPr lang="en-US" dirty="0"/>
              <a:t>Fish</a:t>
            </a:r>
          </a:p>
          <a:p>
            <a:pPr algn="ctr">
              <a:defRPr/>
            </a:pPr>
            <a:r>
              <a:rPr lang="en-US" dirty="0"/>
              <a:t>Cat </a:t>
            </a:r>
          </a:p>
          <a:p>
            <a:pPr algn="ctr">
              <a:defRPr/>
            </a:pPr>
            <a:endParaRPr lang="en-US" dirty="0"/>
          </a:p>
        </p:txBody>
      </p:sp>
      <p:cxnSp>
        <p:nvCxnSpPr>
          <p:cNvPr id="6" name="Straight Arrow Connector 5"/>
          <p:cNvCxnSpPr/>
          <p:nvPr/>
        </p:nvCxnSpPr>
        <p:spPr>
          <a:xfrm>
            <a:off x="3980263" y="3749914"/>
            <a:ext cx="650875"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flipV="1">
            <a:off x="3980263" y="5494423"/>
            <a:ext cx="666750" cy="158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4786252" y="3609548"/>
            <a:ext cx="1410643" cy="276999"/>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smtClean="0">
                <a:latin typeface="+mj-lt"/>
              </a:rPr>
              <a:t>Cat, Fish, Cat</a:t>
            </a:r>
            <a:endParaRPr lang="en-US" dirty="0">
              <a:latin typeface="+mj-lt"/>
            </a:endParaRPr>
          </a:p>
        </p:txBody>
      </p:sp>
      <p:sp>
        <p:nvSpPr>
          <p:cNvPr id="9" name="TextBox 8"/>
          <p:cNvSpPr txBox="1"/>
          <p:nvPr/>
        </p:nvSpPr>
        <p:spPr>
          <a:xfrm>
            <a:off x="1175150" y="3400898"/>
            <a:ext cx="807978" cy="276999"/>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a:latin typeface="+mj-lt"/>
              </a:rPr>
              <a:t>Table </a:t>
            </a:r>
            <a:r>
              <a:rPr lang="en-US" dirty="0" smtClean="0">
                <a:latin typeface="+mj-lt"/>
              </a:rPr>
              <a:t>t1</a:t>
            </a:r>
            <a:endParaRPr lang="en-US" dirty="0">
              <a:latin typeface="+mj-lt"/>
            </a:endParaRPr>
          </a:p>
        </p:txBody>
      </p:sp>
      <p:sp>
        <p:nvSpPr>
          <p:cNvPr id="10" name="TextBox 9"/>
          <p:cNvSpPr txBox="1"/>
          <p:nvPr/>
        </p:nvSpPr>
        <p:spPr>
          <a:xfrm>
            <a:off x="3049988" y="2761106"/>
            <a:ext cx="1064394" cy="276999"/>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smtClean="0">
                <a:latin typeface="+mj-lt"/>
              </a:rPr>
              <a:t>Reducer </a:t>
            </a:r>
            <a:r>
              <a:rPr lang="en-US" dirty="0">
                <a:latin typeface="+mj-lt"/>
              </a:rPr>
              <a:t>1</a:t>
            </a:r>
          </a:p>
        </p:txBody>
      </p:sp>
      <p:sp>
        <p:nvSpPr>
          <p:cNvPr id="11" name="TextBox 10"/>
          <p:cNvSpPr txBox="1"/>
          <p:nvPr/>
        </p:nvSpPr>
        <p:spPr>
          <a:xfrm>
            <a:off x="2984900" y="4562560"/>
            <a:ext cx="1128514" cy="276999"/>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a:latin typeface="+mj-lt"/>
              </a:rPr>
              <a:t> </a:t>
            </a:r>
            <a:r>
              <a:rPr lang="en-US" dirty="0" smtClean="0">
                <a:latin typeface="+mj-lt"/>
              </a:rPr>
              <a:t>Reducer </a:t>
            </a:r>
            <a:r>
              <a:rPr lang="en-US" dirty="0">
                <a:latin typeface="+mj-lt"/>
              </a:rPr>
              <a:t>2</a:t>
            </a:r>
          </a:p>
        </p:txBody>
      </p:sp>
      <p:sp>
        <p:nvSpPr>
          <p:cNvPr id="12" name="TextBox 11"/>
          <p:cNvSpPr txBox="1"/>
          <p:nvPr/>
        </p:nvSpPr>
        <p:spPr>
          <a:xfrm>
            <a:off x="4770838" y="5370598"/>
            <a:ext cx="1513235" cy="276999"/>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smtClean="0">
                <a:latin typeface="+mj-lt"/>
              </a:rPr>
              <a:t>Dog</a:t>
            </a:r>
            <a:r>
              <a:rPr lang="en-US" dirty="0">
                <a:latin typeface="+mj-lt"/>
              </a:rPr>
              <a:t>, </a:t>
            </a:r>
            <a:r>
              <a:rPr lang="en-US" dirty="0" smtClean="0">
                <a:latin typeface="+mj-lt"/>
              </a:rPr>
              <a:t>Dog, Bird</a:t>
            </a:r>
            <a:endParaRPr lang="en-US" dirty="0">
              <a:latin typeface="+mj-lt"/>
            </a:endParaRPr>
          </a:p>
        </p:txBody>
      </p:sp>
      <p:sp>
        <p:nvSpPr>
          <p:cNvPr id="13" name="Rounded Rectangle 12"/>
          <p:cNvSpPr/>
          <p:nvPr/>
        </p:nvSpPr>
        <p:spPr>
          <a:xfrm>
            <a:off x="6658429" y="3817011"/>
            <a:ext cx="1255362" cy="190629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a:p>
            <a:pPr algn="ctr">
              <a:defRPr/>
            </a:pPr>
            <a:r>
              <a:rPr lang="en-US" dirty="0"/>
              <a:t>Cat </a:t>
            </a:r>
          </a:p>
          <a:p>
            <a:pPr algn="ctr">
              <a:defRPr/>
            </a:pPr>
            <a:r>
              <a:rPr lang="en-US" dirty="0"/>
              <a:t>Fish</a:t>
            </a:r>
          </a:p>
          <a:p>
            <a:pPr algn="ctr">
              <a:defRPr/>
            </a:pPr>
            <a:r>
              <a:rPr lang="en-US" dirty="0"/>
              <a:t>Cat</a:t>
            </a:r>
          </a:p>
          <a:p>
            <a:pPr algn="ctr">
              <a:defRPr/>
            </a:pPr>
            <a:r>
              <a:rPr lang="en-US" dirty="0"/>
              <a:t>Dog</a:t>
            </a:r>
          </a:p>
          <a:p>
            <a:pPr algn="ctr">
              <a:defRPr/>
            </a:pPr>
            <a:r>
              <a:rPr lang="en-US" dirty="0"/>
              <a:t>Dog</a:t>
            </a:r>
          </a:p>
          <a:p>
            <a:pPr algn="ctr">
              <a:defRPr/>
            </a:pPr>
            <a:r>
              <a:rPr lang="en-US" dirty="0"/>
              <a:t>Bird</a:t>
            </a:r>
          </a:p>
          <a:p>
            <a:pPr algn="ctr">
              <a:defRPr/>
            </a:pPr>
            <a:endParaRPr lang="en-US" dirty="0"/>
          </a:p>
        </p:txBody>
      </p:sp>
      <p:sp>
        <p:nvSpPr>
          <p:cNvPr id="14" name="TextBox 13"/>
          <p:cNvSpPr txBox="1"/>
          <p:nvPr/>
        </p:nvSpPr>
        <p:spPr>
          <a:xfrm>
            <a:off x="6661550" y="3432648"/>
            <a:ext cx="1204913" cy="276225"/>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a:latin typeface="+mj-lt"/>
              </a:rPr>
              <a:t>Final output</a:t>
            </a:r>
          </a:p>
        </p:txBody>
      </p:sp>
      <p:sp>
        <p:nvSpPr>
          <p:cNvPr id="15" name="Rounded Rectangle 14"/>
          <p:cNvSpPr/>
          <p:nvPr/>
        </p:nvSpPr>
        <p:spPr>
          <a:xfrm>
            <a:off x="3091237" y="4910628"/>
            <a:ext cx="870487" cy="116495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a:p>
            <a:pPr algn="ctr">
              <a:defRPr/>
            </a:pPr>
            <a:r>
              <a:rPr lang="en-US" dirty="0" smtClean="0"/>
              <a:t>Dog</a:t>
            </a:r>
            <a:endParaRPr lang="en-US" dirty="0"/>
          </a:p>
          <a:p>
            <a:pPr algn="ctr">
              <a:defRPr/>
            </a:pPr>
            <a:r>
              <a:rPr lang="en-US" dirty="0"/>
              <a:t>Dog</a:t>
            </a:r>
          </a:p>
          <a:p>
            <a:pPr algn="ctr">
              <a:defRPr/>
            </a:pPr>
            <a:r>
              <a:rPr lang="en-US" dirty="0"/>
              <a:t>Bird</a:t>
            </a:r>
          </a:p>
          <a:p>
            <a:pPr algn="ctr">
              <a:defRPr/>
            </a:pPr>
            <a:endParaRPr lang="en-US" dirty="0"/>
          </a:p>
        </p:txBody>
      </p:sp>
      <p:sp>
        <p:nvSpPr>
          <p:cNvPr id="16" name="Rounded Rectangle 15"/>
          <p:cNvSpPr/>
          <p:nvPr/>
        </p:nvSpPr>
        <p:spPr>
          <a:xfrm>
            <a:off x="567159" y="1752967"/>
            <a:ext cx="8053616" cy="609181"/>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marL="0" lvl="2" indent="49213">
              <a:lnSpc>
                <a:spcPct val="150000"/>
              </a:lnSpc>
            </a:pPr>
            <a:r>
              <a:rPr lang="en-IN" b="1" dirty="0" smtClean="0">
                <a:latin typeface="Arial" charset="0"/>
                <a:cs typeface="Arial" charset="0"/>
              </a:rPr>
              <a:t>SELECT</a:t>
            </a:r>
            <a:r>
              <a:rPr lang="en-IN" dirty="0" smtClean="0">
                <a:latin typeface="Arial" charset="0"/>
                <a:cs typeface="Arial" charset="0"/>
              </a:rPr>
              <a:t>  pets</a:t>
            </a:r>
            <a:r>
              <a:rPr lang="en-IN" b="1" dirty="0" smtClean="0">
                <a:latin typeface="Arial" charset="0"/>
                <a:cs typeface="Arial" charset="0"/>
              </a:rPr>
              <a:t> FROM </a:t>
            </a:r>
            <a:r>
              <a:rPr lang="en-IN" dirty="0" smtClean="0">
                <a:latin typeface="Arial" charset="0"/>
                <a:cs typeface="Arial" charset="0"/>
              </a:rPr>
              <a:t>t1 </a:t>
            </a:r>
            <a:r>
              <a:rPr lang="en-IN" b="1" dirty="0" smtClean="0">
                <a:latin typeface="Arial" charset="0"/>
                <a:cs typeface="Arial" charset="0"/>
              </a:rPr>
              <a:t>DISTRIBUTE BY </a:t>
            </a:r>
            <a:r>
              <a:rPr lang="en-IN" dirty="0" smtClean="0">
                <a:latin typeface="Arial" charset="0"/>
                <a:cs typeface="Arial" charset="0"/>
              </a:rPr>
              <a:t>pets;</a:t>
            </a:r>
          </a:p>
        </p:txBody>
      </p:sp>
    </p:spTree>
    <p:extLst>
      <p:ext uri="{BB962C8B-B14F-4D97-AF65-F5344CB8AC3E}">
        <p14:creationId xmlns:p14="http://schemas.microsoft.com/office/powerpoint/2010/main" val="22518067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Placeholder 2"/>
          <p:cNvSpPr>
            <a:spLocks noGrp="1"/>
          </p:cNvSpPr>
          <p:nvPr>
            <p:ph idx="1"/>
          </p:nvPr>
        </p:nvSpPr>
        <p:spPr/>
        <p:txBody>
          <a:bodyPr/>
          <a:lstStyle/>
          <a:p>
            <a:pPr lvl="1"/>
            <a:r>
              <a:rPr lang="en-US" smtClean="0"/>
              <a:t>CLUSTER BY</a:t>
            </a:r>
          </a:p>
          <a:p>
            <a:pPr lvl="2"/>
            <a:r>
              <a:rPr lang="en-US" smtClean="0"/>
              <a:t>Combination of DISTRIBUTE BY and SORT BY</a:t>
            </a:r>
          </a:p>
          <a:p>
            <a:pPr lvl="2"/>
            <a:endParaRPr lang="en-US" smtClean="0"/>
          </a:p>
          <a:p>
            <a:pPr lvl="2"/>
            <a:r>
              <a:rPr lang="en-US" smtClean="0"/>
              <a:t>Rows with the same keys are distributed to the same reducer</a:t>
            </a:r>
          </a:p>
          <a:p>
            <a:pPr lvl="2"/>
            <a:endParaRPr lang="en-US" smtClean="0"/>
          </a:p>
          <a:p>
            <a:pPr lvl="2"/>
            <a:r>
              <a:rPr lang="en-US" smtClean="0"/>
              <a:t>Clustered in adjacent position and sorted per reducer</a:t>
            </a:r>
            <a:endParaRPr lang="en-US" dirty="0"/>
          </a:p>
        </p:txBody>
      </p:sp>
      <p:sp>
        <p:nvSpPr>
          <p:cNvPr id="48130" name="Title 1"/>
          <p:cNvSpPr>
            <a:spLocks noGrp="1"/>
          </p:cNvSpPr>
          <p:nvPr>
            <p:ph type="title"/>
          </p:nvPr>
        </p:nvSpPr>
        <p:spPr/>
        <p:txBody>
          <a:bodyPr/>
          <a:lstStyle/>
          <a:p>
            <a:r>
              <a:rPr lang="en-IN" smtClean="0"/>
              <a:t>CLUSTER BY</a:t>
            </a:r>
            <a:endParaRPr lang="en-IN" dirty="0" smtClean="0"/>
          </a:p>
        </p:txBody>
      </p:sp>
    </p:spTree>
    <p:extLst>
      <p:ext uri="{BB962C8B-B14F-4D97-AF65-F5344CB8AC3E}">
        <p14:creationId xmlns:p14="http://schemas.microsoft.com/office/powerpoint/2010/main" val="4068853501"/>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lvl="1"/>
            <a:r>
              <a:rPr lang="en-IN" smtClean="0"/>
              <a:t>EXAMPLE</a:t>
            </a:r>
            <a:endParaRPr lang="en-IN" dirty="0"/>
          </a:p>
        </p:txBody>
      </p:sp>
      <p:sp>
        <p:nvSpPr>
          <p:cNvPr id="2" name="Title 1"/>
          <p:cNvSpPr>
            <a:spLocks noGrp="1"/>
          </p:cNvSpPr>
          <p:nvPr>
            <p:ph type="title"/>
          </p:nvPr>
        </p:nvSpPr>
        <p:spPr/>
        <p:txBody>
          <a:bodyPr/>
          <a:lstStyle/>
          <a:p>
            <a:r>
              <a:rPr lang="en-IN" smtClean="0"/>
              <a:t>CLUSTER BY</a:t>
            </a:r>
            <a:endParaRPr lang="en-IN" dirty="0"/>
          </a:p>
        </p:txBody>
      </p:sp>
      <p:sp>
        <p:nvSpPr>
          <p:cNvPr id="4" name="Rounded Rectangle 3"/>
          <p:cNvSpPr/>
          <p:nvPr/>
        </p:nvSpPr>
        <p:spPr>
          <a:xfrm>
            <a:off x="971634" y="3987825"/>
            <a:ext cx="1255362" cy="190629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a:p>
            <a:pPr algn="ctr">
              <a:defRPr/>
            </a:pPr>
            <a:r>
              <a:rPr lang="en-US" dirty="0"/>
              <a:t>Cat </a:t>
            </a:r>
          </a:p>
          <a:p>
            <a:pPr algn="ctr">
              <a:defRPr/>
            </a:pPr>
            <a:r>
              <a:rPr lang="en-US" dirty="0"/>
              <a:t>Fish</a:t>
            </a:r>
          </a:p>
          <a:p>
            <a:pPr algn="ctr">
              <a:defRPr/>
            </a:pPr>
            <a:r>
              <a:rPr lang="en-US" dirty="0" smtClean="0"/>
              <a:t>Dog</a:t>
            </a:r>
          </a:p>
          <a:p>
            <a:pPr algn="ctr">
              <a:defRPr/>
            </a:pPr>
            <a:r>
              <a:rPr lang="en-US" dirty="0" smtClean="0"/>
              <a:t>Cat </a:t>
            </a:r>
          </a:p>
          <a:p>
            <a:pPr algn="ctr">
              <a:defRPr/>
            </a:pPr>
            <a:r>
              <a:rPr lang="en-US" dirty="0" smtClean="0"/>
              <a:t>Dog</a:t>
            </a:r>
            <a:endParaRPr lang="en-US" dirty="0"/>
          </a:p>
          <a:p>
            <a:pPr algn="ctr">
              <a:defRPr/>
            </a:pPr>
            <a:r>
              <a:rPr lang="en-US" dirty="0"/>
              <a:t>Bird</a:t>
            </a:r>
          </a:p>
          <a:p>
            <a:pPr algn="ctr">
              <a:defRPr/>
            </a:pPr>
            <a:endParaRPr lang="en-US" dirty="0"/>
          </a:p>
        </p:txBody>
      </p:sp>
      <p:sp>
        <p:nvSpPr>
          <p:cNvPr id="5" name="TextBox 4"/>
          <p:cNvSpPr txBox="1"/>
          <p:nvPr/>
        </p:nvSpPr>
        <p:spPr>
          <a:xfrm>
            <a:off x="1204646" y="3616592"/>
            <a:ext cx="807978" cy="276999"/>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a:latin typeface="+mj-lt"/>
              </a:rPr>
              <a:t>Table </a:t>
            </a:r>
            <a:r>
              <a:rPr lang="en-US" dirty="0" smtClean="0">
                <a:latin typeface="+mj-lt"/>
              </a:rPr>
              <a:t>t1</a:t>
            </a:r>
            <a:endParaRPr lang="en-US" dirty="0">
              <a:latin typeface="+mj-lt"/>
            </a:endParaRPr>
          </a:p>
        </p:txBody>
      </p:sp>
      <p:sp>
        <p:nvSpPr>
          <p:cNvPr id="6" name="Rounded Rectangle 5"/>
          <p:cNvSpPr/>
          <p:nvPr/>
        </p:nvSpPr>
        <p:spPr>
          <a:xfrm>
            <a:off x="3107816" y="3313067"/>
            <a:ext cx="870487" cy="116495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a:p>
            <a:pPr algn="ctr">
              <a:defRPr/>
            </a:pPr>
            <a:r>
              <a:rPr lang="en-US" dirty="0"/>
              <a:t>Cat </a:t>
            </a:r>
          </a:p>
          <a:p>
            <a:pPr algn="ctr">
              <a:defRPr/>
            </a:pPr>
            <a:r>
              <a:rPr lang="en-US" dirty="0"/>
              <a:t>Fish</a:t>
            </a:r>
          </a:p>
          <a:p>
            <a:pPr algn="ctr">
              <a:defRPr/>
            </a:pPr>
            <a:r>
              <a:rPr lang="en-US" dirty="0"/>
              <a:t>Cat </a:t>
            </a:r>
          </a:p>
          <a:p>
            <a:pPr algn="ctr">
              <a:defRPr/>
            </a:pPr>
            <a:endParaRPr lang="en-US" dirty="0"/>
          </a:p>
        </p:txBody>
      </p:sp>
      <p:sp>
        <p:nvSpPr>
          <p:cNvPr id="7" name="Rounded Rectangle 6"/>
          <p:cNvSpPr/>
          <p:nvPr/>
        </p:nvSpPr>
        <p:spPr>
          <a:xfrm>
            <a:off x="3120733" y="5093372"/>
            <a:ext cx="870487" cy="116495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a:p>
            <a:pPr algn="ctr">
              <a:defRPr/>
            </a:pPr>
            <a:r>
              <a:rPr lang="en-US" dirty="0"/>
              <a:t>Dog</a:t>
            </a:r>
          </a:p>
          <a:p>
            <a:pPr algn="ctr">
              <a:defRPr/>
            </a:pPr>
            <a:r>
              <a:rPr lang="en-US" dirty="0"/>
              <a:t>Dog</a:t>
            </a:r>
          </a:p>
          <a:p>
            <a:pPr algn="ctr">
              <a:defRPr/>
            </a:pPr>
            <a:r>
              <a:rPr lang="en-US" dirty="0"/>
              <a:t>Bird</a:t>
            </a:r>
          </a:p>
          <a:p>
            <a:pPr algn="ctr">
              <a:defRPr/>
            </a:pPr>
            <a:endParaRPr lang="en-US" dirty="0"/>
          </a:p>
        </p:txBody>
      </p:sp>
      <p:sp>
        <p:nvSpPr>
          <p:cNvPr id="8" name="Rounded Rectangle 7"/>
          <p:cNvSpPr/>
          <p:nvPr/>
        </p:nvSpPr>
        <p:spPr>
          <a:xfrm>
            <a:off x="6687925" y="3861255"/>
            <a:ext cx="1255362" cy="190629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a:p>
            <a:pPr algn="ctr">
              <a:defRPr/>
            </a:pPr>
            <a:r>
              <a:rPr lang="en-US" dirty="0"/>
              <a:t>Cat </a:t>
            </a:r>
          </a:p>
          <a:p>
            <a:pPr algn="ctr">
              <a:defRPr/>
            </a:pPr>
            <a:r>
              <a:rPr lang="en-US" dirty="0"/>
              <a:t>Cat</a:t>
            </a:r>
          </a:p>
          <a:p>
            <a:pPr algn="ctr">
              <a:defRPr/>
            </a:pPr>
            <a:r>
              <a:rPr lang="en-US" dirty="0"/>
              <a:t>Fish</a:t>
            </a:r>
          </a:p>
          <a:p>
            <a:pPr algn="ctr">
              <a:defRPr/>
            </a:pPr>
            <a:r>
              <a:rPr lang="en-US" dirty="0"/>
              <a:t>Bird</a:t>
            </a:r>
          </a:p>
          <a:p>
            <a:pPr algn="ctr">
              <a:defRPr/>
            </a:pPr>
            <a:r>
              <a:rPr lang="en-US" dirty="0"/>
              <a:t>Dog</a:t>
            </a:r>
          </a:p>
          <a:p>
            <a:pPr algn="ctr">
              <a:defRPr/>
            </a:pPr>
            <a:r>
              <a:rPr lang="en-US" dirty="0"/>
              <a:t>Dog</a:t>
            </a:r>
          </a:p>
          <a:p>
            <a:pPr algn="ctr">
              <a:defRPr/>
            </a:pPr>
            <a:endParaRPr lang="en-US" dirty="0"/>
          </a:p>
        </p:txBody>
      </p:sp>
      <p:sp>
        <p:nvSpPr>
          <p:cNvPr id="9" name="TextBox 8"/>
          <p:cNvSpPr txBox="1"/>
          <p:nvPr/>
        </p:nvSpPr>
        <p:spPr>
          <a:xfrm>
            <a:off x="3035239" y="2958598"/>
            <a:ext cx="1064394" cy="276999"/>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smtClean="0">
                <a:latin typeface="+mj-lt"/>
              </a:rPr>
              <a:t>Reducer </a:t>
            </a:r>
            <a:r>
              <a:rPr lang="en-US" dirty="0">
                <a:latin typeface="+mj-lt"/>
              </a:rPr>
              <a:t>1</a:t>
            </a:r>
          </a:p>
        </p:txBody>
      </p:sp>
      <p:sp>
        <p:nvSpPr>
          <p:cNvPr id="10" name="TextBox 9"/>
          <p:cNvSpPr txBox="1"/>
          <p:nvPr/>
        </p:nvSpPr>
        <p:spPr>
          <a:xfrm>
            <a:off x="3092184" y="4729429"/>
            <a:ext cx="1064394" cy="276999"/>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smtClean="0">
                <a:latin typeface="+mj-lt"/>
              </a:rPr>
              <a:t>Reducer </a:t>
            </a:r>
            <a:r>
              <a:rPr lang="en-US" dirty="0">
                <a:latin typeface="+mj-lt"/>
              </a:rPr>
              <a:t>2</a:t>
            </a:r>
          </a:p>
        </p:txBody>
      </p:sp>
      <p:cxnSp>
        <p:nvCxnSpPr>
          <p:cNvPr id="11" name="Straight Arrow Connector 10"/>
          <p:cNvCxnSpPr/>
          <p:nvPr/>
        </p:nvCxnSpPr>
        <p:spPr>
          <a:xfrm>
            <a:off x="4009759" y="3903162"/>
            <a:ext cx="650875"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3976421" y="5627954"/>
            <a:ext cx="65087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830496" y="3762795"/>
            <a:ext cx="1411288" cy="277813"/>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a:latin typeface="+mj-lt"/>
              </a:rPr>
              <a:t>Cat, Cat, Fish</a:t>
            </a:r>
          </a:p>
        </p:txBody>
      </p:sp>
      <p:sp>
        <p:nvSpPr>
          <p:cNvPr id="14" name="TextBox 13"/>
          <p:cNvSpPr txBox="1"/>
          <p:nvPr/>
        </p:nvSpPr>
        <p:spPr>
          <a:xfrm>
            <a:off x="4765409" y="5472379"/>
            <a:ext cx="1513235" cy="276999"/>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a:latin typeface="+mj-lt"/>
              </a:rPr>
              <a:t>Bird, </a:t>
            </a:r>
            <a:r>
              <a:rPr lang="en-US" dirty="0" smtClean="0">
                <a:latin typeface="+mj-lt"/>
              </a:rPr>
              <a:t>Dog</a:t>
            </a:r>
            <a:r>
              <a:rPr lang="en-US" dirty="0">
                <a:latin typeface="+mj-lt"/>
              </a:rPr>
              <a:t>, Dog</a:t>
            </a:r>
          </a:p>
        </p:txBody>
      </p:sp>
      <p:sp>
        <p:nvSpPr>
          <p:cNvPr id="15" name="TextBox 14"/>
          <p:cNvSpPr txBox="1"/>
          <p:nvPr/>
        </p:nvSpPr>
        <p:spPr>
          <a:xfrm>
            <a:off x="6694800" y="3432648"/>
            <a:ext cx="1204913" cy="276225"/>
          </a:xfrm>
          <a:prstGeom prst="rect">
            <a:avLst/>
          </a:prstGeom>
          <a:noFill/>
          <a:ln w="9525">
            <a:noFill/>
            <a:miter lim="800000"/>
            <a:headEnd/>
            <a:tailEnd/>
          </a:ln>
        </p:spPr>
        <p:txBody>
          <a:bodyPr wrap="none" lIns="0" tIns="0" rIns="0" bIns="0">
            <a:spAutoFit/>
          </a:bodyPr>
          <a:lstStyle/>
          <a:p>
            <a:pPr>
              <a:buFont typeface="Arial" pitchFamily="34" charset="0"/>
              <a:buNone/>
              <a:defRPr/>
            </a:pPr>
            <a:r>
              <a:rPr lang="en-US" dirty="0">
                <a:latin typeface="+mj-lt"/>
              </a:rPr>
              <a:t>Final output</a:t>
            </a:r>
          </a:p>
        </p:txBody>
      </p:sp>
      <p:sp>
        <p:nvSpPr>
          <p:cNvPr id="16" name="Rounded Rectangle 15"/>
          <p:cNvSpPr/>
          <p:nvPr/>
        </p:nvSpPr>
        <p:spPr>
          <a:xfrm>
            <a:off x="628775" y="1865838"/>
            <a:ext cx="8063717" cy="609181"/>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marL="285750" lvl="1" indent="-285750" fontAlgn="base">
              <a:lnSpc>
                <a:spcPct val="150000"/>
              </a:lnSpc>
              <a:spcBef>
                <a:spcPct val="0"/>
              </a:spcBef>
              <a:spcAft>
                <a:spcPct val="0"/>
              </a:spcAft>
              <a:buClr>
                <a:schemeClr val="bg2"/>
              </a:buClr>
              <a:buSzPct val="100000"/>
              <a:buFont typeface="Wingdings" pitchFamily="2" charset="2"/>
              <a:buChar char="§"/>
            </a:pPr>
            <a:endParaRPr lang="en-IN" sz="2000" dirty="0">
              <a:solidFill>
                <a:schemeClr val="tx1"/>
              </a:solidFill>
              <a:cs typeface="Arial" charset="0"/>
            </a:endParaRPr>
          </a:p>
          <a:p>
            <a:pPr marL="0" lvl="2" indent="49213">
              <a:lnSpc>
                <a:spcPct val="150000"/>
              </a:lnSpc>
            </a:pPr>
            <a:r>
              <a:rPr lang="en-IN" b="1" dirty="0" smtClean="0">
                <a:latin typeface="Arial" charset="0"/>
                <a:cs typeface="Arial" charset="0"/>
              </a:rPr>
              <a:t>SELECT</a:t>
            </a:r>
            <a:r>
              <a:rPr lang="en-IN" dirty="0" smtClean="0">
                <a:latin typeface="Arial" charset="0"/>
                <a:cs typeface="Arial" charset="0"/>
              </a:rPr>
              <a:t> pets </a:t>
            </a:r>
            <a:r>
              <a:rPr lang="en-IN" b="1" dirty="0" smtClean="0">
                <a:latin typeface="Arial" charset="0"/>
                <a:cs typeface="Arial" charset="0"/>
              </a:rPr>
              <a:t>FROM</a:t>
            </a:r>
            <a:r>
              <a:rPr lang="en-IN" dirty="0" smtClean="0">
                <a:latin typeface="Arial" charset="0"/>
                <a:cs typeface="Arial" charset="0"/>
              </a:rPr>
              <a:t> t1 </a:t>
            </a:r>
            <a:r>
              <a:rPr lang="en-IN" b="1" dirty="0" smtClean="0">
                <a:latin typeface="Arial" charset="0"/>
                <a:cs typeface="Arial" charset="0"/>
              </a:rPr>
              <a:t>CLUSTER BY </a:t>
            </a:r>
            <a:r>
              <a:rPr lang="en-IN" dirty="0" smtClean="0">
                <a:latin typeface="Arial" charset="0"/>
                <a:cs typeface="Arial" charset="0"/>
              </a:rPr>
              <a:t>pets;</a:t>
            </a:r>
          </a:p>
          <a:p>
            <a:pPr marL="0" lvl="2" indent="49213">
              <a:lnSpc>
                <a:spcPct val="150000"/>
              </a:lnSpc>
            </a:pPr>
            <a:endParaRPr lang="en-IN" dirty="0" smtClean="0">
              <a:latin typeface="Arial" charset="0"/>
              <a:cs typeface="Arial" charset="0"/>
            </a:endParaRPr>
          </a:p>
        </p:txBody>
      </p:sp>
    </p:spTree>
    <p:extLst>
      <p:ext uri="{BB962C8B-B14F-4D97-AF65-F5344CB8AC3E}">
        <p14:creationId xmlns:p14="http://schemas.microsoft.com/office/powerpoint/2010/main" val="34850192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Placeholder 2"/>
          <p:cNvSpPr>
            <a:spLocks noGrp="1"/>
          </p:cNvSpPr>
          <p:nvPr>
            <p:ph idx="1"/>
          </p:nvPr>
        </p:nvSpPr>
        <p:spPr/>
        <p:txBody>
          <a:bodyPr/>
          <a:lstStyle/>
          <a:p>
            <a:pPr lvl="1"/>
            <a:r>
              <a:rPr lang="en-IN" smtClean="0"/>
              <a:t>The GROUP BY aggregate function is used to group the retrieved data by one or more columns</a:t>
            </a:r>
          </a:p>
          <a:p>
            <a:pPr lvl="1"/>
            <a:endParaRPr lang="en-IN" smtClean="0"/>
          </a:p>
          <a:p>
            <a:pPr lvl="1"/>
            <a:endParaRPr lang="en-IN" smtClean="0"/>
          </a:p>
          <a:p>
            <a:pPr lvl="1"/>
            <a:endParaRPr lang="en-IN" smtClean="0"/>
          </a:p>
          <a:p>
            <a:pPr lvl="1"/>
            <a:endParaRPr lang="en-IN" smtClean="0"/>
          </a:p>
          <a:p>
            <a:pPr lvl="1"/>
            <a:endParaRPr lang="en-IN" smtClean="0"/>
          </a:p>
          <a:p>
            <a:pPr lvl="1"/>
            <a:endParaRPr lang="en-IN" smtClean="0"/>
          </a:p>
          <a:p>
            <a:pPr lvl="1"/>
            <a:r>
              <a:rPr lang="en-IN" smtClean="0"/>
              <a:t>Also used with multiple aggregations</a:t>
            </a:r>
          </a:p>
          <a:p>
            <a:pPr lvl="1"/>
            <a:endParaRPr lang="en-IN" smtClean="0"/>
          </a:p>
          <a:p>
            <a:pPr lvl="1"/>
            <a:endParaRPr lang="en-IN" smtClean="0"/>
          </a:p>
          <a:p>
            <a:endParaRPr lang="en-IN" smtClean="0"/>
          </a:p>
          <a:p>
            <a:endParaRPr lang="en-IN" dirty="0" smtClean="0"/>
          </a:p>
        </p:txBody>
      </p:sp>
      <p:sp>
        <p:nvSpPr>
          <p:cNvPr id="49154" name="Title 1"/>
          <p:cNvSpPr>
            <a:spLocks noGrp="1"/>
          </p:cNvSpPr>
          <p:nvPr>
            <p:ph type="title"/>
          </p:nvPr>
        </p:nvSpPr>
        <p:spPr/>
        <p:txBody>
          <a:bodyPr/>
          <a:lstStyle/>
          <a:p>
            <a:r>
              <a:rPr lang="en-IN" smtClean="0"/>
              <a:t>Grouping the rows returned</a:t>
            </a:r>
            <a:endParaRPr lang="en-IN" dirty="0" smtClean="0"/>
          </a:p>
        </p:txBody>
      </p:sp>
      <p:sp>
        <p:nvSpPr>
          <p:cNvPr id="6" name="Rounded Rectangle 5"/>
          <p:cNvSpPr/>
          <p:nvPr/>
        </p:nvSpPr>
        <p:spPr>
          <a:xfrm>
            <a:off x="582756" y="2039239"/>
            <a:ext cx="7936397" cy="133405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nSpc>
                <a:spcPct val="150000"/>
              </a:lnSpc>
              <a:defRPr/>
            </a:pPr>
            <a:r>
              <a:rPr lang="en-US" b="1" dirty="0">
                <a:solidFill>
                  <a:schemeClr val="tx1"/>
                </a:solidFill>
                <a:latin typeface="Arial" pitchFamily="34" charset="0"/>
                <a:cs typeface="Arial" pitchFamily="34" charset="0"/>
              </a:rPr>
              <a:t>SELECT </a:t>
            </a:r>
            <a:r>
              <a:rPr lang="en-US" dirty="0">
                <a:solidFill>
                  <a:schemeClr val="tx1"/>
                </a:solidFill>
                <a:latin typeface="Arial" pitchFamily="34" charset="0"/>
                <a:cs typeface="Arial" pitchFamily="34" charset="0"/>
              </a:rPr>
              <a:t>gender, count  (</a:t>
            </a:r>
            <a:r>
              <a:rPr lang="en-US" b="1" dirty="0">
                <a:solidFill>
                  <a:schemeClr val="tx1"/>
                </a:solidFill>
                <a:latin typeface="Arial" pitchFamily="34" charset="0"/>
                <a:cs typeface="Arial" pitchFamily="34" charset="0"/>
              </a:rPr>
              <a:t>DISTINCT</a:t>
            </a:r>
            <a:r>
              <a:rPr lang="en-US" dirty="0">
                <a:solidFill>
                  <a:schemeClr val="tx1"/>
                </a:solidFill>
                <a:latin typeface="Arial" pitchFamily="34" charset="0"/>
                <a:cs typeface="Arial" pitchFamily="34" charset="0"/>
              </a:rPr>
              <a:t> userid ) </a:t>
            </a:r>
          </a:p>
          <a:p>
            <a:pPr>
              <a:lnSpc>
                <a:spcPct val="150000"/>
              </a:lnSpc>
              <a:defRPr/>
            </a:pPr>
            <a:r>
              <a:rPr lang="en-US" b="1" dirty="0">
                <a:solidFill>
                  <a:schemeClr val="tx1"/>
                </a:solidFill>
                <a:latin typeface="Arial" pitchFamily="34" charset="0"/>
                <a:cs typeface="Arial" pitchFamily="34" charset="0"/>
              </a:rPr>
              <a:t>FROM</a:t>
            </a:r>
            <a:r>
              <a:rPr lang="en-US" dirty="0">
                <a:solidFill>
                  <a:schemeClr val="tx1"/>
                </a:solidFill>
                <a:latin typeface="Arial" pitchFamily="34" charset="0"/>
                <a:cs typeface="Arial" pitchFamily="34" charset="0"/>
              </a:rPr>
              <a:t> users</a:t>
            </a:r>
          </a:p>
          <a:p>
            <a:pPr>
              <a:lnSpc>
                <a:spcPct val="150000"/>
              </a:lnSpc>
              <a:defRPr/>
            </a:pPr>
            <a:r>
              <a:rPr lang="en-US" b="1" dirty="0">
                <a:solidFill>
                  <a:schemeClr val="tx1"/>
                </a:solidFill>
                <a:latin typeface="Arial" pitchFamily="34" charset="0"/>
                <a:cs typeface="Arial" pitchFamily="34" charset="0"/>
              </a:rPr>
              <a:t>GROUP  BY  </a:t>
            </a:r>
            <a:r>
              <a:rPr lang="en-US" dirty="0" smtClean="0">
                <a:solidFill>
                  <a:schemeClr val="tx1"/>
                </a:solidFill>
                <a:latin typeface="Arial" pitchFamily="34" charset="0"/>
                <a:cs typeface="Arial" pitchFamily="34" charset="0"/>
              </a:rPr>
              <a:t>gender;</a:t>
            </a:r>
            <a:endParaRPr lang="en-US" dirty="0">
              <a:solidFill>
                <a:schemeClr val="tx1"/>
              </a:solidFill>
              <a:latin typeface="Arial" pitchFamily="34" charset="0"/>
              <a:cs typeface="Arial" pitchFamily="34" charset="0"/>
            </a:endParaRPr>
          </a:p>
        </p:txBody>
      </p:sp>
      <p:sp>
        <p:nvSpPr>
          <p:cNvPr id="7" name="Rounded Rectangle 6"/>
          <p:cNvSpPr/>
          <p:nvPr/>
        </p:nvSpPr>
        <p:spPr>
          <a:xfrm>
            <a:off x="581415" y="4028089"/>
            <a:ext cx="8056355" cy="163185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nSpc>
                <a:spcPct val="150000"/>
              </a:lnSpc>
              <a:defRPr/>
            </a:pPr>
            <a:r>
              <a:rPr lang="en-US" b="1" dirty="0">
                <a:solidFill>
                  <a:schemeClr val="tx1"/>
                </a:solidFill>
                <a:latin typeface="Arial" pitchFamily="34" charset="0"/>
                <a:cs typeface="Arial" pitchFamily="34" charset="0"/>
              </a:rPr>
              <a:t>SELECT</a:t>
            </a:r>
            <a:r>
              <a:rPr lang="en-US" dirty="0">
                <a:solidFill>
                  <a:schemeClr val="tx1"/>
                </a:solidFill>
                <a:latin typeface="Arial" pitchFamily="34" charset="0"/>
                <a:cs typeface="Arial" pitchFamily="34" charset="0"/>
              </a:rPr>
              <a:t> gender, count  (</a:t>
            </a:r>
            <a:r>
              <a:rPr lang="en-US" b="1" dirty="0">
                <a:solidFill>
                  <a:schemeClr val="tx1"/>
                </a:solidFill>
                <a:latin typeface="Arial" pitchFamily="34" charset="0"/>
                <a:cs typeface="Arial" pitchFamily="34" charset="0"/>
              </a:rPr>
              <a:t>DISTINCT</a:t>
            </a:r>
            <a:r>
              <a:rPr lang="en-US" dirty="0">
                <a:solidFill>
                  <a:schemeClr val="tx1"/>
                </a:solidFill>
                <a:latin typeface="Arial" pitchFamily="34" charset="0"/>
                <a:cs typeface="Arial" pitchFamily="34" charset="0"/>
              </a:rPr>
              <a:t> userid ), count(*) </a:t>
            </a:r>
          </a:p>
          <a:p>
            <a:pPr>
              <a:lnSpc>
                <a:spcPct val="150000"/>
              </a:lnSpc>
              <a:defRPr/>
            </a:pPr>
            <a:r>
              <a:rPr lang="en-US" b="1" dirty="0">
                <a:solidFill>
                  <a:schemeClr val="tx1"/>
                </a:solidFill>
                <a:latin typeface="Arial" pitchFamily="34" charset="0"/>
                <a:cs typeface="Arial" pitchFamily="34" charset="0"/>
              </a:rPr>
              <a:t>FROM</a:t>
            </a:r>
            <a:r>
              <a:rPr lang="en-US" dirty="0">
                <a:solidFill>
                  <a:schemeClr val="tx1"/>
                </a:solidFill>
                <a:latin typeface="Arial" pitchFamily="34" charset="0"/>
                <a:cs typeface="Arial" pitchFamily="34" charset="0"/>
              </a:rPr>
              <a:t> users</a:t>
            </a:r>
          </a:p>
          <a:p>
            <a:pPr>
              <a:lnSpc>
                <a:spcPct val="150000"/>
              </a:lnSpc>
              <a:defRPr/>
            </a:pPr>
            <a:r>
              <a:rPr lang="en-US" b="1" dirty="0">
                <a:solidFill>
                  <a:schemeClr val="tx1"/>
                </a:solidFill>
                <a:latin typeface="Arial" pitchFamily="34" charset="0"/>
                <a:cs typeface="Arial" pitchFamily="34" charset="0"/>
              </a:rPr>
              <a:t>GROUP  BY  </a:t>
            </a:r>
            <a:r>
              <a:rPr lang="en-US" dirty="0" smtClean="0">
                <a:solidFill>
                  <a:schemeClr val="tx1"/>
                </a:solidFill>
                <a:latin typeface="Arial" pitchFamily="34" charset="0"/>
                <a:cs typeface="Arial" pitchFamily="34" charset="0"/>
              </a:rPr>
              <a:t>gender;</a:t>
            </a:r>
            <a:endParaRPr lang="en-US"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91207035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Placeholder 2"/>
          <p:cNvSpPr>
            <a:spLocks noGrp="1"/>
          </p:cNvSpPr>
          <p:nvPr>
            <p:ph idx="1"/>
          </p:nvPr>
        </p:nvSpPr>
        <p:spPr/>
        <p:txBody>
          <a:bodyPr/>
          <a:lstStyle/>
          <a:p>
            <a:pPr lvl="1"/>
            <a:r>
              <a:rPr lang="en-IN" dirty="0" smtClean="0"/>
              <a:t> Hive is much easier to learn and use as its based on standard SQL.</a:t>
            </a:r>
          </a:p>
          <a:p>
            <a:pPr lvl="1"/>
            <a:endParaRPr lang="en-IN" dirty="0" smtClean="0"/>
          </a:p>
          <a:p>
            <a:pPr lvl="1"/>
            <a:r>
              <a:rPr lang="en-IN" dirty="0" smtClean="0"/>
              <a:t>Writing HiveQL queries is much faster than writing the equivalent Java code.</a:t>
            </a:r>
          </a:p>
          <a:p>
            <a:endParaRPr lang="en-IN" dirty="0" smtClean="0"/>
          </a:p>
          <a:p>
            <a:pPr lvl="1"/>
            <a:r>
              <a:rPr lang="en-IN" dirty="0" smtClean="0"/>
              <a:t>Many people already know SQL.</a:t>
            </a:r>
          </a:p>
          <a:p>
            <a:pPr lvl="1"/>
            <a:endParaRPr lang="en-IN" dirty="0" smtClean="0"/>
          </a:p>
          <a:p>
            <a:pPr lvl="1"/>
            <a:r>
              <a:rPr lang="en-IN" dirty="0" smtClean="0"/>
              <a:t>Can rapidly start using Hive to query and manipulate data in the cluster.</a:t>
            </a:r>
            <a:endParaRPr lang="en-IN" dirty="0"/>
          </a:p>
        </p:txBody>
      </p:sp>
      <p:sp>
        <p:nvSpPr>
          <p:cNvPr id="11266" name="Title 1"/>
          <p:cNvSpPr>
            <a:spLocks noGrp="1"/>
          </p:cNvSpPr>
          <p:nvPr>
            <p:ph type="title"/>
          </p:nvPr>
        </p:nvSpPr>
        <p:spPr/>
        <p:txBody>
          <a:bodyPr/>
          <a:lstStyle/>
          <a:p>
            <a:r>
              <a:rPr lang="en-IN" smtClean="0"/>
              <a:t>Benefits of Hive</a:t>
            </a:r>
            <a:endParaRPr lang="en-IN" dirty="0" smtClean="0"/>
          </a:p>
        </p:txBody>
      </p:sp>
    </p:spTree>
    <p:extLst>
      <p:ext uri="{BB962C8B-B14F-4D97-AF65-F5344CB8AC3E}">
        <p14:creationId xmlns:p14="http://schemas.microsoft.com/office/powerpoint/2010/main" val="320493074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ctrTitle"/>
          </p:nvPr>
        </p:nvSpPr>
        <p:spPr/>
        <p:txBody>
          <a:bodyPr/>
          <a:lstStyle/>
          <a:p>
            <a:r>
              <a:rPr lang="en-IN" smtClean="0"/>
              <a:t>Hands-On Exercise</a:t>
            </a:r>
            <a:endParaRPr lang="en-IN" dirty="0" smtClean="0"/>
          </a:p>
        </p:txBody>
      </p:sp>
    </p:spTree>
    <p:extLst>
      <p:ext uri="{BB962C8B-B14F-4D97-AF65-F5344CB8AC3E}">
        <p14:creationId xmlns:p14="http://schemas.microsoft.com/office/powerpoint/2010/main" val="23539623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IN" smtClean="0"/>
              <a:t>Joining Tables</a:t>
            </a:r>
            <a:endParaRPr lang="en-IN" dirty="0" smtClean="0"/>
          </a:p>
        </p:txBody>
      </p:sp>
    </p:spTree>
    <p:extLst>
      <p:ext uri="{BB962C8B-B14F-4D97-AF65-F5344CB8AC3E}">
        <p14:creationId xmlns:p14="http://schemas.microsoft.com/office/powerpoint/2010/main" val="26747517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72</a:t>
            </a:fld>
            <a:endParaRPr lang="nl-NL">
              <a:solidFill>
                <a:prstClr val="black"/>
              </a:solidFill>
            </a:endParaRPr>
          </a:p>
        </p:txBody>
      </p:sp>
      <p:sp>
        <p:nvSpPr>
          <p:cNvPr id="4" name="Title 3"/>
          <p:cNvSpPr>
            <a:spLocks noGrp="1"/>
          </p:cNvSpPr>
          <p:nvPr>
            <p:ph type="title"/>
          </p:nvPr>
        </p:nvSpPr>
        <p:spPr/>
        <p:txBody>
          <a:bodyPr/>
          <a:lstStyle/>
          <a:p>
            <a:r>
              <a:rPr lang="en-IN" dirty="0"/>
              <a:t>Joining Tables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4294" y="2404269"/>
            <a:ext cx="397192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52293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Placeholder 2"/>
          <p:cNvSpPr>
            <a:spLocks noGrp="1"/>
          </p:cNvSpPr>
          <p:nvPr>
            <p:ph idx="1"/>
          </p:nvPr>
        </p:nvSpPr>
        <p:spPr/>
        <p:txBody>
          <a:bodyPr/>
          <a:lstStyle/>
          <a:p>
            <a:pPr marL="269858" lvl="1" indent="0">
              <a:buNone/>
            </a:pPr>
            <a:r>
              <a:rPr lang="en-US" dirty="0"/>
              <a:t>A frequent requirement is to join two or more tables together.</a:t>
            </a:r>
          </a:p>
          <a:p>
            <a:pPr marL="269858" lvl="1" indent="0">
              <a:buNone/>
            </a:pPr>
            <a:endParaRPr lang="en-US" dirty="0" smtClean="0"/>
          </a:p>
          <a:p>
            <a:pPr lvl="1"/>
            <a:r>
              <a:rPr lang="en-US" dirty="0" smtClean="0"/>
              <a:t>Hive supports</a:t>
            </a:r>
          </a:p>
          <a:p>
            <a:pPr lvl="2"/>
            <a:r>
              <a:rPr lang="en-US" dirty="0" smtClean="0"/>
              <a:t>Inner joins</a:t>
            </a:r>
          </a:p>
          <a:p>
            <a:pPr lvl="2"/>
            <a:endParaRPr lang="en-US" dirty="0" smtClean="0"/>
          </a:p>
          <a:p>
            <a:pPr lvl="2"/>
            <a:r>
              <a:rPr lang="en-US" dirty="0" smtClean="0"/>
              <a:t>Left Outer joins</a:t>
            </a:r>
          </a:p>
          <a:p>
            <a:pPr lvl="2"/>
            <a:endParaRPr lang="en-US" dirty="0" smtClean="0"/>
          </a:p>
          <a:p>
            <a:pPr lvl="2"/>
            <a:r>
              <a:rPr lang="en-US" dirty="0" smtClean="0"/>
              <a:t>Right Outer joins</a:t>
            </a:r>
          </a:p>
          <a:p>
            <a:pPr lvl="2"/>
            <a:endParaRPr lang="en-US" dirty="0" smtClean="0"/>
          </a:p>
          <a:p>
            <a:pPr lvl="2"/>
            <a:r>
              <a:rPr lang="en-US" dirty="0" smtClean="0"/>
              <a:t>Full Outer joins</a:t>
            </a:r>
          </a:p>
          <a:p>
            <a:pPr lvl="2"/>
            <a:endParaRPr lang="en-US" dirty="0" smtClean="0"/>
          </a:p>
          <a:p>
            <a:pPr lvl="2"/>
            <a:r>
              <a:rPr lang="en-US" dirty="0" smtClean="0"/>
              <a:t>Left semi joins</a:t>
            </a:r>
          </a:p>
          <a:p>
            <a:pPr marL="539723" lvl="2" indent="0">
              <a:buNone/>
            </a:pPr>
            <a:r>
              <a:rPr lang="en-US" dirty="0" smtClean="0"/>
              <a:t>	Returns </a:t>
            </a:r>
            <a:r>
              <a:rPr lang="en-US" dirty="0" smtClean="0"/>
              <a:t>rows from the first table when one or more matches are found </a:t>
            </a:r>
          </a:p>
          <a:p>
            <a:pPr marL="539723" lvl="2" indent="0">
              <a:buNone/>
            </a:pPr>
            <a:r>
              <a:rPr lang="en-US" dirty="0"/>
              <a:t>	</a:t>
            </a:r>
            <a:r>
              <a:rPr lang="en-US" dirty="0" smtClean="0"/>
              <a:t> </a:t>
            </a:r>
            <a:r>
              <a:rPr lang="en-US" dirty="0" smtClean="0"/>
              <a:t>in the second table (e.g. list the departments in a table that have at       </a:t>
            </a:r>
            <a:r>
              <a:rPr lang="en-US" dirty="0" smtClean="0"/>
              <a:t>    	least </a:t>
            </a:r>
            <a:r>
              <a:rPr lang="en-US" dirty="0" smtClean="0"/>
              <a:t>one employee)</a:t>
            </a:r>
            <a:endParaRPr lang="en-US" dirty="0"/>
          </a:p>
        </p:txBody>
      </p:sp>
      <p:sp>
        <p:nvSpPr>
          <p:cNvPr id="52226" name="Title 1"/>
          <p:cNvSpPr>
            <a:spLocks noGrp="1"/>
          </p:cNvSpPr>
          <p:nvPr>
            <p:ph type="title"/>
          </p:nvPr>
        </p:nvSpPr>
        <p:spPr/>
        <p:txBody>
          <a:bodyPr/>
          <a:lstStyle/>
          <a:p>
            <a:r>
              <a:rPr lang="en-IN" dirty="0" smtClean="0"/>
              <a:t>Joining Tables</a:t>
            </a:r>
          </a:p>
        </p:txBody>
      </p:sp>
    </p:spTree>
    <p:extLst>
      <p:ext uri="{BB962C8B-B14F-4D97-AF65-F5344CB8AC3E}">
        <p14:creationId xmlns:p14="http://schemas.microsoft.com/office/powerpoint/2010/main" val="1268152807"/>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Placeholder 2"/>
          <p:cNvSpPr>
            <a:spLocks noGrp="1"/>
          </p:cNvSpPr>
          <p:nvPr>
            <p:ph idx="1"/>
          </p:nvPr>
        </p:nvSpPr>
        <p:spPr/>
        <p:txBody>
          <a:bodyPr/>
          <a:lstStyle/>
          <a:p>
            <a:pPr lvl="1"/>
            <a:r>
              <a:rPr lang="en-US" dirty="0" smtClean="0"/>
              <a:t>Reduce side join</a:t>
            </a:r>
          </a:p>
          <a:p>
            <a:pPr lvl="2"/>
            <a:r>
              <a:rPr lang="en-US" dirty="0" smtClean="0"/>
              <a:t>Mapper reads the tables and emits the join key and join value</a:t>
            </a:r>
          </a:p>
          <a:p>
            <a:pPr marL="539723" lvl="2" indent="0">
              <a:buNone/>
            </a:pPr>
            <a:r>
              <a:rPr lang="en-US" dirty="0" smtClean="0"/>
              <a:t>    Reducer </a:t>
            </a:r>
            <a:r>
              <a:rPr lang="en-US" dirty="0" smtClean="0"/>
              <a:t>performs the actual join</a:t>
            </a:r>
            <a:endParaRPr lang="en-US" dirty="0"/>
          </a:p>
        </p:txBody>
      </p:sp>
      <p:sp>
        <p:nvSpPr>
          <p:cNvPr id="53250" name="Title 1"/>
          <p:cNvSpPr>
            <a:spLocks noGrp="1"/>
          </p:cNvSpPr>
          <p:nvPr>
            <p:ph type="title"/>
          </p:nvPr>
        </p:nvSpPr>
        <p:spPr/>
        <p:txBody>
          <a:bodyPr/>
          <a:lstStyle/>
          <a:p>
            <a:r>
              <a:rPr lang="en-IN" smtClean="0"/>
              <a:t>Default Join Behavior</a:t>
            </a:r>
            <a:endParaRPr lang="en-IN" dirty="0" smtClean="0"/>
          </a:p>
        </p:txBody>
      </p:sp>
      <p:sp>
        <p:nvSpPr>
          <p:cNvPr id="4" name="Rectangle 3"/>
          <p:cNvSpPr/>
          <p:nvPr/>
        </p:nvSpPr>
        <p:spPr>
          <a:xfrm>
            <a:off x="1736359" y="2443019"/>
            <a:ext cx="2039938" cy="704288"/>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t>SELECT * FROM A JOIN B ON A.Value=B.value</a:t>
            </a:r>
          </a:p>
        </p:txBody>
      </p:sp>
      <p:sp>
        <p:nvSpPr>
          <p:cNvPr id="5" name="Rounded Rectangle 4"/>
          <p:cNvSpPr/>
          <p:nvPr/>
        </p:nvSpPr>
        <p:spPr>
          <a:xfrm>
            <a:off x="3635351" y="3154089"/>
            <a:ext cx="1927274" cy="44292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a:t>Map Reduce Task</a:t>
            </a:r>
          </a:p>
        </p:txBody>
      </p:sp>
      <p:sp>
        <p:nvSpPr>
          <p:cNvPr id="6" name="Rectangle 5"/>
          <p:cNvSpPr/>
          <p:nvPr/>
        </p:nvSpPr>
        <p:spPr>
          <a:xfrm>
            <a:off x="2515822" y="3804531"/>
            <a:ext cx="873125" cy="541337"/>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Table A</a:t>
            </a:r>
          </a:p>
        </p:txBody>
      </p:sp>
      <p:sp>
        <p:nvSpPr>
          <p:cNvPr id="8" name="Rectangle 7"/>
          <p:cNvSpPr/>
          <p:nvPr/>
        </p:nvSpPr>
        <p:spPr>
          <a:xfrm>
            <a:off x="6146434" y="3736268"/>
            <a:ext cx="873125" cy="484188"/>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Table B</a:t>
            </a:r>
          </a:p>
        </p:txBody>
      </p:sp>
      <p:graphicFrame>
        <p:nvGraphicFramePr>
          <p:cNvPr id="9" name="Table 8"/>
          <p:cNvGraphicFramePr>
            <a:graphicFrameLocks noGrp="1"/>
          </p:cNvGraphicFramePr>
          <p:nvPr>
            <p:extLst>
              <p:ext uri="{D42A27DB-BD31-4B8C-83A1-F6EECF244321}">
                <p14:modId xmlns:p14="http://schemas.microsoft.com/office/powerpoint/2010/main" val="411791832"/>
              </p:ext>
            </p:extLst>
          </p:nvPr>
        </p:nvGraphicFramePr>
        <p:xfrm>
          <a:off x="3666759" y="3829931"/>
          <a:ext cx="1025237" cy="1920240"/>
        </p:xfrm>
        <a:graphic>
          <a:graphicData uri="http://schemas.openxmlformats.org/drawingml/2006/table">
            <a:tbl>
              <a:tblPr firstRow="1" bandRow="1">
                <a:tableStyleId>{21E4AEA4-8DFA-4A89-87EB-49C32662AFE0}</a:tableStyleId>
              </a:tblPr>
              <a:tblGrid>
                <a:gridCol w="1025237"/>
              </a:tblGrid>
              <a:tr h="370840">
                <a:tc>
                  <a:txBody>
                    <a:bodyPr/>
                    <a:lstStyle/>
                    <a:p>
                      <a:r>
                        <a:rPr lang="en-US" dirty="0" smtClean="0">
                          <a:solidFill>
                            <a:schemeClr val="tx1"/>
                          </a:solidFill>
                        </a:rPr>
                        <a:t>Mapper</a:t>
                      </a:r>
                      <a:endParaRPr lang="en-US" dirty="0">
                        <a:solidFill>
                          <a:schemeClr val="tx1"/>
                        </a:solidFill>
                      </a:endParaRPr>
                    </a:p>
                  </a:txBody>
                  <a:tcPr/>
                </a:tc>
              </a:tr>
              <a:tr h="370840">
                <a:tc>
                  <a:txBody>
                    <a:bodyPr/>
                    <a:lstStyle/>
                    <a:p>
                      <a:r>
                        <a:rPr lang="en-US" dirty="0" smtClean="0"/>
                        <a:t>Mapper</a:t>
                      </a:r>
                      <a:endParaRPr lang="en-US" dirty="0"/>
                    </a:p>
                  </a:txBody>
                  <a:tcPr/>
                </a:tc>
              </a:tr>
              <a:tr h="370840">
                <a:tc>
                  <a:txBody>
                    <a:bodyPr/>
                    <a:lstStyle/>
                    <a:p>
                      <a:r>
                        <a:rPr lang="en-US" dirty="0" smtClean="0"/>
                        <a:t>Mapper</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3429456"/>
              </p:ext>
            </p:extLst>
          </p:nvPr>
        </p:nvGraphicFramePr>
        <p:xfrm>
          <a:off x="4954222" y="3817231"/>
          <a:ext cx="1025237" cy="1920240"/>
        </p:xfrm>
        <a:graphic>
          <a:graphicData uri="http://schemas.openxmlformats.org/drawingml/2006/table">
            <a:tbl>
              <a:tblPr firstRow="1" bandRow="1">
                <a:tableStyleId>{21E4AEA4-8DFA-4A89-87EB-49C32662AFE0}</a:tableStyleId>
              </a:tblPr>
              <a:tblGrid>
                <a:gridCol w="1025237"/>
              </a:tblGrid>
              <a:tr h="370840">
                <a:tc>
                  <a:txBody>
                    <a:bodyPr/>
                    <a:lstStyle/>
                    <a:p>
                      <a:r>
                        <a:rPr lang="en-US" dirty="0" smtClean="0">
                          <a:solidFill>
                            <a:schemeClr val="tx1"/>
                          </a:solidFill>
                        </a:rPr>
                        <a:t>Mapper</a:t>
                      </a:r>
                      <a:endParaRPr lang="en-US" dirty="0">
                        <a:solidFill>
                          <a:schemeClr val="tx1"/>
                        </a:solidFill>
                      </a:endParaRPr>
                    </a:p>
                  </a:txBody>
                  <a:tcPr/>
                </a:tc>
              </a:tr>
              <a:tr h="370840">
                <a:tc>
                  <a:txBody>
                    <a:bodyPr/>
                    <a:lstStyle/>
                    <a:p>
                      <a:r>
                        <a:rPr lang="en-US" dirty="0" smtClean="0"/>
                        <a:t>Mapper</a:t>
                      </a:r>
                      <a:endParaRPr lang="en-US" dirty="0"/>
                    </a:p>
                  </a:txBody>
                  <a:tcPr/>
                </a:tc>
              </a:tr>
              <a:tr h="370840">
                <a:tc>
                  <a:txBody>
                    <a:bodyPr/>
                    <a:lstStyle/>
                    <a:p>
                      <a:r>
                        <a:rPr lang="en-US" dirty="0" smtClean="0"/>
                        <a:t>Mapper</a:t>
                      </a:r>
                      <a:endParaRPr lang="en-US" dirty="0"/>
                    </a:p>
                  </a:txBody>
                  <a:tcPr/>
                </a:tc>
              </a:tr>
            </a:tbl>
          </a:graphicData>
        </a:graphic>
      </p:graphicFrame>
      <p:sp>
        <p:nvSpPr>
          <p:cNvPr id="12" name="Rectangle 11"/>
          <p:cNvSpPr/>
          <p:nvPr/>
        </p:nvSpPr>
        <p:spPr>
          <a:xfrm>
            <a:off x="3588240" y="5482816"/>
            <a:ext cx="2520950" cy="373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Shuffle and Sort</a:t>
            </a:r>
          </a:p>
        </p:txBody>
      </p:sp>
      <p:sp>
        <p:nvSpPr>
          <p:cNvPr id="13" name="Rectangle 12"/>
          <p:cNvSpPr/>
          <p:nvPr/>
        </p:nvSpPr>
        <p:spPr>
          <a:xfrm>
            <a:off x="3915997" y="6007981"/>
            <a:ext cx="1855787" cy="471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Reducer</a:t>
            </a:r>
          </a:p>
        </p:txBody>
      </p:sp>
      <p:cxnSp>
        <p:nvCxnSpPr>
          <p:cNvPr id="15" name="Straight Arrow Connector 14"/>
          <p:cNvCxnSpPr/>
          <p:nvPr/>
        </p:nvCxnSpPr>
        <p:spPr>
          <a:xfrm>
            <a:off x="3776297" y="2837743"/>
            <a:ext cx="714374" cy="0"/>
          </a:xfrm>
          <a:prstGeom prst="straightConnector1">
            <a:avLst/>
          </a:pr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504165" y="3625143"/>
            <a:ext cx="103983" cy="1793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927234" y="3598156"/>
            <a:ext cx="360363" cy="206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978150" y="4337932"/>
            <a:ext cx="657201"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flipV="1">
            <a:off x="5994034" y="4290306"/>
            <a:ext cx="457200" cy="2762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V="1">
            <a:off x="4323984" y="4947531"/>
            <a:ext cx="333375" cy="292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0"/>
          </p:cNvCxnSpPr>
          <p:nvPr/>
        </p:nvCxnSpPr>
        <p:spPr>
          <a:xfrm rot="5400000" flipH="1" flipV="1">
            <a:off x="4855859" y="5156584"/>
            <a:ext cx="319088" cy="333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V="1">
            <a:off x="4345415" y="5716675"/>
            <a:ext cx="360363" cy="2222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flipH="1" flipV="1">
            <a:off x="5024865" y="5730963"/>
            <a:ext cx="346075" cy="2079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3289" name="Picture 10"/>
          <p:cNvPicPr>
            <a:picLocks noChangeAspect="1" noChangeArrowheads="1"/>
          </p:cNvPicPr>
          <p:nvPr/>
        </p:nvPicPr>
        <p:blipFill>
          <a:blip r:embed="rId2"/>
          <a:srcRect/>
          <a:stretch>
            <a:fillRect/>
          </a:stretch>
        </p:blipFill>
        <p:spPr bwMode="auto">
          <a:xfrm>
            <a:off x="4891214" y="2176248"/>
            <a:ext cx="803275" cy="814388"/>
          </a:xfrm>
          <a:prstGeom prst="rect">
            <a:avLst/>
          </a:prstGeom>
          <a:noFill/>
          <a:ln w="9525">
            <a:noFill/>
            <a:miter lim="800000"/>
            <a:headEnd/>
            <a:tailEnd/>
          </a:ln>
        </p:spPr>
      </p:pic>
      <p:cxnSp>
        <p:nvCxnSpPr>
          <p:cNvPr id="40" name="Straight Arrow Connector 39"/>
          <p:cNvCxnSpPr/>
          <p:nvPr/>
        </p:nvCxnSpPr>
        <p:spPr>
          <a:xfrm flipH="1">
            <a:off x="4871672" y="2736143"/>
            <a:ext cx="179388" cy="4111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058241"/>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Placeholder 2"/>
          <p:cNvSpPr>
            <a:spLocks noGrp="1"/>
          </p:cNvSpPr>
          <p:nvPr>
            <p:ph idx="1"/>
          </p:nvPr>
        </p:nvSpPr>
        <p:spPr/>
        <p:txBody>
          <a:bodyPr/>
          <a:lstStyle/>
          <a:p>
            <a:pPr lvl="1"/>
            <a:r>
              <a:rPr lang="en-IN" smtClean="0"/>
              <a:t>Map-side join</a:t>
            </a:r>
          </a:p>
          <a:p>
            <a:pPr lvl="2"/>
            <a:r>
              <a:rPr lang="en-IN" smtClean="0"/>
              <a:t>Reads the smaller table to an in-memory hash table</a:t>
            </a:r>
          </a:p>
          <a:p>
            <a:pPr lvl="2"/>
            <a:endParaRPr lang="en-IN" smtClean="0"/>
          </a:p>
          <a:p>
            <a:pPr lvl="2"/>
            <a:r>
              <a:rPr lang="en-IN" smtClean="0"/>
              <a:t>Each mapper gets its own copy of the hash table</a:t>
            </a:r>
          </a:p>
          <a:p>
            <a:pPr lvl="2"/>
            <a:endParaRPr lang="en-IN" smtClean="0"/>
          </a:p>
          <a:p>
            <a:pPr lvl="2"/>
            <a:r>
              <a:rPr lang="en-IN" smtClean="0"/>
              <a:t>The join is performed in the mapper</a:t>
            </a:r>
          </a:p>
          <a:p>
            <a:pPr lvl="2"/>
            <a:endParaRPr lang="en-IN" smtClean="0"/>
          </a:p>
          <a:p>
            <a:pPr lvl="2"/>
            <a:r>
              <a:rPr lang="en-IN" smtClean="0"/>
              <a:t>No reducer or sort and shuffle phases are required</a:t>
            </a:r>
          </a:p>
          <a:p>
            <a:pPr lvl="3"/>
            <a:endParaRPr lang="en-IN" dirty="0" smtClean="0"/>
          </a:p>
        </p:txBody>
      </p:sp>
      <p:sp>
        <p:nvSpPr>
          <p:cNvPr id="54274" name="Title 1"/>
          <p:cNvSpPr>
            <a:spLocks noGrp="1"/>
          </p:cNvSpPr>
          <p:nvPr>
            <p:ph type="title"/>
          </p:nvPr>
        </p:nvSpPr>
        <p:spPr/>
        <p:txBody>
          <a:bodyPr/>
          <a:lstStyle/>
          <a:p>
            <a:r>
              <a:rPr lang="en-IN" smtClean="0"/>
              <a:t>Join Optimization</a:t>
            </a:r>
            <a:endParaRPr lang="en-IN" dirty="0" smtClean="0"/>
          </a:p>
        </p:txBody>
      </p:sp>
      <p:sp>
        <p:nvSpPr>
          <p:cNvPr id="4" name="Rounded Rectangle 3"/>
          <p:cNvSpPr/>
          <p:nvPr/>
        </p:nvSpPr>
        <p:spPr>
          <a:xfrm>
            <a:off x="718944" y="4083240"/>
            <a:ext cx="7963389" cy="109031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latin typeface="Arial" pitchFamily="34" charset="0"/>
                <a:cs typeface="Arial" pitchFamily="34" charset="0"/>
              </a:rPr>
              <a:t>SELECT </a:t>
            </a:r>
            <a:r>
              <a:rPr lang="en-US" dirty="0">
                <a:solidFill>
                  <a:schemeClr val="tx1"/>
                </a:solidFill>
                <a:latin typeface="Arial" pitchFamily="34" charset="0"/>
                <a:cs typeface="Arial" pitchFamily="34" charset="0"/>
              </a:rPr>
              <a:t> /*+mapjoin(B)*/  *  </a:t>
            </a:r>
            <a:r>
              <a:rPr lang="en-US" b="1" dirty="0">
                <a:solidFill>
                  <a:schemeClr val="tx1"/>
                </a:solidFill>
                <a:latin typeface="Arial" pitchFamily="34" charset="0"/>
                <a:cs typeface="Arial" pitchFamily="34" charset="0"/>
              </a:rPr>
              <a:t>FROM</a:t>
            </a:r>
            <a:r>
              <a:rPr lang="en-US" dirty="0">
                <a:solidFill>
                  <a:schemeClr val="tx1"/>
                </a:solidFill>
                <a:latin typeface="Arial" pitchFamily="34" charset="0"/>
                <a:cs typeface="Arial" pitchFamily="34" charset="0"/>
              </a:rPr>
              <a:t>  A  </a:t>
            </a:r>
            <a:r>
              <a:rPr lang="en-US" b="1" dirty="0">
                <a:solidFill>
                  <a:schemeClr val="tx1"/>
                </a:solidFill>
                <a:latin typeface="Arial" pitchFamily="34" charset="0"/>
                <a:cs typeface="Arial" pitchFamily="34" charset="0"/>
              </a:rPr>
              <a:t>JOIN</a:t>
            </a:r>
            <a:r>
              <a:rPr lang="en-US" dirty="0">
                <a:solidFill>
                  <a:schemeClr val="tx1"/>
                </a:solidFill>
                <a:latin typeface="Arial" pitchFamily="34" charset="0"/>
                <a:cs typeface="Arial" pitchFamily="34" charset="0"/>
              </a:rPr>
              <a:t>  B </a:t>
            </a:r>
            <a:r>
              <a:rPr lang="en-US" b="1" dirty="0">
                <a:solidFill>
                  <a:schemeClr val="tx1"/>
                </a:solidFill>
                <a:latin typeface="Arial" pitchFamily="34" charset="0"/>
                <a:cs typeface="Arial" pitchFamily="34" charset="0"/>
              </a:rPr>
              <a:t>ON </a:t>
            </a:r>
          </a:p>
          <a:p>
            <a:pPr>
              <a:defRPr/>
            </a:pPr>
            <a:r>
              <a:rPr lang="en-US" dirty="0">
                <a:solidFill>
                  <a:schemeClr val="tx1"/>
                </a:solidFill>
                <a:latin typeface="Arial" pitchFamily="34" charset="0"/>
                <a:cs typeface="Arial" pitchFamily="34" charset="0"/>
              </a:rPr>
              <a:t>A.Value = B.Value;</a:t>
            </a:r>
          </a:p>
        </p:txBody>
      </p:sp>
    </p:spTree>
    <p:extLst>
      <p:ext uri="{BB962C8B-B14F-4D97-AF65-F5344CB8AC3E}">
        <p14:creationId xmlns:p14="http://schemas.microsoft.com/office/powerpoint/2010/main" val="2059846830"/>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Text Placeholder 2"/>
          <p:cNvSpPr>
            <a:spLocks noGrp="1"/>
          </p:cNvSpPr>
          <p:nvPr>
            <p:ph idx="1"/>
          </p:nvPr>
        </p:nvSpPr>
        <p:spPr/>
        <p:txBody>
          <a:bodyPr/>
          <a:lstStyle/>
          <a:p>
            <a:pPr lvl="1"/>
            <a:r>
              <a:rPr lang="en-US" smtClean="0"/>
              <a:t>There are two fundamental ways to join dataset in MapReduce</a:t>
            </a:r>
          </a:p>
          <a:p>
            <a:pPr lvl="2"/>
            <a:r>
              <a:rPr lang="en-US" smtClean="0"/>
              <a:t>Map-side join</a:t>
            </a:r>
          </a:p>
          <a:p>
            <a:pPr lvl="2"/>
            <a:endParaRPr lang="en-US" smtClean="0"/>
          </a:p>
          <a:p>
            <a:pPr lvl="2"/>
            <a:r>
              <a:rPr lang="en-US" smtClean="0"/>
              <a:t>Reducer-side join</a:t>
            </a:r>
          </a:p>
          <a:p>
            <a:pPr lvl="2"/>
            <a:endParaRPr lang="en-US" smtClean="0"/>
          </a:p>
          <a:p>
            <a:pPr lvl="1"/>
            <a:r>
              <a:rPr lang="en-IN" smtClean="0"/>
              <a:t>Map-side Joins</a:t>
            </a:r>
          </a:p>
          <a:p>
            <a:pPr lvl="2"/>
            <a:r>
              <a:rPr lang="en-IN" smtClean="0"/>
              <a:t>Function similar to an RDBMS joins</a:t>
            </a:r>
          </a:p>
          <a:p>
            <a:pPr lvl="2"/>
            <a:endParaRPr lang="en-IN" smtClean="0"/>
          </a:p>
          <a:p>
            <a:pPr lvl="2"/>
            <a:r>
              <a:rPr lang="en-IN" smtClean="0"/>
              <a:t>Scans the smaller table in memory for each record found in the larger table</a:t>
            </a:r>
          </a:p>
          <a:p>
            <a:pPr lvl="2"/>
            <a:endParaRPr lang="en-IN" smtClean="0"/>
          </a:p>
          <a:p>
            <a:pPr lvl="2"/>
            <a:r>
              <a:rPr lang="en-IN" smtClean="0"/>
              <a:t>Smaller table is shipped with the job, replicated and loaded into memory </a:t>
            </a:r>
          </a:p>
          <a:p>
            <a:pPr lvl="2"/>
            <a:endParaRPr lang="en-IN" smtClean="0"/>
          </a:p>
          <a:p>
            <a:pPr lvl="2"/>
            <a:r>
              <a:rPr lang="en-IN" smtClean="0"/>
              <a:t>Larger table can be filtered in the mapper</a:t>
            </a:r>
          </a:p>
          <a:p>
            <a:pPr lvl="2"/>
            <a:r>
              <a:rPr lang="en-IN" smtClean="0"/>
              <a:t>i.e. if there is no row match the row isn’t sent across the network to the reducer</a:t>
            </a:r>
            <a:endParaRPr lang="en-IN" dirty="0"/>
          </a:p>
        </p:txBody>
      </p:sp>
      <p:sp>
        <p:nvSpPr>
          <p:cNvPr id="76802" name="Title 1"/>
          <p:cNvSpPr>
            <a:spLocks noGrp="1"/>
          </p:cNvSpPr>
          <p:nvPr>
            <p:ph type="title"/>
          </p:nvPr>
        </p:nvSpPr>
        <p:spPr/>
        <p:txBody>
          <a:bodyPr/>
          <a:lstStyle/>
          <a:p>
            <a:r>
              <a:rPr lang="en-IN" smtClean="0"/>
              <a:t>Map-side v/s Reduce-side Joins</a:t>
            </a:r>
            <a:endParaRPr lang="en-IN" dirty="0" smtClean="0"/>
          </a:p>
        </p:txBody>
      </p:sp>
    </p:spTree>
    <p:extLst>
      <p:ext uri="{BB962C8B-B14F-4D97-AF65-F5344CB8AC3E}">
        <p14:creationId xmlns:p14="http://schemas.microsoft.com/office/powerpoint/2010/main" val="1336201317"/>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Text Placeholder 2"/>
          <p:cNvSpPr>
            <a:spLocks noGrp="1"/>
          </p:cNvSpPr>
          <p:nvPr>
            <p:ph idx="1"/>
          </p:nvPr>
        </p:nvSpPr>
        <p:spPr/>
        <p:txBody>
          <a:bodyPr/>
          <a:lstStyle/>
          <a:p>
            <a:pPr lvl="1"/>
            <a:r>
              <a:rPr lang="en-US" dirty="0" smtClean="0"/>
              <a:t>Pros</a:t>
            </a:r>
          </a:p>
          <a:p>
            <a:pPr lvl="2"/>
            <a:r>
              <a:rPr lang="en-US" dirty="0" smtClean="0"/>
              <a:t>More efficient, but requires one dataset to be small enough to be held in the memory</a:t>
            </a:r>
          </a:p>
          <a:p>
            <a:pPr lvl="1"/>
            <a:r>
              <a:rPr lang="en-IN" dirty="0" smtClean="0"/>
              <a:t>Cons</a:t>
            </a:r>
          </a:p>
          <a:p>
            <a:pPr lvl="2"/>
            <a:r>
              <a:rPr lang="en-IN" dirty="0" smtClean="0"/>
              <a:t>All data is shipped over the network to the reducers</a:t>
            </a:r>
          </a:p>
          <a:p>
            <a:pPr lvl="2"/>
            <a:endParaRPr lang="en-IN" dirty="0" smtClean="0"/>
          </a:p>
          <a:p>
            <a:pPr lvl="2"/>
            <a:r>
              <a:rPr lang="en-IN" dirty="0" smtClean="0"/>
              <a:t>Wasteful for inner joins where there are few matches between tables</a:t>
            </a:r>
          </a:p>
          <a:p>
            <a:pPr lvl="2"/>
            <a:endParaRPr lang="en-IN" dirty="0" smtClean="0"/>
          </a:p>
          <a:p>
            <a:pPr lvl="2"/>
            <a:r>
              <a:rPr lang="en-IN" dirty="0" smtClean="0"/>
              <a:t>Previous versions of Hive needed to be told if they could use Map-side join via a ‘hint’</a:t>
            </a:r>
          </a:p>
          <a:p>
            <a:pPr lvl="2"/>
            <a:endParaRPr lang="en-IN" dirty="0" smtClean="0"/>
          </a:p>
          <a:p>
            <a:pPr lvl="2"/>
            <a:r>
              <a:rPr lang="en-IN" dirty="0" smtClean="0"/>
              <a:t>An extra clause in the HiveQL query</a:t>
            </a:r>
          </a:p>
          <a:p>
            <a:pPr lvl="2"/>
            <a:endParaRPr lang="en-IN" dirty="0" smtClean="0"/>
          </a:p>
          <a:p>
            <a:pPr lvl="2"/>
            <a:r>
              <a:rPr lang="en-IN" dirty="0" smtClean="0"/>
              <a:t>Largest version of Hive can work this out for themselves, based on the side of the input data</a:t>
            </a:r>
          </a:p>
          <a:p>
            <a:pPr lvl="2"/>
            <a:r>
              <a:rPr lang="en-IN" dirty="0" smtClean="0"/>
              <a:t>To enable this, set </a:t>
            </a:r>
            <a:r>
              <a:rPr lang="en-IN" dirty="0" err="1" smtClean="0"/>
              <a:t>hive.auto.convert.join</a:t>
            </a:r>
            <a:r>
              <a:rPr lang="en-IN" dirty="0" smtClean="0"/>
              <a:t> = true</a:t>
            </a:r>
            <a:endParaRPr lang="en-IN" dirty="0"/>
          </a:p>
        </p:txBody>
      </p:sp>
      <p:sp>
        <p:nvSpPr>
          <p:cNvPr id="77826" name="Title 1"/>
          <p:cNvSpPr>
            <a:spLocks noGrp="1"/>
          </p:cNvSpPr>
          <p:nvPr>
            <p:ph type="title"/>
          </p:nvPr>
        </p:nvSpPr>
        <p:spPr/>
        <p:txBody>
          <a:bodyPr/>
          <a:lstStyle/>
          <a:p>
            <a:r>
              <a:rPr lang="en-IN" smtClean="0"/>
              <a:t>Map- side v/s Reduce- side Joins (cont’d)</a:t>
            </a:r>
            <a:endParaRPr lang="en-IN" dirty="0" smtClean="0"/>
          </a:p>
        </p:txBody>
      </p:sp>
    </p:spTree>
    <p:extLst>
      <p:ext uri="{BB962C8B-B14F-4D97-AF65-F5344CB8AC3E}">
        <p14:creationId xmlns:p14="http://schemas.microsoft.com/office/powerpoint/2010/main" val="3174223472"/>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Placeholder 2"/>
          <p:cNvSpPr>
            <a:spLocks noGrp="1"/>
          </p:cNvSpPr>
          <p:nvPr>
            <p:ph idx="1"/>
          </p:nvPr>
        </p:nvSpPr>
        <p:spPr/>
        <p:txBody>
          <a:bodyPr/>
          <a:lstStyle/>
          <a:p>
            <a:pPr lvl="1"/>
            <a:r>
              <a:rPr lang="en-IN" smtClean="0"/>
              <a:t>Hive uses the following syntax to join tables.</a:t>
            </a:r>
          </a:p>
          <a:p>
            <a:pPr lvl="1"/>
            <a:endParaRPr lang="en-IN" smtClean="0"/>
          </a:p>
          <a:p>
            <a:pPr lvl="1"/>
            <a:endParaRPr lang="en-IN" smtClean="0"/>
          </a:p>
          <a:p>
            <a:pPr lvl="1"/>
            <a:endParaRPr lang="en-IN" smtClean="0"/>
          </a:p>
          <a:p>
            <a:pPr lvl="1"/>
            <a:endParaRPr lang="en-IN" smtClean="0"/>
          </a:p>
          <a:p>
            <a:pPr lvl="1"/>
            <a:endParaRPr lang="en-IN" smtClean="0"/>
          </a:p>
          <a:p>
            <a:pPr lvl="1"/>
            <a:r>
              <a:rPr lang="en-IN" smtClean="0"/>
              <a:t>JOIN can be replaced with LEFT OUTER JOIN,RIGHT OUTER JOIN,FULL OUTER JOIN or LEFT SEMI JOIN.</a:t>
            </a:r>
          </a:p>
          <a:p>
            <a:endParaRPr lang="en-IN" smtClean="0"/>
          </a:p>
          <a:p>
            <a:endParaRPr lang="en-IN" smtClean="0"/>
          </a:p>
          <a:p>
            <a:endParaRPr lang="en-IN" smtClean="0"/>
          </a:p>
          <a:p>
            <a:endParaRPr lang="en-IN" smtClean="0"/>
          </a:p>
          <a:p>
            <a:endParaRPr lang="en-IN" smtClean="0"/>
          </a:p>
          <a:p>
            <a:endParaRPr lang="en-IN" smtClean="0"/>
          </a:p>
          <a:p>
            <a:endParaRPr lang="en-IN" smtClean="0"/>
          </a:p>
          <a:p>
            <a:endParaRPr lang="en-IN" smtClean="0"/>
          </a:p>
          <a:p>
            <a:endParaRPr lang="en-IN" smtClean="0"/>
          </a:p>
          <a:p>
            <a:endParaRPr lang="en-IN" dirty="0" smtClean="0"/>
          </a:p>
        </p:txBody>
      </p:sp>
      <p:sp>
        <p:nvSpPr>
          <p:cNvPr id="55298" name="Title 1"/>
          <p:cNvSpPr>
            <a:spLocks noGrp="1"/>
          </p:cNvSpPr>
          <p:nvPr>
            <p:ph type="title"/>
          </p:nvPr>
        </p:nvSpPr>
        <p:spPr/>
        <p:txBody>
          <a:bodyPr/>
          <a:lstStyle/>
          <a:p>
            <a:r>
              <a:rPr lang="en-IN" smtClean="0"/>
              <a:t>Joining Tables: Syntax</a:t>
            </a:r>
            <a:endParaRPr lang="en-IN" dirty="0" smtClean="0"/>
          </a:p>
        </p:txBody>
      </p:sp>
      <p:sp>
        <p:nvSpPr>
          <p:cNvPr id="4" name="Rounded Rectangle 3"/>
          <p:cNvSpPr/>
          <p:nvPr/>
        </p:nvSpPr>
        <p:spPr>
          <a:xfrm>
            <a:off x="622113" y="1872966"/>
            <a:ext cx="8217658" cy="86893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latin typeface="Arial" pitchFamily="34" charset="0"/>
                <a:cs typeface="Arial" pitchFamily="34" charset="0"/>
              </a:rPr>
              <a:t>SELECT</a:t>
            </a:r>
            <a:r>
              <a:rPr lang="en-US" dirty="0">
                <a:solidFill>
                  <a:schemeClr val="tx1"/>
                </a:solidFill>
                <a:latin typeface="Arial" pitchFamily="34" charset="0"/>
                <a:cs typeface="Arial" pitchFamily="34" charset="0"/>
              </a:rPr>
              <a:t> cols </a:t>
            </a:r>
            <a:r>
              <a:rPr lang="en-US" b="1" dirty="0">
                <a:solidFill>
                  <a:schemeClr val="tx1"/>
                </a:solidFill>
                <a:latin typeface="Arial" pitchFamily="34" charset="0"/>
                <a:cs typeface="Arial" pitchFamily="34" charset="0"/>
              </a:rPr>
              <a:t>FROM </a:t>
            </a:r>
            <a:r>
              <a:rPr lang="en-US" dirty="0">
                <a:solidFill>
                  <a:schemeClr val="tx1"/>
                </a:solidFill>
                <a:latin typeface="Arial" pitchFamily="34" charset="0"/>
                <a:cs typeface="Arial" pitchFamily="34" charset="0"/>
              </a:rPr>
              <a:t> t1 </a:t>
            </a:r>
            <a:r>
              <a:rPr lang="en-US" b="1" dirty="0">
                <a:solidFill>
                  <a:schemeClr val="tx1"/>
                </a:solidFill>
                <a:latin typeface="Arial" pitchFamily="34" charset="0"/>
                <a:cs typeface="Arial" pitchFamily="34" charset="0"/>
              </a:rPr>
              <a:t>JOIN</a:t>
            </a:r>
            <a:r>
              <a:rPr lang="en-US" dirty="0">
                <a:solidFill>
                  <a:schemeClr val="tx1"/>
                </a:solidFill>
                <a:latin typeface="Arial" pitchFamily="34" charset="0"/>
                <a:cs typeface="Arial" pitchFamily="34" charset="0"/>
              </a:rPr>
              <a:t> t2 </a:t>
            </a:r>
            <a:r>
              <a:rPr lang="en-US" b="1" dirty="0">
                <a:solidFill>
                  <a:schemeClr val="tx1"/>
                </a:solidFill>
                <a:latin typeface="Arial" pitchFamily="34" charset="0"/>
                <a:cs typeface="Arial" pitchFamily="34" charset="0"/>
              </a:rPr>
              <a:t>ON</a:t>
            </a:r>
            <a:r>
              <a:rPr lang="en-US" dirty="0">
                <a:solidFill>
                  <a:schemeClr val="tx1"/>
                </a:solidFill>
                <a:latin typeface="Arial" pitchFamily="34" charset="0"/>
                <a:cs typeface="Arial" pitchFamily="34" charset="0"/>
              </a:rPr>
              <a:t> (condition) </a:t>
            </a:r>
            <a:r>
              <a:rPr lang="en-US" b="1" dirty="0">
                <a:solidFill>
                  <a:schemeClr val="tx1"/>
                </a:solidFill>
                <a:latin typeface="Arial" pitchFamily="34" charset="0"/>
                <a:cs typeface="Arial" pitchFamily="34" charset="0"/>
              </a:rPr>
              <a:t>JOIN</a:t>
            </a:r>
          </a:p>
          <a:p>
            <a:pPr>
              <a:defRPr/>
            </a:pPr>
            <a:r>
              <a:rPr lang="en-US" dirty="0">
                <a:solidFill>
                  <a:schemeClr val="tx1"/>
                </a:solidFill>
                <a:latin typeface="Arial" pitchFamily="34" charset="0"/>
                <a:cs typeface="Arial" pitchFamily="34" charset="0"/>
              </a:rPr>
              <a:t> t3 </a:t>
            </a:r>
            <a:r>
              <a:rPr lang="en-US" b="1" dirty="0">
                <a:solidFill>
                  <a:schemeClr val="tx1"/>
                </a:solidFill>
                <a:latin typeface="Arial" pitchFamily="34" charset="0"/>
                <a:cs typeface="Arial" pitchFamily="34" charset="0"/>
              </a:rPr>
              <a:t>ON</a:t>
            </a:r>
            <a:r>
              <a:rPr lang="en-US" dirty="0">
                <a:solidFill>
                  <a:schemeClr val="tx1"/>
                </a:solidFill>
                <a:latin typeface="Arial" pitchFamily="34" charset="0"/>
                <a:cs typeface="Arial" pitchFamily="34" charset="0"/>
              </a:rPr>
              <a:t> (condition)</a:t>
            </a:r>
          </a:p>
        </p:txBody>
      </p:sp>
    </p:spTree>
    <p:extLst>
      <p:ext uri="{BB962C8B-B14F-4D97-AF65-F5344CB8AC3E}">
        <p14:creationId xmlns:p14="http://schemas.microsoft.com/office/powerpoint/2010/main" val="371921734"/>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Placeholder 2"/>
          <p:cNvSpPr>
            <a:spLocks noGrp="1"/>
          </p:cNvSpPr>
          <p:nvPr>
            <p:ph idx="1"/>
          </p:nvPr>
        </p:nvSpPr>
        <p:spPr/>
        <p:txBody>
          <a:bodyPr/>
          <a:lstStyle/>
          <a:p>
            <a:pPr lvl="1"/>
            <a:r>
              <a:rPr lang="en-US" smtClean="0"/>
              <a:t>Consider two tables:</a:t>
            </a:r>
            <a:endParaRPr lang="en-US" dirty="0"/>
          </a:p>
        </p:txBody>
      </p:sp>
      <p:sp>
        <p:nvSpPr>
          <p:cNvPr id="56322" name="Title 1"/>
          <p:cNvSpPr>
            <a:spLocks noGrp="1"/>
          </p:cNvSpPr>
          <p:nvPr>
            <p:ph type="title"/>
          </p:nvPr>
        </p:nvSpPr>
        <p:spPr/>
        <p:txBody>
          <a:bodyPr/>
          <a:lstStyle/>
          <a:p>
            <a:r>
              <a:rPr lang="en-IN" smtClean="0"/>
              <a:t>Join Examples</a:t>
            </a:r>
            <a:endParaRPr lang="en-IN" dirty="0" smtClean="0"/>
          </a:p>
        </p:txBody>
      </p:sp>
      <p:graphicFrame>
        <p:nvGraphicFramePr>
          <p:cNvPr id="4" name="Table 3"/>
          <p:cNvGraphicFramePr>
            <a:graphicFrameLocks noGrp="1"/>
          </p:cNvGraphicFramePr>
          <p:nvPr>
            <p:extLst>
              <p:ext uri="{D42A27DB-BD31-4B8C-83A1-F6EECF244321}">
                <p14:modId xmlns:p14="http://schemas.microsoft.com/office/powerpoint/2010/main" val="2429730245"/>
              </p:ext>
            </p:extLst>
          </p:nvPr>
        </p:nvGraphicFramePr>
        <p:xfrm>
          <a:off x="1024977" y="2250831"/>
          <a:ext cx="6307807" cy="1538726"/>
        </p:xfrm>
        <a:graphic>
          <a:graphicData uri="http://schemas.openxmlformats.org/drawingml/2006/table">
            <a:tbl>
              <a:tblPr firstRow="1" bandRow="1">
                <a:tableStyleId>{F5AB1C69-6EDB-4FF4-983F-18BD219EF322}</a:tableStyleId>
              </a:tblPr>
              <a:tblGrid>
                <a:gridCol w="2220700"/>
                <a:gridCol w="2220700"/>
                <a:gridCol w="1866407"/>
              </a:tblGrid>
              <a:tr h="426206">
                <a:tc>
                  <a:txBody>
                    <a:bodyPr/>
                    <a:lstStyle/>
                    <a:p>
                      <a:r>
                        <a:rPr lang="en-US" dirty="0" smtClean="0"/>
                        <a:t> custid</a:t>
                      </a:r>
                      <a:endParaRPr lang="en-US" dirty="0"/>
                    </a:p>
                  </a:txBody>
                  <a:tcPr/>
                </a:tc>
                <a:tc>
                  <a:txBody>
                    <a:bodyPr/>
                    <a:lstStyle/>
                    <a:p>
                      <a:r>
                        <a:rPr lang="en-US" dirty="0" smtClean="0"/>
                        <a:t> firstname</a:t>
                      </a:r>
                      <a:endParaRPr lang="en-US" dirty="0"/>
                    </a:p>
                  </a:txBody>
                  <a:tcPr/>
                </a:tc>
                <a:tc>
                  <a:txBody>
                    <a:bodyPr/>
                    <a:lstStyle/>
                    <a:p>
                      <a:r>
                        <a:rPr lang="en-US" dirty="0" smtClean="0"/>
                        <a:t> surname</a:t>
                      </a:r>
                      <a:endParaRPr lang="en-US" dirty="0"/>
                    </a:p>
                  </a:txBody>
                  <a:tcPr/>
                </a:tc>
              </a:tr>
              <a:tr h="370840">
                <a:tc>
                  <a:txBody>
                    <a:bodyPr/>
                    <a:lstStyle/>
                    <a:p>
                      <a:r>
                        <a:rPr lang="en-US" dirty="0" smtClean="0"/>
                        <a:t>1</a:t>
                      </a:r>
                      <a:endParaRPr lang="en-US" dirty="0"/>
                    </a:p>
                  </a:txBody>
                  <a:tcPr/>
                </a:tc>
                <a:tc>
                  <a:txBody>
                    <a:bodyPr/>
                    <a:lstStyle/>
                    <a:p>
                      <a:r>
                        <a:rPr lang="en-US" dirty="0" smtClean="0"/>
                        <a:t>Jane</a:t>
                      </a:r>
                      <a:endParaRPr lang="en-US" dirty="0"/>
                    </a:p>
                  </a:txBody>
                  <a:tcPr/>
                </a:tc>
                <a:tc>
                  <a:txBody>
                    <a:bodyPr/>
                    <a:lstStyle/>
                    <a:p>
                      <a:r>
                        <a:rPr lang="en-US" dirty="0" smtClean="0"/>
                        <a:t>Doe</a:t>
                      </a:r>
                      <a:endParaRPr lang="en-US" dirty="0"/>
                    </a:p>
                  </a:txBody>
                  <a:tcPr/>
                </a:tc>
              </a:tr>
              <a:tr h="370840">
                <a:tc>
                  <a:txBody>
                    <a:bodyPr/>
                    <a:lstStyle/>
                    <a:p>
                      <a:r>
                        <a:rPr lang="en-US" dirty="0" smtClean="0"/>
                        <a:t>2</a:t>
                      </a:r>
                      <a:endParaRPr lang="en-US" dirty="0"/>
                    </a:p>
                  </a:txBody>
                  <a:tcPr/>
                </a:tc>
                <a:tc>
                  <a:txBody>
                    <a:bodyPr/>
                    <a:lstStyle/>
                    <a:p>
                      <a:r>
                        <a:rPr lang="en-US" dirty="0" smtClean="0"/>
                        <a:t>Tom</a:t>
                      </a:r>
                      <a:endParaRPr lang="en-US" dirty="0"/>
                    </a:p>
                  </a:txBody>
                  <a:tcPr/>
                </a:tc>
                <a:tc>
                  <a:txBody>
                    <a:bodyPr/>
                    <a:lstStyle/>
                    <a:p>
                      <a:r>
                        <a:rPr lang="en-US" dirty="0" smtClean="0"/>
                        <a:t>Smith</a:t>
                      </a:r>
                      <a:endParaRPr lang="en-US" dirty="0"/>
                    </a:p>
                  </a:txBody>
                  <a:tcPr/>
                </a:tc>
              </a:tr>
              <a:tr h="370840">
                <a:tc>
                  <a:txBody>
                    <a:bodyPr/>
                    <a:lstStyle/>
                    <a:p>
                      <a:r>
                        <a:rPr lang="en-US" dirty="0" smtClean="0"/>
                        <a:t>3</a:t>
                      </a:r>
                      <a:endParaRPr lang="en-US" dirty="0"/>
                    </a:p>
                  </a:txBody>
                  <a:tcPr/>
                </a:tc>
                <a:tc>
                  <a:txBody>
                    <a:bodyPr/>
                    <a:lstStyle/>
                    <a:p>
                      <a:r>
                        <a:rPr lang="en-US" dirty="0" smtClean="0"/>
                        <a:t>Doug</a:t>
                      </a:r>
                      <a:endParaRPr lang="en-US" dirty="0"/>
                    </a:p>
                  </a:txBody>
                  <a:tcPr/>
                </a:tc>
                <a:tc>
                  <a:txBody>
                    <a:bodyPr/>
                    <a:lstStyle/>
                    <a:p>
                      <a:r>
                        <a:rPr lang="en-US" dirty="0" smtClean="0"/>
                        <a:t>Jones</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13516358"/>
              </p:ext>
            </p:extLst>
          </p:nvPr>
        </p:nvGraphicFramePr>
        <p:xfrm>
          <a:off x="615462" y="4259338"/>
          <a:ext cx="7614138" cy="1828800"/>
        </p:xfrm>
        <a:graphic>
          <a:graphicData uri="http://schemas.openxmlformats.org/drawingml/2006/table">
            <a:tbl>
              <a:tblPr firstRow="1" bandRow="1">
                <a:tableStyleId>{F5AB1C69-6EDB-4FF4-983F-18BD219EF322}</a:tableStyleId>
              </a:tblPr>
              <a:tblGrid>
                <a:gridCol w="2538046"/>
                <a:gridCol w="2538046"/>
                <a:gridCol w="2538046"/>
              </a:tblGrid>
              <a:tr h="313006">
                <a:tc>
                  <a:txBody>
                    <a:bodyPr/>
                    <a:lstStyle/>
                    <a:p>
                      <a:r>
                        <a:rPr lang="en-US" dirty="0" smtClean="0"/>
                        <a:t> custid</a:t>
                      </a:r>
                      <a:endParaRPr lang="en-US" dirty="0"/>
                    </a:p>
                  </a:txBody>
                  <a:tcPr/>
                </a:tc>
                <a:tc>
                  <a:txBody>
                    <a:bodyPr/>
                    <a:lstStyle/>
                    <a:p>
                      <a:r>
                        <a:rPr lang="en-US" dirty="0" smtClean="0"/>
                        <a:t> order_date</a:t>
                      </a:r>
                      <a:endParaRPr lang="en-US" dirty="0"/>
                    </a:p>
                  </a:txBody>
                  <a:tcPr/>
                </a:tc>
                <a:tc>
                  <a:txBody>
                    <a:bodyPr/>
                    <a:lstStyle/>
                    <a:p>
                      <a:r>
                        <a:rPr lang="en-US" dirty="0" smtClean="0"/>
                        <a:t>cost</a:t>
                      </a:r>
                      <a:endParaRPr lang="en-US" dirty="0"/>
                    </a:p>
                  </a:txBody>
                  <a:tcPr/>
                </a:tc>
              </a:tr>
              <a:tr h="313006">
                <a:tc>
                  <a:txBody>
                    <a:bodyPr/>
                    <a:lstStyle/>
                    <a:p>
                      <a:r>
                        <a:rPr lang="en-US" dirty="0" smtClean="0"/>
                        <a:t>1</a:t>
                      </a:r>
                      <a:endParaRPr lang="en-US" dirty="0"/>
                    </a:p>
                  </a:txBody>
                  <a:tcPr/>
                </a:tc>
                <a:tc>
                  <a:txBody>
                    <a:bodyPr/>
                    <a:lstStyle/>
                    <a:p>
                      <a:r>
                        <a:rPr lang="en-US" dirty="0" smtClean="0"/>
                        <a:t>2010-01-15</a:t>
                      </a:r>
                      <a:endParaRPr lang="en-US" dirty="0"/>
                    </a:p>
                  </a:txBody>
                  <a:tcPr/>
                </a:tc>
                <a:tc>
                  <a:txBody>
                    <a:bodyPr/>
                    <a:lstStyle/>
                    <a:p>
                      <a:r>
                        <a:rPr lang="en-US" dirty="0" smtClean="0"/>
                        <a:t>42.99</a:t>
                      </a:r>
                      <a:endParaRPr lang="en-US" dirty="0"/>
                    </a:p>
                  </a:txBody>
                  <a:tcPr/>
                </a:tc>
              </a:tr>
              <a:tr h="313006">
                <a:tc>
                  <a:txBody>
                    <a:bodyPr/>
                    <a:lstStyle/>
                    <a:p>
                      <a:r>
                        <a:rPr lang="en-US" dirty="0" smtClean="0"/>
                        <a:t>2</a:t>
                      </a:r>
                      <a:endParaRPr lang="en-US" dirty="0"/>
                    </a:p>
                  </a:txBody>
                  <a:tcPr/>
                </a:tc>
                <a:tc>
                  <a:txBody>
                    <a:bodyPr/>
                    <a:lstStyle/>
                    <a:p>
                      <a:r>
                        <a:rPr lang="en-US" dirty="0" smtClean="0"/>
                        <a:t>2010-03-21</a:t>
                      </a:r>
                      <a:endParaRPr lang="en-US" dirty="0"/>
                    </a:p>
                  </a:txBody>
                  <a:tcPr/>
                </a:tc>
                <a:tc>
                  <a:txBody>
                    <a:bodyPr/>
                    <a:lstStyle/>
                    <a:p>
                      <a:r>
                        <a:rPr lang="en-US" dirty="0" smtClean="0"/>
                        <a:t>19.65</a:t>
                      </a:r>
                      <a:endParaRPr lang="en-US" dirty="0"/>
                    </a:p>
                  </a:txBody>
                  <a:tcPr/>
                </a:tc>
              </a:tr>
              <a:tr h="313006">
                <a:tc>
                  <a:txBody>
                    <a:bodyPr/>
                    <a:lstStyle/>
                    <a:p>
                      <a:r>
                        <a:rPr lang="en-US" dirty="0" smtClean="0"/>
                        <a:t>2</a:t>
                      </a:r>
                      <a:endParaRPr lang="en-US" dirty="0"/>
                    </a:p>
                  </a:txBody>
                  <a:tcPr/>
                </a:tc>
                <a:tc>
                  <a:txBody>
                    <a:bodyPr/>
                    <a:lstStyle/>
                    <a:p>
                      <a:r>
                        <a:rPr lang="en-US" dirty="0" smtClean="0"/>
                        <a:t>2010-04-01</a:t>
                      </a:r>
                      <a:endParaRPr lang="en-US" dirty="0"/>
                    </a:p>
                  </a:txBody>
                  <a:tcPr/>
                </a:tc>
                <a:tc>
                  <a:txBody>
                    <a:bodyPr/>
                    <a:lstStyle/>
                    <a:p>
                      <a:r>
                        <a:rPr lang="en-US" dirty="0" smtClean="0"/>
                        <a:t>1.00</a:t>
                      </a:r>
                      <a:endParaRPr lang="en-US" dirty="0"/>
                    </a:p>
                  </a:txBody>
                  <a:tcPr/>
                </a:tc>
              </a:tr>
              <a:tr h="313006">
                <a:tc>
                  <a:txBody>
                    <a:bodyPr/>
                    <a:lstStyle/>
                    <a:p>
                      <a:r>
                        <a:rPr lang="en-US" dirty="0" smtClean="0"/>
                        <a:t>1</a:t>
                      </a:r>
                      <a:endParaRPr lang="en-US" dirty="0"/>
                    </a:p>
                  </a:txBody>
                  <a:tcPr/>
                </a:tc>
                <a:tc>
                  <a:txBody>
                    <a:bodyPr/>
                    <a:lstStyle/>
                    <a:p>
                      <a:r>
                        <a:rPr lang="en-US" dirty="0" smtClean="0"/>
                        <a:t>2010-04-18</a:t>
                      </a:r>
                      <a:endParaRPr lang="en-US" dirty="0"/>
                    </a:p>
                  </a:txBody>
                  <a:tcPr/>
                </a:tc>
                <a:tc>
                  <a:txBody>
                    <a:bodyPr/>
                    <a:lstStyle/>
                    <a:p>
                      <a:r>
                        <a:rPr lang="en-US" dirty="0" smtClean="0"/>
                        <a:t>170.16</a:t>
                      </a:r>
                      <a:endParaRPr lang="en-US" dirty="0"/>
                    </a:p>
                  </a:txBody>
                  <a:tcPr/>
                </a:tc>
              </a:tr>
            </a:tbl>
          </a:graphicData>
        </a:graphic>
      </p:graphicFrame>
      <p:sp>
        <p:nvSpPr>
          <p:cNvPr id="8" name="Rounded Rectangle 7"/>
          <p:cNvSpPr/>
          <p:nvPr/>
        </p:nvSpPr>
        <p:spPr>
          <a:xfrm>
            <a:off x="1006366" y="1780133"/>
            <a:ext cx="6308834" cy="38012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schemeClr val="tx1"/>
                </a:solidFill>
              </a:rPr>
              <a:t>Customer Table</a:t>
            </a:r>
          </a:p>
        </p:txBody>
      </p:sp>
      <p:sp>
        <p:nvSpPr>
          <p:cNvPr id="9" name="Rounded Rectangle 8"/>
          <p:cNvSpPr/>
          <p:nvPr/>
        </p:nvSpPr>
        <p:spPr>
          <a:xfrm>
            <a:off x="615461" y="3809860"/>
            <a:ext cx="7614137" cy="44947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a:solidFill>
                  <a:schemeClr val="tx1"/>
                </a:solidFill>
              </a:rPr>
              <a:t>Purchases Table</a:t>
            </a:r>
          </a:p>
        </p:txBody>
      </p:sp>
    </p:spTree>
    <p:extLst>
      <p:ext uri="{BB962C8B-B14F-4D97-AF65-F5344CB8AC3E}">
        <p14:creationId xmlns:p14="http://schemas.microsoft.com/office/powerpoint/2010/main" val="76471208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Placeholder 2"/>
          <p:cNvSpPr>
            <a:spLocks noGrp="1"/>
          </p:cNvSpPr>
          <p:nvPr>
            <p:ph idx="1"/>
          </p:nvPr>
        </p:nvSpPr>
        <p:spPr/>
        <p:txBody>
          <a:bodyPr/>
          <a:lstStyle/>
          <a:p>
            <a:pPr lvl="1"/>
            <a:endParaRPr lang="en-IN" dirty="0" smtClean="0"/>
          </a:p>
          <a:p>
            <a:pPr lvl="1"/>
            <a:r>
              <a:rPr lang="en-IN" dirty="0" smtClean="0"/>
              <a:t> To get data into Hive, first access Hive through the Hive Shell.</a:t>
            </a:r>
          </a:p>
          <a:p>
            <a:pPr lvl="1"/>
            <a:endParaRPr lang="en-IN" dirty="0" smtClean="0"/>
          </a:p>
          <a:p>
            <a:pPr marL="0" lvl="1" indent="0">
              <a:buNone/>
            </a:pPr>
            <a:endParaRPr lang="en-IN" dirty="0" smtClean="0"/>
          </a:p>
          <a:p>
            <a:pPr lvl="1"/>
            <a:r>
              <a:rPr lang="en-IN" dirty="0" smtClean="0"/>
              <a:t> Invoke the Hive shell from the command line by typing </a:t>
            </a:r>
          </a:p>
          <a:p>
            <a:endParaRPr lang="en-IN" dirty="0" smtClean="0"/>
          </a:p>
          <a:p>
            <a:endParaRPr lang="en-IN" dirty="0" smtClean="0"/>
          </a:p>
          <a:p>
            <a:pPr lvl="1"/>
            <a:endParaRPr lang="en-IN" dirty="0" smtClean="0"/>
          </a:p>
          <a:p>
            <a:pPr lvl="1"/>
            <a:r>
              <a:rPr lang="en-IN" dirty="0" smtClean="0"/>
              <a:t> The shell responds with its own command prompt</a:t>
            </a:r>
          </a:p>
          <a:p>
            <a:pPr lvl="1"/>
            <a:endParaRPr lang="en-IN" dirty="0" smtClean="0"/>
          </a:p>
          <a:p>
            <a:endParaRPr lang="en-IN" dirty="0" smtClean="0"/>
          </a:p>
          <a:p>
            <a:endParaRPr lang="en-IN" dirty="0" smtClean="0"/>
          </a:p>
          <a:p>
            <a:pPr lvl="1"/>
            <a:r>
              <a:rPr lang="en-IN" dirty="0" smtClean="0"/>
              <a:t>A file containing HiveQL code  can be executed using the -f option </a:t>
            </a:r>
          </a:p>
          <a:p>
            <a:pPr marL="0" indent="0">
              <a:buNone/>
            </a:pPr>
            <a:endParaRPr lang="en-IN" dirty="0" smtClean="0"/>
          </a:p>
          <a:p>
            <a:endParaRPr lang="en-IN" dirty="0" smtClean="0"/>
          </a:p>
        </p:txBody>
      </p:sp>
      <p:sp>
        <p:nvSpPr>
          <p:cNvPr id="12290" name="Title 1"/>
          <p:cNvSpPr>
            <a:spLocks noGrp="1"/>
          </p:cNvSpPr>
          <p:nvPr>
            <p:ph type="title"/>
          </p:nvPr>
        </p:nvSpPr>
        <p:spPr/>
        <p:txBody>
          <a:bodyPr/>
          <a:lstStyle/>
          <a:p>
            <a:r>
              <a:rPr lang="en-IN" smtClean="0"/>
              <a:t>Getting Data Into Hive </a:t>
            </a:r>
            <a:endParaRPr lang="en-IN" dirty="0" smtClean="0"/>
          </a:p>
        </p:txBody>
      </p:sp>
      <p:sp>
        <p:nvSpPr>
          <p:cNvPr id="8" name="Rounded Rectangle 7"/>
          <p:cNvSpPr/>
          <p:nvPr/>
        </p:nvSpPr>
        <p:spPr>
          <a:xfrm>
            <a:off x="721387" y="1976695"/>
            <a:ext cx="5675586" cy="3468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 hive&gt;</a:t>
            </a:r>
            <a:endParaRPr lang="en-US" dirty="0"/>
          </a:p>
        </p:txBody>
      </p:sp>
      <p:sp>
        <p:nvSpPr>
          <p:cNvPr id="10" name="Rounded Rectangle 9"/>
          <p:cNvSpPr/>
          <p:nvPr/>
        </p:nvSpPr>
        <p:spPr>
          <a:xfrm>
            <a:off x="700402" y="2998141"/>
            <a:ext cx="5666091" cy="3468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 hive</a:t>
            </a:r>
            <a:endParaRPr lang="en-US" dirty="0"/>
          </a:p>
        </p:txBody>
      </p:sp>
      <p:sp>
        <p:nvSpPr>
          <p:cNvPr id="9" name="Rounded Rectangle 8"/>
          <p:cNvSpPr/>
          <p:nvPr/>
        </p:nvSpPr>
        <p:spPr>
          <a:xfrm>
            <a:off x="706146" y="5228099"/>
            <a:ext cx="5666091" cy="3497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b="1" dirty="0" smtClean="0">
                <a:solidFill>
                  <a:schemeClr val="tx1"/>
                </a:solidFill>
              </a:rPr>
              <a:t> </a:t>
            </a:r>
          </a:p>
          <a:p>
            <a:r>
              <a:rPr lang="en-US" dirty="0" smtClean="0">
                <a:solidFill>
                  <a:schemeClr val="tx1"/>
                </a:solidFill>
                <a:latin typeface="Arial" pitchFamily="34" charset="0"/>
                <a:cs typeface="Arial" pitchFamily="34" charset="0"/>
              </a:rPr>
              <a:t>$ hive  -f  myfile.hql</a:t>
            </a:r>
            <a:endParaRPr lang="en-US" dirty="0" smtClean="0">
              <a:latin typeface="Arial" pitchFamily="34" charset="0"/>
              <a:cs typeface="Arial" pitchFamily="34" charset="0"/>
            </a:endParaRPr>
          </a:p>
          <a:p>
            <a:endParaRPr lang="en-US" dirty="0"/>
          </a:p>
        </p:txBody>
      </p:sp>
      <p:sp>
        <p:nvSpPr>
          <p:cNvPr id="13" name="Rounded Rectangle 12"/>
          <p:cNvSpPr/>
          <p:nvPr/>
        </p:nvSpPr>
        <p:spPr>
          <a:xfrm>
            <a:off x="694716" y="4078539"/>
            <a:ext cx="5675586" cy="3703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b="1" dirty="0" smtClean="0">
                <a:solidFill>
                  <a:schemeClr val="tx1"/>
                </a:solidFill>
              </a:rPr>
              <a:t>    </a:t>
            </a:r>
          </a:p>
          <a:p>
            <a:r>
              <a:rPr lang="en-US" dirty="0" smtClean="0">
                <a:solidFill>
                  <a:schemeClr val="tx1"/>
                </a:solidFill>
                <a:latin typeface="Arial" pitchFamily="34" charset="0"/>
                <a:cs typeface="Arial" pitchFamily="34" charset="0"/>
              </a:rPr>
              <a:t>hive&gt;  </a:t>
            </a:r>
            <a:endParaRPr lang="en-US" dirty="0" smtClean="0">
              <a:latin typeface="Arial" pitchFamily="34" charset="0"/>
              <a:cs typeface="Arial" pitchFamily="34" charset="0"/>
            </a:endParaRPr>
          </a:p>
          <a:p>
            <a:endParaRPr lang="en-US" dirty="0"/>
          </a:p>
        </p:txBody>
      </p:sp>
    </p:spTree>
    <p:extLst>
      <p:ext uri="{BB962C8B-B14F-4D97-AF65-F5344CB8AC3E}">
        <p14:creationId xmlns:p14="http://schemas.microsoft.com/office/powerpoint/2010/main" val="31756254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Placeholder 2"/>
          <p:cNvSpPr>
            <a:spLocks noGrp="1"/>
          </p:cNvSpPr>
          <p:nvPr>
            <p:ph idx="1"/>
          </p:nvPr>
        </p:nvSpPr>
        <p:spPr/>
        <p:txBody>
          <a:bodyPr/>
          <a:lstStyle/>
          <a:p>
            <a:pPr lvl="1"/>
            <a:r>
              <a:rPr lang="en-US" smtClean="0"/>
              <a:t>An inner join returns all rows where the condition is satisfied.</a:t>
            </a:r>
            <a:endParaRPr lang="en-US" dirty="0"/>
          </a:p>
        </p:txBody>
      </p:sp>
      <p:sp>
        <p:nvSpPr>
          <p:cNvPr id="57346" name="Title 1"/>
          <p:cNvSpPr>
            <a:spLocks noGrp="1"/>
          </p:cNvSpPr>
          <p:nvPr>
            <p:ph type="title"/>
          </p:nvPr>
        </p:nvSpPr>
        <p:spPr/>
        <p:txBody>
          <a:bodyPr/>
          <a:lstStyle/>
          <a:p>
            <a:r>
              <a:rPr lang="en-IN" smtClean="0"/>
              <a:t>Inner Join</a:t>
            </a:r>
            <a:endParaRPr lang="en-IN" dirty="0" smtClean="0"/>
          </a:p>
        </p:txBody>
      </p:sp>
      <p:sp>
        <p:nvSpPr>
          <p:cNvPr id="4" name="Rounded Rectangle 3"/>
          <p:cNvSpPr/>
          <p:nvPr/>
        </p:nvSpPr>
        <p:spPr>
          <a:xfrm>
            <a:off x="578734" y="1876091"/>
            <a:ext cx="8180789" cy="105019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latin typeface="Arial" pitchFamily="34" charset="0"/>
                <a:cs typeface="Arial" pitchFamily="34" charset="0"/>
              </a:rPr>
              <a:t>SELECT</a:t>
            </a:r>
            <a:r>
              <a:rPr lang="en-US" dirty="0">
                <a:solidFill>
                  <a:schemeClr val="tx1"/>
                </a:solidFill>
                <a:latin typeface="Arial" pitchFamily="34" charset="0"/>
                <a:cs typeface="Arial" pitchFamily="34" charset="0"/>
              </a:rPr>
              <a:t> * </a:t>
            </a:r>
            <a:r>
              <a:rPr lang="en-US" b="1" dirty="0">
                <a:solidFill>
                  <a:schemeClr val="tx1"/>
                </a:solidFill>
                <a:latin typeface="Arial" pitchFamily="34" charset="0"/>
                <a:cs typeface="Arial" pitchFamily="34" charset="0"/>
              </a:rPr>
              <a:t>FROM</a:t>
            </a:r>
            <a:r>
              <a:rPr lang="en-US" dirty="0">
                <a:solidFill>
                  <a:schemeClr val="tx1"/>
                </a:solidFill>
                <a:latin typeface="Arial" pitchFamily="34" charset="0"/>
                <a:cs typeface="Arial" pitchFamily="34" charset="0"/>
              </a:rPr>
              <a:t> Customer </a:t>
            </a:r>
            <a:r>
              <a:rPr lang="en-US" b="1" dirty="0">
                <a:solidFill>
                  <a:schemeClr val="tx1"/>
                </a:solidFill>
                <a:latin typeface="Arial" pitchFamily="34" charset="0"/>
                <a:cs typeface="Arial" pitchFamily="34" charset="0"/>
              </a:rPr>
              <a:t>JOIN</a:t>
            </a:r>
            <a:r>
              <a:rPr lang="en-US" dirty="0">
                <a:solidFill>
                  <a:schemeClr val="tx1"/>
                </a:solidFill>
                <a:latin typeface="Arial" pitchFamily="34" charset="0"/>
                <a:cs typeface="Arial" pitchFamily="34" charset="0"/>
              </a:rPr>
              <a:t> Purchases </a:t>
            </a:r>
          </a:p>
          <a:p>
            <a:pPr>
              <a:defRPr/>
            </a:pPr>
            <a:r>
              <a:rPr lang="en-US" b="1" dirty="0">
                <a:solidFill>
                  <a:schemeClr val="tx1"/>
                </a:solidFill>
                <a:latin typeface="Arial" pitchFamily="34" charset="0"/>
                <a:cs typeface="Arial" pitchFamily="34" charset="0"/>
              </a:rPr>
              <a:t>ON</a:t>
            </a:r>
            <a:r>
              <a:rPr lang="en-US" dirty="0">
                <a:solidFill>
                  <a:schemeClr val="tx1"/>
                </a:solidFill>
                <a:latin typeface="Arial" pitchFamily="34" charset="0"/>
                <a:cs typeface="Arial" pitchFamily="34" charset="0"/>
              </a:rPr>
              <a:t> (customer.custid = purchases.custid)</a:t>
            </a:r>
          </a:p>
        </p:txBody>
      </p:sp>
      <p:graphicFrame>
        <p:nvGraphicFramePr>
          <p:cNvPr id="5" name="Table 4"/>
          <p:cNvGraphicFramePr>
            <a:graphicFrameLocks noGrp="1"/>
          </p:cNvGraphicFramePr>
          <p:nvPr>
            <p:extLst>
              <p:ext uri="{D42A27DB-BD31-4B8C-83A1-F6EECF244321}">
                <p14:modId xmlns:p14="http://schemas.microsoft.com/office/powerpoint/2010/main" val="2133853764"/>
              </p:ext>
            </p:extLst>
          </p:nvPr>
        </p:nvGraphicFramePr>
        <p:xfrm>
          <a:off x="575778" y="3465294"/>
          <a:ext cx="8047959" cy="2770920"/>
        </p:xfrm>
        <a:graphic>
          <a:graphicData uri="http://schemas.openxmlformats.org/drawingml/2006/table">
            <a:tbl>
              <a:tblPr firstRow="1" bandRow="1">
                <a:tableStyleId>{F5AB1C69-6EDB-4FF4-983F-18BD219EF322}</a:tableStyleId>
              </a:tblPr>
              <a:tblGrid>
                <a:gridCol w="1235808"/>
                <a:gridCol w="1382204"/>
                <a:gridCol w="1357487"/>
                <a:gridCol w="967732"/>
                <a:gridCol w="1634118"/>
                <a:gridCol w="1470610"/>
              </a:tblGrid>
              <a:tr h="464130">
                <a:tc>
                  <a:txBody>
                    <a:bodyPr/>
                    <a:lstStyle/>
                    <a:p>
                      <a:r>
                        <a:rPr lang="en-US" dirty="0" smtClean="0"/>
                        <a:t> custid</a:t>
                      </a:r>
                      <a:endParaRPr lang="en-US" dirty="0"/>
                    </a:p>
                  </a:txBody>
                  <a:tcPr/>
                </a:tc>
                <a:tc>
                  <a:txBody>
                    <a:bodyPr/>
                    <a:lstStyle/>
                    <a:p>
                      <a:r>
                        <a:rPr lang="en-US" dirty="0" smtClean="0"/>
                        <a:t> firstname</a:t>
                      </a:r>
                      <a:endParaRPr lang="en-US" dirty="0"/>
                    </a:p>
                  </a:txBody>
                  <a:tcPr/>
                </a:tc>
                <a:tc>
                  <a:txBody>
                    <a:bodyPr/>
                    <a:lstStyle/>
                    <a:p>
                      <a:r>
                        <a:rPr lang="en-US" dirty="0" smtClean="0"/>
                        <a:t> surname</a:t>
                      </a:r>
                      <a:endParaRPr lang="en-US" dirty="0"/>
                    </a:p>
                  </a:txBody>
                  <a:tcPr/>
                </a:tc>
                <a:tc>
                  <a:txBody>
                    <a:bodyPr/>
                    <a:lstStyle/>
                    <a:p>
                      <a:r>
                        <a:rPr lang="en-US" dirty="0" smtClean="0"/>
                        <a:t> custid</a:t>
                      </a:r>
                      <a:endParaRPr lang="en-US" dirty="0"/>
                    </a:p>
                  </a:txBody>
                  <a:tcPr/>
                </a:tc>
                <a:tc>
                  <a:txBody>
                    <a:bodyPr/>
                    <a:lstStyle/>
                    <a:p>
                      <a:r>
                        <a:rPr lang="en-US" dirty="0" smtClean="0"/>
                        <a:t> order_date</a:t>
                      </a:r>
                      <a:endParaRPr lang="en-US" dirty="0"/>
                    </a:p>
                  </a:txBody>
                  <a:tcPr/>
                </a:tc>
                <a:tc>
                  <a:txBody>
                    <a:bodyPr/>
                    <a:lstStyle/>
                    <a:p>
                      <a:r>
                        <a:rPr lang="en-US" baseline="0" dirty="0" smtClean="0"/>
                        <a:t> cost</a:t>
                      </a:r>
                      <a:endParaRPr lang="en-US" dirty="0"/>
                    </a:p>
                  </a:txBody>
                  <a:tcPr/>
                </a:tc>
              </a:tr>
              <a:tr h="464130">
                <a:tc>
                  <a:txBody>
                    <a:bodyPr/>
                    <a:lstStyle/>
                    <a:p>
                      <a:r>
                        <a:rPr lang="en-US" dirty="0" smtClean="0"/>
                        <a:t>1</a:t>
                      </a:r>
                      <a:endParaRPr lang="en-US" dirty="0"/>
                    </a:p>
                  </a:txBody>
                  <a:tcPr/>
                </a:tc>
                <a:tc>
                  <a:txBody>
                    <a:bodyPr/>
                    <a:lstStyle/>
                    <a:p>
                      <a:r>
                        <a:rPr lang="en-US" dirty="0" smtClean="0"/>
                        <a:t>Jane</a:t>
                      </a:r>
                      <a:endParaRPr lang="en-US" dirty="0"/>
                    </a:p>
                  </a:txBody>
                  <a:tcPr/>
                </a:tc>
                <a:tc>
                  <a:txBody>
                    <a:bodyPr/>
                    <a:lstStyle/>
                    <a:p>
                      <a:r>
                        <a:rPr lang="en-US" dirty="0" smtClean="0"/>
                        <a:t>Doe</a:t>
                      </a:r>
                      <a:endParaRPr lang="en-US" dirty="0"/>
                    </a:p>
                  </a:txBody>
                  <a:tcPr/>
                </a:tc>
                <a:tc>
                  <a:txBody>
                    <a:bodyPr/>
                    <a:lstStyle/>
                    <a:p>
                      <a:r>
                        <a:rPr lang="en-US" dirty="0" smtClean="0"/>
                        <a:t>1</a:t>
                      </a:r>
                      <a:endParaRPr lang="en-US" dirty="0"/>
                    </a:p>
                  </a:txBody>
                  <a:tcPr/>
                </a:tc>
                <a:tc>
                  <a:txBody>
                    <a:bodyPr/>
                    <a:lstStyle/>
                    <a:p>
                      <a:r>
                        <a:rPr lang="en-US" dirty="0" smtClean="0"/>
                        <a:t>2010-01-15</a:t>
                      </a:r>
                      <a:endParaRPr lang="en-US" dirty="0"/>
                    </a:p>
                  </a:txBody>
                  <a:tcPr/>
                </a:tc>
                <a:tc>
                  <a:txBody>
                    <a:bodyPr/>
                    <a:lstStyle/>
                    <a:p>
                      <a:r>
                        <a:rPr lang="en-US" dirty="0" smtClean="0"/>
                        <a:t>42.99</a:t>
                      </a:r>
                      <a:endParaRPr lang="en-US" dirty="0"/>
                    </a:p>
                  </a:txBody>
                  <a:tcPr/>
                </a:tc>
              </a:tr>
              <a:tr h="464130">
                <a:tc>
                  <a:txBody>
                    <a:bodyPr/>
                    <a:lstStyle/>
                    <a:p>
                      <a:r>
                        <a:rPr lang="en-US" dirty="0" smtClean="0"/>
                        <a:t>1</a:t>
                      </a:r>
                      <a:endParaRPr lang="en-US" dirty="0"/>
                    </a:p>
                  </a:txBody>
                  <a:tcPr/>
                </a:tc>
                <a:tc>
                  <a:txBody>
                    <a:bodyPr/>
                    <a:lstStyle/>
                    <a:p>
                      <a:r>
                        <a:rPr lang="en-US" dirty="0" smtClean="0"/>
                        <a:t>Jane</a:t>
                      </a:r>
                      <a:endParaRPr lang="en-US" dirty="0"/>
                    </a:p>
                  </a:txBody>
                  <a:tcPr/>
                </a:tc>
                <a:tc>
                  <a:txBody>
                    <a:bodyPr/>
                    <a:lstStyle/>
                    <a:p>
                      <a:r>
                        <a:rPr lang="en-US" dirty="0" smtClean="0"/>
                        <a:t>Doe</a:t>
                      </a:r>
                      <a:endParaRPr lang="en-US" dirty="0"/>
                    </a:p>
                  </a:txBody>
                  <a:tcPr/>
                </a:tc>
                <a:tc>
                  <a:txBody>
                    <a:bodyPr/>
                    <a:lstStyle/>
                    <a:p>
                      <a:r>
                        <a:rPr lang="en-US" dirty="0" smtClean="0"/>
                        <a:t>1</a:t>
                      </a:r>
                      <a:endParaRPr lang="en-US" dirty="0"/>
                    </a:p>
                  </a:txBody>
                  <a:tcPr/>
                </a:tc>
                <a:tc>
                  <a:txBody>
                    <a:bodyPr/>
                    <a:lstStyle/>
                    <a:p>
                      <a:r>
                        <a:rPr lang="en-US" dirty="0" smtClean="0"/>
                        <a:t>2010-04-18</a:t>
                      </a:r>
                      <a:endParaRPr lang="en-US" dirty="0"/>
                    </a:p>
                  </a:txBody>
                  <a:tcPr/>
                </a:tc>
                <a:tc>
                  <a:txBody>
                    <a:bodyPr/>
                    <a:lstStyle/>
                    <a:p>
                      <a:r>
                        <a:rPr lang="en-US" dirty="0" smtClean="0"/>
                        <a:t>170.16</a:t>
                      </a:r>
                      <a:endParaRPr lang="en-US" dirty="0"/>
                    </a:p>
                  </a:txBody>
                  <a:tcPr/>
                </a:tc>
              </a:tr>
              <a:tr h="464130">
                <a:tc>
                  <a:txBody>
                    <a:bodyPr/>
                    <a:lstStyle/>
                    <a:p>
                      <a:r>
                        <a:rPr lang="en-US" dirty="0" smtClean="0"/>
                        <a:t>2</a:t>
                      </a:r>
                      <a:endParaRPr lang="en-US" dirty="0"/>
                    </a:p>
                  </a:txBody>
                  <a:tcPr/>
                </a:tc>
                <a:tc>
                  <a:txBody>
                    <a:bodyPr/>
                    <a:lstStyle/>
                    <a:p>
                      <a:r>
                        <a:rPr lang="en-US" dirty="0" smtClean="0"/>
                        <a:t>Tom</a:t>
                      </a:r>
                      <a:endParaRPr lang="en-US" dirty="0"/>
                    </a:p>
                  </a:txBody>
                  <a:tcPr/>
                </a:tc>
                <a:tc>
                  <a:txBody>
                    <a:bodyPr/>
                    <a:lstStyle/>
                    <a:p>
                      <a:r>
                        <a:rPr lang="en-US" dirty="0" smtClean="0"/>
                        <a:t>Smith</a:t>
                      </a:r>
                      <a:endParaRPr lang="en-US" dirty="0"/>
                    </a:p>
                  </a:txBody>
                  <a:tcPr/>
                </a:tc>
                <a:tc>
                  <a:txBody>
                    <a:bodyPr/>
                    <a:lstStyle/>
                    <a:p>
                      <a:r>
                        <a:rPr lang="en-US" dirty="0" smtClean="0"/>
                        <a:t>2</a:t>
                      </a:r>
                      <a:endParaRPr lang="en-US" dirty="0"/>
                    </a:p>
                  </a:txBody>
                  <a:tcPr/>
                </a:tc>
                <a:tc>
                  <a:txBody>
                    <a:bodyPr/>
                    <a:lstStyle/>
                    <a:p>
                      <a:r>
                        <a:rPr lang="en-US" dirty="0" smtClean="0"/>
                        <a:t>2010-03-21</a:t>
                      </a:r>
                      <a:endParaRPr lang="en-US" dirty="0"/>
                    </a:p>
                  </a:txBody>
                  <a:tcPr/>
                </a:tc>
                <a:tc>
                  <a:txBody>
                    <a:bodyPr/>
                    <a:lstStyle/>
                    <a:p>
                      <a:r>
                        <a:rPr lang="en-US" dirty="0" smtClean="0"/>
                        <a:t>19.65</a:t>
                      </a:r>
                      <a:endParaRPr lang="en-US" dirty="0"/>
                    </a:p>
                  </a:txBody>
                  <a:tcPr/>
                </a:tc>
              </a:tr>
              <a:tr h="464130">
                <a:tc>
                  <a:txBody>
                    <a:bodyPr/>
                    <a:lstStyle/>
                    <a:p>
                      <a:r>
                        <a:rPr lang="en-US" dirty="0" smtClean="0"/>
                        <a:t>2</a:t>
                      </a:r>
                      <a:endParaRPr lang="en-US" dirty="0"/>
                    </a:p>
                  </a:txBody>
                  <a:tcPr/>
                </a:tc>
                <a:tc>
                  <a:txBody>
                    <a:bodyPr/>
                    <a:lstStyle/>
                    <a:p>
                      <a:r>
                        <a:rPr lang="en-US" dirty="0" smtClean="0"/>
                        <a:t>Tom</a:t>
                      </a:r>
                      <a:endParaRPr lang="en-US" dirty="0"/>
                    </a:p>
                  </a:txBody>
                  <a:tcPr/>
                </a:tc>
                <a:tc>
                  <a:txBody>
                    <a:bodyPr/>
                    <a:lstStyle/>
                    <a:p>
                      <a:r>
                        <a:rPr lang="en-US" dirty="0" smtClean="0"/>
                        <a:t>Smith</a:t>
                      </a:r>
                      <a:endParaRPr lang="en-US" dirty="0"/>
                    </a:p>
                  </a:txBody>
                  <a:tcPr/>
                </a:tc>
                <a:tc>
                  <a:txBody>
                    <a:bodyPr/>
                    <a:lstStyle/>
                    <a:p>
                      <a:r>
                        <a:rPr lang="en-US" dirty="0" smtClean="0"/>
                        <a:t>2</a:t>
                      </a:r>
                      <a:endParaRPr lang="en-US" dirty="0"/>
                    </a:p>
                  </a:txBody>
                  <a:tcPr/>
                </a:tc>
                <a:tc>
                  <a:txBody>
                    <a:bodyPr/>
                    <a:lstStyle/>
                    <a:p>
                      <a:r>
                        <a:rPr lang="en-US" dirty="0" smtClean="0"/>
                        <a:t>2010-04-01</a:t>
                      </a:r>
                      <a:endParaRPr lang="en-US" dirty="0"/>
                    </a:p>
                  </a:txBody>
                  <a:tcPr/>
                </a:tc>
                <a:tc>
                  <a:txBody>
                    <a:bodyPr/>
                    <a:lstStyle/>
                    <a:p>
                      <a:r>
                        <a:rPr lang="en-US" dirty="0" smtClean="0"/>
                        <a:t>1.00</a:t>
                      </a:r>
                      <a:endParaRPr lang="en-US" dirty="0"/>
                    </a:p>
                  </a:txBody>
                  <a:tcPr/>
                </a:tc>
              </a:tr>
            </a:tbl>
          </a:graphicData>
        </a:graphic>
      </p:graphicFrame>
    </p:spTree>
    <p:extLst>
      <p:ext uri="{BB962C8B-B14F-4D97-AF65-F5344CB8AC3E}">
        <p14:creationId xmlns:p14="http://schemas.microsoft.com/office/powerpoint/2010/main" val="2721099800"/>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Placeholder 2"/>
          <p:cNvSpPr>
            <a:spLocks noGrp="1"/>
          </p:cNvSpPr>
          <p:nvPr>
            <p:ph idx="1"/>
          </p:nvPr>
        </p:nvSpPr>
        <p:spPr/>
        <p:txBody>
          <a:bodyPr/>
          <a:lstStyle/>
          <a:p>
            <a:pPr lvl="1"/>
            <a:r>
              <a:rPr lang="en-US" smtClean="0"/>
              <a:t>A  left outer join returns all the rows in the first table even if there are no matches.</a:t>
            </a:r>
            <a:endParaRPr lang="en-US" dirty="0"/>
          </a:p>
        </p:txBody>
      </p:sp>
      <p:sp>
        <p:nvSpPr>
          <p:cNvPr id="58370" name="Title 1"/>
          <p:cNvSpPr>
            <a:spLocks noGrp="1"/>
          </p:cNvSpPr>
          <p:nvPr>
            <p:ph type="title"/>
          </p:nvPr>
        </p:nvSpPr>
        <p:spPr/>
        <p:txBody>
          <a:bodyPr/>
          <a:lstStyle/>
          <a:p>
            <a:r>
              <a:rPr lang="en-IN" smtClean="0"/>
              <a:t>Outer join</a:t>
            </a:r>
            <a:endParaRPr lang="en-IN" dirty="0" smtClean="0"/>
          </a:p>
        </p:txBody>
      </p:sp>
      <p:sp>
        <p:nvSpPr>
          <p:cNvPr id="4" name="Rounded Rectangle 3"/>
          <p:cNvSpPr/>
          <p:nvPr/>
        </p:nvSpPr>
        <p:spPr>
          <a:xfrm>
            <a:off x="554786" y="1929779"/>
            <a:ext cx="8132013" cy="1560786"/>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nSpc>
                <a:spcPct val="150000"/>
              </a:lnSpc>
              <a:defRPr/>
            </a:pPr>
            <a:endParaRPr lang="en-US" dirty="0" smtClean="0">
              <a:solidFill>
                <a:schemeClr val="tx1"/>
              </a:solidFill>
              <a:latin typeface="Arial" pitchFamily="34" charset="0"/>
              <a:cs typeface="Arial" pitchFamily="34" charset="0"/>
            </a:endParaRPr>
          </a:p>
          <a:p>
            <a:pPr>
              <a:lnSpc>
                <a:spcPct val="150000"/>
              </a:lnSpc>
              <a:defRPr/>
            </a:pPr>
            <a:r>
              <a:rPr lang="en-US" b="1" dirty="0" smtClean="0">
                <a:solidFill>
                  <a:schemeClr val="tx1"/>
                </a:solidFill>
                <a:latin typeface="Arial" pitchFamily="34" charset="0"/>
                <a:cs typeface="Arial" pitchFamily="34" charset="0"/>
              </a:rPr>
              <a:t>SELECT</a:t>
            </a:r>
            <a:r>
              <a:rPr lang="en-US" dirty="0" smtClean="0">
                <a:solidFill>
                  <a:schemeClr val="tx1"/>
                </a:solidFill>
                <a:latin typeface="Arial" pitchFamily="34" charset="0"/>
                <a:cs typeface="Arial" pitchFamily="34" charset="0"/>
              </a:rPr>
              <a:t> </a:t>
            </a:r>
            <a:r>
              <a:rPr lang="en-US" dirty="0">
                <a:solidFill>
                  <a:schemeClr val="tx1"/>
                </a:solidFill>
                <a:latin typeface="Arial" pitchFamily="34" charset="0"/>
                <a:cs typeface="Arial" pitchFamily="34" charset="0"/>
              </a:rPr>
              <a:t>C.custid, firstname, surname, order_date</a:t>
            </a:r>
          </a:p>
          <a:p>
            <a:pPr>
              <a:lnSpc>
                <a:spcPct val="150000"/>
              </a:lnSpc>
              <a:defRPr/>
            </a:pPr>
            <a:r>
              <a:rPr lang="en-US" b="1" dirty="0">
                <a:solidFill>
                  <a:schemeClr val="tx1"/>
                </a:solidFill>
                <a:latin typeface="Arial" pitchFamily="34" charset="0"/>
                <a:cs typeface="Arial" pitchFamily="34" charset="0"/>
              </a:rPr>
              <a:t>FROM</a:t>
            </a:r>
            <a:r>
              <a:rPr lang="en-US" dirty="0">
                <a:solidFill>
                  <a:schemeClr val="tx1"/>
                </a:solidFill>
                <a:latin typeface="Arial" pitchFamily="34" charset="0"/>
                <a:cs typeface="Arial" pitchFamily="34" charset="0"/>
              </a:rPr>
              <a:t> Customer C </a:t>
            </a:r>
            <a:r>
              <a:rPr lang="en-US" b="1" dirty="0">
                <a:solidFill>
                  <a:schemeClr val="tx1"/>
                </a:solidFill>
                <a:latin typeface="Arial" pitchFamily="34" charset="0"/>
                <a:cs typeface="Arial" pitchFamily="34" charset="0"/>
              </a:rPr>
              <a:t>LEFT OUTER JOIN </a:t>
            </a:r>
            <a:r>
              <a:rPr lang="en-US" dirty="0">
                <a:solidFill>
                  <a:schemeClr val="tx1"/>
                </a:solidFill>
                <a:latin typeface="Arial" pitchFamily="34" charset="0"/>
                <a:cs typeface="Arial" pitchFamily="34" charset="0"/>
              </a:rPr>
              <a:t>Purchases P</a:t>
            </a:r>
          </a:p>
          <a:p>
            <a:pPr>
              <a:lnSpc>
                <a:spcPct val="150000"/>
              </a:lnSpc>
              <a:defRPr/>
            </a:pPr>
            <a:r>
              <a:rPr lang="en-US" b="1" dirty="0">
                <a:solidFill>
                  <a:schemeClr val="tx1"/>
                </a:solidFill>
                <a:latin typeface="Arial" pitchFamily="34" charset="0"/>
                <a:cs typeface="Arial" pitchFamily="34" charset="0"/>
              </a:rPr>
              <a:t>ON</a:t>
            </a:r>
            <a:r>
              <a:rPr lang="en-US" dirty="0">
                <a:solidFill>
                  <a:schemeClr val="tx1"/>
                </a:solidFill>
                <a:latin typeface="Arial" pitchFamily="34" charset="0"/>
                <a:cs typeface="Arial" pitchFamily="34" charset="0"/>
              </a:rPr>
              <a:t> (C.custid = P.custid)</a:t>
            </a:r>
          </a:p>
          <a:p>
            <a:pPr>
              <a:defRPr/>
            </a:pPr>
            <a:r>
              <a:rPr lang="en-US" sz="2400" dirty="0"/>
              <a:t> </a:t>
            </a:r>
            <a:endParaRPr lang="en-US" sz="2400" dirty="0">
              <a:solidFill>
                <a:schemeClr val="bg1"/>
              </a:solidFill>
              <a:latin typeface="Monotype Corsiva" pitchFamily="66"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485684363"/>
              </p:ext>
            </p:extLst>
          </p:nvPr>
        </p:nvGraphicFramePr>
        <p:xfrm>
          <a:off x="521823" y="3885435"/>
          <a:ext cx="8164976" cy="2225040"/>
        </p:xfrm>
        <a:graphic>
          <a:graphicData uri="http://schemas.openxmlformats.org/drawingml/2006/table">
            <a:tbl>
              <a:tblPr firstRow="1" bandRow="1">
                <a:tableStyleId>{F5AB1C69-6EDB-4FF4-983F-18BD219EF322}</a:tableStyleId>
              </a:tblPr>
              <a:tblGrid>
                <a:gridCol w="2041244"/>
                <a:gridCol w="2041244"/>
                <a:gridCol w="2041244"/>
                <a:gridCol w="2041244"/>
              </a:tblGrid>
              <a:tr h="370840">
                <a:tc>
                  <a:txBody>
                    <a:bodyPr/>
                    <a:lstStyle/>
                    <a:p>
                      <a:r>
                        <a:rPr lang="en-US" dirty="0" smtClean="0"/>
                        <a:t> custid</a:t>
                      </a:r>
                      <a:endParaRPr lang="en-US" dirty="0"/>
                    </a:p>
                  </a:txBody>
                  <a:tcPr/>
                </a:tc>
                <a:tc>
                  <a:txBody>
                    <a:bodyPr/>
                    <a:lstStyle/>
                    <a:p>
                      <a:r>
                        <a:rPr lang="en-US" dirty="0" smtClean="0"/>
                        <a:t> firstname</a:t>
                      </a:r>
                      <a:endParaRPr lang="en-US" dirty="0"/>
                    </a:p>
                  </a:txBody>
                  <a:tcPr/>
                </a:tc>
                <a:tc>
                  <a:txBody>
                    <a:bodyPr/>
                    <a:lstStyle/>
                    <a:p>
                      <a:r>
                        <a:rPr lang="en-US" dirty="0" smtClean="0"/>
                        <a:t> surname</a:t>
                      </a:r>
                      <a:endParaRPr lang="en-US" dirty="0"/>
                    </a:p>
                  </a:txBody>
                  <a:tcPr/>
                </a:tc>
                <a:tc>
                  <a:txBody>
                    <a:bodyPr/>
                    <a:lstStyle/>
                    <a:p>
                      <a:r>
                        <a:rPr lang="en-US" dirty="0" smtClean="0"/>
                        <a:t> order_date</a:t>
                      </a:r>
                      <a:endParaRPr lang="en-US" dirty="0"/>
                    </a:p>
                  </a:txBody>
                  <a:tcPr/>
                </a:tc>
              </a:tr>
              <a:tr h="370840">
                <a:tc>
                  <a:txBody>
                    <a:bodyPr/>
                    <a:lstStyle/>
                    <a:p>
                      <a:r>
                        <a:rPr lang="en-US" dirty="0" smtClean="0"/>
                        <a:t>1</a:t>
                      </a:r>
                      <a:endParaRPr lang="en-US" dirty="0"/>
                    </a:p>
                  </a:txBody>
                  <a:tcPr/>
                </a:tc>
                <a:tc>
                  <a:txBody>
                    <a:bodyPr/>
                    <a:lstStyle/>
                    <a:p>
                      <a:r>
                        <a:rPr lang="en-US" dirty="0" smtClean="0"/>
                        <a:t>Jane</a:t>
                      </a:r>
                      <a:endParaRPr lang="en-US" dirty="0"/>
                    </a:p>
                  </a:txBody>
                  <a:tcPr/>
                </a:tc>
                <a:tc>
                  <a:txBody>
                    <a:bodyPr/>
                    <a:lstStyle/>
                    <a:p>
                      <a:r>
                        <a:rPr lang="en-US" dirty="0" smtClean="0"/>
                        <a:t>Doe</a:t>
                      </a:r>
                      <a:endParaRPr lang="en-US" dirty="0"/>
                    </a:p>
                  </a:txBody>
                  <a:tcPr/>
                </a:tc>
                <a:tc>
                  <a:txBody>
                    <a:bodyPr/>
                    <a:lstStyle/>
                    <a:p>
                      <a:r>
                        <a:rPr lang="en-US" dirty="0" smtClean="0"/>
                        <a:t>2010-01-15</a:t>
                      </a:r>
                      <a:endParaRPr lang="en-US" dirty="0"/>
                    </a:p>
                  </a:txBody>
                  <a:tcPr/>
                </a:tc>
              </a:tr>
              <a:tr h="370840">
                <a:tc>
                  <a:txBody>
                    <a:bodyPr/>
                    <a:lstStyle/>
                    <a:p>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Jane</a:t>
                      </a:r>
                    </a:p>
                  </a:txBody>
                  <a:tcPr/>
                </a:tc>
                <a:tc>
                  <a:txBody>
                    <a:bodyPr/>
                    <a:lstStyle/>
                    <a:p>
                      <a:r>
                        <a:rPr lang="en-US" dirty="0" smtClean="0"/>
                        <a:t>Doe</a:t>
                      </a:r>
                      <a:endParaRPr lang="en-US" dirty="0"/>
                    </a:p>
                  </a:txBody>
                  <a:tcPr/>
                </a:tc>
                <a:tc>
                  <a:txBody>
                    <a:bodyPr/>
                    <a:lstStyle/>
                    <a:p>
                      <a:r>
                        <a:rPr lang="en-US" dirty="0" smtClean="0"/>
                        <a:t>2010-04-18</a:t>
                      </a:r>
                      <a:endParaRPr lang="en-US" dirty="0"/>
                    </a:p>
                  </a:txBody>
                  <a:tcPr/>
                </a:tc>
              </a:tr>
              <a:tr h="370840">
                <a:tc>
                  <a:txBody>
                    <a:bodyPr/>
                    <a:lstStyle/>
                    <a:p>
                      <a:r>
                        <a:rPr lang="en-US" dirty="0" smtClean="0"/>
                        <a:t>2</a:t>
                      </a:r>
                      <a:endParaRPr lang="en-US" dirty="0"/>
                    </a:p>
                  </a:txBody>
                  <a:tcPr/>
                </a:tc>
                <a:tc>
                  <a:txBody>
                    <a:bodyPr/>
                    <a:lstStyle/>
                    <a:p>
                      <a:r>
                        <a:rPr lang="en-US" dirty="0" smtClean="0"/>
                        <a:t>Tom</a:t>
                      </a:r>
                      <a:endParaRPr lang="en-US" dirty="0"/>
                    </a:p>
                  </a:txBody>
                  <a:tcPr/>
                </a:tc>
                <a:tc>
                  <a:txBody>
                    <a:bodyPr/>
                    <a:lstStyle/>
                    <a:p>
                      <a:r>
                        <a:rPr lang="en-US" dirty="0" smtClean="0"/>
                        <a:t>Smith</a:t>
                      </a:r>
                      <a:endParaRPr lang="en-US" dirty="0"/>
                    </a:p>
                  </a:txBody>
                  <a:tcPr/>
                </a:tc>
                <a:tc>
                  <a:txBody>
                    <a:bodyPr/>
                    <a:lstStyle/>
                    <a:p>
                      <a:r>
                        <a:rPr lang="en-US" dirty="0" smtClean="0"/>
                        <a:t>2010-03-21</a:t>
                      </a:r>
                      <a:endParaRPr lang="en-US" dirty="0"/>
                    </a:p>
                  </a:txBody>
                  <a:tcPr/>
                </a:tc>
              </a:tr>
              <a:tr h="370840">
                <a:tc>
                  <a:txBody>
                    <a:bodyPr/>
                    <a:lstStyle/>
                    <a:p>
                      <a:r>
                        <a:rPr lang="en-US" dirty="0" smtClean="0"/>
                        <a:t>2</a:t>
                      </a:r>
                      <a:endParaRPr lang="en-US" dirty="0"/>
                    </a:p>
                  </a:txBody>
                  <a:tcPr/>
                </a:tc>
                <a:tc>
                  <a:txBody>
                    <a:bodyPr/>
                    <a:lstStyle/>
                    <a:p>
                      <a:r>
                        <a:rPr lang="en-US" dirty="0" smtClean="0"/>
                        <a:t>Tom</a:t>
                      </a:r>
                      <a:endParaRPr lang="en-US" dirty="0"/>
                    </a:p>
                  </a:txBody>
                  <a:tcPr/>
                </a:tc>
                <a:tc>
                  <a:txBody>
                    <a:bodyPr/>
                    <a:lstStyle/>
                    <a:p>
                      <a:r>
                        <a:rPr lang="en-US" dirty="0" smtClean="0"/>
                        <a:t>Smith</a:t>
                      </a:r>
                      <a:endParaRPr lang="en-US" dirty="0"/>
                    </a:p>
                  </a:txBody>
                  <a:tcPr/>
                </a:tc>
                <a:tc>
                  <a:txBody>
                    <a:bodyPr/>
                    <a:lstStyle/>
                    <a:p>
                      <a:r>
                        <a:rPr lang="en-US" dirty="0" smtClean="0"/>
                        <a:t>2010-04-01</a:t>
                      </a:r>
                      <a:endParaRPr lang="en-US" dirty="0"/>
                    </a:p>
                  </a:txBody>
                  <a:tcPr/>
                </a:tc>
              </a:tr>
              <a:tr h="370840">
                <a:tc>
                  <a:txBody>
                    <a:bodyPr/>
                    <a:lstStyle/>
                    <a:p>
                      <a:r>
                        <a:rPr lang="en-US" dirty="0" smtClean="0"/>
                        <a:t>3</a:t>
                      </a:r>
                      <a:endParaRPr lang="en-US" dirty="0"/>
                    </a:p>
                  </a:txBody>
                  <a:tcPr/>
                </a:tc>
                <a:tc>
                  <a:txBody>
                    <a:bodyPr/>
                    <a:lstStyle/>
                    <a:p>
                      <a:r>
                        <a:rPr lang="en-US" dirty="0" smtClean="0"/>
                        <a:t>Doug</a:t>
                      </a:r>
                      <a:endParaRPr lang="en-US" dirty="0"/>
                    </a:p>
                  </a:txBody>
                  <a:tcPr/>
                </a:tc>
                <a:tc>
                  <a:txBody>
                    <a:bodyPr/>
                    <a:lstStyle/>
                    <a:p>
                      <a:r>
                        <a:rPr lang="en-US" dirty="0" smtClean="0"/>
                        <a:t>Jones</a:t>
                      </a:r>
                      <a:endParaRPr lang="en-US" dirty="0"/>
                    </a:p>
                  </a:txBody>
                  <a:tcPr/>
                </a:tc>
                <a:tc>
                  <a:txBody>
                    <a:bodyPr/>
                    <a:lstStyle/>
                    <a:p>
                      <a:r>
                        <a:rPr lang="en-US" b="1" dirty="0" smtClean="0"/>
                        <a:t>NULL</a:t>
                      </a:r>
                      <a:endParaRPr lang="en-US" b="1" dirty="0"/>
                    </a:p>
                  </a:txBody>
                  <a:tcPr/>
                </a:tc>
              </a:tr>
            </a:tbl>
          </a:graphicData>
        </a:graphic>
      </p:graphicFrame>
    </p:spTree>
    <p:extLst>
      <p:ext uri="{BB962C8B-B14F-4D97-AF65-F5344CB8AC3E}">
        <p14:creationId xmlns:p14="http://schemas.microsoft.com/office/powerpoint/2010/main" val="4198024715"/>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Placeholder 2"/>
          <p:cNvSpPr>
            <a:spLocks noGrp="1"/>
          </p:cNvSpPr>
          <p:nvPr>
            <p:ph idx="1"/>
          </p:nvPr>
        </p:nvSpPr>
        <p:spPr/>
        <p:txBody>
          <a:bodyPr/>
          <a:lstStyle/>
          <a:p>
            <a:pPr lvl="1"/>
            <a:r>
              <a:rPr lang="en-US" dirty="0" smtClean="0"/>
              <a:t>A left semi join is an optimized IN/EXISTS sub-query.</a:t>
            </a:r>
          </a:p>
          <a:p>
            <a:pPr lvl="2"/>
            <a:r>
              <a:rPr lang="en-US" dirty="0" smtClean="0"/>
              <a:t>Performs a map-side group by to reduce data flowing to reducers</a:t>
            </a:r>
          </a:p>
          <a:p>
            <a:pPr lvl="2"/>
            <a:endParaRPr lang="en-US" dirty="0" smtClean="0"/>
          </a:p>
          <a:p>
            <a:pPr lvl="2"/>
            <a:r>
              <a:rPr lang="en-US" dirty="0" smtClean="0"/>
              <a:t>Allows for an early exit if match in join</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r>
              <a:rPr lang="en-US" dirty="0" smtClean="0"/>
              <a:t>Equivalent IN/EXISTS </a:t>
            </a:r>
            <a:r>
              <a:rPr lang="en-US" dirty="0" err="1" smtClean="0"/>
              <a:t>subquery</a:t>
            </a:r>
            <a:endParaRPr lang="en-US" dirty="0"/>
          </a:p>
        </p:txBody>
      </p:sp>
      <p:sp>
        <p:nvSpPr>
          <p:cNvPr id="59394" name="Title 1"/>
          <p:cNvSpPr>
            <a:spLocks noGrp="1"/>
          </p:cNvSpPr>
          <p:nvPr>
            <p:ph type="title"/>
          </p:nvPr>
        </p:nvSpPr>
        <p:spPr/>
        <p:txBody>
          <a:bodyPr/>
          <a:lstStyle/>
          <a:p>
            <a:r>
              <a:rPr lang="en-IN" smtClean="0"/>
              <a:t>Left Semi Joins</a:t>
            </a:r>
            <a:endParaRPr lang="en-IN" dirty="0" smtClean="0"/>
          </a:p>
        </p:txBody>
      </p:sp>
      <p:sp>
        <p:nvSpPr>
          <p:cNvPr id="4" name="Rounded Rectangle 3"/>
          <p:cNvSpPr/>
          <p:nvPr/>
        </p:nvSpPr>
        <p:spPr>
          <a:xfrm>
            <a:off x="631846" y="2624831"/>
            <a:ext cx="7948409" cy="147459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nSpc>
                <a:spcPct val="150000"/>
              </a:lnSpc>
              <a:defRPr/>
            </a:pPr>
            <a:r>
              <a:rPr lang="en-US" b="1" dirty="0">
                <a:solidFill>
                  <a:schemeClr val="tx1"/>
                </a:solidFill>
                <a:latin typeface="Arial" pitchFamily="34" charset="0"/>
                <a:cs typeface="Arial" pitchFamily="34" charset="0"/>
              </a:rPr>
              <a:t>SELECT</a:t>
            </a:r>
            <a:r>
              <a:rPr lang="en-US" dirty="0">
                <a:solidFill>
                  <a:schemeClr val="tx1"/>
                </a:solidFill>
                <a:latin typeface="Arial" pitchFamily="34" charset="0"/>
                <a:cs typeface="Arial" pitchFamily="34" charset="0"/>
              </a:rPr>
              <a:t> A.*</a:t>
            </a:r>
          </a:p>
          <a:p>
            <a:pPr>
              <a:lnSpc>
                <a:spcPct val="150000"/>
              </a:lnSpc>
              <a:defRPr/>
            </a:pPr>
            <a:r>
              <a:rPr lang="en-US" b="1" dirty="0">
                <a:solidFill>
                  <a:schemeClr val="tx1"/>
                </a:solidFill>
                <a:latin typeface="Arial" pitchFamily="34" charset="0"/>
                <a:cs typeface="Arial" pitchFamily="34" charset="0"/>
              </a:rPr>
              <a:t>FROM </a:t>
            </a:r>
            <a:r>
              <a:rPr lang="en-US" dirty="0">
                <a:solidFill>
                  <a:schemeClr val="tx1"/>
                </a:solidFill>
                <a:latin typeface="Arial" pitchFamily="34" charset="0"/>
                <a:cs typeface="Arial" pitchFamily="34" charset="0"/>
              </a:rPr>
              <a:t> A  </a:t>
            </a:r>
            <a:r>
              <a:rPr lang="en-US" b="1" dirty="0">
                <a:solidFill>
                  <a:schemeClr val="tx1"/>
                </a:solidFill>
                <a:latin typeface="Arial" pitchFamily="34" charset="0"/>
                <a:cs typeface="Arial" pitchFamily="34" charset="0"/>
              </a:rPr>
              <a:t>LEFT SEMI JOIN </a:t>
            </a:r>
            <a:r>
              <a:rPr lang="en-US" dirty="0">
                <a:solidFill>
                  <a:schemeClr val="tx1"/>
                </a:solidFill>
                <a:latin typeface="Arial" pitchFamily="34" charset="0"/>
                <a:cs typeface="Arial" pitchFamily="34" charset="0"/>
              </a:rPr>
              <a:t>B</a:t>
            </a:r>
          </a:p>
          <a:p>
            <a:pPr>
              <a:lnSpc>
                <a:spcPct val="150000"/>
              </a:lnSpc>
              <a:defRPr/>
            </a:pPr>
            <a:r>
              <a:rPr lang="en-US" b="1" dirty="0">
                <a:solidFill>
                  <a:schemeClr val="tx1"/>
                </a:solidFill>
                <a:latin typeface="Arial" pitchFamily="34" charset="0"/>
                <a:cs typeface="Arial" pitchFamily="34" charset="0"/>
              </a:rPr>
              <a:t>ON</a:t>
            </a:r>
            <a:r>
              <a:rPr lang="en-US" dirty="0">
                <a:solidFill>
                  <a:schemeClr val="tx1"/>
                </a:solidFill>
                <a:latin typeface="Arial" pitchFamily="34" charset="0"/>
                <a:cs typeface="Arial" pitchFamily="34" charset="0"/>
              </a:rPr>
              <a:t> (A.KEY = B.KEY </a:t>
            </a:r>
            <a:r>
              <a:rPr lang="en-US" b="1" dirty="0">
                <a:solidFill>
                  <a:schemeClr val="tx1"/>
                </a:solidFill>
                <a:latin typeface="Arial" pitchFamily="34" charset="0"/>
                <a:cs typeface="Arial" pitchFamily="34" charset="0"/>
              </a:rPr>
              <a:t>AND</a:t>
            </a:r>
            <a:r>
              <a:rPr lang="en-US" dirty="0">
                <a:solidFill>
                  <a:schemeClr val="tx1"/>
                </a:solidFill>
                <a:latin typeface="Arial" pitchFamily="34" charset="0"/>
                <a:cs typeface="Arial" pitchFamily="34" charset="0"/>
              </a:rPr>
              <a:t> B.VALUE &gt;100); </a:t>
            </a:r>
          </a:p>
        </p:txBody>
      </p:sp>
      <p:sp>
        <p:nvSpPr>
          <p:cNvPr id="5" name="Rounded Rectangle 4"/>
          <p:cNvSpPr/>
          <p:nvPr/>
        </p:nvSpPr>
        <p:spPr>
          <a:xfrm>
            <a:off x="591964" y="4737479"/>
            <a:ext cx="8028171" cy="148482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nSpc>
                <a:spcPct val="150000"/>
              </a:lnSpc>
              <a:defRPr/>
            </a:pPr>
            <a:r>
              <a:rPr lang="en-US" b="1" dirty="0">
                <a:solidFill>
                  <a:schemeClr val="tx1"/>
                </a:solidFill>
              </a:rPr>
              <a:t>SELECT</a:t>
            </a:r>
            <a:r>
              <a:rPr lang="en-US" dirty="0">
                <a:solidFill>
                  <a:schemeClr val="tx1"/>
                </a:solidFill>
              </a:rPr>
              <a:t> A.*</a:t>
            </a:r>
          </a:p>
          <a:p>
            <a:pPr>
              <a:lnSpc>
                <a:spcPct val="150000"/>
              </a:lnSpc>
              <a:defRPr/>
            </a:pPr>
            <a:r>
              <a:rPr lang="en-US" b="1" dirty="0">
                <a:solidFill>
                  <a:schemeClr val="tx1"/>
                </a:solidFill>
              </a:rPr>
              <a:t>FROM</a:t>
            </a:r>
            <a:r>
              <a:rPr lang="en-US" dirty="0">
                <a:solidFill>
                  <a:schemeClr val="tx1"/>
                </a:solidFill>
              </a:rPr>
              <a:t>  A  </a:t>
            </a:r>
            <a:r>
              <a:rPr lang="en-US" b="1" dirty="0">
                <a:solidFill>
                  <a:schemeClr val="tx1"/>
                </a:solidFill>
              </a:rPr>
              <a:t>WHERE</a:t>
            </a:r>
            <a:r>
              <a:rPr lang="en-US" dirty="0">
                <a:solidFill>
                  <a:schemeClr val="tx1"/>
                </a:solidFill>
              </a:rPr>
              <a:t> A.KEY </a:t>
            </a:r>
            <a:r>
              <a:rPr lang="en-US" b="1" dirty="0">
                <a:solidFill>
                  <a:schemeClr val="tx1"/>
                </a:solidFill>
              </a:rPr>
              <a:t>IN</a:t>
            </a:r>
          </a:p>
          <a:p>
            <a:pPr>
              <a:lnSpc>
                <a:spcPct val="150000"/>
              </a:lnSpc>
              <a:defRPr/>
            </a:pPr>
            <a:r>
              <a:rPr lang="en-US" dirty="0">
                <a:solidFill>
                  <a:schemeClr val="tx1"/>
                </a:solidFill>
              </a:rPr>
              <a:t> </a:t>
            </a:r>
            <a:r>
              <a:rPr lang="en-US" b="1" dirty="0">
                <a:solidFill>
                  <a:schemeClr val="tx1"/>
                </a:solidFill>
              </a:rPr>
              <a:t>( SELECT </a:t>
            </a:r>
            <a:r>
              <a:rPr lang="en-US" dirty="0">
                <a:solidFill>
                  <a:schemeClr val="tx1"/>
                </a:solidFill>
              </a:rPr>
              <a:t>A.KEY = B.KEY </a:t>
            </a:r>
            <a:r>
              <a:rPr lang="en-US" b="1" dirty="0">
                <a:solidFill>
                  <a:schemeClr val="tx1"/>
                </a:solidFill>
              </a:rPr>
              <a:t>AND</a:t>
            </a:r>
            <a:r>
              <a:rPr lang="en-US" dirty="0">
                <a:solidFill>
                  <a:schemeClr val="tx1"/>
                </a:solidFill>
              </a:rPr>
              <a:t> B.VALUE &gt;100); </a:t>
            </a:r>
          </a:p>
        </p:txBody>
      </p:sp>
    </p:spTree>
    <p:extLst>
      <p:ext uri="{BB962C8B-B14F-4D97-AF65-F5344CB8AC3E}">
        <p14:creationId xmlns:p14="http://schemas.microsoft.com/office/powerpoint/2010/main" val="2076551285"/>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Placeholder 2"/>
          <p:cNvSpPr>
            <a:spLocks noGrp="1"/>
          </p:cNvSpPr>
          <p:nvPr>
            <p:ph idx="1"/>
          </p:nvPr>
        </p:nvSpPr>
        <p:spPr/>
        <p:txBody>
          <a:bodyPr/>
          <a:lstStyle/>
          <a:p>
            <a:pPr lvl="1"/>
            <a:r>
              <a:rPr lang="en-US" smtClean="0"/>
              <a:t>Outer joins are useful for finding unmatched records.</a:t>
            </a:r>
          </a:p>
          <a:p>
            <a:pPr lvl="1"/>
            <a:endParaRPr lang="en-US" smtClean="0"/>
          </a:p>
          <a:p>
            <a:pPr lvl="1"/>
            <a:r>
              <a:rPr lang="en-US" smtClean="0"/>
              <a:t>Example: Find customers who have not made purchases.</a:t>
            </a:r>
            <a:endParaRPr lang="en-US" dirty="0"/>
          </a:p>
        </p:txBody>
      </p:sp>
      <p:sp>
        <p:nvSpPr>
          <p:cNvPr id="60418" name="Title 1"/>
          <p:cNvSpPr>
            <a:spLocks noGrp="1"/>
          </p:cNvSpPr>
          <p:nvPr>
            <p:ph type="title"/>
          </p:nvPr>
        </p:nvSpPr>
        <p:spPr/>
        <p:txBody>
          <a:bodyPr/>
          <a:lstStyle/>
          <a:p>
            <a:r>
              <a:rPr lang="en-IN" smtClean="0"/>
              <a:t>Identifying Unmatched Records</a:t>
            </a:r>
            <a:endParaRPr lang="en-IN" dirty="0" smtClean="0"/>
          </a:p>
        </p:txBody>
      </p:sp>
      <p:sp>
        <p:nvSpPr>
          <p:cNvPr id="4" name="Rounded Rectangle 3"/>
          <p:cNvSpPr/>
          <p:nvPr/>
        </p:nvSpPr>
        <p:spPr>
          <a:xfrm>
            <a:off x="491144" y="2408290"/>
            <a:ext cx="8102816" cy="163185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r>
              <a:rPr lang="en-US" b="1" dirty="0">
                <a:solidFill>
                  <a:schemeClr val="tx1"/>
                </a:solidFill>
                <a:latin typeface="Arial" pitchFamily="34" charset="0"/>
                <a:cs typeface="Arial" pitchFamily="34" charset="0"/>
              </a:rPr>
              <a:t>SELECT C.custid, firstname, surname</a:t>
            </a:r>
          </a:p>
          <a:p>
            <a:r>
              <a:rPr lang="en-US" b="1" dirty="0">
                <a:solidFill>
                  <a:schemeClr val="tx1"/>
                </a:solidFill>
                <a:latin typeface="Arial" pitchFamily="34" charset="0"/>
                <a:cs typeface="Arial" pitchFamily="34" charset="0"/>
              </a:rPr>
              <a:t>FROM  Customer C LEFT SEMI JOIN Purchases P</a:t>
            </a:r>
          </a:p>
          <a:p>
            <a:r>
              <a:rPr lang="en-US" b="1" dirty="0">
                <a:solidFill>
                  <a:schemeClr val="tx1"/>
                </a:solidFill>
                <a:latin typeface="Arial" pitchFamily="34" charset="0"/>
                <a:cs typeface="Arial" pitchFamily="34" charset="0"/>
              </a:rPr>
              <a:t>ON (C.custid = P.custid) WHERE P.custid IS NULL; </a:t>
            </a:r>
          </a:p>
        </p:txBody>
      </p:sp>
      <p:graphicFrame>
        <p:nvGraphicFramePr>
          <p:cNvPr id="5" name="Table 4"/>
          <p:cNvGraphicFramePr>
            <a:graphicFrameLocks noGrp="1"/>
          </p:cNvGraphicFramePr>
          <p:nvPr>
            <p:extLst>
              <p:ext uri="{D42A27DB-BD31-4B8C-83A1-F6EECF244321}">
                <p14:modId xmlns:p14="http://schemas.microsoft.com/office/powerpoint/2010/main" val="123550255"/>
              </p:ext>
            </p:extLst>
          </p:nvPr>
        </p:nvGraphicFramePr>
        <p:xfrm>
          <a:off x="577235" y="4516957"/>
          <a:ext cx="8039496" cy="1051254"/>
        </p:xfrm>
        <a:graphic>
          <a:graphicData uri="http://schemas.openxmlformats.org/drawingml/2006/table">
            <a:tbl>
              <a:tblPr firstRow="1" bandRow="1">
                <a:tableStyleId>{F5AB1C69-6EDB-4FF4-983F-18BD219EF322}</a:tableStyleId>
              </a:tblPr>
              <a:tblGrid>
                <a:gridCol w="2679832"/>
                <a:gridCol w="2679832"/>
                <a:gridCol w="2679832"/>
              </a:tblGrid>
              <a:tr h="525627">
                <a:tc>
                  <a:txBody>
                    <a:bodyPr/>
                    <a:lstStyle/>
                    <a:p>
                      <a:r>
                        <a:rPr lang="en-US" dirty="0" smtClean="0"/>
                        <a:t> custid</a:t>
                      </a:r>
                      <a:endParaRPr lang="en-US" dirty="0"/>
                    </a:p>
                  </a:txBody>
                  <a:tcPr/>
                </a:tc>
                <a:tc>
                  <a:txBody>
                    <a:bodyPr/>
                    <a:lstStyle/>
                    <a:p>
                      <a:r>
                        <a:rPr lang="en-US" dirty="0" smtClean="0"/>
                        <a:t> firstname </a:t>
                      </a:r>
                      <a:endParaRPr lang="en-US" dirty="0"/>
                    </a:p>
                  </a:txBody>
                  <a:tcPr/>
                </a:tc>
                <a:tc>
                  <a:txBody>
                    <a:bodyPr/>
                    <a:lstStyle/>
                    <a:p>
                      <a:r>
                        <a:rPr lang="en-US" dirty="0" smtClean="0"/>
                        <a:t>surname</a:t>
                      </a:r>
                      <a:endParaRPr lang="en-US" dirty="0"/>
                    </a:p>
                  </a:txBody>
                  <a:tcPr/>
                </a:tc>
              </a:tr>
              <a:tr h="525627">
                <a:tc>
                  <a:txBody>
                    <a:bodyPr/>
                    <a:lstStyle/>
                    <a:p>
                      <a:r>
                        <a:rPr lang="en-US" dirty="0" smtClean="0"/>
                        <a:t>3</a:t>
                      </a:r>
                      <a:endParaRPr lang="en-US" dirty="0"/>
                    </a:p>
                  </a:txBody>
                  <a:tcPr/>
                </a:tc>
                <a:tc>
                  <a:txBody>
                    <a:bodyPr/>
                    <a:lstStyle/>
                    <a:p>
                      <a:r>
                        <a:rPr lang="en-US" dirty="0" smtClean="0"/>
                        <a:t>Doug</a:t>
                      </a:r>
                      <a:endParaRPr lang="en-US" dirty="0"/>
                    </a:p>
                  </a:txBody>
                  <a:tcPr/>
                </a:tc>
                <a:tc>
                  <a:txBody>
                    <a:bodyPr/>
                    <a:lstStyle/>
                    <a:p>
                      <a:r>
                        <a:rPr lang="en-US" dirty="0" smtClean="0"/>
                        <a:t>Jones</a:t>
                      </a:r>
                      <a:endParaRPr lang="en-US" dirty="0"/>
                    </a:p>
                  </a:txBody>
                  <a:tcPr/>
                </a:tc>
              </a:tr>
            </a:tbl>
          </a:graphicData>
        </a:graphic>
      </p:graphicFrame>
    </p:spTree>
    <p:extLst>
      <p:ext uri="{BB962C8B-B14F-4D97-AF65-F5344CB8AC3E}">
        <p14:creationId xmlns:p14="http://schemas.microsoft.com/office/powerpoint/2010/main" val="3921782535"/>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Placeholder 2"/>
          <p:cNvSpPr>
            <a:spLocks noGrp="1"/>
          </p:cNvSpPr>
          <p:nvPr>
            <p:ph idx="1"/>
          </p:nvPr>
        </p:nvSpPr>
        <p:spPr/>
        <p:txBody>
          <a:bodyPr/>
          <a:lstStyle/>
          <a:p>
            <a:pPr lvl="1"/>
            <a:r>
              <a:rPr lang="en-US" smtClean="0"/>
              <a:t>Syntax for joining multiple tables</a:t>
            </a:r>
            <a:endParaRPr lang="en-US" dirty="0"/>
          </a:p>
        </p:txBody>
      </p:sp>
      <p:sp>
        <p:nvSpPr>
          <p:cNvPr id="61442" name="Title 1"/>
          <p:cNvSpPr>
            <a:spLocks noGrp="1"/>
          </p:cNvSpPr>
          <p:nvPr>
            <p:ph type="title"/>
          </p:nvPr>
        </p:nvSpPr>
        <p:spPr/>
        <p:txBody>
          <a:bodyPr/>
          <a:lstStyle/>
          <a:p>
            <a:r>
              <a:rPr lang="en-IN" smtClean="0"/>
              <a:t>Joining Multiple tables</a:t>
            </a:r>
            <a:endParaRPr lang="en-IN" dirty="0" smtClean="0"/>
          </a:p>
        </p:txBody>
      </p:sp>
      <p:sp>
        <p:nvSpPr>
          <p:cNvPr id="4" name="Rounded Rectangle 3"/>
          <p:cNvSpPr/>
          <p:nvPr/>
        </p:nvSpPr>
        <p:spPr>
          <a:xfrm>
            <a:off x="590309" y="1850181"/>
            <a:ext cx="7923570" cy="132604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nSpc>
                <a:spcPct val="150000"/>
              </a:lnSpc>
              <a:defRPr/>
            </a:pPr>
            <a:r>
              <a:rPr lang="en-US" b="1" dirty="0">
                <a:solidFill>
                  <a:schemeClr val="tx1"/>
                </a:solidFill>
                <a:latin typeface="Arial" pitchFamily="34" charset="0"/>
                <a:cs typeface="Arial" pitchFamily="34" charset="0"/>
              </a:rPr>
              <a:t>SELECT </a:t>
            </a:r>
            <a:r>
              <a:rPr lang="en-US" dirty="0">
                <a:solidFill>
                  <a:schemeClr val="tx1"/>
                </a:solidFill>
                <a:latin typeface="Arial" pitchFamily="34" charset="0"/>
                <a:cs typeface="Arial" pitchFamily="34" charset="0"/>
              </a:rPr>
              <a:t> cols </a:t>
            </a:r>
            <a:r>
              <a:rPr lang="en-US" b="1" dirty="0">
                <a:solidFill>
                  <a:schemeClr val="tx1"/>
                </a:solidFill>
                <a:latin typeface="Arial" pitchFamily="34" charset="0"/>
                <a:cs typeface="Arial" pitchFamily="34" charset="0"/>
              </a:rPr>
              <a:t>FROM</a:t>
            </a:r>
          </a:p>
          <a:p>
            <a:pPr>
              <a:lnSpc>
                <a:spcPct val="150000"/>
              </a:lnSpc>
              <a:defRPr/>
            </a:pPr>
            <a:r>
              <a:rPr lang="en-US" dirty="0">
                <a:solidFill>
                  <a:schemeClr val="tx1"/>
                </a:solidFill>
                <a:latin typeface="Arial" pitchFamily="34" charset="0"/>
                <a:cs typeface="Arial" pitchFamily="34" charset="0"/>
              </a:rPr>
              <a:t>       </a:t>
            </a:r>
            <a:r>
              <a:rPr lang="en-US" dirty="0" smtClean="0">
                <a:solidFill>
                  <a:schemeClr val="tx1"/>
                </a:solidFill>
                <a:latin typeface="Arial" pitchFamily="34" charset="0"/>
                <a:cs typeface="Arial" pitchFamily="34" charset="0"/>
              </a:rPr>
              <a:t>t1 </a:t>
            </a:r>
            <a:r>
              <a:rPr lang="en-US" b="1" dirty="0">
                <a:solidFill>
                  <a:schemeClr val="tx1"/>
                </a:solidFill>
                <a:latin typeface="Arial" pitchFamily="34" charset="0"/>
                <a:cs typeface="Arial" pitchFamily="34" charset="0"/>
              </a:rPr>
              <a:t>JOIN</a:t>
            </a:r>
            <a:r>
              <a:rPr lang="en-US" dirty="0">
                <a:solidFill>
                  <a:schemeClr val="tx1"/>
                </a:solidFill>
                <a:latin typeface="Arial" pitchFamily="34" charset="0"/>
                <a:cs typeface="Arial" pitchFamily="34" charset="0"/>
              </a:rPr>
              <a:t> t2 </a:t>
            </a:r>
            <a:r>
              <a:rPr lang="en-US" b="1" dirty="0">
                <a:solidFill>
                  <a:schemeClr val="tx1"/>
                </a:solidFill>
                <a:latin typeface="Arial" pitchFamily="34" charset="0"/>
                <a:cs typeface="Arial" pitchFamily="34" charset="0"/>
              </a:rPr>
              <a:t>ON</a:t>
            </a:r>
            <a:r>
              <a:rPr lang="en-US" dirty="0">
                <a:solidFill>
                  <a:schemeClr val="tx1"/>
                </a:solidFill>
                <a:latin typeface="Arial" pitchFamily="34" charset="0"/>
                <a:cs typeface="Arial" pitchFamily="34" charset="0"/>
              </a:rPr>
              <a:t> (condition)</a:t>
            </a:r>
          </a:p>
          <a:p>
            <a:pPr>
              <a:lnSpc>
                <a:spcPct val="150000"/>
              </a:lnSpc>
              <a:defRPr/>
            </a:pPr>
            <a:r>
              <a:rPr lang="en-US" dirty="0" smtClean="0">
                <a:solidFill>
                  <a:schemeClr val="tx1"/>
                </a:solidFill>
                <a:latin typeface="Arial" pitchFamily="34" charset="0"/>
                <a:cs typeface="Arial" pitchFamily="34" charset="0"/>
              </a:rPr>
              <a:t>      </a:t>
            </a:r>
            <a:r>
              <a:rPr lang="en-US" b="1" dirty="0" smtClean="0">
                <a:solidFill>
                  <a:schemeClr val="tx1"/>
                </a:solidFill>
                <a:latin typeface="Arial" pitchFamily="34" charset="0"/>
                <a:cs typeface="Arial" pitchFamily="34" charset="0"/>
              </a:rPr>
              <a:t>JOIN</a:t>
            </a:r>
            <a:r>
              <a:rPr lang="en-US" dirty="0" smtClean="0">
                <a:solidFill>
                  <a:schemeClr val="tx1"/>
                </a:solidFill>
                <a:latin typeface="Arial" pitchFamily="34" charset="0"/>
                <a:cs typeface="Arial" pitchFamily="34" charset="0"/>
              </a:rPr>
              <a:t> </a:t>
            </a:r>
            <a:r>
              <a:rPr lang="en-US" dirty="0">
                <a:solidFill>
                  <a:schemeClr val="tx1"/>
                </a:solidFill>
                <a:latin typeface="Arial" pitchFamily="34" charset="0"/>
                <a:cs typeface="Arial" pitchFamily="34" charset="0"/>
              </a:rPr>
              <a:t>t3</a:t>
            </a:r>
            <a:r>
              <a:rPr lang="en-US" b="1" dirty="0">
                <a:solidFill>
                  <a:schemeClr val="tx1"/>
                </a:solidFill>
                <a:latin typeface="Arial" pitchFamily="34" charset="0"/>
                <a:cs typeface="Arial" pitchFamily="34" charset="0"/>
              </a:rPr>
              <a:t> ON </a:t>
            </a:r>
            <a:r>
              <a:rPr lang="en-US" dirty="0">
                <a:solidFill>
                  <a:schemeClr val="tx1"/>
                </a:solidFill>
                <a:latin typeface="Arial" pitchFamily="34" charset="0"/>
                <a:cs typeface="Arial" pitchFamily="34" charset="0"/>
              </a:rPr>
              <a:t>(condition)</a:t>
            </a:r>
          </a:p>
        </p:txBody>
      </p:sp>
    </p:spTree>
    <p:extLst>
      <p:ext uri="{BB962C8B-B14F-4D97-AF65-F5344CB8AC3E}">
        <p14:creationId xmlns:p14="http://schemas.microsoft.com/office/powerpoint/2010/main" val="708323954"/>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IN" smtClean="0"/>
              <a:t>Basic Hive Functions</a:t>
            </a:r>
            <a:endParaRPr lang="en-IN" dirty="0" smtClean="0"/>
          </a:p>
        </p:txBody>
      </p:sp>
    </p:spTree>
    <p:extLst>
      <p:ext uri="{BB962C8B-B14F-4D97-AF65-F5344CB8AC3E}">
        <p14:creationId xmlns:p14="http://schemas.microsoft.com/office/powerpoint/2010/main" val="183909440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Placeholder 2"/>
          <p:cNvSpPr>
            <a:spLocks noGrp="1"/>
          </p:cNvSpPr>
          <p:nvPr>
            <p:ph idx="1"/>
          </p:nvPr>
        </p:nvSpPr>
        <p:spPr/>
        <p:txBody>
          <a:bodyPr/>
          <a:lstStyle/>
          <a:p>
            <a:pPr lvl="1"/>
            <a:r>
              <a:rPr lang="en-IN" smtClean="0"/>
              <a:t>Hive provides many built-in functions</a:t>
            </a:r>
          </a:p>
          <a:p>
            <a:pPr lvl="2"/>
            <a:r>
              <a:rPr lang="en-IN" smtClean="0"/>
              <a:t>Mathematical</a:t>
            </a:r>
          </a:p>
          <a:p>
            <a:pPr lvl="2"/>
            <a:endParaRPr lang="en-IN" smtClean="0"/>
          </a:p>
          <a:p>
            <a:pPr lvl="2"/>
            <a:r>
              <a:rPr lang="en-IN" smtClean="0"/>
              <a:t>Date</a:t>
            </a:r>
          </a:p>
          <a:p>
            <a:pPr lvl="2"/>
            <a:endParaRPr lang="en-IN" smtClean="0"/>
          </a:p>
          <a:p>
            <a:pPr lvl="2"/>
            <a:r>
              <a:rPr lang="en-IN" smtClean="0"/>
              <a:t>Conditional</a:t>
            </a:r>
          </a:p>
          <a:p>
            <a:pPr lvl="2"/>
            <a:endParaRPr lang="en-IN" smtClean="0"/>
          </a:p>
          <a:p>
            <a:pPr lvl="2"/>
            <a:r>
              <a:rPr lang="en-IN" smtClean="0"/>
              <a:t>String</a:t>
            </a:r>
          </a:p>
          <a:p>
            <a:pPr lvl="2"/>
            <a:endParaRPr lang="en-IN" smtClean="0"/>
          </a:p>
          <a:p>
            <a:pPr lvl="2"/>
            <a:r>
              <a:rPr lang="en-IN" smtClean="0"/>
              <a:t>Aggregate functions</a:t>
            </a:r>
          </a:p>
          <a:p>
            <a:pPr lvl="1"/>
            <a:endParaRPr lang="en-IN" smtClean="0"/>
          </a:p>
          <a:p>
            <a:pPr lvl="1"/>
            <a:r>
              <a:rPr lang="en-IN" smtClean="0"/>
              <a:t>Hive also supports user-defined functions.</a:t>
            </a:r>
            <a:endParaRPr lang="en-IN" dirty="0"/>
          </a:p>
        </p:txBody>
      </p:sp>
      <p:sp>
        <p:nvSpPr>
          <p:cNvPr id="63490" name="Title 1"/>
          <p:cNvSpPr>
            <a:spLocks noGrp="1"/>
          </p:cNvSpPr>
          <p:nvPr>
            <p:ph type="title"/>
          </p:nvPr>
        </p:nvSpPr>
        <p:spPr/>
        <p:txBody>
          <a:bodyPr/>
          <a:lstStyle/>
          <a:p>
            <a:r>
              <a:rPr lang="en-IN" smtClean="0"/>
              <a:t>Hive Functions</a:t>
            </a:r>
            <a:endParaRPr lang="en-IN" dirty="0" smtClean="0"/>
          </a:p>
        </p:txBody>
      </p:sp>
    </p:spTree>
    <p:extLst>
      <p:ext uri="{BB962C8B-B14F-4D97-AF65-F5344CB8AC3E}">
        <p14:creationId xmlns:p14="http://schemas.microsoft.com/office/powerpoint/2010/main" val="3817207184"/>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Placeholder 2"/>
          <p:cNvSpPr>
            <a:spLocks noGrp="1"/>
          </p:cNvSpPr>
          <p:nvPr>
            <p:ph idx="1"/>
          </p:nvPr>
        </p:nvSpPr>
        <p:spPr/>
        <p:txBody>
          <a:bodyPr/>
          <a:lstStyle/>
          <a:p>
            <a:pPr lvl="1"/>
            <a:r>
              <a:rPr lang="en-US" smtClean="0"/>
              <a:t>Numeric functions include</a:t>
            </a:r>
          </a:p>
          <a:p>
            <a:pPr lvl="2"/>
            <a:r>
              <a:rPr lang="en-US" smtClean="0"/>
              <a:t>round()</a:t>
            </a:r>
          </a:p>
          <a:p>
            <a:pPr lvl="2"/>
            <a:r>
              <a:rPr lang="en-US" smtClean="0"/>
              <a:t>floor()</a:t>
            </a:r>
          </a:p>
          <a:p>
            <a:pPr lvl="2"/>
            <a:r>
              <a:rPr lang="en-US" smtClean="0"/>
              <a:t>ceil()</a:t>
            </a:r>
          </a:p>
          <a:p>
            <a:pPr lvl="2"/>
            <a:r>
              <a:rPr lang="en-US" smtClean="0"/>
              <a:t>rand()</a:t>
            </a:r>
          </a:p>
          <a:p>
            <a:pPr lvl="2"/>
            <a:r>
              <a:rPr lang="en-US" smtClean="0"/>
              <a:t>exp()</a:t>
            </a:r>
          </a:p>
          <a:p>
            <a:pPr lvl="2"/>
            <a:r>
              <a:rPr lang="en-US" smtClean="0"/>
              <a:t>log()</a:t>
            </a:r>
          </a:p>
          <a:p>
            <a:pPr lvl="2"/>
            <a:r>
              <a:rPr lang="en-US" smtClean="0"/>
              <a:t>sqrt()</a:t>
            </a:r>
          </a:p>
          <a:p>
            <a:pPr lvl="2"/>
            <a:r>
              <a:rPr lang="en-US" smtClean="0"/>
              <a:t>abs()</a:t>
            </a:r>
          </a:p>
          <a:p>
            <a:pPr lvl="2"/>
            <a:r>
              <a:rPr lang="en-US" smtClean="0"/>
              <a:t>sin()</a:t>
            </a:r>
          </a:p>
          <a:p>
            <a:pPr lvl="2"/>
            <a:r>
              <a:rPr lang="en-US" smtClean="0"/>
              <a:t>cos()</a:t>
            </a:r>
          </a:p>
          <a:p>
            <a:pPr lvl="2"/>
            <a:r>
              <a:rPr lang="en-US" smtClean="0"/>
              <a:t>etc.</a:t>
            </a:r>
            <a:endParaRPr lang="en-US" dirty="0"/>
          </a:p>
        </p:txBody>
      </p:sp>
      <p:sp>
        <p:nvSpPr>
          <p:cNvPr id="64514" name="Title 1"/>
          <p:cNvSpPr>
            <a:spLocks noGrp="1"/>
          </p:cNvSpPr>
          <p:nvPr>
            <p:ph type="title"/>
          </p:nvPr>
        </p:nvSpPr>
        <p:spPr/>
        <p:txBody>
          <a:bodyPr/>
          <a:lstStyle/>
          <a:p>
            <a:r>
              <a:rPr lang="en-IN" smtClean="0"/>
              <a:t>Numeric Functions</a:t>
            </a:r>
            <a:endParaRPr lang="en-IN" dirty="0" smtClean="0"/>
          </a:p>
        </p:txBody>
      </p:sp>
    </p:spTree>
    <p:extLst>
      <p:ext uri="{BB962C8B-B14F-4D97-AF65-F5344CB8AC3E}">
        <p14:creationId xmlns:p14="http://schemas.microsoft.com/office/powerpoint/2010/main" val="426713920"/>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Placeholder 2"/>
          <p:cNvSpPr>
            <a:spLocks noGrp="1"/>
          </p:cNvSpPr>
          <p:nvPr>
            <p:ph idx="1"/>
          </p:nvPr>
        </p:nvSpPr>
        <p:spPr/>
        <p:txBody>
          <a:bodyPr/>
          <a:lstStyle/>
          <a:p>
            <a:pPr lvl="1"/>
            <a:r>
              <a:rPr lang="en-US" smtClean="0"/>
              <a:t>String functions include</a:t>
            </a:r>
          </a:p>
          <a:p>
            <a:pPr lvl="2"/>
            <a:r>
              <a:rPr lang="en-US" smtClean="0"/>
              <a:t>length()</a:t>
            </a:r>
          </a:p>
          <a:p>
            <a:pPr lvl="2"/>
            <a:r>
              <a:rPr lang="en-US" smtClean="0"/>
              <a:t>concat()</a:t>
            </a:r>
          </a:p>
          <a:p>
            <a:pPr lvl="2"/>
            <a:r>
              <a:rPr lang="en-US" smtClean="0"/>
              <a:t>substr()</a:t>
            </a:r>
          </a:p>
          <a:p>
            <a:pPr lvl="2"/>
            <a:r>
              <a:rPr lang="en-US" smtClean="0"/>
              <a:t>upper()</a:t>
            </a:r>
          </a:p>
          <a:p>
            <a:pPr lvl="2"/>
            <a:r>
              <a:rPr lang="en-US" smtClean="0"/>
              <a:t>lower()</a:t>
            </a:r>
          </a:p>
          <a:p>
            <a:pPr lvl="2"/>
            <a:r>
              <a:rPr lang="en-US" smtClean="0"/>
              <a:t>trim()</a:t>
            </a:r>
          </a:p>
          <a:p>
            <a:pPr lvl="2"/>
            <a:r>
              <a:rPr lang="en-US" smtClean="0"/>
              <a:t>regexp_replace()</a:t>
            </a:r>
          </a:p>
          <a:p>
            <a:pPr lvl="2"/>
            <a:r>
              <a:rPr lang="en-US" smtClean="0"/>
              <a:t>etc.</a:t>
            </a:r>
            <a:endParaRPr lang="en-US" dirty="0"/>
          </a:p>
        </p:txBody>
      </p:sp>
      <p:sp>
        <p:nvSpPr>
          <p:cNvPr id="65538" name="Title 1"/>
          <p:cNvSpPr>
            <a:spLocks noGrp="1"/>
          </p:cNvSpPr>
          <p:nvPr>
            <p:ph type="title"/>
          </p:nvPr>
        </p:nvSpPr>
        <p:spPr/>
        <p:txBody>
          <a:bodyPr/>
          <a:lstStyle/>
          <a:p>
            <a:r>
              <a:rPr lang="en-IN" smtClean="0"/>
              <a:t>String Functions</a:t>
            </a:r>
            <a:endParaRPr lang="en-IN" dirty="0" smtClean="0"/>
          </a:p>
        </p:txBody>
      </p:sp>
    </p:spTree>
    <p:extLst>
      <p:ext uri="{BB962C8B-B14F-4D97-AF65-F5344CB8AC3E}">
        <p14:creationId xmlns:p14="http://schemas.microsoft.com/office/powerpoint/2010/main" val="3782732392"/>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ext Placeholder 2"/>
          <p:cNvSpPr>
            <a:spLocks noGrp="1"/>
          </p:cNvSpPr>
          <p:nvPr>
            <p:ph idx="1"/>
          </p:nvPr>
        </p:nvSpPr>
        <p:spPr/>
        <p:txBody>
          <a:bodyPr/>
          <a:lstStyle/>
          <a:p>
            <a:pPr lvl="1"/>
            <a:r>
              <a:rPr lang="en-US" smtClean="0"/>
              <a:t>Date functions include</a:t>
            </a:r>
          </a:p>
          <a:p>
            <a:pPr lvl="2"/>
            <a:r>
              <a:rPr lang="en-US" smtClean="0"/>
              <a:t>unix_timestamp()</a:t>
            </a:r>
          </a:p>
          <a:p>
            <a:pPr lvl="2"/>
            <a:r>
              <a:rPr lang="en-US" smtClean="0"/>
              <a:t>from_unixtime()</a:t>
            </a:r>
          </a:p>
          <a:p>
            <a:pPr lvl="2"/>
            <a:r>
              <a:rPr lang="en-US" smtClean="0"/>
              <a:t>to_date()</a:t>
            </a:r>
          </a:p>
          <a:p>
            <a:pPr lvl="2"/>
            <a:r>
              <a:rPr lang="en-US" smtClean="0"/>
              <a:t>year()</a:t>
            </a:r>
          </a:p>
          <a:p>
            <a:pPr lvl="2"/>
            <a:r>
              <a:rPr lang="en-US" smtClean="0"/>
              <a:t>month()</a:t>
            </a:r>
          </a:p>
          <a:p>
            <a:pPr lvl="2"/>
            <a:r>
              <a:rPr lang="en-US" smtClean="0"/>
              <a:t>day() </a:t>
            </a:r>
          </a:p>
          <a:p>
            <a:pPr lvl="2"/>
            <a:r>
              <a:rPr lang="en-US" smtClean="0"/>
              <a:t>date_add()</a:t>
            </a:r>
          </a:p>
          <a:p>
            <a:pPr lvl="2"/>
            <a:r>
              <a:rPr lang="en-US" smtClean="0"/>
              <a:t>date_sub()</a:t>
            </a:r>
          </a:p>
          <a:p>
            <a:pPr lvl="2"/>
            <a:r>
              <a:rPr lang="en-US" smtClean="0"/>
              <a:t>datediff()</a:t>
            </a:r>
          </a:p>
          <a:p>
            <a:pPr lvl="2"/>
            <a:r>
              <a:rPr lang="en-US" smtClean="0"/>
              <a:t>etc.</a:t>
            </a:r>
            <a:endParaRPr lang="en-US" dirty="0"/>
          </a:p>
        </p:txBody>
      </p:sp>
      <p:sp>
        <p:nvSpPr>
          <p:cNvPr id="66562" name="Title 1"/>
          <p:cNvSpPr>
            <a:spLocks noGrp="1"/>
          </p:cNvSpPr>
          <p:nvPr>
            <p:ph type="title"/>
          </p:nvPr>
        </p:nvSpPr>
        <p:spPr/>
        <p:txBody>
          <a:bodyPr/>
          <a:lstStyle/>
          <a:p>
            <a:r>
              <a:rPr lang="en-IN" smtClean="0"/>
              <a:t>Date Functions</a:t>
            </a:r>
            <a:endParaRPr lang="en-IN" dirty="0" smtClean="0"/>
          </a:p>
        </p:txBody>
      </p:sp>
    </p:spTree>
    <p:extLst>
      <p:ext uri="{BB962C8B-B14F-4D97-AF65-F5344CB8AC3E}">
        <p14:creationId xmlns:p14="http://schemas.microsoft.com/office/powerpoint/2010/main" val="274616161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lvl="1"/>
            <a:r>
              <a:rPr lang="en-US" dirty="0" err="1" smtClean="0"/>
              <a:t>HiveQL</a:t>
            </a:r>
            <a:r>
              <a:rPr lang="en-US" dirty="0" smtClean="0"/>
              <a:t>  can be  used directly from the command line using the -e option</a:t>
            </a:r>
          </a:p>
          <a:p>
            <a:pPr marL="0" indent="0">
              <a:buNone/>
            </a:pPr>
            <a:endParaRPr lang="en-US" dirty="0" smtClean="0"/>
          </a:p>
          <a:p>
            <a:endParaRPr lang="en-US" dirty="0" smtClean="0"/>
          </a:p>
          <a:p>
            <a:pPr lvl="1"/>
            <a:r>
              <a:rPr lang="en-US" dirty="0" smtClean="0"/>
              <a:t> As with most similar shells, </a:t>
            </a:r>
            <a:r>
              <a:rPr lang="en-US" dirty="0" err="1" smtClean="0"/>
              <a:t>HiveQL</a:t>
            </a:r>
            <a:r>
              <a:rPr lang="en-US" dirty="0" smtClean="0"/>
              <a:t> queries must be terminated with a      Semicolon (;).</a:t>
            </a:r>
          </a:p>
          <a:p>
            <a:endParaRPr lang="en-US" dirty="0"/>
          </a:p>
        </p:txBody>
      </p:sp>
      <p:sp>
        <p:nvSpPr>
          <p:cNvPr id="2" name="Title 1"/>
          <p:cNvSpPr>
            <a:spLocks noGrp="1"/>
          </p:cNvSpPr>
          <p:nvPr>
            <p:ph type="title"/>
          </p:nvPr>
        </p:nvSpPr>
        <p:spPr/>
        <p:txBody>
          <a:bodyPr/>
          <a:lstStyle/>
          <a:p>
            <a:r>
              <a:rPr lang="en-US" smtClean="0"/>
              <a:t>Getting Data Into Hive (cont’d)</a:t>
            </a:r>
            <a:endParaRPr lang="en-US" dirty="0"/>
          </a:p>
        </p:txBody>
      </p:sp>
      <p:sp>
        <p:nvSpPr>
          <p:cNvPr id="4" name="Rounded Rectangle 3"/>
          <p:cNvSpPr/>
          <p:nvPr/>
        </p:nvSpPr>
        <p:spPr>
          <a:xfrm>
            <a:off x="732695" y="1733785"/>
            <a:ext cx="5675586" cy="3468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eaLnBrk="0" hangingPunct="0">
              <a:spcBef>
                <a:spcPct val="30000"/>
              </a:spcBef>
              <a:defRPr/>
            </a:pPr>
            <a:endParaRPr lang="en-US" b="1" dirty="0" smtClean="0">
              <a:solidFill>
                <a:schemeClr val="tx1"/>
              </a:solidFill>
            </a:endParaRPr>
          </a:p>
          <a:p>
            <a:pPr eaLnBrk="0" hangingPunct="0">
              <a:spcBef>
                <a:spcPct val="30000"/>
              </a:spcBef>
              <a:defRPr/>
            </a:pPr>
            <a:r>
              <a:rPr lang="en-US" dirty="0" smtClean="0"/>
              <a:t>$ hive -e  'select * from users`;</a:t>
            </a:r>
            <a:endParaRPr lang="en-US" sz="1200" dirty="0" smtClean="0">
              <a:solidFill>
                <a:schemeClr val="tx1"/>
              </a:solidFill>
            </a:endParaRPr>
          </a:p>
          <a:p>
            <a:endParaRPr lang="en-US" dirty="0"/>
          </a:p>
        </p:txBody>
      </p:sp>
    </p:spTree>
    <p:extLst>
      <p:ext uri="{BB962C8B-B14F-4D97-AF65-F5344CB8AC3E}">
        <p14:creationId xmlns:p14="http://schemas.microsoft.com/office/powerpoint/2010/main" val="205531943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Placeholder 2"/>
          <p:cNvSpPr>
            <a:spLocks noGrp="1"/>
          </p:cNvSpPr>
          <p:nvPr>
            <p:ph idx="1"/>
          </p:nvPr>
        </p:nvSpPr>
        <p:spPr/>
        <p:txBody>
          <a:bodyPr/>
          <a:lstStyle/>
          <a:p>
            <a:pPr lvl="1"/>
            <a:r>
              <a:rPr lang="en-US" smtClean="0"/>
              <a:t>Aggregate functions include</a:t>
            </a:r>
          </a:p>
          <a:p>
            <a:pPr lvl="2"/>
            <a:r>
              <a:rPr lang="en-US" smtClean="0"/>
              <a:t> sum()</a:t>
            </a:r>
          </a:p>
          <a:p>
            <a:pPr lvl="2"/>
            <a:r>
              <a:rPr lang="en-US" smtClean="0"/>
              <a:t> avg()</a:t>
            </a:r>
          </a:p>
          <a:p>
            <a:pPr lvl="2"/>
            <a:r>
              <a:rPr lang="en-US" smtClean="0"/>
              <a:t> min()</a:t>
            </a:r>
          </a:p>
          <a:p>
            <a:pPr lvl="2"/>
            <a:r>
              <a:rPr lang="en-US" smtClean="0"/>
              <a:t> max()</a:t>
            </a:r>
          </a:p>
          <a:p>
            <a:pPr lvl="2"/>
            <a:r>
              <a:rPr lang="en-US" smtClean="0"/>
              <a:t> stddev_pop()</a:t>
            </a:r>
          </a:p>
          <a:p>
            <a:pPr lvl="2"/>
            <a:r>
              <a:rPr lang="en-US" smtClean="0"/>
              <a:t> stddev_sample()</a:t>
            </a:r>
          </a:p>
          <a:p>
            <a:pPr lvl="2"/>
            <a:r>
              <a:rPr lang="en-US" smtClean="0"/>
              <a:t> percentile()</a:t>
            </a:r>
          </a:p>
          <a:p>
            <a:pPr lvl="2"/>
            <a:r>
              <a:rPr lang="en-US" smtClean="0"/>
              <a:t> etc.</a:t>
            </a:r>
            <a:endParaRPr lang="en-US" dirty="0"/>
          </a:p>
        </p:txBody>
      </p:sp>
      <p:sp>
        <p:nvSpPr>
          <p:cNvPr id="67586" name="Title 1"/>
          <p:cNvSpPr>
            <a:spLocks noGrp="1"/>
          </p:cNvSpPr>
          <p:nvPr>
            <p:ph type="title"/>
          </p:nvPr>
        </p:nvSpPr>
        <p:spPr/>
        <p:txBody>
          <a:bodyPr/>
          <a:lstStyle/>
          <a:p>
            <a:r>
              <a:rPr lang="en-IN" smtClean="0"/>
              <a:t>Aggregate Functions</a:t>
            </a:r>
            <a:endParaRPr lang="en-IN" dirty="0" smtClean="0"/>
          </a:p>
        </p:txBody>
      </p:sp>
    </p:spTree>
    <p:extLst>
      <p:ext uri="{BB962C8B-B14F-4D97-AF65-F5344CB8AC3E}">
        <p14:creationId xmlns:p14="http://schemas.microsoft.com/office/powerpoint/2010/main" val="3470179398"/>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Placeholder 2"/>
          <p:cNvSpPr>
            <a:spLocks noGrp="1"/>
          </p:cNvSpPr>
          <p:nvPr>
            <p:ph idx="1"/>
          </p:nvPr>
        </p:nvSpPr>
        <p:spPr/>
        <p:txBody>
          <a:bodyPr/>
          <a:lstStyle/>
          <a:p>
            <a:pPr lvl="1"/>
            <a:r>
              <a:rPr lang="en-US" smtClean="0"/>
              <a:t>Hive SELECT queries can take a long time.</a:t>
            </a:r>
          </a:p>
          <a:p>
            <a:pPr lvl="1"/>
            <a:endParaRPr lang="en-US" smtClean="0"/>
          </a:p>
          <a:p>
            <a:pPr lvl="1"/>
            <a:r>
              <a:rPr lang="en-US" smtClean="0"/>
              <a:t>We sometime need to extract data to a multiple tables based on the same query.</a:t>
            </a:r>
          </a:p>
          <a:p>
            <a:pPr lvl="1"/>
            <a:endParaRPr lang="en-US" smtClean="0"/>
          </a:p>
          <a:p>
            <a:pPr lvl="1"/>
            <a:r>
              <a:rPr lang="en-US" smtClean="0"/>
              <a:t>Hive provides an extension to SQL to do this</a:t>
            </a:r>
          </a:p>
          <a:p>
            <a:pPr lvl="2"/>
            <a:r>
              <a:rPr lang="en-US" smtClean="0"/>
              <a:t>‘Multi-table insert’</a:t>
            </a:r>
          </a:p>
          <a:p>
            <a:pPr lvl="2"/>
            <a:endParaRPr lang="en-US" smtClean="0"/>
          </a:p>
          <a:p>
            <a:pPr lvl="2"/>
            <a:r>
              <a:rPr lang="en-US" smtClean="0"/>
              <a:t>Only requires the query to be run once</a:t>
            </a:r>
            <a:endParaRPr lang="en-US" dirty="0"/>
          </a:p>
        </p:txBody>
      </p:sp>
      <p:sp>
        <p:nvSpPr>
          <p:cNvPr id="68610" name="Title 1"/>
          <p:cNvSpPr>
            <a:spLocks noGrp="1"/>
          </p:cNvSpPr>
          <p:nvPr>
            <p:ph type="title"/>
          </p:nvPr>
        </p:nvSpPr>
        <p:spPr/>
        <p:txBody>
          <a:bodyPr/>
          <a:lstStyle/>
          <a:p>
            <a:r>
              <a:rPr lang="en-IN" smtClean="0"/>
              <a:t>Multi-table insert</a:t>
            </a:r>
            <a:endParaRPr lang="en-IN" dirty="0" smtClean="0"/>
          </a:p>
        </p:txBody>
      </p:sp>
      <p:sp>
        <p:nvSpPr>
          <p:cNvPr id="4" name="Rounded Rectangle 3"/>
          <p:cNvSpPr/>
          <p:nvPr/>
        </p:nvSpPr>
        <p:spPr>
          <a:xfrm>
            <a:off x="578733" y="4047157"/>
            <a:ext cx="7890353" cy="201836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nSpc>
                <a:spcPct val="150000"/>
              </a:lnSpc>
            </a:pPr>
            <a:endParaRPr lang="en-US" b="1" dirty="0">
              <a:solidFill>
                <a:schemeClr val="tx1"/>
              </a:solidFill>
              <a:latin typeface="Arial" pitchFamily="34" charset="0"/>
              <a:cs typeface="Arial" pitchFamily="34" charset="0"/>
            </a:endParaRPr>
          </a:p>
          <a:p>
            <a:pPr>
              <a:lnSpc>
                <a:spcPct val="150000"/>
              </a:lnSpc>
            </a:pPr>
            <a:r>
              <a:rPr lang="en-US" b="1" dirty="0">
                <a:solidFill>
                  <a:schemeClr val="tx1"/>
                </a:solidFill>
                <a:latin typeface="Arial" pitchFamily="34" charset="0"/>
                <a:cs typeface="Arial" pitchFamily="34" charset="0"/>
              </a:rPr>
              <a:t>FROM  (SELECT ...)  alias</a:t>
            </a:r>
          </a:p>
          <a:p>
            <a:pPr>
              <a:lnSpc>
                <a:spcPct val="150000"/>
              </a:lnSpc>
            </a:pPr>
            <a:r>
              <a:rPr lang="en-US" b="1" dirty="0">
                <a:solidFill>
                  <a:schemeClr val="tx1"/>
                </a:solidFill>
                <a:latin typeface="Arial" pitchFamily="34" charset="0"/>
                <a:cs typeface="Arial" pitchFamily="34" charset="0"/>
              </a:rPr>
              <a:t>INSERT  OVERWRITE  TABLE  t1 ...</a:t>
            </a:r>
          </a:p>
          <a:p>
            <a:pPr>
              <a:lnSpc>
                <a:spcPct val="150000"/>
              </a:lnSpc>
            </a:pPr>
            <a:r>
              <a:rPr lang="en-US" b="1" dirty="0">
                <a:solidFill>
                  <a:schemeClr val="tx1"/>
                </a:solidFill>
                <a:latin typeface="Arial" pitchFamily="34" charset="0"/>
                <a:cs typeface="Arial" pitchFamily="34" charset="0"/>
              </a:rPr>
              <a:t>INSERT  OVERWRITE  TABLE  t2 </a:t>
            </a:r>
            <a:r>
              <a:rPr lang="en-US" b="1" dirty="0" smtClean="0">
                <a:solidFill>
                  <a:schemeClr val="tx1"/>
                </a:solidFill>
                <a:latin typeface="Arial" pitchFamily="34" charset="0"/>
                <a:cs typeface="Arial" pitchFamily="34" charset="0"/>
              </a:rPr>
              <a:t>...</a:t>
            </a:r>
          </a:p>
          <a:p>
            <a:pPr>
              <a:lnSpc>
                <a:spcPct val="150000"/>
              </a:lnSpc>
            </a:pPr>
            <a:r>
              <a:rPr lang="en-US" b="1" dirty="0" smtClean="0">
                <a:solidFill>
                  <a:schemeClr val="tx1"/>
                </a:solidFill>
                <a:latin typeface="Arial" pitchFamily="34" charset="0"/>
                <a:cs typeface="Arial" pitchFamily="34" charset="0"/>
              </a:rPr>
              <a:t>...</a:t>
            </a:r>
            <a:endParaRPr lang="en-US"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792560054"/>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Placeholder 2"/>
          <p:cNvSpPr>
            <a:spLocks noGrp="1"/>
          </p:cNvSpPr>
          <p:nvPr>
            <p:ph idx="1"/>
          </p:nvPr>
        </p:nvSpPr>
        <p:spPr/>
        <p:txBody>
          <a:bodyPr/>
          <a:lstStyle/>
          <a:p>
            <a:pPr lvl="1"/>
            <a:r>
              <a:rPr lang="en-US" smtClean="0"/>
              <a:t>Multi-table insert syntax</a:t>
            </a:r>
            <a:endParaRPr lang="en-US" dirty="0"/>
          </a:p>
        </p:txBody>
      </p:sp>
      <p:sp>
        <p:nvSpPr>
          <p:cNvPr id="69634" name="Title 1"/>
          <p:cNvSpPr>
            <a:spLocks noGrp="1"/>
          </p:cNvSpPr>
          <p:nvPr>
            <p:ph type="title"/>
          </p:nvPr>
        </p:nvSpPr>
        <p:spPr/>
        <p:txBody>
          <a:bodyPr/>
          <a:lstStyle/>
          <a:p>
            <a:r>
              <a:rPr lang="en-IN" smtClean="0"/>
              <a:t>Multi-table insert: Example</a:t>
            </a:r>
            <a:endParaRPr lang="en-IN" dirty="0" smtClean="0"/>
          </a:p>
        </p:txBody>
      </p:sp>
      <p:sp>
        <p:nvSpPr>
          <p:cNvPr id="4" name="Rounded Rectangle 3"/>
          <p:cNvSpPr/>
          <p:nvPr/>
        </p:nvSpPr>
        <p:spPr>
          <a:xfrm>
            <a:off x="563784" y="1771650"/>
            <a:ext cx="8045594" cy="2244436"/>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nSpc>
                <a:spcPct val="150000"/>
              </a:lnSpc>
            </a:pPr>
            <a:r>
              <a:rPr lang="en-US" b="1" dirty="0">
                <a:solidFill>
                  <a:schemeClr val="tx1"/>
                </a:solidFill>
                <a:latin typeface="Arial" pitchFamily="34" charset="0"/>
                <a:cs typeface="Arial" pitchFamily="34" charset="0"/>
              </a:rPr>
              <a:t>FROM  (SELECT  *  FROM  movies  WHERE  documentary = 1 )  docs</a:t>
            </a:r>
          </a:p>
          <a:p>
            <a:pPr>
              <a:lnSpc>
                <a:spcPct val="150000"/>
              </a:lnSpc>
            </a:pPr>
            <a:r>
              <a:rPr lang="en-US" b="1" dirty="0">
                <a:solidFill>
                  <a:schemeClr val="tx1"/>
                </a:solidFill>
                <a:latin typeface="Arial" pitchFamily="34" charset="0"/>
                <a:cs typeface="Arial" pitchFamily="34" charset="0"/>
              </a:rPr>
              <a:t>INSERT  OVERWRITE  DIRECTORY  'docs_names'</a:t>
            </a:r>
          </a:p>
          <a:p>
            <a:pPr>
              <a:lnSpc>
                <a:spcPct val="150000"/>
              </a:lnSpc>
            </a:pPr>
            <a:r>
              <a:rPr lang="en-US" b="1" dirty="0">
                <a:solidFill>
                  <a:schemeClr val="tx1"/>
                </a:solidFill>
                <a:latin typeface="Arial" pitchFamily="34" charset="0"/>
                <a:cs typeface="Arial" pitchFamily="34" charset="0"/>
              </a:rPr>
              <a:t>SELECT  movie_name</a:t>
            </a:r>
          </a:p>
          <a:p>
            <a:pPr>
              <a:lnSpc>
                <a:spcPct val="150000"/>
              </a:lnSpc>
            </a:pPr>
            <a:r>
              <a:rPr lang="en-US" b="1" dirty="0">
                <a:solidFill>
                  <a:schemeClr val="tx1"/>
                </a:solidFill>
                <a:latin typeface="Arial" pitchFamily="34" charset="0"/>
                <a:cs typeface="Arial" pitchFamily="34" charset="0"/>
              </a:rPr>
              <a:t>INSERT  OVERWRITE  DIRECTORY  'docs_count'</a:t>
            </a:r>
          </a:p>
          <a:p>
            <a:pPr>
              <a:lnSpc>
                <a:spcPct val="150000"/>
              </a:lnSpc>
            </a:pPr>
            <a:r>
              <a:rPr lang="en-US" b="1" dirty="0">
                <a:solidFill>
                  <a:schemeClr val="tx1"/>
                </a:solidFill>
                <a:latin typeface="Arial" pitchFamily="34" charset="0"/>
                <a:cs typeface="Arial" pitchFamily="34" charset="0"/>
              </a:rPr>
              <a:t>SELECT  count(1);</a:t>
            </a:r>
          </a:p>
        </p:txBody>
      </p:sp>
    </p:spTree>
    <p:extLst>
      <p:ext uri="{BB962C8B-B14F-4D97-AF65-F5344CB8AC3E}">
        <p14:creationId xmlns:p14="http://schemas.microsoft.com/office/powerpoint/2010/main" val="2709464944"/>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IN" smtClean="0"/>
              <a:t>Partitioning and Bucketing</a:t>
            </a:r>
            <a:endParaRPr lang="en-IN" dirty="0" smtClean="0"/>
          </a:p>
        </p:txBody>
      </p:sp>
    </p:spTree>
    <p:extLst>
      <p:ext uri="{BB962C8B-B14F-4D97-AF65-F5344CB8AC3E}">
        <p14:creationId xmlns:p14="http://schemas.microsoft.com/office/powerpoint/2010/main" val="224388700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Placeholder 2"/>
          <p:cNvSpPr>
            <a:spLocks noGrp="1"/>
          </p:cNvSpPr>
          <p:nvPr>
            <p:ph idx="1"/>
          </p:nvPr>
        </p:nvSpPr>
        <p:spPr/>
        <p:txBody>
          <a:bodyPr/>
          <a:lstStyle/>
          <a:p>
            <a:pPr lvl="1"/>
            <a:r>
              <a:rPr lang="en-IN" smtClean="0"/>
              <a:t>Partitioning a dataset means splitting it into smaller portions based on the value in a column.</a:t>
            </a:r>
          </a:p>
          <a:p>
            <a:pPr lvl="1"/>
            <a:endParaRPr lang="en-IN" smtClean="0"/>
          </a:p>
          <a:p>
            <a:pPr lvl="1"/>
            <a:r>
              <a:rPr lang="en-IN" smtClean="0"/>
              <a:t>This is some times known as ‘horizontal partitioning’.</a:t>
            </a:r>
          </a:p>
          <a:p>
            <a:pPr lvl="1"/>
            <a:endParaRPr lang="en-IN" smtClean="0"/>
          </a:p>
          <a:p>
            <a:pPr lvl="1"/>
            <a:r>
              <a:rPr lang="en-IN" smtClean="0"/>
              <a:t>Hive partitions are stored in subdirectories of the table directory.</a:t>
            </a:r>
            <a:endParaRPr lang="en-IN" dirty="0"/>
          </a:p>
        </p:txBody>
      </p:sp>
      <p:sp>
        <p:nvSpPr>
          <p:cNvPr id="83970" name="Title 1"/>
          <p:cNvSpPr>
            <a:spLocks noGrp="1"/>
          </p:cNvSpPr>
          <p:nvPr>
            <p:ph type="title"/>
          </p:nvPr>
        </p:nvSpPr>
        <p:spPr/>
        <p:txBody>
          <a:bodyPr/>
          <a:lstStyle/>
          <a:p>
            <a:r>
              <a:rPr lang="en-IN" smtClean="0"/>
              <a:t>What is Partitioning?</a:t>
            </a:r>
            <a:endParaRPr lang="en-IN" dirty="0" smtClean="0"/>
          </a:p>
        </p:txBody>
      </p:sp>
      <p:pic>
        <p:nvPicPr>
          <p:cNvPr id="83972" name="Picture 2"/>
          <p:cNvPicPr>
            <a:picLocks noChangeAspect="1" noChangeArrowheads="1"/>
          </p:cNvPicPr>
          <p:nvPr/>
        </p:nvPicPr>
        <p:blipFill>
          <a:blip r:embed="rId2"/>
          <a:srcRect/>
          <a:stretch>
            <a:fillRect/>
          </a:stretch>
        </p:blipFill>
        <p:spPr bwMode="auto">
          <a:xfrm>
            <a:off x="723640" y="3290605"/>
            <a:ext cx="6181725" cy="2725737"/>
          </a:xfrm>
          <a:prstGeom prst="rect">
            <a:avLst/>
          </a:prstGeom>
          <a:noFill/>
          <a:ln w="9525">
            <a:noFill/>
            <a:miter lim="800000"/>
            <a:headEnd/>
            <a:tailEnd/>
          </a:ln>
        </p:spPr>
      </p:pic>
    </p:spTree>
    <p:extLst>
      <p:ext uri="{BB962C8B-B14F-4D97-AF65-F5344CB8AC3E}">
        <p14:creationId xmlns:p14="http://schemas.microsoft.com/office/powerpoint/2010/main" val="1156344588"/>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Placeholder 2"/>
          <p:cNvSpPr>
            <a:spLocks noGrp="1"/>
          </p:cNvSpPr>
          <p:nvPr>
            <p:ph idx="1"/>
          </p:nvPr>
        </p:nvSpPr>
        <p:spPr>
          <a:xfrm>
            <a:off x="216488" y="1454400"/>
            <a:ext cx="8748000" cy="4418862"/>
          </a:xfrm>
        </p:spPr>
        <p:txBody>
          <a:bodyPr/>
          <a:lstStyle/>
          <a:p>
            <a:pPr lvl="1"/>
            <a:r>
              <a:rPr lang="en-IN" dirty="0" smtClean="0"/>
              <a:t>Partitioning allows hive to filter at the input path level.</a:t>
            </a:r>
          </a:p>
          <a:p>
            <a:pPr lvl="2"/>
            <a:r>
              <a:rPr lang="en-IN" dirty="0" smtClean="0"/>
              <a:t>Non-matching data is never read</a:t>
            </a:r>
          </a:p>
          <a:p>
            <a:pPr lvl="2"/>
            <a:endParaRPr lang="en-IN" dirty="0" smtClean="0"/>
          </a:p>
          <a:p>
            <a:pPr lvl="1"/>
            <a:r>
              <a:rPr lang="en-IN" dirty="0" smtClean="0"/>
              <a:t>Splitting a table into partitions is useful if many queries refer to a specific column.</a:t>
            </a:r>
          </a:p>
          <a:p>
            <a:pPr lvl="1"/>
            <a:endParaRPr lang="en-IN" dirty="0" smtClean="0"/>
          </a:p>
          <a:p>
            <a:pPr lvl="1"/>
            <a:r>
              <a:rPr lang="en-IN" dirty="0" smtClean="0"/>
              <a:t> For e.g.  -  A table containing log entries</a:t>
            </a:r>
          </a:p>
          <a:p>
            <a:pPr lvl="2"/>
            <a:r>
              <a:rPr lang="en-IN" dirty="0" smtClean="0"/>
              <a:t>Much of the analysis looks at individual days</a:t>
            </a:r>
          </a:p>
          <a:p>
            <a:pPr lvl="2"/>
            <a:r>
              <a:rPr lang="en-IN" dirty="0" smtClean="0"/>
              <a:t>By partitioning the data based on the date column, only a subset of the data needs to be scanned while executing the query</a:t>
            </a:r>
          </a:p>
          <a:p>
            <a:pPr lvl="2"/>
            <a:r>
              <a:rPr lang="en-IN" dirty="0" smtClean="0"/>
              <a:t>Since each partition is stored in a different directory, only the data in the relevant directories needs to be read</a:t>
            </a:r>
          </a:p>
          <a:p>
            <a:pPr lvl="2"/>
            <a:r>
              <a:rPr lang="en-IN" dirty="0" smtClean="0"/>
              <a:t>Any queries which do not specify the date will still work, however in such cases, the entire data set will have to be scanned</a:t>
            </a:r>
            <a:endParaRPr lang="en-IN" dirty="0"/>
          </a:p>
        </p:txBody>
      </p:sp>
      <p:sp>
        <p:nvSpPr>
          <p:cNvPr id="84994" name="Title 1"/>
          <p:cNvSpPr>
            <a:spLocks noGrp="1"/>
          </p:cNvSpPr>
          <p:nvPr>
            <p:ph type="title"/>
          </p:nvPr>
        </p:nvSpPr>
        <p:spPr/>
        <p:txBody>
          <a:bodyPr/>
          <a:lstStyle/>
          <a:p>
            <a:r>
              <a:rPr lang="en-IN" smtClean="0"/>
              <a:t>Why Partitioning?</a:t>
            </a:r>
            <a:endParaRPr lang="en-IN" dirty="0" smtClean="0"/>
          </a:p>
        </p:txBody>
      </p:sp>
    </p:spTree>
    <p:extLst>
      <p:ext uri="{BB962C8B-B14F-4D97-AF65-F5344CB8AC3E}">
        <p14:creationId xmlns:p14="http://schemas.microsoft.com/office/powerpoint/2010/main" val="3083690790"/>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ext Placeholder 2"/>
          <p:cNvSpPr>
            <a:spLocks noGrp="1"/>
          </p:cNvSpPr>
          <p:nvPr>
            <p:ph idx="1"/>
          </p:nvPr>
        </p:nvSpPr>
        <p:spPr/>
        <p:txBody>
          <a:bodyPr/>
          <a:lstStyle/>
          <a:p>
            <a:pPr lvl="1"/>
            <a:r>
              <a:rPr lang="en-US" smtClean="0"/>
              <a:t>To create a partitioned table specify a column like this</a:t>
            </a:r>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pPr lvl="1"/>
            <a:r>
              <a:rPr lang="en-US" smtClean="0"/>
              <a:t>Example</a:t>
            </a:r>
            <a:endParaRPr lang="en-US" dirty="0"/>
          </a:p>
        </p:txBody>
      </p:sp>
      <p:sp>
        <p:nvSpPr>
          <p:cNvPr id="86018" name="Title 1"/>
          <p:cNvSpPr>
            <a:spLocks noGrp="1"/>
          </p:cNvSpPr>
          <p:nvPr>
            <p:ph type="title"/>
          </p:nvPr>
        </p:nvSpPr>
        <p:spPr/>
        <p:txBody>
          <a:bodyPr/>
          <a:lstStyle/>
          <a:p>
            <a:r>
              <a:rPr lang="en-IN" smtClean="0"/>
              <a:t>Creating a Partitioned table in Hive</a:t>
            </a:r>
            <a:endParaRPr lang="en-IN" dirty="0" smtClean="0"/>
          </a:p>
        </p:txBody>
      </p:sp>
      <p:sp>
        <p:nvSpPr>
          <p:cNvPr id="4" name="Rounded Rectangle 3"/>
          <p:cNvSpPr/>
          <p:nvPr/>
        </p:nvSpPr>
        <p:spPr>
          <a:xfrm>
            <a:off x="562756" y="1874586"/>
            <a:ext cx="8015331" cy="146293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rPr>
              <a:t>CREATE TABLE </a:t>
            </a:r>
            <a:r>
              <a:rPr lang="en-US" dirty="0">
                <a:solidFill>
                  <a:schemeClr val="tx1"/>
                </a:solidFill>
              </a:rPr>
              <a:t>t (column_spec)</a:t>
            </a:r>
          </a:p>
          <a:p>
            <a:pPr>
              <a:defRPr/>
            </a:pPr>
            <a:r>
              <a:rPr lang="en-US" b="1" dirty="0">
                <a:solidFill>
                  <a:schemeClr val="tx1"/>
                </a:solidFill>
              </a:rPr>
              <a:t>PARTITIONED BY </a:t>
            </a:r>
            <a:r>
              <a:rPr lang="en-US" dirty="0">
                <a:solidFill>
                  <a:schemeClr val="tx1"/>
                </a:solidFill>
              </a:rPr>
              <a:t>(column_name  datatype)</a:t>
            </a:r>
          </a:p>
          <a:p>
            <a:pPr>
              <a:defRPr/>
            </a:pPr>
            <a:r>
              <a:rPr lang="en-US" b="1" dirty="0">
                <a:solidFill>
                  <a:schemeClr val="tx1"/>
                </a:solidFill>
              </a:rPr>
              <a:t>ROW FORMAT </a:t>
            </a:r>
            <a:r>
              <a:rPr lang="en-US" dirty="0">
                <a:solidFill>
                  <a:schemeClr val="tx1"/>
                </a:solidFill>
              </a:rPr>
              <a:t>...</a:t>
            </a:r>
          </a:p>
        </p:txBody>
      </p:sp>
      <p:sp>
        <p:nvSpPr>
          <p:cNvPr id="5" name="Rounded Rectangle 4"/>
          <p:cNvSpPr/>
          <p:nvPr/>
        </p:nvSpPr>
        <p:spPr>
          <a:xfrm>
            <a:off x="562756" y="3978551"/>
            <a:ext cx="8015331" cy="163185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rPr>
              <a:t>CREATE TABLE </a:t>
            </a:r>
            <a:r>
              <a:rPr lang="en-US" dirty="0">
                <a:solidFill>
                  <a:schemeClr val="tx1"/>
                </a:solidFill>
              </a:rPr>
              <a:t>logs (uid </a:t>
            </a:r>
            <a:r>
              <a:rPr lang="en-US" b="1" dirty="0">
                <a:solidFill>
                  <a:schemeClr val="tx1"/>
                </a:solidFill>
              </a:rPr>
              <a:t>INT, </a:t>
            </a:r>
            <a:r>
              <a:rPr lang="en-US" dirty="0">
                <a:solidFill>
                  <a:schemeClr val="tx1"/>
                </a:solidFill>
              </a:rPr>
              <a:t>action </a:t>
            </a:r>
            <a:r>
              <a:rPr lang="en-US" b="1" dirty="0">
                <a:solidFill>
                  <a:schemeClr val="tx1"/>
                </a:solidFill>
              </a:rPr>
              <a:t>STRING</a:t>
            </a:r>
            <a:r>
              <a:rPr lang="en-US" dirty="0">
                <a:solidFill>
                  <a:schemeClr val="tx1"/>
                </a:solidFill>
              </a:rPr>
              <a:t>)</a:t>
            </a:r>
          </a:p>
          <a:p>
            <a:pPr>
              <a:defRPr/>
            </a:pPr>
            <a:r>
              <a:rPr lang="en-US" b="1" dirty="0">
                <a:solidFill>
                  <a:schemeClr val="tx1"/>
                </a:solidFill>
              </a:rPr>
              <a:t>PARTITIONED BY </a:t>
            </a:r>
            <a:r>
              <a:rPr lang="en-US" dirty="0">
                <a:solidFill>
                  <a:schemeClr val="tx1"/>
                </a:solidFill>
              </a:rPr>
              <a:t>(dt </a:t>
            </a:r>
            <a:r>
              <a:rPr lang="en-US" b="1" dirty="0">
                <a:solidFill>
                  <a:schemeClr val="tx1"/>
                </a:solidFill>
              </a:rPr>
              <a:t>STRING</a:t>
            </a:r>
            <a:r>
              <a:rPr lang="en-US" dirty="0">
                <a:solidFill>
                  <a:schemeClr val="tx1"/>
                </a:solidFill>
              </a:rPr>
              <a:t>)</a:t>
            </a:r>
          </a:p>
          <a:p>
            <a:pPr>
              <a:defRPr/>
            </a:pPr>
            <a:r>
              <a:rPr lang="en-US" b="1" dirty="0">
                <a:solidFill>
                  <a:schemeClr val="tx1"/>
                </a:solidFill>
              </a:rPr>
              <a:t>ROW FORMAT DELIMITED</a:t>
            </a:r>
          </a:p>
          <a:p>
            <a:pPr>
              <a:defRPr/>
            </a:pPr>
            <a:r>
              <a:rPr lang="en-US" b="1" dirty="0">
                <a:solidFill>
                  <a:schemeClr val="tx1"/>
                </a:solidFill>
              </a:rPr>
              <a:t>FIELDS TERMINATED BY  </a:t>
            </a:r>
            <a:r>
              <a:rPr lang="en-US" dirty="0">
                <a:solidFill>
                  <a:schemeClr val="tx1"/>
                </a:solidFill>
              </a:rPr>
              <a:t>'\t'</a:t>
            </a:r>
          </a:p>
        </p:txBody>
      </p:sp>
    </p:spTree>
    <p:extLst>
      <p:ext uri="{BB962C8B-B14F-4D97-AF65-F5344CB8AC3E}">
        <p14:creationId xmlns:p14="http://schemas.microsoft.com/office/powerpoint/2010/main" val="1652858708"/>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Text Placeholder 2"/>
          <p:cNvSpPr>
            <a:spLocks noGrp="1"/>
          </p:cNvSpPr>
          <p:nvPr>
            <p:ph idx="1"/>
          </p:nvPr>
        </p:nvSpPr>
        <p:spPr/>
        <p:txBody>
          <a:bodyPr/>
          <a:lstStyle/>
          <a:p>
            <a:pPr lvl="1"/>
            <a:r>
              <a:rPr lang="en-US" dirty="0" smtClean="0"/>
              <a:t>The partitioned column is displayed if you DESCRIBE the table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However, the partition is a ‘virtual column’</a:t>
            </a:r>
          </a:p>
          <a:p>
            <a:pPr marL="269858" lvl="1" indent="0">
              <a:buNone/>
            </a:pPr>
            <a:endParaRPr lang="en-US" dirty="0" smtClean="0"/>
          </a:p>
          <a:p>
            <a:pPr lvl="2"/>
            <a:r>
              <a:rPr lang="en-US" dirty="0" smtClean="0"/>
              <a:t>The data does not exist in your incoming data</a:t>
            </a:r>
          </a:p>
          <a:p>
            <a:pPr lvl="2"/>
            <a:endParaRPr lang="en-US" dirty="0" smtClean="0"/>
          </a:p>
          <a:p>
            <a:pPr lvl="2"/>
            <a:r>
              <a:rPr lang="en-US" dirty="0" smtClean="0"/>
              <a:t>Instead, the partition is specified when loading the data</a:t>
            </a:r>
            <a:endParaRPr lang="en-US" dirty="0"/>
          </a:p>
        </p:txBody>
      </p:sp>
      <p:sp>
        <p:nvSpPr>
          <p:cNvPr id="87042" name="Title 1"/>
          <p:cNvSpPr>
            <a:spLocks noGrp="1"/>
          </p:cNvSpPr>
          <p:nvPr>
            <p:ph type="title"/>
          </p:nvPr>
        </p:nvSpPr>
        <p:spPr/>
        <p:txBody>
          <a:bodyPr/>
          <a:lstStyle/>
          <a:p>
            <a:r>
              <a:rPr lang="en-IN" smtClean="0"/>
              <a:t>Creating a Partitioned table in Hive</a:t>
            </a:r>
            <a:endParaRPr lang="en-IN" dirty="0" smtClean="0"/>
          </a:p>
        </p:txBody>
      </p:sp>
      <p:sp>
        <p:nvSpPr>
          <p:cNvPr id="4" name="Rounded Rectangle 3"/>
          <p:cNvSpPr/>
          <p:nvPr/>
        </p:nvSpPr>
        <p:spPr>
          <a:xfrm>
            <a:off x="627782" y="2024521"/>
            <a:ext cx="7973858" cy="163185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tabLst>
                <a:tab pos="568325" algn="l"/>
              </a:tabLst>
              <a:defRPr/>
            </a:pPr>
            <a:r>
              <a:rPr lang="en-US" dirty="0">
                <a:solidFill>
                  <a:schemeClr val="tx1"/>
                </a:solidFill>
              </a:rPr>
              <a:t>hive&gt; </a:t>
            </a:r>
            <a:r>
              <a:rPr lang="en-US" b="1" dirty="0">
                <a:solidFill>
                  <a:schemeClr val="tx1"/>
                </a:solidFill>
              </a:rPr>
              <a:t>DESCRIBE </a:t>
            </a:r>
            <a:r>
              <a:rPr lang="en-US" dirty="0" smtClean="0">
                <a:solidFill>
                  <a:schemeClr val="tx1"/>
                </a:solidFill>
              </a:rPr>
              <a:t>logs;</a:t>
            </a:r>
          </a:p>
          <a:p>
            <a:pPr>
              <a:tabLst>
                <a:tab pos="568325" algn="l"/>
              </a:tabLst>
              <a:defRPr/>
            </a:pPr>
            <a:r>
              <a:rPr lang="en-US" dirty="0" smtClean="0">
                <a:solidFill>
                  <a:schemeClr val="tx1"/>
                </a:solidFill>
              </a:rPr>
              <a:t>OK</a:t>
            </a:r>
          </a:p>
          <a:p>
            <a:pPr>
              <a:defRPr/>
            </a:pPr>
            <a:r>
              <a:rPr lang="en-US" dirty="0" smtClean="0">
                <a:solidFill>
                  <a:schemeClr val="tx1"/>
                </a:solidFill>
              </a:rPr>
              <a:t>uid INT</a:t>
            </a:r>
          </a:p>
          <a:p>
            <a:pPr>
              <a:defRPr/>
            </a:pPr>
            <a:r>
              <a:rPr lang="en-US" dirty="0" smtClean="0">
                <a:solidFill>
                  <a:schemeClr val="tx1"/>
                </a:solidFill>
              </a:rPr>
              <a:t>action STRING</a:t>
            </a:r>
          </a:p>
          <a:p>
            <a:pPr>
              <a:defRPr/>
            </a:pPr>
            <a:r>
              <a:rPr lang="en-US" dirty="0" smtClean="0">
                <a:solidFill>
                  <a:schemeClr val="tx1"/>
                </a:solidFill>
              </a:rPr>
              <a:t>dt STRING</a:t>
            </a:r>
            <a:endParaRPr lang="en-US" dirty="0">
              <a:solidFill>
                <a:schemeClr val="tx1"/>
              </a:solidFill>
            </a:endParaRPr>
          </a:p>
        </p:txBody>
      </p:sp>
    </p:spTree>
    <p:extLst>
      <p:ext uri="{BB962C8B-B14F-4D97-AF65-F5344CB8AC3E}">
        <p14:creationId xmlns:p14="http://schemas.microsoft.com/office/powerpoint/2010/main" val="248936013"/>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Text Placeholder 2"/>
          <p:cNvSpPr>
            <a:spLocks noGrp="1"/>
          </p:cNvSpPr>
          <p:nvPr>
            <p:ph idx="1"/>
          </p:nvPr>
        </p:nvSpPr>
        <p:spPr/>
        <p:txBody>
          <a:bodyPr/>
          <a:lstStyle/>
          <a:p>
            <a:pPr lvl="1"/>
            <a:r>
              <a:rPr lang="en-IN" smtClean="0"/>
              <a:t>To load data into a partition in the table, use</a:t>
            </a:r>
          </a:p>
          <a:p>
            <a:pPr lvl="1"/>
            <a:endParaRPr lang="en-IN" smtClean="0"/>
          </a:p>
          <a:p>
            <a:pPr lvl="1"/>
            <a:endParaRPr lang="en-IN" smtClean="0"/>
          </a:p>
          <a:p>
            <a:pPr lvl="1"/>
            <a:endParaRPr lang="en-IN" smtClean="0"/>
          </a:p>
          <a:p>
            <a:pPr lvl="1"/>
            <a:endParaRPr lang="en-IN" smtClean="0"/>
          </a:p>
          <a:p>
            <a:pPr lvl="1"/>
            <a:endParaRPr lang="en-IN" smtClean="0"/>
          </a:p>
          <a:p>
            <a:pPr lvl="1"/>
            <a:endParaRPr lang="en-IN" smtClean="0"/>
          </a:p>
          <a:p>
            <a:pPr lvl="1"/>
            <a:r>
              <a:rPr lang="en-IN" smtClean="0"/>
              <a:t>Example:</a:t>
            </a:r>
          </a:p>
          <a:p>
            <a:endParaRPr lang="en-IN" dirty="0" smtClean="0"/>
          </a:p>
        </p:txBody>
      </p:sp>
      <p:sp>
        <p:nvSpPr>
          <p:cNvPr id="88066" name="Title 1"/>
          <p:cNvSpPr>
            <a:spLocks noGrp="1"/>
          </p:cNvSpPr>
          <p:nvPr>
            <p:ph type="title"/>
          </p:nvPr>
        </p:nvSpPr>
        <p:spPr/>
        <p:txBody>
          <a:bodyPr/>
          <a:lstStyle/>
          <a:p>
            <a:r>
              <a:rPr lang="en-IN" smtClean="0"/>
              <a:t>Loading Data into Partitions</a:t>
            </a:r>
            <a:endParaRPr lang="en-IN" dirty="0" smtClean="0"/>
          </a:p>
        </p:txBody>
      </p:sp>
      <p:sp>
        <p:nvSpPr>
          <p:cNvPr id="5" name="Rounded Rectangle 4"/>
          <p:cNvSpPr/>
          <p:nvPr/>
        </p:nvSpPr>
        <p:spPr>
          <a:xfrm>
            <a:off x="578732" y="1869790"/>
            <a:ext cx="8120577" cy="1421777"/>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rPr>
              <a:t>LOAD DATA INPATH </a:t>
            </a:r>
            <a:r>
              <a:rPr lang="en-US" dirty="0">
                <a:solidFill>
                  <a:schemeClr val="tx1"/>
                </a:solidFill>
              </a:rPr>
              <a:t>'/path/to/table'</a:t>
            </a:r>
          </a:p>
          <a:p>
            <a:pPr>
              <a:defRPr/>
            </a:pPr>
            <a:r>
              <a:rPr lang="en-US" b="1" dirty="0">
                <a:solidFill>
                  <a:schemeClr val="tx1"/>
                </a:solidFill>
              </a:rPr>
              <a:t>INTO TABLE </a:t>
            </a:r>
            <a:r>
              <a:rPr lang="en-US" dirty="0">
                <a:solidFill>
                  <a:schemeClr val="tx1"/>
                </a:solidFill>
              </a:rPr>
              <a:t>t</a:t>
            </a:r>
          </a:p>
          <a:p>
            <a:pPr>
              <a:defRPr/>
            </a:pPr>
            <a:r>
              <a:rPr lang="en-US" b="1" dirty="0">
                <a:solidFill>
                  <a:schemeClr val="tx1"/>
                </a:solidFill>
              </a:rPr>
              <a:t>PARTITION</a:t>
            </a:r>
            <a:r>
              <a:rPr lang="en-US" dirty="0">
                <a:solidFill>
                  <a:schemeClr val="tx1"/>
                </a:solidFill>
              </a:rPr>
              <a:t> (col=val)</a:t>
            </a:r>
          </a:p>
        </p:txBody>
      </p:sp>
      <p:sp>
        <p:nvSpPr>
          <p:cNvPr id="6" name="Rounded Rectangle 5"/>
          <p:cNvSpPr/>
          <p:nvPr/>
        </p:nvSpPr>
        <p:spPr>
          <a:xfrm>
            <a:off x="590226" y="3967095"/>
            <a:ext cx="8120577" cy="163185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b="1" dirty="0">
                <a:solidFill>
                  <a:schemeClr val="tx1"/>
                </a:solidFill>
              </a:rPr>
              <a:t>LOAD DATA INPATH </a:t>
            </a:r>
            <a:r>
              <a:rPr lang="en-US" dirty="0">
                <a:solidFill>
                  <a:schemeClr val="tx1"/>
                </a:solidFill>
              </a:rPr>
              <a:t>'/user/ian/mylogs'</a:t>
            </a:r>
          </a:p>
          <a:p>
            <a:pPr>
              <a:defRPr/>
            </a:pPr>
            <a:r>
              <a:rPr lang="en-US" b="1" dirty="0">
                <a:solidFill>
                  <a:schemeClr val="tx1"/>
                </a:solidFill>
              </a:rPr>
              <a:t>INTO TABLE </a:t>
            </a:r>
            <a:r>
              <a:rPr lang="en-US" dirty="0">
                <a:solidFill>
                  <a:schemeClr val="tx1"/>
                </a:solidFill>
              </a:rPr>
              <a:t>logs</a:t>
            </a:r>
          </a:p>
          <a:p>
            <a:pPr>
              <a:defRPr/>
            </a:pPr>
            <a:r>
              <a:rPr lang="en-US" b="1" dirty="0">
                <a:solidFill>
                  <a:schemeClr val="tx1"/>
                </a:solidFill>
              </a:rPr>
              <a:t>PARTITION</a:t>
            </a:r>
            <a:r>
              <a:rPr lang="en-US" dirty="0">
                <a:solidFill>
                  <a:schemeClr val="tx1"/>
                </a:solidFill>
              </a:rPr>
              <a:t> (dt='2012-01-15')</a:t>
            </a:r>
          </a:p>
        </p:txBody>
      </p:sp>
    </p:spTree>
    <p:extLst>
      <p:ext uri="{BB962C8B-B14F-4D97-AF65-F5344CB8AC3E}">
        <p14:creationId xmlns:p14="http://schemas.microsoft.com/office/powerpoint/2010/main" val="530799483"/>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Text Placeholder 2"/>
          <p:cNvSpPr>
            <a:spLocks noGrp="1"/>
          </p:cNvSpPr>
          <p:nvPr>
            <p:ph idx="1"/>
          </p:nvPr>
        </p:nvSpPr>
        <p:spPr/>
        <p:txBody>
          <a:bodyPr/>
          <a:lstStyle/>
          <a:p>
            <a:pPr lvl="1"/>
            <a:r>
              <a:rPr lang="en-US" smtClean="0"/>
              <a:t>When queries include the partition column in the WHERE clause, Hive only needs to process the relevant subdirectories not the entire data set.</a:t>
            </a:r>
          </a:p>
          <a:p>
            <a:pPr lvl="1"/>
            <a:endParaRPr lang="en-US" smtClean="0"/>
          </a:p>
          <a:p>
            <a:pPr lvl="1"/>
            <a:r>
              <a:rPr lang="en-US" smtClean="0"/>
              <a:t>The filtering is done by the Hive interpreter, using data from Hive’s Metastore.</a:t>
            </a:r>
          </a:p>
          <a:p>
            <a:pPr lvl="2"/>
            <a:r>
              <a:rPr lang="en-US" smtClean="0"/>
              <a:t>Supports =, !=, &lt;, &lt;=, &gt;, &gt;=, and LIKE for strings</a:t>
            </a:r>
          </a:p>
          <a:p>
            <a:pPr lvl="2"/>
            <a:endParaRPr lang="en-US" smtClean="0"/>
          </a:p>
          <a:p>
            <a:pPr lvl="2"/>
            <a:r>
              <a:rPr lang="en-US" smtClean="0"/>
              <a:t>Conditions can be chained together with AND and OR</a:t>
            </a:r>
            <a:endParaRPr lang="en-US" dirty="0"/>
          </a:p>
        </p:txBody>
      </p:sp>
      <p:sp>
        <p:nvSpPr>
          <p:cNvPr id="89090" name="Title 1"/>
          <p:cNvSpPr>
            <a:spLocks noGrp="1"/>
          </p:cNvSpPr>
          <p:nvPr>
            <p:ph type="title"/>
          </p:nvPr>
        </p:nvSpPr>
        <p:spPr/>
        <p:txBody>
          <a:bodyPr/>
          <a:lstStyle/>
          <a:p>
            <a:r>
              <a:rPr lang="en-IN" smtClean="0"/>
              <a:t>Querying a Partitioned Table</a:t>
            </a:r>
            <a:endParaRPr lang="en-IN" dirty="0" smtClean="0"/>
          </a:p>
        </p:txBody>
      </p:sp>
    </p:spTree>
    <p:extLst>
      <p:ext uri="{BB962C8B-B14F-4D97-AF65-F5344CB8AC3E}">
        <p14:creationId xmlns:p14="http://schemas.microsoft.com/office/powerpoint/2010/main" val="427254034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Atos v4.0">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3" ma:contentTypeDescription="Create a new document." ma:contentTypeScope="" ma:versionID="f355b282d682e5201a65e842ed20f578">
  <xsd:schema xmlns:xsd="http://www.w3.org/2001/XMLSchema" xmlns:xs="http://www.w3.org/2001/XMLSchema" xmlns:p="http://schemas.microsoft.com/office/2006/metadata/properties" xmlns:ns1="http://schemas.microsoft.com/sharepoint/v3" xmlns:ns2="fcfb129d-2c4d-4bcd-afb5-a92980dfa96d" xmlns:ns3="b6ae8028-3361-4878-ad09-deb2e128b95c" targetNamespace="http://schemas.microsoft.com/office/2006/metadata/properties" ma:root="true" ma:fieldsID="75fa229888f2f301f6c65558965486ae" ns1:_="" ns2:_="" ns3:_="">
    <xsd:import namespace="http://schemas.microsoft.com/sharepoint/v3"/>
    <xsd:import namespace="fcfb129d-2c4d-4bcd-afb5-a92980dfa96d"/>
    <xsd:import namespace="b6ae8028-3361-4878-ad09-deb2e128b95c"/>
    <xsd:element name="properties">
      <xsd:complexType>
        <xsd:sequence>
          <xsd:element name="documentManagement">
            <xsd:complexType>
              <xsd:all>
                <xsd:element ref="ns2:Document_x0020_Sub_x0020_Classification" minOccurs="0"/>
                <xsd:element ref="ns2:Document_x0020_Classification"/>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axOccurs="1" ma:index="2" ma:displayName="Keywords">
          <xsd:simpleType xmlns:xs="http://www.w3.org/2001/XMLSchema">
            <xsd:restriction base="xsd:string">
              <xsd:minLength value="1"/>
            </xsd:restriction>
          </xsd:simpleType>
        </xsd:element>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PreSales Kit</Document_x0020_Classification>
    <Folder xmlns="b6ae8028-3361-4878-ad09-deb2e128b95c" xsi:nil="true"/>
    <Document_x0020_Sub_x0020_Classification xmlns="fcfb129d-2c4d-4bcd-afb5-a92980dfa96d">Process and Service Offering</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C631DF-D038-45DD-B9B8-2994372047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53E0E9-BBAC-4E77-B03C-F4757A7347B6}">
  <ds:schemaRefs>
    <ds:schemaRef ds:uri="http://schemas.microsoft.com/office/2006/documentManagement/types"/>
    <ds:schemaRef ds:uri="http://schemas.microsoft.com/office/infopath/2007/PartnerControls"/>
    <ds:schemaRef ds:uri="http://schemas.microsoft.com/sharepoint/v3"/>
    <ds:schemaRef ds:uri="http://purl.org/dc/dcmitype/"/>
    <ds:schemaRef ds:uri="http://purl.org/dc/terms/"/>
    <ds:schemaRef ds:uri="http://schemas.openxmlformats.org/package/2006/metadata/core-properties"/>
    <ds:schemaRef ds:uri="http://schemas.microsoft.com/office/2006/metadata/properties"/>
    <ds:schemaRef ds:uri="b6ae8028-3361-4878-ad09-deb2e128b95c"/>
    <ds:schemaRef ds:uri="fcfb129d-2c4d-4bcd-afb5-a92980dfa96d"/>
    <ds:schemaRef ds:uri="http://www.w3.org/XML/1998/namespace"/>
    <ds:schemaRef ds:uri="http://purl.org/dc/elements/1.1/"/>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6945</Words>
  <Application>Microsoft Office PowerPoint</Application>
  <PresentationFormat>On-screen Show (4:3)</PresentationFormat>
  <Paragraphs>1559</Paragraphs>
  <Slides>129</Slides>
  <Notes>41</Notes>
  <HiddenSlides>0</HiddenSlides>
  <MMClips>0</MMClips>
  <ScaleCrop>false</ScaleCrop>
  <HeadingPairs>
    <vt:vector size="4" baseType="variant">
      <vt:variant>
        <vt:lpstr>Theme</vt:lpstr>
      </vt:variant>
      <vt:variant>
        <vt:i4>1</vt:i4>
      </vt:variant>
      <vt:variant>
        <vt:lpstr>Slide Titles</vt:lpstr>
      </vt:variant>
      <vt:variant>
        <vt:i4>129</vt:i4>
      </vt:variant>
    </vt:vector>
  </HeadingPairs>
  <TitlesOfParts>
    <vt:vector size="130" baseType="lpstr">
      <vt:lpstr>1_Atos v4.0</vt:lpstr>
      <vt:lpstr>Apache Hive</vt:lpstr>
      <vt:lpstr>Topics to be covered</vt:lpstr>
      <vt:lpstr>Introduction to Hive</vt:lpstr>
      <vt:lpstr>Introduction to Hive</vt:lpstr>
      <vt:lpstr>What is Hive?</vt:lpstr>
      <vt:lpstr>What is Hive? (cont'd)</vt:lpstr>
      <vt:lpstr>Benefits of Hive</vt:lpstr>
      <vt:lpstr>Getting Data Into Hive </vt:lpstr>
      <vt:lpstr>Getting Data Into Hive (cont’d)</vt:lpstr>
      <vt:lpstr>The Hive Architecture</vt:lpstr>
      <vt:lpstr>The Hive Architecture (cont'd)</vt:lpstr>
      <vt:lpstr>Creating a Table in Hive</vt:lpstr>
      <vt:lpstr>Hive’s Column Types</vt:lpstr>
      <vt:lpstr>Hive’s Column Types (cont'd.)</vt:lpstr>
      <vt:lpstr>How Hive Stores Data</vt:lpstr>
      <vt:lpstr>How Hive Stores Data (cont’d)</vt:lpstr>
      <vt:lpstr>How Hive interprets Data?</vt:lpstr>
      <vt:lpstr>Hive’s Metastore </vt:lpstr>
      <vt:lpstr>Submitting a Hive Query  </vt:lpstr>
      <vt:lpstr>External Table</vt:lpstr>
      <vt:lpstr>External Table (cont’d)</vt:lpstr>
      <vt:lpstr>Table operations</vt:lpstr>
      <vt:lpstr>Table operations (cont’d)</vt:lpstr>
      <vt:lpstr>Loading data into Hive </vt:lpstr>
      <vt:lpstr>Loading data into Hive </vt:lpstr>
      <vt:lpstr>Loading Data From Files (cont’d) </vt:lpstr>
      <vt:lpstr>Loading Data From Files (cont’d) </vt:lpstr>
      <vt:lpstr>Loading Data from a file to External Table</vt:lpstr>
      <vt:lpstr>Hive Complex types</vt:lpstr>
      <vt:lpstr>Complex types</vt:lpstr>
      <vt:lpstr>Array type</vt:lpstr>
      <vt:lpstr>Array type example</vt:lpstr>
      <vt:lpstr>Data retrieval : Array type</vt:lpstr>
      <vt:lpstr>Map type</vt:lpstr>
      <vt:lpstr>MAP Example</vt:lpstr>
      <vt:lpstr>Data retrival : MAP type</vt:lpstr>
      <vt:lpstr>STRUCT type</vt:lpstr>
      <vt:lpstr>Example Struct</vt:lpstr>
      <vt:lpstr>Data retrieval : Struct type</vt:lpstr>
      <vt:lpstr>DML Operations in Hive</vt:lpstr>
      <vt:lpstr>Hive DML Operations</vt:lpstr>
      <vt:lpstr>Configuration for Hive DML</vt:lpstr>
      <vt:lpstr>Create a table with ACID Properties</vt:lpstr>
      <vt:lpstr>Insert Operation on Hive Table</vt:lpstr>
      <vt:lpstr>Update operation on Hive Table</vt:lpstr>
      <vt:lpstr>Delete operation on Hive Table</vt:lpstr>
      <vt:lpstr>Sqoop – Import Data</vt:lpstr>
      <vt:lpstr>Sqoop Concepts </vt:lpstr>
      <vt:lpstr>Sqoop Custom Connectors </vt:lpstr>
      <vt:lpstr>Sqoop Syntax </vt:lpstr>
      <vt:lpstr>Storing Query Results in HDFS  </vt:lpstr>
      <vt:lpstr>Writing Output an Existing Hive Table </vt:lpstr>
      <vt:lpstr>Writing Output - Local file system or HDFS </vt:lpstr>
      <vt:lpstr>Multiple Databases in Hive </vt:lpstr>
      <vt:lpstr>Hands-On Exercise</vt:lpstr>
      <vt:lpstr>Manipulating Data with Hive</vt:lpstr>
      <vt:lpstr>Data retrieval in Hive</vt:lpstr>
      <vt:lpstr>An Introduction to HiveQL</vt:lpstr>
      <vt:lpstr>Retrieving Data using select Statement</vt:lpstr>
      <vt:lpstr>Basic SELECT Syntax</vt:lpstr>
      <vt:lpstr>Limiting the rows returned</vt:lpstr>
      <vt:lpstr>Sorting the Rows returned </vt:lpstr>
      <vt:lpstr>Sorting the Rows returned(Cont’d)</vt:lpstr>
      <vt:lpstr>SORT BY and ORDER BY</vt:lpstr>
      <vt:lpstr>DISTRIBUTE BY</vt:lpstr>
      <vt:lpstr>DISTRIBUTE BY (cont’d)</vt:lpstr>
      <vt:lpstr>CLUSTER BY</vt:lpstr>
      <vt:lpstr>CLUSTER BY</vt:lpstr>
      <vt:lpstr>Grouping the rows returned</vt:lpstr>
      <vt:lpstr>Hands-On Exercise</vt:lpstr>
      <vt:lpstr>Joining Tables</vt:lpstr>
      <vt:lpstr>Joining Tables</vt:lpstr>
      <vt:lpstr>Joining Tables</vt:lpstr>
      <vt:lpstr>Default Join Behavior</vt:lpstr>
      <vt:lpstr>Join Optimization</vt:lpstr>
      <vt:lpstr>Map-side v/s Reduce-side Joins</vt:lpstr>
      <vt:lpstr>Map- side v/s Reduce- side Joins (cont’d)</vt:lpstr>
      <vt:lpstr>Joining Tables: Syntax</vt:lpstr>
      <vt:lpstr>Join Examples</vt:lpstr>
      <vt:lpstr>Inner Join</vt:lpstr>
      <vt:lpstr>Outer join</vt:lpstr>
      <vt:lpstr>Left Semi Joins</vt:lpstr>
      <vt:lpstr>Identifying Unmatched Records</vt:lpstr>
      <vt:lpstr>Joining Multiple tables</vt:lpstr>
      <vt:lpstr>Basic Hive Functions</vt:lpstr>
      <vt:lpstr>Hive Functions</vt:lpstr>
      <vt:lpstr>Numeric Functions</vt:lpstr>
      <vt:lpstr>String Functions</vt:lpstr>
      <vt:lpstr>Date Functions</vt:lpstr>
      <vt:lpstr>Aggregate Functions</vt:lpstr>
      <vt:lpstr>Multi-table insert</vt:lpstr>
      <vt:lpstr>Multi-table insert: Example</vt:lpstr>
      <vt:lpstr>Partitioning and Bucketing</vt:lpstr>
      <vt:lpstr>What is Partitioning?</vt:lpstr>
      <vt:lpstr>Why Partitioning?</vt:lpstr>
      <vt:lpstr>Creating a Partitioned table in Hive</vt:lpstr>
      <vt:lpstr>Creating a Partitioned table in Hive</vt:lpstr>
      <vt:lpstr>Loading Data into Partitions</vt:lpstr>
      <vt:lpstr>Querying a Partitioned Table</vt:lpstr>
      <vt:lpstr>Dynamic Partition Inserts</vt:lpstr>
      <vt:lpstr>Dynamic Partition Inserts</vt:lpstr>
      <vt:lpstr>Sub-Partitions</vt:lpstr>
      <vt:lpstr>Dropping/Adding Partitions</vt:lpstr>
      <vt:lpstr>What is Bucketing?</vt:lpstr>
      <vt:lpstr>Creating a bucketed table</vt:lpstr>
      <vt:lpstr>Inserting data into the bucketed table</vt:lpstr>
      <vt:lpstr>Inserting data into the bucketed table</vt:lpstr>
      <vt:lpstr>Sampling data from a bucketed table</vt:lpstr>
      <vt:lpstr>PowerPoint Presentation</vt:lpstr>
      <vt:lpstr>Various File Formats</vt:lpstr>
      <vt:lpstr>File formats supported by Hive</vt:lpstr>
      <vt:lpstr>AVRO integration with Hive</vt:lpstr>
      <vt:lpstr>AVRO files</vt:lpstr>
      <vt:lpstr>AVRO files</vt:lpstr>
      <vt:lpstr>Processing AVRO files from Hive</vt:lpstr>
      <vt:lpstr>Avro to Hive type conversion</vt:lpstr>
      <vt:lpstr>Creating AVRO files from HIVE</vt:lpstr>
      <vt:lpstr>Check AVRO table schema</vt:lpstr>
      <vt:lpstr>Prior to Hive 0.14</vt:lpstr>
      <vt:lpstr>Load data into AVRO format file</vt:lpstr>
      <vt:lpstr>Specifying Schema for table in AVRO</vt:lpstr>
      <vt:lpstr>Specifying Schema for table in AVRO</vt:lpstr>
      <vt:lpstr>ORC integration with Hive</vt:lpstr>
      <vt:lpstr>ORC Files</vt:lpstr>
      <vt:lpstr>ORC Files capability</vt:lpstr>
      <vt:lpstr>ORC file format</vt:lpstr>
      <vt:lpstr>Type Information  </vt:lpstr>
      <vt:lpstr>Parquet files</vt:lpstr>
      <vt:lpstr>Parquet files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Tech Mahindra Powerpoint Template</cp:keywords>
  <cp:lastModifiedBy/>
  <cp:revision>1</cp:revision>
  <dcterms:created xsi:type="dcterms:W3CDTF">2013-06-27T07:00:25Z</dcterms:created>
  <dcterms:modified xsi:type="dcterms:W3CDTF">2018-05-23T11:42:33Z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