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theme/themeOverride1.xml" ContentType="application/vnd.openxmlformats-officedocument.themeOverr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24"/>
  </p:notesMasterIdLst>
  <p:handoutMasterIdLst>
    <p:handoutMasterId r:id="rId125"/>
  </p:handoutMasterIdLst>
  <p:sldIdLst>
    <p:sldId id="321" r:id="rId5"/>
    <p:sldId id="380" r:id="rId6"/>
    <p:sldId id="381" r:id="rId7"/>
    <p:sldId id="382" r:id="rId8"/>
    <p:sldId id="383" r:id="rId9"/>
    <p:sldId id="384" r:id="rId10"/>
    <p:sldId id="385" r:id="rId11"/>
    <p:sldId id="497" r:id="rId12"/>
    <p:sldId id="386" r:id="rId13"/>
    <p:sldId id="387" r:id="rId14"/>
    <p:sldId id="388" r:id="rId15"/>
    <p:sldId id="389" r:id="rId16"/>
    <p:sldId id="390" r:id="rId17"/>
    <p:sldId id="391" r:id="rId18"/>
    <p:sldId id="392" r:id="rId19"/>
    <p:sldId id="498" r:id="rId20"/>
    <p:sldId id="393" r:id="rId21"/>
    <p:sldId id="394" r:id="rId22"/>
    <p:sldId id="395" r:id="rId23"/>
    <p:sldId id="396" r:id="rId24"/>
    <p:sldId id="397" r:id="rId25"/>
    <p:sldId id="398" r:id="rId26"/>
    <p:sldId id="399" r:id="rId27"/>
    <p:sldId id="400" r:id="rId28"/>
    <p:sldId id="401" r:id="rId29"/>
    <p:sldId id="402" r:id="rId30"/>
    <p:sldId id="403" r:id="rId31"/>
    <p:sldId id="404" r:id="rId32"/>
    <p:sldId id="405" r:id="rId33"/>
    <p:sldId id="406" r:id="rId34"/>
    <p:sldId id="407" r:id="rId35"/>
    <p:sldId id="408" r:id="rId36"/>
    <p:sldId id="409" r:id="rId37"/>
    <p:sldId id="410" r:id="rId38"/>
    <p:sldId id="411" r:id="rId39"/>
    <p:sldId id="412" r:id="rId40"/>
    <p:sldId id="413" r:id="rId41"/>
    <p:sldId id="414" r:id="rId42"/>
    <p:sldId id="415" r:id="rId43"/>
    <p:sldId id="416" r:id="rId44"/>
    <p:sldId id="417" r:id="rId45"/>
    <p:sldId id="418" r:id="rId46"/>
    <p:sldId id="419" r:id="rId47"/>
    <p:sldId id="420" r:id="rId48"/>
    <p:sldId id="421" r:id="rId49"/>
    <p:sldId id="422" r:id="rId50"/>
    <p:sldId id="423" r:id="rId51"/>
    <p:sldId id="424" r:id="rId52"/>
    <p:sldId id="425" r:id="rId53"/>
    <p:sldId id="426" r:id="rId54"/>
    <p:sldId id="427" r:id="rId55"/>
    <p:sldId id="428" r:id="rId56"/>
    <p:sldId id="429" r:id="rId57"/>
    <p:sldId id="430" r:id="rId58"/>
    <p:sldId id="431" r:id="rId59"/>
    <p:sldId id="432" r:id="rId60"/>
    <p:sldId id="433" r:id="rId61"/>
    <p:sldId id="495" r:id="rId62"/>
    <p:sldId id="496" r:id="rId63"/>
    <p:sldId id="434" r:id="rId64"/>
    <p:sldId id="435" r:id="rId65"/>
    <p:sldId id="436" r:id="rId66"/>
    <p:sldId id="437" r:id="rId67"/>
    <p:sldId id="438" r:id="rId68"/>
    <p:sldId id="439" r:id="rId69"/>
    <p:sldId id="440" r:id="rId70"/>
    <p:sldId id="441" r:id="rId71"/>
    <p:sldId id="442" r:id="rId72"/>
    <p:sldId id="443" r:id="rId73"/>
    <p:sldId id="444" r:id="rId74"/>
    <p:sldId id="445" r:id="rId75"/>
    <p:sldId id="446" r:id="rId76"/>
    <p:sldId id="447" r:id="rId77"/>
    <p:sldId id="448" r:id="rId78"/>
    <p:sldId id="449" r:id="rId79"/>
    <p:sldId id="450" r:id="rId80"/>
    <p:sldId id="451" r:id="rId81"/>
    <p:sldId id="452" r:id="rId82"/>
    <p:sldId id="453" r:id="rId83"/>
    <p:sldId id="454" r:id="rId84"/>
    <p:sldId id="457" r:id="rId85"/>
    <p:sldId id="458" r:id="rId86"/>
    <p:sldId id="494" r:id="rId87"/>
    <p:sldId id="460" r:id="rId88"/>
    <p:sldId id="461" r:id="rId89"/>
    <p:sldId id="462" r:id="rId90"/>
    <p:sldId id="463" r:id="rId91"/>
    <p:sldId id="464" r:id="rId92"/>
    <p:sldId id="465" r:id="rId93"/>
    <p:sldId id="466" r:id="rId94"/>
    <p:sldId id="467" r:id="rId95"/>
    <p:sldId id="468" r:id="rId96"/>
    <p:sldId id="469" r:id="rId97"/>
    <p:sldId id="470" r:id="rId98"/>
    <p:sldId id="471" r:id="rId99"/>
    <p:sldId id="499" r:id="rId100"/>
    <p:sldId id="472" r:id="rId101"/>
    <p:sldId id="473" r:id="rId102"/>
    <p:sldId id="474" r:id="rId103"/>
    <p:sldId id="475" r:id="rId104"/>
    <p:sldId id="476" r:id="rId105"/>
    <p:sldId id="477" r:id="rId106"/>
    <p:sldId id="478" r:id="rId107"/>
    <p:sldId id="479" r:id="rId108"/>
    <p:sldId id="480" r:id="rId109"/>
    <p:sldId id="481" r:id="rId110"/>
    <p:sldId id="482" r:id="rId111"/>
    <p:sldId id="483" r:id="rId112"/>
    <p:sldId id="484" r:id="rId113"/>
    <p:sldId id="485" r:id="rId114"/>
    <p:sldId id="486" r:id="rId115"/>
    <p:sldId id="487" r:id="rId116"/>
    <p:sldId id="488" r:id="rId117"/>
    <p:sldId id="489" r:id="rId118"/>
    <p:sldId id="490" r:id="rId119"/>
    <p:sldId id="491" r:id="rId120"/>
    <p:sldId id="492" r:id="rId121"/>
    <p:sldId id="493" r:id="rId122"/>
    <p:sldId id="378" r:id="rId1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D6E71"/>
    <a:srgbClr val="E31837"/>
    <a:srgbClr val="F3901D"/>
    <a:srgbClr val="7C3520"/>
    <a:srgbClr val="FDBC5F"/>
    <a:srgbClr val="DC4128"/>
    <a:srgbClr val="00B050"/>
    <a:srgbClr val="FFC000"/>
    <a:srgbClr val="BE3A3A"/>
    <a:srgbClr val="6257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09" autoAdjust="0"/>
    <p:restoredTop sz="74603" autoAdjust="0"/>
  </p:normalViewPr>
  <p:slideViewPr>
    <p:cSldViewPr snapToGrid="0" showGuides="1">
      <p:cViewPr>
        <p:scale>
          <a:sx n="63" d="100"/>
          <a:sy n="63" d="100"/>
        </p:scale>
        <p:origin x="-1530" y="-72"/>
      </p:cViewPr>
      <p:guideLst>
        <p:guide orient="horz" pos="4104"/>
        <p:guide orient="horz" pos="3864"/>
        <p:guide orient="horz" pos="201"/>
        <p:guide pos="5485"/>
        <p:guide pos="30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howGuides="1">
      <p:cViewPr varScale="1">
        <p:scale>
          <a:sx n="60" d="100"/>
          <a:sy n="60" d="100"/>
        </p:scale>
        <p:origin x="-1685" y="-67"/>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28" Type="http://schemas.openxmlformats.org/officeDocument/2006/relationships/theme" Target="theme/theme1.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13" Type="http://schemas.openxmlformats.org/officeDocument/2006/relationships/slide" Target="slides/slide109.xml"/><Relationship Id="rId118" Type="http://schemas.openxmlformats.org/officeDocument/2006/relationships/slide" Target="slides/slide114.xml"/><Relationship Id="rId12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slide" Target="slides/slide99.xml"/><Relationship Id="rId108" Type="http://schemas.openxmlformats.org/officeDocument/2006/relationships/slide" Target="slides/slide104.xml"/><Relationship Id="rId116" Type="http://schemas.openxmlformats.org/officeDocument/2006/relationships/slide" Target="slides/slide112.xml"/><Relationship Id="rId124" Type="http://schemas.openxmlformats.org/officeDocument/2006/relationships/notesMaster" Target="notesMasters/notesMaster1.xml"/><Relationship Id="rId129"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11" Type="http://schemas.openxmlformats.org/officeDocument/2006/relationships/slide" Target="slides/slide10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slide" Target="slides/slide102.xml"/><Relationship Id="rId114" Type="http://schemas.openxmlformats.org/officeDocument/2006/relationships/slide" Target="slides/slide110.xml"/><Relationship Id="rId119" Type="http://schemas.openxmlformats.org/officeDocument/2006/relationships/slide" Target="slides/slide115.xml"/><Relationship Id="rId127"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handoutMaster" Target="handoutMasters/handoutMaster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61" Type="http://schemas.openxmlformats.org/officeDocument/2006/relationships/slide" Target="slides/slide57.xml"/><Relationship Id="rId82" Type="http://schemas.openxmlformats.org/officeDocument/2006/relationships/slide" Target="slides/slide7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65D3FF-E9D2-4168-A285-5D3D4230A33F}" type="doc">
      <dgm:prSet loTypeId="urn:microsoft.com/office/officeart/2005/8/layout/list1" loCatId="list" qsTypeId="urn:microsoft.com/office/officeart/2005/8/quickstyle/simple2" qsCatId="simple" csTypeId="urn:microsoft.com/office/officeart/2005/8/colors/accent1_2" csCatId="accent1" phldr="1"/>
      <dgm:spPr/>
      <dgm:t>
        <a:bodyPr/>
        <a:lstStyle/>
        <a:p>
          <a:endParaRPr lang="en-IN"/>
        </a:p>
      </dgm:t>
    </dgm:pt>
    <dgm:pt modelId="{F2E6810C-6438-488B-9C86-7C5C4D99F8FD}">
      <dgm:prSet custT="1"/>
      <dgm:spPr/>
      <dgm:t>
        <a:bodyPr/>
        <a:lstStyle/>
        <a:p>
          <a:r>
            <a:rPr lang="en-US" sz="2000" b="1" dirty="0" smtClean="0">
              <a:latin typeface="Arial" charset="0"/>
              <a:cs typeface="Arial" charset="0"/>
            </a:rPr>
            <a:t>Introduction to Hive</a:t>
          </a:r>
          <a:endParaRPr lang="en-US" sz="2000" b="1" dirty="0" smtClean="0"/>
        </a:p>
      </dgm:t>
    </dgm:pt>
    <dgm:pt modelId="{95D9C98B-5653-4330-97BF-A11422D0E670}" type="parTrans" cxnId="{43370167-8745-41B5-A476-F29C783892E4}">
      <dgm:prSet/>
      <dgm:spPr/>
      <dgm:t>
        <a:bodyPr/>
        <a:lstStyle/>
        <a:p>
          <a:endParaRPr lang="en-IN"/>
        </a:p>
      </dgm:t>
    </dgm:pt>
    <dgm:pt modelId="{98CBD67F-E676-46B3-9EE1-45E519E46362}" type="sibTrans" cxnId="{43370167-8745-41B5-A476-F29C783892E4}">
      <dgm:prSet/>
      <dgm:spPr/>
      <dgm:t>
        <a:bodyPr/>
        <a:lstStyle/>
        <a:p>
          <a:endParaRPr lang="en-IN"/>
        </a:p>
      </dgm:t>
    </dgm:pt>
    <dgm:pt modelId="{578D08CC-3A8F-4F7E-AADF-DBF35F0B4DCF}">
      <dgm:prSet custT="1"/>
      <dgm:spPr/>
      <dgm:t>
        <a:bodyPr/>
        <a:lstStyle/>
        <a:p>
          <a:r>
            <a:rPr lang="en-US" sz="2000" b="1" smtClean="0"/>
            <a:t>Manipulating Data with Hive </a:t>
          </a:r>
          <a:endParaRPr lang="en-US" sz="2000" b="1" dirty="0" smtClean="0"/>
        </a:p>
      </dgm:t>
    </dgm:pt>
    <dgm:pt modelId="{6B06D3AE-FBE2-4447-A79F-0576AF4B63CE}" type="parTrans" cxnId="{A97DF443-865A-4AE6-AB6D-90773BB637E1}">
      <dgm:prSet/>
      <dgm:spPr/>
      <dgm:t>
        <a:bodyPr/>
        <a:lstStyle/>
        <a:p>
          <a:endParaRPr lang="en-IN"/>
        </a:p>
      </dgm:t>
    </dgm:pt>
    <dgm:pt modelId="{FCDA6D3C-4F88-4266-A4F3-6DA144F6B50F}" type="sibTrans" cxnId="{A97DF443-865A-4AE6-AB6D-90773BB637E1}">
      <dgm:prSet/>
      <dgm:spPr/>
      <dgm:t>
        <a:bodyPr/>
        <a:lstStyle/>
        <a:p>
          <a:endParaRPr lang="en-IN"/>
        </a:p>
      </dgm:t>
    </dgm:pt>
    <dgm:pt modelId="{92C99EF2-66A3-4234-BC47-DDA31FD11A98}">
      <dgm:prSet custT="1"/>
      <dgm:spPr/>
      <dgm:t>
        <a:bodyPr/>
        <a:lstStyle/>
        <a:p>
          <a:r>
            <a:rPr lang="en-US" sz="2000" b="1" dirty="0" smtClean="0"/>
            <a:t>Partitioning and Bucketing Data </a:t>
          </a:r>
        </a:p>
      </dgm:t>
    </dgm:pt>
    <dgm:pt modelId="{69CA25E5-9FF7-446F-B026-9817017D3340}" type="parTrans" cxnId="{50E4CE09-C8C4-49F6-89E8-F56C447255F7}">
      <dgm:prSet/>
      <dgm:spPr/>
      <dgm:t>
        <a:bodyPr/>
        <a:lstStyle/>
        <a:p>
          <a:endParaRPr lang="en-IN"/>
        </a:p>
      </dgm:t>
    </dgm:pt>
    <dgm:pt modelId="{AFB0FC4E-709E-401C-8B31-0BF8A5F6E235}" type="sibTrans" cxnId="{50E4CE09-C8C4-49F6-89E8-F56C447255F7}">
      <dgm:prSet/>
      <dgm:spPr/>
      <dgm:t>
        <a:bodyPr/>
        <a:lstStyle/>
        <a:p>
          <a:endParaRPr lang="en-IN"/>
        </a:p>
      </dgm:t>
    </dgm:pt>
    <dgm:pt modelId="{35CBBD27-E362-4716-8402-5E9419975461}">
      <dgm:prSet custT="1"/>
      <dgm:spPr/>
      <dgm:t>
        <a:bodyPr/>
        <a:lstStyle/>
        <a:p>
          <a:r>
            <a:rPr lang="en-US" sz="2000" b="1" smtClean="0"/>
            <a:t>Advanced Hive Features </a:t>
          </a:r>
          <a:endParaRPr lang="en-US" sz="2000" b="1" dirty="0" smtClean="0"/>
        </a:p>
      </dgm:t>
    </dgm:pt>
    <dgm:pt modelId="{86077304-955A-4EAC-9BAC-59B1CF062967}" type="parTrans" cxnId="{82F69E6F-F1D8-4CEC-8007-323E22D9E527}">
      <dgm:prSet/>
      <dgm:spPr/>
      <dgm:t>
        <a:bodyPr/>
        <a:lstStyle/>
        <a:p>
          <a:endParaRPr lang="en-IN"/>
        </a:p>
      </dgm:t>
    </dgm:pt>
    <dgm:pt modelId="{374D1D21-071B-4C23-9A13-FA2D3C960057}" type="sibTrans" cxnId="{82F69E6F-F1D8-4CEC-8007-323E22D9E527}">
      <dgm:prSet/>
      <dgm:spPr/>
      <dgm:t>
        <a:bodyPr/>
        <a:lstStyle/>
        <a:p>
          <a:endParaRPr lang="en-IN"/>
        </a:p>
      </dgm:t>
    </dgm:pt>
    <dgm:pt modelId="{8DB94FD9-6699-4E5F-AF96-4F3DF6C46A9E}">
      <dgm:prSet custT="1"/>
      <dgm:spPr/>
      <dgm:t>
        <a:bodyPr/>
        <a:lstStyle/>
        <a:p>
          <a:r>
            <a:rPr lang="en-US" sz="2000" b="1" smtClean="0"/>
            <a:t>Hive Best Practices </a:t>
          </a:r>
          <a:endParaRPr lang="en-US" sz="2000" b="1" dirty="0" smtClean="0"/>
        </a:p>
      </dgm:t>
    </dgm:pt>
    <dgm:pt modelId="{A7CF8435-3A64-4111-ACB9-8C7970DAD0DC}" type="parTrans" cxnId="{8FC0454D-8DE3-423E-B849-FD7F2CDFBA30}">
      <dgm:prSet/>
      <dgm:spPr/>
      <dgm:t>
        <a:bodyPr/>
        <a:lstStyle/>
        <a:p>
          <a:endParaRPr lang="en-IN"/>
        </a:p>
      </dgm:t>
    </dgm:pt>
    <dgm:pt modelId="{014E3614-68D1-4382-8A84-0F1480BB451B}" type="sibTrans" cxnId="{8FC0454D-8DE3-423E-B849-FD7F2CDFBA30}">
      <dgm:prSet/>
      <dgm:spPr/>
      <dgm:t>
        <a:bodyPr/>
        <a:lstStyle/>
        <a:p>
          <a:endParaRPr lang="en-IN"/>
        </a:p>
      </dgm:t>
    </dgm:pt>
    <dgm:pt modelId="{D9EC6840-F6BF-4F0A-9C2F-200C756E31E3}" type="pres">
      <dgm:prSet presAssocID="{7265D3FF-E9D2-4168-A285-5D3D4230A33F}" presName="linear" presStyleCnt="0">
        <dgm:presLayoutVars>
          <dgm:dir/>
          <dgm:animLvl val="lvl"/>
          <dgm:resizeHandles val="exact"/>
        </dgm:presLayoutVars>
      </dgm:prSet>
      <dgm:spPr/>
      <dgm:t>
        <a:bodyPr/>
        <a:lstStyle/>
        <a:p>
          <a:endParaRPr lang="en-IN"/>
        </a:p>
      </dgm:t>
    </dgm:pt>
    <dgm:pt modelId="{F71C768A-347A-4C3D-BFEC-5A06723D7303}" type="pres">
      <dgm:prSet presAssocID="{F2E6810C-6438-488B-9C86-7C5C4D99F8FD}" presName="parentLin" presStyleCnt="0"/>
      <dgm:spPr/>
      <dgm:t>
        <a:bodyPr/>
        <a:lstStyle/>
        <a:p>
          <a:endParaRPr lang="en-US"/>
        </a:p>
      </dgm:t>
    </dgm:pt>
    <dgm:pt modelId="{F663BB07-8E06-47C8-AA7B-70F29C8C6E8E}" type="pres">
      <dgm:prSet presAssocID="{F2E6810C-6438-488B-9C86-7C5C4D99F8FD}" presName="parentLeftMargin" presStyleLbl="node1" presStyleIdx="0" presStyleCnt="5"/>
      <dgm:spPr/>
      <dgm:t>
        <a:bodyPr/>
        <a:lstStyle/>
        <a:p>
          <a:endParaRPr lang="en-IN"/>
        </a:p>
      </dgm:t>
    </dgm:pt>
    <dgm:pt modelId="{61808820-9C13-44AA-9FAD-06AD0DA7A9DC}" type="pres">
      <dgm:prSet presAssocID="{F2E6810C-6438-488B-9C86-7C5C4D99F8FD}" presName="parentText" presStyleLbl="node1" presStyleIdx="0" presStyleCnt="5" custLinFactNeighborX="-13594">
        <dgm:presLayoutVars>
          <dgm:chMax val="0"/>
          <dgm:bulletEnabled val="1"/>
        </dgm:presLayoutVars>
      </dgm:prSet>
      <dgm:spPr/>
      <dgm:t>
        <a:bodyPr/>
        <a:lstStyle/>
        <a:p>
          <a:endParaRPr lang="en-IN"/>
        </a:p>
      </dgm:t>
    </dgm:pt>
    <dgm:pt modelId="{D1F93C7E-666D-4ABE-8603-9E530A1C52B3}" type="pres">
      <dgm:prSet presAssocID="{F2E6810C-6438-488B-9C86-7C5C4D99F8FD}" presName="negativeSpace" presStyleCnt="0"/>
      <dgm:spPr/>
      <dgm:t>
        <a:bodyPr/>
        <a:lstStyle/>
        <a:p>
          <a:endParaRPr lang="en-US"/>
        </a:p>
      </dgm:t>
    </dgm:pt>
    <dgm:pt modelId="{0555E056-A77C-40F2-A949-6AAE298D39E6}" type="pres">
      <dgm:prSet presAssocID="{F2E6810C-6438-488B-9C86-7C5C4D99F8FD}" presName="childText" presStyleLbl="conFgAcc1" presStyleIdx="0" presStyleCnt="5">
        <dgm:presLayoutVars>
          <dgm:bulletEnabled val="1"/>
        </dgm:presLayoutVars>
      </dgm:prSet>
      <dgm:spPr/>
      <dgm:t>
        <a:bodyPr/>
        <a:lstStyle/>
        <a:p>
          <a:endParaRPr lang="en-US"/>
        </a:p>
      </dgm:t>
    </dgm:pt>
    <dgm:pt modelId="{B5826646-F6AE-4CEE-9450-9096DFE534F7}" type="pres">
      <dgm:prSet presAssocID="{98CBD67F-E676-46B3-9EE1-45E519E46362}" presName="spaceBetweenRectangles" presStyleCnt="0"/>
      <dgm:spPr/>
      <dgm:t>
        <a:bodyPr/>
        <a:lstStyle/>
        <a:p>
          <a:endParaRPr lang="en-US"/>
        </a:p>
      </dgm:t>
    </dgm:pt>
    <dgm:pt modelId="{9CA99E27-D543-4CAE-AE1F-1A84DF1BE87E}" type="pres">
      <dgm:prSet presAssocID="{578D08CC-3A8F-4F7E-AADF-DBF35F0B4DCF}" presName="parentLin" presStyleCnt="0"/>
      <dgm:spPr/>
      <dgm:t>
        <a:bodyPr/>
        <a:lstStyle/>
        <a:p>
          <a:endParaRPr lang="en-US"/>
        </a:p>
      </dgm:t>
    </dgm:pt>
    <dgm:pt modelId="{9F5A9D4E-6CA0-411F-8E8F-385B1BBD9163}" type="pres">
      <dgm:prSet presAssocID="{578D08CC-3A8F-4F7E-AADF-DBF35F0B4DCF}" presName="parentLeftMargin" presStyleLbl="node1" presStyleIdx="0" presStyleCnt="5"/>
      <dgm:spPr/>
      <dgm:t>
        <a:bodyPr/>
        <a:lstStyle/>
        <a:p>
          <a:endParaRPr lang="en-IN"/>
        </a:p>
      </dgm:t>
    </dgm:pt>
    <dgm:pt modelId="{34BC7EF3-D86A-4F5C-847E-508BB39A08D3}" type="pres">
      <dgm:prSet presAssocID="{578D08CC-3A8F-4F7E-AADF-DBF35F0B4DCF}" presName="parentText" presStyleLbl="node1" presStyleIdx="1" presStyleCnt="5">
        <dgm:presLayoutVars>
          <dgm:chMax val="0"/>
          <dgm:bulletEnabled val="1"/>
        </dgm:presLayoutVars>
      </dgm:prSet>
      <dgm:spPr/>
      <dgm:t>
        <a:bodyPr/>
        <a:lstStyle/>
        <a:p>
          <a:endParaRPr lang="en-IN"/>
        </a:p>
      </dgm:t>
    </dgm:pt>
    <dgm:pt modelId="{408E9D2F-011E-4D2F-9C83-B037CB4C5E9A}" type="pres">
      <dgm:prSet presAssocID="{578D08CC-3A8F-4F7E-AADF-DBF35F0B4DCF}" presName="negativeSpace" presStyleCnt="0"/>
      <dgm:spPr/>
      <dgm:t>
        <a:bodyPr/>
        <a:lstStyle/>
        <a:p>
          <a:endParaRPr lang="en-US"/>
        </a:p>
      </dgm:t>
    </dgm:pt>
    <dgm:pt modelId="{898F2C85-BC29-407F-BE64-8E13F758B8D2}" type="pres">
      <dgm:prSet presAssocID="{578D08CC-3A8F-4F7E-AADF-DBF35F0B4DCF}" presName="childText" presStyleLbl="conFgAcc1" presStyleIdx="1" presStyleCnt="5">
        <dgm:presLayoutVars>
          <dgm:bulletEnabled val="1"/>
        </dgm:presLayoutVars>
      </dgm:prSet>
      <dgm:spPr/>
      <dgm:t>
        <a:bodyPr/>
        <a:lstStyle/>
        <a:p>
          <a:endParaRPr lang="en-US"/>
        </a:p>
      </dgm:t>
    </dgm:pt>
    <dgm:pt modelId="{5B8CB52A-4153-450C-BE10-267FC2C3513D}" type="pres">
      <dgm:prSet presAssocID="{FCDA6D3C-4F88-4266-A4F3-6DA144F6B50F}" presName="spaceBetweenRectangles" presStyleCnt="0"/>
      <dgm:spPr/>
      <dgm:t>
        <a:bodyPr/>
        <a:lstStyle/>
        <a:p>
          <a:endParaRPr lang="en-US"/>
        </a:p>
      </dgm:t>
    </dgm:pt>
    <dgm:pt modelId="{DBC3C1C1-B711-4CD3-8A9C-C59C71614F15}" type="pres">
      <dgm:prSet presAssocID="{92C99EF2-66A3-4234-BC47-DDA31FD11A98}" presName="parentLin" presStyleCnt="0"/>
      <dgm:spPr/>
      <dgm:t>
        <a:bodyPr/>
        <a:lstStyle/>
        <a:p>
          <a:endParaRPr lang="en-US"/>
        </a:p>
      </dgm:t>
    </dgm:pt>
    <dgm:pt modelId="{1F8FE130-D4B8-4946-9356-1C21468E9DD3}" type="pres">
      <dgm:prSet presAssocID="{92C99EF2-66A3-4234-BC47-DDA31FD11A98}" presName="parentLeftMargin" presStyleLbl="node1" presStyleIdx="1" presStyleCnt="5"/>
      <dgm:spPr/>
      <dgm:t>
        <a:bodyPr/>
        <a:lstStyle/>
        <a:p>
          <a:endParaRPr lang="en-IN"/>
        </a:p>
      </dgm:t>
    </dgm:pt>
    <dgm:pt modelId="{B1E59796-6A48-4889-9263-8D1A95A17024}" type="pres">
      <dgm:prSet presAssocID="{92C99EF2-66A3-4234-BC47-DDA31FD11A98}" presName="parentText" presStyleLbl="node1" presStyleIdx="2" presStyleCnt="5" custLinFactNeighborX="-10195">
        <dgm:presLayoutVars>
          <dgm:chMax val="0"/>
          <dgm:bulletEnabled val="1"/>
        </dgm:presLayoutVars>
      </dgm:prSet>
      <dgm:spPr/>
      <dgm:t>
        <a:bodyPr/>
        <a:lstStyle/>
        <a:p>
          <a:endParaRPr lang="en-IN"/>
        </a:p>
      </dgm:t>
    </dgm:pt>
    <dgm:pt modelId="{4AF6644D-D3E4-4AF9-BA14-EB918739F8C6}" type="pres">
      <dgm:prSet presAssocID="{92C99EF2-66A3-4234-BC47-DDA31FD11A98}" presName="negativeSpace" presStyleCnt="0"/>
      <dgm:spPr/>
      <dgm:t>
        <a:bodyPr/>
        <a:lstStyle/>
        <a:p>
          <a:endParaRPr lang="en-US"/>
        </a:p>
      </dgm:t>
    </dgm:pt>
    <dgm:pt modelId="{29C0602C-F9DD-46EB-9287-70F831E75CBF}" type="pres">
      <dgm:prSet presAssocID="{92C99EF2-66A3-4234-BC47-DDA31FD11A98}" presName="childText" presStyleLbl="conFgAcc1" presStyleIdx="2" presStyleCnt="5">
        <dgm:presLayoutVars>
          <dgm:bulletEnabled val="1"/>
        </dgm:presLayoutVars>
      </dgm:prSet>
      <dgm:spPr/>
      <dgm:t>
        <a:bodyPr/>
        <a:lstStyle/>
        <a:p>
          <a:endParaRPr lang="en-US"/>
        </a:p>
      </dgm:t>
    </dgm:pt>
    <dgm:pt modelId="{9C7C9E8B-DAB5-4DE8-BF56-8637DDB10F9D}" type="pres">
      <dgm:prSet presAssocID="{AFB0FC4E-709E-401C-8B31-0BF8A5F6E235}" presName="spaceBetweenRectangles" presStyleCnt="0"/>
      <dgm:spPr/>
      <dgm:t>
        <a:bodyPr/>
        <a:lstStyle/>
        <a:p>
          <a:endParaRPr lang="en-US"/>
        </a:p>
      </dgm:t>
    </dgm:pt>
    <dgm:pt modelId="{89036C8B-0148-4CC9-8B0F-56A0D452B33A}" type="pres">
      <dgm:prSet presAssocID="{35CBBD27-E362-4716-8402-5E9419975461}" presName="parentLin" presStyleCnt="0"/>
      <dgm:spPr/>
      <dgm:t>
        <a:bodyPr/>
        <a:lstStyle/>
        <a:p>
          <a:endParaRPr lang="en-US"/>
        </a:p>
      </dgm:t>
    </dgm:pt>
    <dgm:pt modelId="{F5960049-94CF-49DF-A3A8-2E6892566DE8}" type="pres">
      <dgm:prSet presAssocID="{35CBBD27-E362-4716-8402-5E9419975461}" presName="parentLeftMargin" presStyleLbl="node1" presStyleIdx="2" presStyleCnt="5"/>
      <dgm:spPr/>
      <dgm:t>
        <a:bodyPr/>
        <a:lstStyle/>
        <a:p>
          <a:endParaRPr lang="en-IN"/>
        </a:p>
      </dgm:t>
    </dgm:pt>
    <dgm:pt modelId="{F7BB5CAD-9203-4CEF-BBD2-9A70DFAC563C}" type="pres">
      <dgm:prSet presAssocID="{35CBBD27-E362-4716-8402-5E9419975461}" presName="parentText" presStyleLbl="node1" presStyleIdx="3" presStyleCnt="5">
        <dgm:presLayoutVars>
          <dgm:chMax val="0"/>
          <dgm:bulletEnabled val="1"/>
        </dgm:presLayoutVars>
      </dgm:prSet>
      <dgm:spPr/>
      <dgm:t>
        <a:bodyPr/>
        <a:lstStyle/>
        <a:p>
          <a:endParaRPr lang="en-IN"/>
        </a:p>
      </dgm:t>
    </dgm:pt>
    <dgm:pt modelId="{26BD27E6-CE4A-4072-9E00-D127E6E80082}" type="pres">
      <dgm:prSet presAssocID="{35CBBD27-E362-4716-8402-5E9419975461}" presName="negativeSpace" presStyleCnt="0"/>
      <dgm:spPr/>
      <dgm:t>
        <a:bodyPr/>
        <a:lstStyle/>
        <a:p>
          <a:endParaRPr lang="en-US"/>
        </a:p>
      </dgm:t>
    </dgm:pt>
    <dgm:pt modelId="{AF84D4B1-B740-4C38-99E5-70E6C2413895}" type="pres">
      <dgm:prSet presAssocID="{35CBBD27-E362-4716-8402-5E9419975461}" presName="childText" presStyleLbl="conFgAcc1" presStyleIdx="3" presStyleCnt="5">
        <dgm:presLayoutVars>
          <dgm:bulletEnabled val="1"/>
        </dgm:presLayoutVars>
      </dgm:prSet>
      <dgm:spPr/>
      <dgm:t>
        <a:bodyPr/>
        <a:lstStyle/>
        <a:p>
          <a:endParaRPr lang="en-US"/>
        </a:p>
      </dgm:t>
    </dgm:pt>
    <dgm:pt modelId="{96EBCE48-6031-4D77-94CF-622323497514}" type="pres">
      <dgm:prSet presAssocID="{374D1D21-071B-4C23-9A13-FA2D3C960057}" presName="spaceBetweenRectangles" presStyleCnt="0"/>
      <dgm:spPr/>
      <dgm:t>
        <a:bodyPr/>
        <a:lstStyle/>
        <a:p>
          <a:endParaRPr lang="en-US"/>
        </a:p>
      </dgm:t>
    </dgm:pt>
    <dgm:pt modelId="{8BF760F9-6694-4316-9074-261E8A26DB1E}" type="pres">
      <dgm:prSet presAssocID="{8DB94FD9-6699-4E5F-AF96-4F3DF6C46A9E}" presName="parentLin" presStyleCnt="0"/>
      <dgm:spPr/>
      <dgm:t>
        <a:bodyPr/>
        <a:lstStyle/>
        <a:p>
          <a:endParaRPr lang="en-US"/>
        </a:p>
      </dgm:t>
    </dgm:pt>
    <dgm:pt modelId="{3640BE2E-2CB7-4EC1-B812-2E38E1712B0C}" type="pres">
      <dgm:prSet presAssocID="{8DB94FD9-6699-4E5F-AF96-4F3DF6C46A9E}" presName="parentLeftMargin" presStyleLbl="node1" presStyleIdx="3" presStyleCnt="5"/>
      <dgm:spPr/>
      <dgm:t>
        <a:bodyPr/>
        <a:lstStyle/>
        <a:p>
          <a:endParaRPr lang="en-IN"/>
        </a:p>
      </dgm:t>
    </dgm:pt>
    <dgm:pt modelId="{78DB25D5-8B3F-4F21-A64A-4BFACE303B4A}" type="pres">
      <dgm:prSet presAssocID="{8DB94FD9-6699-4E5F-AF96-4F3DF6C46A9E}" presName="parentText" presStyleLbl="node1" presStyleIdx="4" presStyleCnt="5">
        <dgm:presLayoutVars>
          <dgm:chMax val="0"/>
          <dgm:bulletEnabled val="1"/>
        </dgm:presLayoutVars>
      </dgm:prSet>
      <dgm:spPr/>
      <dgm:t>
        <a:bodyPr/>
        <a:lstStyle/>
        <a:p>
          <a:endParaRPr lang="en-IN"/>
        </a:p>
      </dgm:t>
    </dgm:pt>
    <dgm:pt modelId="{3CEA7B2D-BC63-4DD0-B76D-D12BA763EB22}" type="pres">
      <dgm:prSet presAssocID="{8DB94FD9-6699-4E5F-AF96-4F3DF6C46A9E}" presName="negativeSpace" presStyleCnt="0"/>
      <dgm:spPr/>
      <dgm:t>
        <a:bodyPr/>
        <a:lstStyle/>
        <a:p>
          <a:endParaRPr lang="en-US"/>
        </a:p>
      </dgm:t>
    </dgm:pt>
    <dgm:pt modelId="{9646E2EA-E4AE-4D3E-BF13-88279CF6763D}" type="pres">
      <dgm:prSet presAssocID="{8DB94FD9-6699-4E5F-AF96-4F3DF6C46A9E}" presName="childText" presStyleLbl="conFgAcc1" presStyleIdx="4" presStyleCnt="5">
        <dgm:presLayoutVars>
          <dgm:bulletEnabled val="1"/>
        </dgm:presLayoutVars>
      </dgm:prSet>
      <dgm:spPr/>
      <dgm:t>
        <a:bodyPr/>
        <a:lstStyle/>
        <a:p>
          <a:endParaRPr lang="en-US"/>
        </a:p>
      </dgm:t>
    </dgm:pt>
  </dgm:ptLst>
  <dgm:cxnLst>
    <dgm:cxn modelId="{A97DF443-865A-4AE6-AB6D-90773BB637E1}" srcId="{7265D3FF-E9D2-4168-A285-5D3D4230A33F}" destId="{578D08CC-3A8F-4F7E-AADF-DBF35F0B4DCF}" srcOrd="1" destOrd="0" parTransId="{6B06D3AE-FBE2-4447-A79F-0576AF4B63CE}" sibTransId="{FCDA6D3C-4F88-4266-A4F3-6DA144F6B50F}"/>
    <dgm:cxn modelId="{43370167-8745-41B5-A476-F29C783892E4}" srcId="{7265D3FF-E9D2-4168-A285-5D3D4230A33F}" destId="{F2E6810C-6438-488B-9C86-7C5C4D99F8FD}" srcOrd="0" destOrd="0" parTransId="{95D9C98B-5653-4330-97BF-A11422D0E670}" sibTransId="{98CBD67F-E676-46B3-9EE1-45E519E46362}"/>
    <dgm:cxn modelId="{AD684A71-05DC-4020-87A4-2C2723BE09DF}" type="presOf" srcId="{F2E6810C-6438-488B-9C86-7C5C4D99F8FD}" destId="{F663BB07-8E06-47C8-AA7B-70F29C8C6E8E}" srcOrd="0" destOrd="0" presId="urn:microsoft.com/office/officeart/2005/8/layout/list1"/>
    <dgm:cxn modelId="{83F1497F-DDF7-43EF-9CB9-FE425947C81E}" type="presOf" srcId="{F2E6810C-6438-488B-9C86-7C5C4D99F8FD}" destId="{61808820-9C13-44AA-9FAD-06AD0DA7A9DC}" srcOrd="1" destOrd="0" presId="urn:microsoft.com/office/officeart/2005/8/layout/list1"/>
    <dgm:cxn modelId="{409F923E-F3A2-48DF-9186-E92E2238C355}" type="presOf" srcId="{578D08CC-3A8F-4F7E-AADF-DBF35F0B4DCF}" destId="{34BC7EF3-D86A-4F5C-847E-508BB39A08D3}" srcOrd="1" destOrd="0" presId="urn:microsoft.com/office/officeart/2005/8/layout/list1"/>
    <dgm:cxn modelId="{EC191E16-6E12-47D2-890A-B1075192C72D}" type="presOf" srcId="{35CBBD27-E362-4716-8402-5E9419975461}" destId="{F7BB5CAD-9203-4CEF-BBD2-9A70DFAC563C}" srcOrd="1" destOrd="0" presId="urn:microsoft.com/office/officeart/2005/8/layout/list1"/>
    <dgm:cxn modelId="{F13F797D-8ECD-4D78-B048-332042E88B31}" type="presOf" srcId="{578D08CC-3A8F-4F7E-AADF-DBF35F0B4DCF}" destId="{9F5A9D4E-6CA0-411F-8E8F-385B1BBD9163}" srcOrd="0" destOrd="0" presId="urn:microsoft.com/office/officeart/2005/8/layout/list1"/>
    <dgm:cxn modelId="{05FA85AA-2978-494B-914F-702CADBA4A36}" type="presOf" srcId="{92C99EF2-66A3-4234-BC47-DDA31FD11A98}" destId="{B1E59796-6A48-4889-9263-8D1A95A17024}" srcOrd="1" destOrd="0" presId="urn:microsoft.com/office/officeart/2005/8/layout/list1"/>
    <dgm:cxn modelId="{2D02B559-C70B-4A69-9011-CE1349267409}" type="presOf" srcId="{92C99EF2-66A3-4234-BC47-DDA31FD11A98}" destId="{1F8FE130-D4B8-4946-9356-1C21468E9DD3}" srcOrd="0" destOrd="0" presId="urn:microsoft.com/office/officeart/2005/8/layout/list1"/>
    <dgm:cxn modelId="{AFB2E4E1-1FA5-438F-8A52-99077E5E59A5}" type="presOf" srcId="{8DB94FD9-6699-4E5F-AF96-4F3DF6C46A9E}" destId="{3640BE2E-2CB7-4EC1-B812-2E38E1712B0C}" srcOrd="0" destOrd="0" presId="urn:microsoft.com/office/officeart/2005/8/layout/list1"/>
    <dgm:cxn modelId="{FB280B1D-F97F-4E4E-865B-2121B89A368D}" type="presOf" srcId="{35CBBD27-E362-4716-8402-5E9419975461}" destId="{F5960049-94CF-49DF-A3A8-2E6892566DE8}" srcOrd="0" destOrd="0" presId="urn:microsoft.com/office/officeart/2005/8/layout/list1"/>
    <dgm:cxn modelId="{8FC0454D-8DE3-423E-B849-FD7F2CDFBA30}" srcId="{7265D3FF-E9D2-4168-A285-5D3D4230A33F}" destId="{8DB94FD9-6699-4E5F-AF96-4F3DF6C46A9E}" srcOrd="4" destOrd="0" parTransId="{A7CF8435-3A64-4111-ACB9-8C7970DAD0DC}" sibTransId="{014E3614-68D1-4382-8A84-0F1480BB451B}"/>
    <dgm:cxn modelId="{273399DF-82FF-4306-AF2C-1DD076EBBBC1}" type="presOf" srcId="{8DB94FD9-6699-4E5F-AF96-4F3DF6C46A9E}" destId="{78DB25D5-8B3F-4F21-A64A-4BFACE303B4A}" srcOrd="1" destOrd="0" presId="urn:microsoft.com/office/officeart/2005/8/layout/list1"/>
    <dgm:cxn modelId="{82F69E6F-F1D8-4CEC-8007-323E22D9E527}" srcId="{7265D3FF-E9D2-4168-A285-5D3D4230A33F}" destId="{35CBBD27-E362-4716-8402-5E9419975461}" srcOrd="3" destOrd="0" parTransId="{86077304-955A-4EAC-9BAC-59B1CF062967}" sibTransId="{374D1D21-071B-4C23-9A13-FA2D3C960057}"/>
    <dgm:cxn modelId="{50E4CE09-C8C4-49F6-89E8-F56C447255F7}" srcId="{7265D3FF-E9D2-4168-A285-5D3D4230A33F}" destId="{92C99EF2-66A3-4234-BC47-DDA31FD11A98}" srcOrd="2" destOrd="0" parTransId="{69CA25E5-9FF7-446F-B026-9817017D3340}" sibTransId="{AFB0FC4E-709E-401C-8B31-0BF8A5F6E235}"/>
    <dgm:cxn modelId="{ED40D529-8DC4-439F-8CE3-ED0BA5D05DBC}" type="presOf" srcId="{7265D3FF-E9D2-4168-A285-5D3D4230A33F}" destId="{D9EC6840-F6BF-4F0A-9C2F-200C756E31E3}" srcOrd="0" destOrd="0" presId="urn:microsoft.com/office/officeart/2005/8/layout/list1"/>
    <dgm:cxn modelId="{32DC3B31-C333-4E7C-8B06-78F6B06F3F3C}" type="presParOf" srcId="{D9EC6840-F6BF-4F0A-9C2F-200C756E31E3}" destId="{F71C768A-347A-4C3D-BFEC-5A06723D7303}" srcOrd="0" destOrd="0" presId="urn:microsoft.com/office/officeart/2005/8/layout/list1"/>
    <dgm:cxn modelId="{D5501743-7F8B-47EE-BE52-8F044B2C0DA1}" type="presParOf" srcId="{F71C768A-347A-4C3D-BFEC-5A06723D7303}" destId="{F663BB07-8E06-47C8-AA7B-70F29C8C6E8E}" srcOrd="0" destOrd="0" presId="urn:microsoft.com/office/officeart/2005/8/layout/list1"/>
    <dgm:cxn modelId="{DCE2A372-1546-4A0D-AB62-7460CA57A582}" type="presParOf" srcId="{F71C768A-347A-4C3D-BFEC-5A06723D7303}" destId="{61808820-9C13-44AA-9FAD-06AD0DA7A9DC}" srcOrd="1" destOrd="0" presId="urn:microsoft.com/office/officeart/2005/8/layout/list1"/>
    <dgm:cxn modelId="{92050889-D7AE-41E2-BEFB-AFA39B218FEC}" type="presParOf" srcId="{D9EC6840-F6BF-4F0A-9C2F-200C756E31E3}" destId="{D1F93C7E-666D-4ABE-8603-9E530A1C52B3}" srcOrd="1" destOrd="0" presId="urn:microsoft.com/office/officeart/2005/8/layout/list1"/>
    <dgm:cxn modelId="{57615DF1-3DBB-4ADD-8660-03EAE8E44152}" type="presParOf" srcId="{D9EC6840-F6BF-4F0A-9C2F-200C756E31E3}" destId="{0555E056-A77C-40F2-A949-6AAE298D39E6}" srcOrd="2" destOrd="0" presId="urn:microsoft.com/office/officeart/2005/8/layout/list1"/>
    <dgm:cxn modelId="{52A1D100-2607-4B4D-B615-175765DC00B3}" type="presParOf" srcId="{D9EC6840-F6BF-4F0A-9C2F-200C756E31E3}" destId="{B5826646-F6AE-4CEE-9450-9096DFE534F7}" srcOrd="3" destOrd="0" presId="urn:microsoft.com/office/officeart/2005/8/layout/list1"/>
    <dgm:cxn modelId="{07A09A55-5117-411A-9166-C02F9C190E00}" type="presParOf" srcId="{D9EC6840-F6BF-4F0A-9C2F-200C756E31E3}" destId="{9CA99E27-D543-4CAE-AE1F-1A84DF1BE87E}" srcOrd="4" destOrd="0" presId="urn:microsoft.com/office/officeart/2005/8/layout/list1"/>
    <dgm:cxn modelId="{FBC9A209-F528-4084-9059-1B13D26A85E5}" type="presParOf" srcId="{9CA99E27-D543-4CAE-AE1F-1A84DF1BE87E}" destId="{9F5A9D4E-6CA0-411F-8E8F-385B1BBD9163}" srcOrd="0" destOrd="0" presId="urn:microsoft.com/office/officeart/2005/8/layout/list1"/>
    <dgm:cxn modelId="{3EBB3ED1-2CF8-4C31-B55B-12BA86441BF4}" type="presParOf" srcId="{9CA99E27-D543-4CAE-AE1F-1A84DF1BE87E}" destId="{34BC7EF3-D86A-4F5C-847E-508BB39A08D3}" srcOrd="1" destOrd="0" presId="urn:microsoft.com/office/officeart/2005/8/layout/list1"/>
    <dgm:cxn modelId="{82D4E4CE-6882-4D1E-B4EA-8F3CCDF7FA30}" type="presParOf" srcId="{D9EC6840-F6BF-4F0A-9C2F-200C756E31E3}" destId="{408E9D2F-011E-4D2F-9C83-B037CB4C5E9A}" srcOrd="5" destOrd="0" presId="urn:microsoft.com/office/officeart/2005/8/layout/list1"/>
    <dgm:cxn modelId="{76A9E202-B371-4AA4-919D-81BBC0EDC4A9}" type="presParOf" srcId="{D9EC6840-F6BF-4F0A-9C2F-200C756E31E3}" destId="{898F2C85-BC29-407F-BE64-8E13F758B8D2}" srcOrd="6" destOrd="0" presId="urn:microsoft.com/office/officeart/2005/8/layout/list1"/>
    <dgm:cxn modelId="{D4CA07CB-48AF-4F81-AC09-4AC5BB55EB09}" type="presParOf" srcId="{D9EC6840-F6BF-4F0A-9C2F-200C756E31E3}" destId="{5B8CB52A-4153-450C-BE10-267FC2C3513D}" srcOrd="7" destOrd="0" presId="urn:microsoft.com/office/officeart/2005/8/layout/list1"/>
    <dgm:cxn modelId="{CC1CF96A-5954-449D-8912-41889914921C}" type="presParOf" srcId="{D9EC6840-F6BF-4F0A-9C2F-200C756E31E3}" destId="{DBC3C1C1-B711-4CD3-8A9C-C59C71614F15}" srcOrd="8" destOrd="0" presId="urn:microsoft.com/office/officeart/2005/8/layout/list1"/>
    <dgm:cxn modelId="{C52398BB-A882-46A0-A258-F4D3D1128A9D}" type="presParOf" srcId="{DBC3C1C1-B711-4CD3-8A9C-C59C71614F15}" destId="{1F8FE130-D4B8-4946-9356-1C21468E9DD3}" srcOrd="0" destOrd="0" presId="urn:microsoft.com/office/officeart/2005/8/layout/list1"/>
    <dgm:cxn modelId="{1198699A-9A87-41AC-9EBF-5B9E30DF2791}" type="presParOf" srcId="{DBC3C1C1-B711-4CD3-8A9C-C59C71614F15}" destId="{B1E59796-6A48-4889-9263-8D1A95A17024}" srcOrd="1" destOrd="0" presId="urn:microsoft.com/office/officeart/2005/8/layout/list1"/>
    <dgm:cxn modelId="{835CB663-1462-4449-9429-4136E969C11B}" type="presParOf" srcId="{D9EC6840-F6BF-4F0A-9C2F-200C756E31E3}" destId="{4AF6644D-D3E4-4AF9-BA14-EB918739F8C6}" srcOrd="9" destOrd="0" presId="urn:microsoft.com/office/officeart/2005/8/layout/list1"/>
    <dgm:cxn modelId="{4CD96D78-3B06-4226-9C0E-47B1B3077A3A}" type="presParOf" srcId="{D9EC6840-F6BF-4F0A-9C2F-200C756E31E3}" destId="{29C0602C-F9DD-46EB-9287-70F831E75CBF}" srcOrd="10" destOrd="0" presId="urn:microsoft.com/office/officeart/2005/8/layout/list1"/>
    <dgm:cxn modelId="{AFA87B4E-8AA1-41D6-BE99-71FBEA3B709F}" type="presParOf" srcId="{D9EC6840-F6BF-4F0A-9C2F-200C756E31E3}" destId="{9C7C9E8B-DAB5-4DE8-BF56-8637DDB10F9D}" srcOrd="11" destOrd="0" presId="urn:microsoft.com/office/officeart/2005/8/layout/list1"/>
    <dgm:cxn modelId="{56A08994-54D5-449C-8DF0-710282F55DBE}" type="presParOf" srcId="{D9EC6840-F6BF-4F0A-9C2F-200C756E31E3}" destId="{89036C8B-0148-4CC9-8B0F-56A0D452B33A}" srcOrd="12" destOrd="0" presId="urn:microsoft.com/office/officeart/2005/8/layout/list1"/>
    <dgm:cxn modelId="{58806A17-E2D3-4F2D-9AFF-F5A38278F0AF}" type="presParOf" srcId="{89036C8B-0148-4CC9-8B0F-56A0D452B33A}" destId="{F5960049-94CF-49DF-A3A8-2E6892566DE8}" srcOrd="0" destOrd="0" presId="urn:microsoft.com/office/officeart/2005/8/layout/list1"/>
    <dgm:cxn modelId="{E5D4F6F7-71D6-4262-9D25-D80F9DF46693}" type="presParOf" srcId="{89036C8B-0148-4CC9-8B0F-56A0D452B33A}" destId="{F7BB5CAD-9203-4CEF-BBD2-9A70DFAC563C}" srcOrd="1" destOrd="0" presId="urn:microsoft.com/office/officeart/2005/8/layout/list1"/>
    <dgm:cxn modelId="{98FE2A5A-9BB8-4B7A-AA75-8C136D075503}" type="presParOf" srcId="{D9EC6840-F6BF-4F0A-9C2F-200C756E31E3}" destId="{26BD27E6-CE4A-4072-9E00-D127E6E80082}" srcOrd="13" destOrd="0" presId="urn:microsoft.com/office/officeart/2005/8/layout/list1"/>
    <dgm:cxn modelId="{F0B55DEF-12BA-475F-A3AC-95D66BD5FCC9}" type="presParOf" srcId="{D9EC6840-F6BF-4F0A-9C2F-200C756E31E3}" destId="{AF84D4B1-B740-4C38-99E5-70E6C2413895}" srcOrd="14" destOrd="0" presId="urn:microsoft.com/office/officeart/2005/8/layout/list1"/>
    <dgm:cxn modelId="{5D59680E-B112-433F-B2B5-91B4174E5A11}" type="presParOf" srcId="{D9EC6840-F6BF-4F0A-9C2F-200C756E31E3}" destId="{96EBCE48-6031-4D77-94CF-622323497514}" srcOrd="15" destOrd="0" presId="urn:microsoft.com/office/officeart/2005/8/layout/list1"/>
    <dgm:cxn modelId="{457304F0-2916-446B-BB7C-9917487D3908}" type="presParOf" srcId="{D9EC6840-F6BF-4F0A-9C2F-200C756E31E3}" destId="{8BF760F9-6694-4316-9074-261E8A26DB1E}" srcOrd="16" destOrd="0" presId="urn:microsoft.com/office/officeart/2005/8/layout/list1"/>
    <dgm:cxn modelId="{320F1722-9D32-4206-AC2E-A7DAC3336A8D}" type="presParOf" srcId="{8BF760F9-6694-4316-9074-261E8A26DB1E}" destId="{3640BE2E-2CB7-4EC1-B812-2E38E1712B0C}" srcOrd="0" destOrd="0" presId="urn:microsoft.com/office/officeart/2005/8/layout/list1"/>
    <dgm:cxn modelId="{35A38FC6-6B15-4258-AEBD-7B5994C48D08}" type="presParOf" srcId="{8BF760F9-6694-4316-9074-261E8A26DB1E}" destId="{78DB25D5-8B3F-4F21-A64A-4BFACE303B4A}" srcOrd="1" destOrd="0" presId="urn:microsoft.com/office/officeart/2005/8/layout/list1"/>
    <dgm:cxn modelId="{47AD0B34-1937-4E50-B734-3971BD8E69BF}" type="presParOf" srcId="{D9EC6840-F6BF-4F0A-9C2F-200C756E31E3}" destId="{3CEA7B2D-BC63-4DD0-B76D-D12BA763EB22}" srcOrd="17" destOrd="0" presId="urn:microsoft.com/office/officeart/2005/8/layout/list1"/>
    <dgm:cxn modelId="{939C44A9-DF10-44E0-B1EB-3085036BC1DB}" type="presParOf" srcId="{D9EC6840-F6BF-4F0A-9C2F-200C756E31E3}" destId="{9646E2EA-E4AE-4D3E-BF13-88279CF6763D}"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55E056-A77C-40F2-A949-6AAE298D39E6}">
      <dsp:nvSpPr>
        <dsp:cNvPr id="0" name=""/>
        <dsp:cNvSpPr/>
      </dsp:nvSpPr>
      <dsp:spPr>
        <a:xfrm>
          <a:off x="0" y="328910"/>
          <a:ext cx="7249326" cy="554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1808820-9C13-44AA-9FAD-06AD0DA7A9DC}">
      <dsp:nvSpPr>
        <dsp:cNvPr id="0" name=""/>
        <dsp:cNvSpPr/>
      </dsp:nvSpPr>
      <dsp:spPr>
        <a:xfrm>
          <a:off x="313192" y="4190"/>
          <a:ext cx="5074528" cy="64944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91805" tIns="0" rIns="191805" bIns="0" numCol="1" spcCol="1270" anchor="ctr" anchorCtr="0">
          <a:noAutofit/>
        </a:bodyPr>
        <a:lstStyle/>
        <a:p>
          <a:pPr lvl="0" algn="l" defTabSz="889000">
            <a:lnSpc>
              <a:spcPct val="90000"/>
            </a:lnSpc>
            <a:spcBef>
              <a:spcPct val="0"/>
            </a:spcBef>
            <a:spcAft>
              <a:spcPct val="35000"/>
            </a:spcAft>
          </a:pPr>
          <a:r>
            <a:rPr lang="en-US" sz="2000" b="1" kern="1200" dirty="0" smtClean="0">
              <a:latin typeface="Arial" charset="0"/>
              <a:cs typeface="Arial" charset="0"/>
            </a:rPr>
            <a:t>Introduction to Hive</a:t>
          </a:r>
          <a:endParaRPr lang="en-US" sz="2000" b="1" kern="1200" dirty="0" smtClean="0"/>
        </a:p>
      </dsp:txBody>
      <dsp:txXfrm>
        <a:off x="344895" y="35893"/>
        <a:ext cx="5011122" cy="586034"/>
      </dsp:txXfrm>
    </dsp:sp>
    <dsp:sp modelId="{898F2C85-BC29-407F-BE64-8E13F758B8D2}">
      <dsp:nvSpPr>
        <dsp:cNvPr id="0" name=""/>
        <dsp:cNvSpPr/>
      </dsp:nvSpPr>
      <dsp:spPr>
        <a:xfrm>
          <a:off x="0" y="1326830"/>
          <a:ext cx="7249326" cy="554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4BC7EF3-D86A-4F5C-847E-508BB39A08D3}">
      <dsp:nvSpPr>
        <dsp:cNvPr id="0" name=""/>
        <dsp:cNvSpPr/>
      </dsp:nvSpPr>
      <dsp:spPr>
        <a:xfrm>
          <a:off x="362466" y="1002110"/>
          <a:ext cx="5074528" cy="64944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91805" tIns="0" rIns="191805" bIns="0" numCol="1" spcCol="1270" anchor="ctr" anchorCtr="0">
          <a:noAutofit/>
        </a:bodyPr>
        <a:lstStyle/>
        <a:p>
          <a:pPr lvl="0" algn="l" defTabSz="889000">
            <a:lnSpc>
              <a:spcPct val="90000"/>
            </a:lnSpc>
            <a:spcBef>
              <a:spcPct val="0"/>
            </a:spcBef>
            <a:spcAft>
              <a:spcPct val="35000"/>
            </a:spcAft>
          </a:pPr>
          <a:r>
            <a:rPr lang="en-US" sz="2000" b="1" kern="1200" smtClean="0"/>
            <a:t>Manipulating Data with Hive </a:t>
          </a:r>
          <a:endParaRPr lang="en-US" sz="2000" b="1" kern="1200" dirty="0" smtClean="0"/>
        </a:p>
      </dsp:txBody>
      <dsp:txXfrm>
        <a:off x="394169" y="1033813"/>
        <a:ext cx="5011122" cy="586034"/>
      </dsp:txXfrm>
    </dsp:sp>
    <dsp:sp modelId="{29C0602C-F9DD-46EB-9287-70F831E75CBF}">
      <dsp:nvSpPr>
        <dsp:cNvPr id="0" name=""/>
        <dsp:cNvSpPr/>
      </dsp:nvSpPr>
      <dsp:spPr>
        <a:xfrm>
          <a:off x="0" y="2324750"/>
          <a:ext cx="7249326" cy="554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1E59796-6A48-4889-9263-8D1A95A17024}">
      <dsp:nvSpPr>
        <dsp:cNvPr id="0" name=""/>
        <dsp:cNvSpPr/>
      </dsp:nvSpPr>
      <dsp:spPr>
        <a:xfrm>
          <a:off x="325512" y="2000030"/>
          <a:ext cx="5074528" cy="64944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91805" tIns="0" rIns="191805" bIns="0" numCol="1" spcCol="1270" anchor="ctr" anchorCtr="0">
          <a:noAutofit/>
        </a:bodyPr>
        <a:lstStyle/>
        <a:p>
          <a:pPr lvl="0" algn="l" defTabSz="889000">
            <a:lnSpc>
              <a:spcPct val="90000"/>
            </a:lnSpc>
            <a:spcBef>
              <a:spcPct val="0"/>
            </a:spcBef>
            <a:spcAft>
              <a:spcPct val="35000"/>
            </a:spcAft>
          </a:pPr>
          <a:r>
            <a:rPr lang="en-US" sz="2000" b="1" kern="1200" dirty="0" smtClean="0"/>
            <a:t>Partitioning and Bucketing Data </a:t>
          </a:r>
        </a:p>
      </dsp:txBody>
      <dsp:txXfrm>
        <a:off x="357215" y="2031733"/>
        <a:ext cx="5011122" cy="586034"/>
      </dsp:txXfrm>
    </dsp:sp>
    <dsp:sp modelId="{AF84D4B1-B740-4C38-99E5-70E6C2413895}">
      <dsp:nvSpPr>
        <dsp:cNvPr id="0" name=""/>
        <dsp:cNvSpPr/>
      </dsp:nvSpPr>
      <dsp:spPr>
        <a:xfrm>
          <a:off x="0" y="3322670"/>
          <a:ext cx="7249326" cy="554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7BB5CAD-9203-4CEF-BBD2-9A70DFAC563C}">
      <dsp:nvSpPr>
        <dsp:cNvPr id="0" name=""/>
        <dsp:cNvSpPr/>
      </dsp:nvSpPr>
      <dsp:spPr>
        <a:xfrm>
          <a:off x="362466" y="2997950"/>
          <a:ext cx="5074528" cy="64944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91805" tIns="0" rIns="191805" bIns="0" numCol="1" spcCol="1270" anchor="ctr" anchorCtr="0">
          <a:noAutofit/>
        </a:bodyPr>
        <a:lstStyle/>
        <a:p>
          <a:pPr lvl="0" algn="l" defTabSz="889000">
            <a:lnSpc>
              <a:spcPct val="90000"/>
            </a:lnSpc>
            <a:spcBef>
              <a:spcPct val="0"/>
            </a:spcBef>
            <a:spcAft>
              <a:spcPct val="35000"/>
            </a:spcAft>
          </a:pPr>
          <a:r>
            <a:rPr lang="en-US" sz="2000" b="1" kern="1200" smtClean="0"/>
            <a:t>Advanced Hive Features </a:t>
          </a:r>
          <a:endParaRPr lang="en-US" sz="2000" b="1" kern="1200" dirty="0" smtClean="0"/>
        </a:p>
      </dsp:txBody>
      <dsp:txXfrm>
        <a:off x="394169" y="3029653"/>
        <a:ext cx="5011122" cy="586034"/>
      </dsp:txXfrm>
    </dsp:sp>
    <dsp:sp modelId="{9646E2EA-E4AE-4D3E-BF13-88279CF6763D}">
      <dsp:nvSpPr>
        <dsp:cNvPr id="0" name=""/>
        <dsp:cNvSpPr/>
      </dsp:nvSpPr>
      <dsp:spPr>
        <a:xfrm>
          <a:off x="0" y="4320590"/>
          <a:ext cx="7249326" cy="554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8DB25D5-8B3F-4F21-A64A-4BFACE303B4A}">
      <dsp:nvSpPr>
        <dsp:cNvPr id="0" name=""/>
        <dsp:cNvSpPr/>
      </dsp:nvSpPr>
      <dsp:spPr>
        <a:xfrm>
          <a:off x="362466" y="3995870"/>
          <a:ext cx="5074528" cy="64944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91805" tIns="0" rIns="191805" bIns="0" numCol="1" spcCol="1270" anchor="ctr" anchorCtr="0">
          <a:noAutofit/>
        </a:bodyPr>
        <a:lstStyle/>
        <a:p>
          <a:pPr lvl="0" algn="l" defTabSz="889000">
            <a:lnSpc>
              <a:spcPct val="90000"/>
            </a:lnSpc>
            <a:spcBef>
              <a:spcPct val="0"/>
            </a:spcBef>
            <a:spcAft>
              <a:spcPct val="35000"/>
            </a:spcAft>
          </a:pPr>
          <a:r>
            <a:rPr lang="en-US" sz="2000" b="1" kern="1200" smtClean="0"/>
            <a:t>Hive Best Practices </a:t>
          </a:r>
          <a:endParaRPr lang="en-US" sz="2000" b="1" kern="1200" dirty="0" smtClean="0"/>
        </a:p>
      </dsp:txBody>
      <dsp:txXfrm>
        <a:off x="394169" y="4027573"/>
        <a:ext cx="5011122" cy="58603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C3864F-3F89-47B6-BF97-936738BFDD77}" type="datetimeFigureOut">
              <a:rPr lang="en-US" smtClean="0"/>
              <a:pPr/>
              <a:t>12/22/2015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C4239B1-DAFB-45D0-95BD-AFD2E1D3852A}" type="slidenum">
              <a:rPr lang="en-US" smtClean="0"/>
              <a:pPr/>
              <a:t>‹#›</a:t>
            </a:fld>
            <a:endParaRPr lang="en-US"/>
          </a:p>
        </p:txBody>
      </p:sp>
    </p:spTree>
    <p:extLst>
      <p:ext uri="{BB962C8B-B14F-4D97-AF65-F5344CB8AC3E}">
        <p14:creationId xmlns:p14="http://schemas.microsoft.com/office/powerpoint/2010/main" val="27377159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83E211-F7A7-4317-892B-28769BDE5747}" type="datetimeFigureOut">
              <a:rPr lang="en-US" smtClean="0"/>
              <a:pPr/>
              <a:t>12/22/2015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3A218D-F311-4799-90C5-974E162849B4}" type="slidenum">
              <a:rPr lang="en-US" smtClean="0"/>
              <a:pPr/>
              <a:t>‹#›</a:t>
            </a:fld>
            <a:endParaRPr lang="en-US" dirty="0"/>
          </a:p>
        </p:txBody>
      </p:sp>
    </p:spTree>
    <p:extLst>
      <p:ext uri="{BB962C8B-B14F-4D97-AF65-F5344CB8AC3E}">
        <p14:creationId xmlns:p14="http://schemas.microsoft.com/office/powerpoint/2010/main" val="5107365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63A218D-F311-4799-90C5-974E162849B4}"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bwMode="auto">
          <a:noFill/>
          <a:ln>
            <a:solidFill>
              <a:srgbClr val="000000"/>
            </a:solidFill>
            <a:miter lim="800000"/>
            <a:headEnd/>
            <a:tailEnd/>
          </a:ln>
        </p:spPr>
      </p:sp>
      <p:sp>
        <p:nvSpPr>
          <p:cNvPr id="12493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Notes:</a:t>
            </a:r>
          </a:p>
          <a:p>
            <a:endParaRPr lang="en-US" dirty="0" smtClean="0"/>
          </a:p>
          <a:p>
            <a:r>
              <a:rPr lang="en-US" b="1" dirty="0" smtClean="0">
                <a:solidFill>
                  <a:srgbClr val="FF0000"/>
                </a:solidFill>
              </a:rPr>
              <a:t>EXTERNAL</a:t>
            </a:r>
            <a:r>
              <a:rPr lang="en-US" dirty="0" smtClean="0"/>
              <a:t> is keyword used in table definition specifies that table is created as external table.</a:t>
            </a:r>
          </a:p>
          <a:p>
            <a:r>
              <a:rPr lang="en-US" dirty="0" smtClean="0"/>
              <a:t> and will be remain in the directory(</a:t>
            </a:r>
            <a:r>
              <a:rPr lang="en-US" b="1" dirty="0" smtClean="0">
                <a:solidFill>
                  <a:srgbClr val="FF0000"/>
                </a:solidFill>
              </a:rPr>
              <a:t>'/user/ian/movieFileDirectory)</a:t>
            </a:r>
            <a:r>
              <a:rPr lang="en-US" dirty="0" smtClean="0"/>
              <a:t> mention by user not in the default directory(</a:t>
            </a:r>
            <a:r>
              <a:rPr lang="en-US" b="1" dirty="0" smtClean="0">
                <a:latin typeface="Arial" charset="0"/>
                <a:cs typeface="Arial" charset="0"/>
              </a:rPr>
              <a:t>/user/hive/warehouse</a:t>
            </a:r>
            <a:r>
              <a:rPr lang="en-US" dirty="0" smtClean="0"/>
              <a:t>)</a:t>
            </a:r>
          </a:p>
          <a:p>
            <a:endParaRPr lang="en-US" dirty="0" smtClean="0"/>
          </a:p>
          <a:p>
            <a:endParaRPr lang="en-US" b="1" dirty="0" smtClean="0"/>
          </a:p>
        </p:txBody>
      </p:sp>
      <p:sp>
        <p:nvSpPr>
          <p:cNvPr id="4" name="Slide Number Placeholder 3"/>
          <p:cNvSpPr>
            <a:spLocks noGrp="1"/>
          </p:cNvSpPr>
          <p:nvPr>
            <p:ph type="sldNum" sz="quarter" idx="5"/>
          </p:nvPr>
        </p:nvSpPr>
        <p:spPr/>
        <p:txBody>
          <a:bodyPr/>
          <a:lstStyle/>
          <a:p>
            <a:pPr>
              <a:defRPr/>
            </a:pPr>
            <a:fld id="{E15F810F-921D-4F29-80D1-6D45EE6EB9A9}" type="slidenum">
              <a:rPr lang="en-US" smtClean="0"/>
              <a:pPr>
                <a:defRPr/>
              </a:pPr>
              <a:t>22</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Notes</a:t>
            </a:r>
            <a:r>
              <a:rPr lang="en-US" dirty="0" smtClean="0"/>
              <a:t> : Dropping a </a:t>
            </a:r>
            <a:r>
              <a:rPr lang="en-US" b="1" dirty="0" smtClean="0"/>
              <a:t>regular table </a:t>
            </a:r>
            <a:r>
              <a:rPr lang="en-US" dirty="0" smtClean="0"/>
              <a:t>deletes the table’s directory .</a:t>
            </a:r>
          </a:p>
          <a:p>
            <a:r>
              <a:rPr lang="en-US" dirty="0" smtClean="0"/>
              <a:t>            Dropping an </a:t>
            </a:r>
            <a:r>
              <a:rPr lang="en-US" b="1" dirty="0" smtClean="0"/>
              <a:t>external table</a:t>
            </a:r>
            <a:r>
              <a:rPr lang="en-US" dirty="0" smtClean="0"/>
              <a:t> simply removes the table’s definition from the </a:t>
            </a:r>
          </a:p>
          <a:p>
            <a:r>
              <a:rPr lang="en-US" dirty="0" smtClean="0"/>
              <a:t>            Hive </a:t>
            </a:r>
            <a:r>
              <a:rPr lang="en-US" dirty="0" err="1" smtClean="0"/>
              <a:t>Metastore,The</a:t>
            </a:r>
            <a:r>
              <a:rPr lang="en-US" dirty="0" smtClean="0"/>
              <a:t> directory is not deleted. </a:t>
            </a:r>
          </a:p>
        </p:txBody>
      </p:sp>
      <p:sp>
        <p:nvSpPr>
          <p:cNvPr id="4" name="Slide Number Placeholder 3"/>
          <p:cNvSpPr>
            <a:spLocks noGrp="1"/>
          </p:cNvSpPr>
          <p:nvPr>
            <p:ph type="sldNum" sz="quarter" idx="10"/>
          </p:nvPr>
        </p:nvSpPr>
        <p:spPr/>
        <p:txBody>
          <a:bodyPr/>
          <a:lstStyle/>
          <a:p>
            <a:pPr>
              <a:defRPr/>
            </a:pPr>
            <a:fld id="{5F072B37-25DA-4DB3-B0D1-E1A7121816D1}" type="slidenum">
              <a:rPr lang="en-US" smtClean="0"/>
              <a:pPr>
                <a:defRPr/>
              </a:pPr>
              <a:t>23</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bwMode="auto">
          <a:noFill/>
          <a:ln>
            <a:solidFill>
              <a:srgbClr val="000000"/>
            </a:solidFill>
            <a:miter lim="800000"/>
            <a:headEnd/>
            <a:tailEnd/>
          </a:ln>
        </p:spPr>
      </p:sp>
      <p:sp>
        <p:nvSpPr>
          <p:cNvPr id="12595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4" name="Slide Number Placeholder 3"/>
          <p:cNvSpPr>
            <a:spLocks noGrp="1"/>
          </p:cNvSpPr>
          <p:nvPr>
            <p:ph type="sldNum" sz="quarter" idx="5"/>
          </p:nvPr>
        </p:nvSpPr>
        <p:spPr/>
        <p:txBody>
          <a:bodyPr/>
          <a:lstStyle/>
          <a:p>
            <a:pPr>
              <a:defRPr/>
            </a:pPr>
            <a:fld id="{6F551036-4391-4A06-8F4E-372B01878062}" type="slidenum">
              <a:rPr lang="en-US" smtClean="0"/>
              <a:pPr>
                <a:defRPr/>
              </a:pPr>
              <a:t>24</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bwMode="auto">
          <a:noFill/>
          <a:ln>
            <a:solidFill>
              <a:srgbClr val="000000"/>
            </a:solidFill>
            <a:miter lim="800000"/>
            <a:headEnd/>
            <a:tailEnd/>
          </a:ln>
        </p:spPr>
      </p:sp>
      <p:sp>
        <p:nvSpPr>
          <p:cNvPr id="12697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b="1" dirty="0" smtClean="0"/>
              <a:t>Notes</a:t>
            </a:r>
            <a:r>
              <a:rPr lang="en-US" dirty="0" smtClean="0"/>
              <a:t> : Dropping a </a:t>
            </a:r>
            <a:r>
              <a:rPr lang="en-US" b="1" dirty="0" smtClean="0"/>
              <a:t>regular table </a:t>
            </a:r>
            <a:r>
              <a:rPr lang="en-US" dirty="0" smtClean="0"/>
              <a:t>deletes the table’s directory .</a:t>
            </a:r>
          </a:p>
          <a:p>
            <a:r>
              <a:rPr lang="en-US" dirty="0" smtClean="0"/>
              <a:t>            Dropping an </a:t>
            </a:r>
            <a:r>
              <a:rPr lang="en-US" b="1" dirty="0" smtClean="0"/>
              <a:t>external table</a:t>
            </a:r>
            <a:r>
              <a:rPr lang="en-US" dirty="0" smtClean="0"/>
              <a:t> simply removes the table’s definition from the </a:t>
            </a:r>
          </a:p>
          <a:p>
            <a:r>
              <a:rPr lang="en-US" dirty="0" smtClean="0"/>
              <a:t>            Hive Metastore,The directory is not deleted. </a:t>
            </a:r>
          </a:p>
        </p:txBody>
      </p:sp>
      <p:sp>
        <p:nvSpPr>
          <p:cNvPr id="4" name="Slide Number Placeholder 3"/>
          <p:cNvSpPr>
            <a:spLocks noGrp="1"/>
          </p:cNvSpPr>
          <p:nvPr>
            <p:ph type="sldNum" sz="quarter" idx="5"/>
          </p:nvPr>
        </p:nvSpPr>
        <p:spPr/>
        <p:txBody>
          <a:bodyPr/>
          <a:lstStyle/>
          <a:p>
            <a:pPr>
              <a:defRPr/>
            </a:pPr>
            <a:fld id="{16333726-3A7D-4488-96E9-E356CCA1DEB5}" type="slidenum">
              <a:rPr lang="en-US" smtClean="0"/>
              <a:pPr>
                <a:defRPr/>
              </a:pPr>
              <a:t>25</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3A218D-F311-4799-90C5-974E162849B4}" type="slidenum">
              <a:rPr lang="en-US" smtClean="0"/>
              <a:pPr/>
              <a:t>35</a:t>
            </a:fld>
            <a:endParaRPr lang="en-US" dirty="0"/>
          </a:p>
        </p:txBody>
      </p:sp>
    </p:spTree>
    <p:extLst>
      <p:ext uri="{BB962C8B-B14F-4D97-AF65-F5344CB8AC3E}">
        <p14:creationId xmlns:p14="http://schemas.microsoft.com/office/powerpoint/2010/main" val="19045386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bwMode="auto">
          <a:noFill/>
          <a:ln>
            <a:solidFill>
              <a:srgbClr val="000000"/>
            </a:solidFill>
            <a:miter lim="800000"/>
            <a:headEnd/>
            <a:tailEnd/>
          </a:ln>
        </p:spPr>
      </p:sp>
      <p:sp>
        <p:nvSpPr>
          <p:cNvPr id="12800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b="1" dirty="0" smtClean="0"/>
              <a:t>No transcript required</a:t>
            </a:r>
          </a:p>
          <a:p>
            <a:endParaRPr lang="en-US" dirty="0" smtClean="0"/>
          </a:p>
        </p:txBody>
      </p:sp>
      <p:sp>
        <p:nvSpPr>
          <p:cNvPr id="4" name="Slide Number Placeholder 3"/>
          <p:cNvSpPr>
            <a:spLocks noGrp="1"/>
          </p:cNvSpPr>
          <p:nvPr>
            <p:ph type="sldNum" sz="quarter" idx="5"/>
          </p:nvPr>
        </p:nvSpPr>
        <p:spPr/>
        <p:txBody>
          <a:bodyPr/>
          <a:lstStyle/>
          <a:p>
            <a:pPr>
              <a:defRPr/>
            </a:pPr>
            <a:fld id="{8FDA6654-87D6-422A-80C7-8B9B2BD116E9}" type="slidenum">
              <a:rPr lang="en-US" smtClean="0"/>
              <a:pPr>
                <a:defRPr/>
              </a:pPr>
              <a:t>38</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bwMode="auto">
          <a:noFill/>
          <a:ln>
            <a:solidFill>
              <a:srgbClr val="000000"/>
            </a:solidFill>
            <a:miter lim="800000"/>
            <a:headEnd/>
            <a:tailEnd/>
          </a:ln>
        </p:spPr>
      </p:sp>
      <p:sp>
        <p:nvSpPr>
          <p:cNvPr id="12902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b="1" dirty="0" smtClean="0"/>
              <a:t>No transcript required</a:t>
            </a:r>
          </a:p>
          <a:p>
            <a:endParaRPr lang="en-US" dirty="0" smtClean="0"/>
          </a:p>
        </p:txBody>
      </p:sp>
      <p:sp>
        <p:nvSpPr>
          <p:cNvPr id="4" name="Slide Number Placeholder 3"/>
          <p:cNvSpPr>
            <a:spLocks noGrp="1"/>
          </p:cNvSpPr>
          <p:nvPr>
            <p:ph type="sldNum" sz="quarter" idx="5"/>
          </p:nvPr>
        </p:nvSpPr>
        <p:spPr/>
        <p:txBody>
          <a:bodyPr/>
          <a:lstStyle/>
          <a:p>
            <a:pPr>
              <a:defRPr/>
            </a:pPr>
            <a:fld id="{523A891E-BEB2-4600-8333-3E0FA3158B08}" type="slidenum">
              <a:rPr lang="en-US" smtClean="0"/>
              <a:pPr>
                <a:defRPr/>
              </a:pPr>
              <a:t>39</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noTextEdit="1"/>
          </p:cNvSpPr>
          <p:nvPr>
            <p:ph type="sldImg"/>
          </p:nvPr>
        </p:nvSpPr>
        <p:spPr bwMode="auto">
          <a:noFill/>
          <a:ln>
            <a:solidFill>
              <a:srgbClr val="000000"/>
            </a:solidFill>
            <a:miter lim="800000"/>
            <a:headEnd/>
            <a:tailEnd/>
          </a:ln>
        </p:spPr>
      </p:sp>
      <p:sp>
        <p:nvSpPr>
          <p:cNvPr id="13005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b="1" dirty="0" smtClean="0"/>
              <a:t>No transcript required</a:t>
            </a:r>
          </a:p>
        </p:txBody>
      </p:sp>
      <p:sp>
        <p:nvSpPr>
          <p:cNvPr id="4" name="Slide Number Placeholder 3"/>
          <p:cNvSpPr>
            <a:spLocks noGrp="1"/>
          </p:cNvSpPr>
          <p:nvPr>
            <p:ph type="sldNum" sz="quarter" idx="5"/>
          </p:nvPr>
        </p:nvSpPr>
        <p:spPr/>
        <p:txBody>
          <a:bodyPr/>
          <a:lstStyle/>
          <a:p>
            <a:pPr>
              <a:defRPr/>
            </a:pPr>
            <a:fld id="{BA78A5ED-97CD-4EF3-A4D1-264F6334F66B}" type="slidenum">
              <a:rPr lang="en-US" smtClean="0"/>
              <a:pPr>
                <a:defRPr/>
              </a:pPr>
              <a:t>40</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bwMode="auto">
          <a:noFill/>
          <a:ln>
            <a:solidFill>
              <a:srgbClr val="000000"/>
            </a:solidFill>
            <a:miter lim="800000"/>
            <a:headEnd/>
            <a:tailEnd/>
          </a:ln>
        </p:spPr>
      </p:sp>
      <p:sp>
        <p:nvSpPr>
          <p:cNvPr id="13107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4" name="Slide Number Placeholder 3"/>
          <p:cNvSpPr>
            <a:spLocks noGrp="1"/>
          </p:cNvSpPr>
          <p:nvPr>
            <p:ph type="sldNum" sz="quarter" idx="5"/>
          </p:nvPr>
        </p:nvSpPr>
        <p:spPr/>
        <p:txBody>
          <a:bodyPr/>
          <a:lstStyle/>
          <a:p>
            <a:pPr>
              <a:defRPr/>
            </a:pPr>
            <a:fld id="{A5E0C039-EF23-426E-B94B-751C61D466D2}" type="slidenum">
              <a:rPr lang="en-US" smtClean="0"/>
              <a:pPr>
                <a:defRPr/>
              </a:pPr>
              <a:t>41</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p:cNvSpPr>
            <a:spLocks noGrp="1" noRot="1" noChangeAspect="1" noTextEdit="1"/>
          </p:cNvSpPr>
          <p:nvPr>
            <p:ph type="sldImg"/>
          </p:nvPr>
        </p:nvSpPr>
        <p:spPr bwMode="auto">
          <a:noFill/>
          <a:ln>
            <a:solidFill>
              <a:srgbClr val="000000"/>
            </a:solidFill>
            <a:miter lim="800000"/>
            <a:headEnd/>
            <a:tailEnd/>
          </a:ln>
        </p:spPr>
      </p:sp>
      <p:sp>
        <p:nvSpPr>
          <p:cNvPr id="13209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sym typeface="Wingdings" pitchFamily="2" charset="2"/>
              </a:rPr>
              <a:t> </a:t>
            </a:r>
            <a:r>
              <a:rPr lang="en-US" dirty="0" smtClean="0"/>
              <a:t>Hive keywords are not case-sensitive: Standard convention is to capitalize keywords, but this is not required.</a:t>
            </a:r>
          </a:p>
        </p:txBody>
      </p:sp>
      <p:sp>
        <p:nvSpPr>
          <p:cNvPr id="4" name="Slide Number Placeholder 3"/>
          <p:cNvSpPr>
            <a:spLocks noGrp="1"/>
          </p:cNvSpPr>
          <p:nvPr>
            <p:ph type="sldNum" sz="quarter" idx="5"/>
          </p:nvPr>
        </p:nvSpPr>
        <p:spPr/>
        <p:txBody>
          <a:bodyPr/>
          <a:lstStyle/>
          <a:p>
            <a:pPr>
              <a:defRPr/>
            </a:pPr>
            <a:fld id="{E866469A-C4F3-492F-BDAE-25F7BE3DCC5A}" type="slidenum">
              <a:rPr lang="en-US" smtClean="0"/>
              <a:pPr>
                <a:defRPr/>
              </a:pPr>
              <a:t>42</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bwMode="auto">
          <a:noFill/>
          <a:ln>
            <a:solidFill>
              <a:srgbClr val="000000"/>
            </a:solidFill>
            <a:miter lim="800000"/>
            <a:headEnd/>
            <a:tailEnd/>
          </a:ln>
        </p:spPr>
      </p:sp>
      <p:sp>
        <p:nvSpPr>
          <p:cNvPr id="11878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b="1" dirty="0" smtClean="0"/>
              <a:t>No transcript required</a:t>
            </a:r>
          </a:p>
        </p:txBody>
      </p:sp>
      <p:sp>
        <p:nvSpPr>
          <p:cNvPr id="4" name="Slide Number Placeholder 3"/>
          <p:cNvSpPr>
            <a:spLocks noGrp="1"/>
          </p:cNvSpPr>
          <p:nvPr>
            <p:ph type="sldNum" sz="quarter" idx="5"/>
          </p:nvPr>
        </p:nvSpPr>
        <p:spPr/>
        <p:txBody>
          <a:bodyPr/>
          <a:lstStyle/>
          <a:p>
            <a:pPr>
              <a:defRPr/>
            </a:pPr>
            <a:fld id="{442900D1-4CE6-4D2D-A727-60C61DBC7BD0}"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p:cNvSpPr>
            <a:spLocks noGrp="1" noRot="1" noChangeAspect="1" noTextEdit="1"/>
          </p:cNvSpPr>
          <p:nvPr>
            <p:ph type="sldImg"/>
          </p:nvPr>
        </p:nvSpPr>
        <p:spPr bwMode="auto">
          <a:noFill/>
          <a:ln>
            <a:solidFill>
              <a:srgbClr val="000000"/>
            </a:solidFill>
            <a:miter lim="800000"/>
            <a:headEnd/>
            <a:tailEnd/>
          </a:ln>
        </p:spPr>
      </p:sp>
      <p:sp>
        <p:nvSpPr>
          <p:cNvPr id="133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Note that the alternative AS syntax used by some RDBMSs is not supported.</a:t>
            </a:r>
          </a:p>
          <a:p>
            <a:r>
              <a:rPr lang="en-US" dirty="0" smtClean="0"/>
              <a:t>For ex:</a:t>
            </a:r>
          </a:p>
          <a:p>
            <a:r>
              <a:rPr lang="en-US" dirty="0" smtClean="0"/>
              <a:t>	SELECT </a:t>
            </a:r>
            <a:r>
              <a:rPr lang="en-US" dirty="0" smtClean="0">
                <a:latin typeface="Monotype Corsiva" pitchFamily="66" charset="0"/>
              </a:rPr>
              <a:t>expr, expr</a:t>
            </a:r>
            <a:r>
              <a:rPr lang="en-US" dirty="0" smtClean="0"/>
              <a:t>, … FROM </a:t>
            </a:r>
            <a:r>
              <a:rPr lang="en-US" dirty="0" smtClean="0">
                <a:latin typeface="Monotype Corsiva" pitchFamily="66" charset="0"/>
              </a:rPr>
              <a:t>tablename AS alias</a:t>
            </a:r>
          </a:p>
          <a:p>
            <a:endParaRPr lang="en-US" dirty="0" smtClean="0"/>
          </a:p>
        </p:txBody>
      </p:sp>
      <p:sp>
        <p:nvSpPr>
          <p:cNvPr id="4" name="Slide Number Placeholder 3"/>
          <p:cNvSpPr>
            <a:spLocks noGrp="1"/>
          </p:cNvSpPr>
          <p:nvPr>
            <p:ph type="sldNum" sz="quarter" idx="5"/>
          </p:nvPr>
        </p:nvSpPr>
        <p:spPr/>
        <p:txBody>
          <a:bodyPr/>
          <a:lstStyle/>
          <a:p>
            <a:pPr>
              <a:defRPr/>
            </a:pPr>
            <a:fld id="{7260BF83-4E59-4EA2-AA2D-941A8E9D1092}" type="slidenum">
              <a:rPr lang="en-US" smtClean="0"/>
              <a:pPr>
                <a:defRPr/>
              </a:pPr>
              <a:t>43</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bwMode="auto">
          <a:noFill/>
          <a:ln>
            <a:solidFill>
              <a:srgbClr val="000000"/>
            </a:solidFill>
            <a:miter lim="800000"/>
            <a:headEnd/>
            <a:tailEnd/>
          </a:ln>
        </p:spPr>
      </p:sp>
      <p:sp>
        <p:nvSpPr>
          <p:cNvPr id="13414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The ORDER BY keyword is used to sort the result-set by one or more columns.</a:t>
            </a:r>
          </a:p>
          <a:p>
            <a:r>
              <a:rPr lang="en-US" dirty="0" smtClean="0"/>
              <a:t>The ORDER BY keyword sorts the records in ascending order by default. To sort the records in a descending order, you can use the DESC keyword.</a:t>
            </a:r>
          </a:p>
          <a:p>
            <a:endParaRPr lang="en-US" dirty="0" smtClean="0"/>
          </a:p>
          <a:p>
            <a:endParaRPr lang="en-US" dirty="0" smtClean="0"/>
          </a:p>
          <a:p>
            <a:endParaRPr lang="en-US" dirty="0" smtClean="0"/>
          </a:p>
        </p:txBody>
      </p:sp>
      <p:sp>
        <p:nvSpPr>
          <p:cNvPr id="4" name="Slide Number Placeholder 3"/>
          <p:cNvSpPr>
            <a:spLocks noGrp="1"/>
          </p:cNvSpPr>
          <p:nvPr>
            <p:ph type="sldNum" sz="quarter" idx="5"/>
          </p:nvPr>
        </p:nvSpPr>
        <p:spPr/>
        <p:txBody>
          <a:bodyPr/>
          <a:lstStyle/>
          <a:p>
            <a:pPr>
              <a:defRPr/>
            </a:pPr>
            <a:fld id="{C8983F4F-B81B-4BB0-A7F4-4519EA7E5007}" type="slidenum">
              <a:rPr lang="en-US" smtClean="0"/>
              <a:pPr>
                <a:defRPr/>
              </a:pPr>
              <a:t>45</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i="0" kern="1200" dirty="0" smtClean="0">
                <a:solidFill>
                  <a:schemeClr val="tx1"/>
                </a:solidFill>
                <a:effectLst/>
                <a:latin typeface="+mn-lt"/>
                <a:ea typeface="+mn-ea"/>
                <a:cs typeface="+mn-cs"/>
              </a:rPr>
              <a:t>ORDER BY (ASC|DESC) : </a:t>
            </a:r>
            <a:r>
              <a:rPr lang="en-US" sz="1200" b="0" i="0" kern="1200" dirty="0" smtClean="0">
                <a:solidFill>
                  <a:schemeClr val="tx1"/>
                </a:solidFill>
                <a:effectLst/>
                <a:latin typeface="+mn-lt"/>
                <a:ea typeface="+mn-ea"/>
                <a:cs typeface="+mn-cs"/>
              </a:rPr>
              <a:t>This is similar to the traditional SQL operator. Sorted order is maintained across all of the output from every reducer. It performs the global sort using only one reducer, so it takes long time to return result.  The Usage with LIMIT is strongly recommended for order by. When </a:t>
            </a:r>
            <a:r>
              <a:rPr lang="en-US" sz="1200" b="0" i="0" u="sng" kern="1200" dirty="0" err="1" smtClean="0">
                <a:solidFill>
                  <a:schemeClr val="tx1"/>
                </a:solidFill>
                <a:effectLst/>
                <a:latin typeface="+mn-lt"/>
                <a:ea typeface="+mn-ea"/>
                <a:cs typeface="+mn-cs"/>
              </a:rPr>
              <a:t>hive.mapred.mode</a:t>
            </a:r>
            <a:r>
              <a:rPr lang="en-US" sz="1200" b="0" i="0" u="sng" kern="1200" dirty="0" smtClean="0">
                <a:solidFill>
                  <a:schemeClr val="tx1"/>
                </a:solidFill>
                <a:effectLst/>
                <a:latin typeface="+mn-lt"/>
                <a:ea typeface="+mn-ea"/>
                <a:cs typeface="+mn-cs"/>
              </a:rPr>
              <a:t> = strict</a:t>
            </a:r>
            <a:r>
              <a:rPr lang="en-US" sz="1200" b="0" i="0" kern="1200" dirty="0" smtClean="0">
                <a:solidFill>
                  <a:schemeClr val="tx1"/>
                </a:solidFill>
                <a:effectLst/>
                <a:latin typeface="+mn-lt"/>
                <a:ea typeface="+mn-ea"/>
                <a:cs typeface="+mn-cs"/>
              </a:rPr>
              <a:t> and you do not specify “limit”, there are error out. </a:t>
            </a:r>
          </a:p>
          <a:p>
            <a:pPr fontAlgn="base"/>
            <a:r>
              <a:rPr lang="en-US" sz="1200" b="1" i="0" kern="1200" dirty="0" smtClean="0">
                <a:solidFill>
                  <a:schemeClr val="tx1"/>
                </a:solidFill>
                <a:effectLst/>
                <a:latin typeface="+mn-lt"/>
                <a:ea typeface="+mn-ea"/>
                <a:cs typeface="+mn-cs"/>
              </a:rPr>
              <a:t>SORT BY  (ASC|DESC) </a:t>
            </a:r>
            <a:r>
              <a:rPr lang="en-US" sz="1200" b="0" i="0" kern="1200" dirty="0" smtClean="0">
                <a:solidFill>
                  <a:schemeClr val="tx1"/>
                </a:solidFill>
                <a:effectLst/>
                <a:latin typeface="+mn-lt"/>
                <a:ea typeface="+mn-ea"/>
                <a:cs typeface="+mn-cs"/>
              </a:rPr>
              <a:t>: This dictates which columns to </a:t>
            </a:r>
            <a:r>
              <a:rPr lang="en-US" sz="1200" b="1" i="0" kern="1200" dirty="0" smtClean="0">
                <a:solidFill>
                  <a:schemeClr val="tx1"/>
                </a:solidFill>
                <a:effectLst/>
                <a:latin typeface="+mn-lt"/>
                <a:ea typeface="+mn-ea"/>
                <a:cs typeface="+mn-cs"/>
              </a:rPr>
              <a:t>sort by</a:t>
            </a:r>
            <a:r>
              <a:rPr lang="en-US" sz="1200" b="0" i="0" kern="1200" dirty="0" smtClean="0">
                <a:solidFill>
                  <a:schemeClr val="tx1"/>
                </a:solidFill>
                <a:effectLst/>
                <a:latin typeface="+mn-lt"/>
                <a:ea typeface="+mn-ea"/>
                <a:cs typeface="+mn-cs"/>
              </a:rPr>
              <a:t> when ordering reducer input records. That means it complete sort before data sending to reducer. “Sort by” does not perform global sort and only make sure locally sorted in each reducer unless you set </a:t>
            </a:r>
            <a:r>
              <a:rPr lang="en-US" sz="1200" b="0" i="0" u="sng" kern="1200" dirty="0" err="1" smtClean="0">
                <a:solidFill>
                  <a:schemeClr val="tx1"/>
                </a:solidFill>
                <a:effectLst/>
                <a:latin typeface="+mn-lt"/>
                <a:ea typeface="+mn-ea"/>
                <a:cs typeface="+mn-cs"/>
              </a:rPr>
              <a:t>mapred.reduce.tasks</a:t>
            </a:r>
            <a:r>
              <a:rPr lang="en-US" sz="1200" b="0" i="0" u="sng" kern="1200" dirty="0" smtClean="0">
                <a:solidFill>
                  <a:schemeClr val="tx1"/>
                </a:solidFill>
                <a:effectLst/>
                <a:latin typeface="+mn-lt"/>
                <a:ea typeface="+mn-ea"/>
                <a:cs typeface="+mn-cs"/>
              </a:rPr>
              <a:t>=1. </a:t>
            </a:r>
            <a:r>
              <a:rPr lang="en-US" sz="1200" b="0" i="0" kern="1200" dirty="0" smtClean="0">
                <a:solidFill>
                  <a:schemeClr val="tx1"/>
                </a:solidFill>
                <a:effectLst/>
                <a:latin typeface="+mn-lt"/>
                <a:ea typeface="+mn-ea"/>
                <a:cs typeface="+mn-cs"/>
              </a:rPr>
              <a:t>In this case, it is equal to result of “order by”</a:t>
            </a:r>
          </a:p>
          <a:p>
            <a:pPr fontAlgn="base"/>
            <a:r>
              <a:rPr lang="en-US" sz="1200" b="1" i="0" kern="1200" dirty="0" smtClean="0">
                <a:solidFill>
                  <a:schemeClr val="tx1"/>
                </a:solidFill>
                <a:effectLst/>
                <a:latin typeface="+mn-lt"/>
                <a:ea typeface="+mn-ea"/>
                <a:cs typeface="+mn-cs"/>
              </a:rPr>
              <a:t>DISTRIBUTE BY </a:t>
            </a:r>
            <a:r>
              <a:rPr lang="en-US" sz="1200" b="0" i="0" kern="1200" dirty="0" smtClean="0">
                <a:solidFill>
                  <a:schemeClr val="tx1"/>
                </a:solidFill>
                <a:effectLst/>
                <a:latin typeface="+mn-lt"/>
                <a:ea typeface="+mn-ea"/>
                <a:cs typeface="+mn-cs"/>
              </a:rPr>
              <a:t>: Rows with matching column values will partition to the same reducer. </a:t>
            </a:r>
            <a:r>
              <a:rPr lang="en-US" sz="1200" b="0" i="0" kern="1200" smtClean="0">
                <a:solidFill>
                  <a:schemeClr val="tx1"/>
                </a:solidFill>
                <a:effectLst/>
                <a:latin typeface="+mn-lt"/>
                <a:ea typeface="+mn-ea"/>
                <a:cs typeface="+mn-cs"/>
              </a:rPr>
              <a:t>When used alone, it does not guarantee sorted input to the reducer.</a:t>
            </a:r>
          </a:p>
          <a:p>
            <a:endParaRPr lang="en-US" dirty="0"/>
          </a:p>
        </p:txBody>
      </p:sp>
      <p:sp>
        <p:nvSpPr>
          <p:cNvPr id="4" name="Slide Number Placeholder 3"/>
          <p:cNvSpPr>
            <a:spLocks noGrp="1"/>
          </p:cNvSpPr>
          <p:nvPr>
            <p:ph type="sldNum" sz="quarter" idx="10"/>
          </p:nvPr>
        </p:nvSpPr>
        <p:spPr/>
        <p:txBody>
          <a:bodyPr/>
          <a:lstStyle/>
          <a:p>
            <a:fld id="{063A218D-F311-4799-90C5-974E162849B4}" type="slidenum">
              <a:rPr lang="en-US" smtClean="0"/>
              <a:pPr/>
              <a:t>47</a:t>
            </a:fld>
            <a:endParaRPr lang="en-US" dirty="0"/>
          </a:p>
        </p:txBody>
      </p:sp>
    </p:spTree>
    <p:extLst>
      <p:ext uri="{BB962C8B-B14F-4D97-AF65-F5344CB8AC3E}">
        <p14:creationId xmlns:p14="http://schemas.microsoft.com/office/powerpoint/2010/main" val="6318541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F072B37-25DA-4DB3-B0D1-E1A7121816D1}" type="slidenum">
              <a:rPr lang="en-US" smtClean="0"/>
              <a:pPr>
                <a:defRPr/>
              </a:pPr>
              <a:t>49</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bwMode="auto">
          <a:noFill/>
          <a:ln>
            <a:solidFill>
              <a:srgbClr val="000000"/>
            </a:solidFill>
            <a:miter lim="800000"/>
            <a:headEnd/>
            <a:tailEnd/>
          </a:ln>
        </p:spPr>
      </p:sp>
      <p:sp>
        <p:nvSpPr>
          <p:cNvPr id="12800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b="1" dirty="0" smtClean="0"/>
              <a:t>No transcript required</a:t>
            </a:r>
          </a:p>
          <a:p>
            <a:endParaRPr lang="en-US" dirty="0" smtClean="0"/>
          </a:p>
        </p:txBody>
      </p:sp>
      <p:sp>
        <p:nvSpPr>
          <p:cNvPr id="4" name="Slide Number Placeholder 3"/>
          <p:cNvSpPr>
            <a:spLocks noGrp="1"/>
          </p:cNvSpPr>
          <p:nvPr>
            <p:ph type="sldNum" sz="quarter" idx="5"/>
          </p:nvPr>
        </p:nvSpPr>
        <p:spPr/>
        <p:txBody>
          <a:bodyPr/>
          <a:lstStyle/>
          <a:p>
            <a:pPr>
              <a:defRPr/>
            </a:pPr>
            <a:fld id="{8FDA6654-87D6-422A-80C7-8B9B2BD116E9}" type="slidenum">
              <a:rPr lang="en-US" smtClean="0"/>
              <a:pPr>
                <a:defRPr/>
              </a:pPr>
              <a:t>53</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bwMode="auto">
          <a:noFill/>
          <a:ln>
            <a:solidFill>
              <a:srgbClr val="000000"/>
            </a:solidFill>
            <a:miter lim="800000"/>
            <a:headEnd/>
            <a:tailEnd/>
          </a:ln>
        </p:spPr>
      </p:sp>
      <p:sp>
        <p:nvSpPr>
          <p:cNvPr id="13619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b="1" dirty="0" smtClean="0"/>
              <a:t>No transcript required</a:t>
            </a:r>
          </a:p>
          <a:p>
            <a:endParaRPr lang="en-US" dirty="0" smtClean="0"/>
          </a:p>
        </p:txBody>
      </p:sp>
      <p:sp>
        <p:nvSpPr>
          <p:cNvPr id="4" name="Slide Number Placeholder 3"/>
          <p:cNvSpPr>
            <a:spLocks noGrp="1"/>
          </p:cNvSpPr>
          <p:nvPr>
            <p:ph type="sldNum" sz="quarter" idx="5"/>
          </p:nvPr>
        </p:nvSpPr>
        <p:spPr/>
        <p:txBody>
          <a:bodyPr/>
          <a:lstStyle/>
          <a:p>
            <a:pPr>
              <a:defRPr/>
            </a:pPr>
            <a:fld id="{D06D3E72-1F6C-48D8-B1AF-8A1DAC1B9F62}" type="slidenum">
              <a:rPr lang="en-US" smtClean="0"/>
              <a:pPr>
                <a:defRPr/>
              </a:pPr>
              <a:t>54</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bwMode="auto">
          <a:noFill/>
          <a:ln>
            <a:solidFill>
              <a:srgbClr val="000000"/>
            </a:solidFill>
            <a:miter lim="800000"/>
            <a:headEnd/>
            <a:tailEnd/>
          </a:ln>
        </p:spPr>
      </p:sp>
      <p:sp>
        <p:nvSpPr>
          <p:cNvPr id="13721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Note that only equality joins are supported</a:t>
            </a:r>
          </a:p>
          <a:p>
            <a:r>
              <a:rPr lang="en-US" dirty="0" smtClean="0">
                <a:sym typeface="Wingdings" pitchFamily="2" charset="2"/>
              </a:rPr>
              <a:t>a.id = b.id is supported</a:t>
            </a:r>
            <a:endParaRPr lang="en-US" dirty="0" smtClean="0">
              <a:latin typeface="Arial" charset="0"/>
              <a:cs typeface="Arial" charset="0"/>
              <a:sym typeface="Wingdings" pitchFamily="2" charset="2"/>
            </a:endParaRPr>
          </a:p>
          <a:p>
            <a:r>
              <a:rPr lang="en-US" dirty="0" smtClean="0">
                <a:latin typeface="Arial" charset="0"/>
                <a:cs typeface="Arial" charset="0"/>
                <a:sym typeface="Wingdings" pitchFamily="2" charset="2"/>
              </a:rPr>
              <a:t>a.id &lt;&gt; b.id not supported</a:t>
            </a:r>
          </a:p>
          <a:p>
            <a:endParaRPr lang="en-US" dirty="0" smtClean="0">
              <a:latin typeface="Arial" charset="0"/>
              <a:cs typeface="Arial" charset="0"/>
              <a:sym typeface="Wingdings" pitchFamily="2" charset="2"/>
            </a:endParaRPr>
          </a:p>
          <a:p>
            <a:r>
              <a:rPr lang="en-US" dirty="0" smtClean="0"/>
              <a:t>Inner joins:-The INNER JOIN keyword selects all rows from both tables as long as there is a match between the columns in both tables.</a:t>
            </a:r>
          </a:p>
          <a:p>
            <a:r>
              <a:rPr lang="en-US" dirty="0" smtClean="0">
                <a:sym typeface="Wingdings" pitchFamily="2" charset="2"/>
              </a:rPr>
              <a:t></a:t>
            </a:r>
            <a:r>
              <a:rPr lang="en-US" dirty="0" smtClean="0"/>
              <a:t>LEFT, RIGHT, and FULL OUTER joins exist in order to provide more control over ON clauses for which there is no match.</a:t>
            </a:r>
          </a:p>
          <a:p>
            <a:endParaRPr lang="en-US" dirty="0" smtClean="0"/>
          </a:p>
          <a:p>
            <a:r>
              <a:rPr lang="en-US" dirty="0" smtClean="0"/>
              <a:t>*Left Outer joins:-The LEFT JOIN keyword returns all rows from the left table, with the matching rows in the right table. The result is NULL in the right side when there is no match.</a:t>
            </a:r>
          </a:p>
          <a:p>
            <a:endParaRPr lang="en-US" dirty="0" smtClean="0"/>
          </a:p>
          <a:p>
            <a:r>
              <a:rPr lang="en-US" dirty="0" smtClean="0"/>
              <a:t>*Right Outer joins:- The RIGHT JOIN keyword returns all rows from the right table, with the matching rows in the left table. The result is NULL in the left side when there is no match.</a:t>
            </a:r>
          </a:p>
          <a:p>
            <a:endParaRPr lang="en-US" dirty="0" smtClean="0"/>
          </a:p>
          <a:p>
            <a:r>
              <a:rPr lang="en-US" dirty="0" smtClean="0"/>
              <a:t>*Full Outer joins:- The FULL OUTER JOIN keyword returns all rows from the left table and from the right table.</a:t>
            </a:r>
          </a:p>
          <a:p>
            <a:r>
              <a:rPr lang="en-US" dirty="0" smtClean="0"/>
              <a:t>The FULL OUTER JOIN keyword combines the result of both LEFT and RIGHT joins.</a:t>
            </a:r>
          </a:p>
          <a:p>
            <a:endParaRPr lang="en-US" dirty="0" smtClean="0"/>
          </a:p>
          <a:p>
            <a:r>
              <a:rPr lang="en-US" dirty="0" smtClean="0"/>
              <a:t>*LEFT SEMI JOIN:- implements the uncorrelated IN/EXISTS subquery semantics in an efficient way. Since Hive currently does not support IN/EXISTS subqueries, you can rewrite your queries using LEFT SEMI JOIN. The restrictions of using LEFT SEMI JOIN is that the right-hand-side table should only be referenced in the join condition (ON-clause), but not in WHERE- or SELECT-clauses etc. </a:t>
            </a:r>
          </a:p>
        </p:txBody>
      </p:sp>
      <p:sp>
        <p:nvSpPr>
          <p:cNvPr id="4" name="Slide Number Placeholder 3"/>
          <p:cNvSpPr>
            <a:spLocks noGrp="1"/>
          </p:cNvSpPr>
          <p:nvPr>
            <p:ph type="sldNum" sz="quarter" idx="5"/>
          </p:nvPr>
        </p:nvSpPr>
        <p:spPr/>
        <p:txBody>
          <a:bodyPr/>
          <a:lstStyle/>
          <a:p>
            <a:pPr>
              <a:defRPr/>
            </a:pPr>
            <a:fld id="{CC3E6686-D8C1-45C6-878C-92E18EE9477F}" type="slidenum">
              <a:rPr lang="en-US" smtClean="0"/>
              <a:pPr>
                <a:defRPr/>
              </a:pPr>
              <a:t>55</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p:spPr>
      </p:sp>
      <p:sp>
        <p:nvSpPr>
          <p:cNvPr id="13824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sym typeface="Wingdings" pitchFamily="2" charset="2"/>
              </a:rPr>
              <a:t>As of 0.7.0 Hive no longer needs the hint and can perform this automatically.</a:t>
            </a:r>
            <a:endParaRPr lang="en-US" dirty="0" smtClean="0"/>
          </a:p>
        </p:txBody>
      </p:sp>
      <p:sp>
        <p:nvSpPr>
          <p:cNvPr id="4" name="Slide Number Placeholder 3"/>
          <p:cNvSpPr>
            <a:spLocks noGrp="1"/>
          </p:cNvSpPr>
          <p:nvPr>
            <p:ph type="sldNum" sz="quarter" idx="5"/>
          </p:nvPr>
        </p:nvSpPr>
        <p:spPr/>
        <p:txBody>
          <a:bodyPr/>
          <a:lstStyle/>
          <a:p>
            <a:pPr>
              <a:defRPr/>
            </a:pPr>
            <a:fld id="{211C5F86-C9D1-4058-ADB8-92444F059BB2}" type="slidenum">
              <a:rPr lang="en-US" smtClean="0"/>
              <a:pPr>
                <a:defRPr/>
              </a:pPr>
              <a:t>57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1"/>
          <p:cNvSpPr>
            <a:spLocks noGrp="1" noRot="1" noChangeAspect="1" noTextEdit="1"/>
          </p:cNvSpPr>
          <p:nvPr>
            <p:ph type="sldImg"/>
          </p:nvPr>
        </p:nvSpPr>
        <p:spPr bwMode="auto">
          <a:noFill/>
          <a:ln>
            <a:solidFill>
              <a:srgbClr val="000000"/>
            </a:solidFill>
            <a:miter lim="800000"/>
            <a:headEnd/>
            <a:tailEnd/>
          </a:ln>
        </p:spPr>
      </p:sp>
      <p:sp>
        <p:nvSpPr>
          <p:cNvPr id="13926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sym typeface="Wingdings" pitchFamily="2" charset="2"/>
              </a:rPr>
              <a:t>Note that alternative syntax often used by popular RDBMSs is not supported:</a:t>
            </a:r>
          </a:p>
          <a:p>
            <a:r>
              <a:rPr lang="en-US" dirty="0" smtClean="0">
                <a:sym typeface="Wingdings" pitchFamily="2" charset="2"/>
              </a:rPr>
              <a:t>                 SELECT cols FROM t1,t2 WHERE …….</a:t>
            </a:r>
            <a:endParaRPr lang="en-US" dirty="0" smtClean="0"/>
          </a:p>
        </p:txBody>
      </p:sp>
      <p:sp>
        <p:nvSpPr>
          <p:cNvPr id="4" name="Slide Number Placeholder 3"/>
          <p:cNvSpPr>
            <a:spLocks noGrp="1"/>
          </p:cNvSpPr>
          <p:nvPr>
            <p:ph type="sldNum" sz="quarter" idx="5"/>
          </p:nvPr>
        </p:nvSpPr>
        <p:spPr/>
        <p:txBody>
          <a:bodyPr/>
          <a:lstStyle/>
          <a:p>
            <a:pPr>
              <a:defRPr/>
            </a:pPr>
            <a:fld id="{1A4E0AEE-3AA8-4D53-B820-610066740F2E}" type="slidenum">
              <a:rPr lang="en-US" smtClean="0"/>
              <a:pPr>
                <a:defRPr/>
              </a:pPr>
              <a:t>60</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p:cNvSpPr>
            <a:spLocks noGrp="1" noRot="1" noChangeAspect="1" noTextEdit="1"/>
          </p:cNvSpPr>
          <p:nvPr>
            <p:ph type="sldImg"/>
          </p:nvPr>
        </p:nvSpPr>
        <p:spPr bwMode="auto">
          <a:noFill/>
          <a:ln>
            <a:solidFill>
              <a:srgbClr val="000000"/>
            </a:solidFill>
            <a:miter lim="800000"/>
            <a:headEnd/>
            <a:tailEnd/>
          </a:ln>
        </p:spPr>
      </p:sp>
      <p:sp>
        <p:nvSpPr>
          <p:cNvPr id="14029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b="1" dirty="0" smtClean="0"/>
              <a:t>No transcript required</a:t>
            </a:r>
          </a:p>
          <a:p>
            <a:endParaRPr lang="en-US" dirty="0" smtClean="0"/>
          </a:p>
        </p:txBody>
      </p:sp>
      <p:sp>
        <p:nvSpPr>
          <p:cNvPr id="4" name="Slide Number Placeholder 3"/>
          <p:cNvSpPr>
            <a:spLocks noGrp="1"/>
          </p:cNvSpPr>
          <p:nvPr>
            <p:ph type="sldNum" sz="quarter" idx="5"/>
          </p:nvPr>
        </p:nvSpPr>
        <p:spPr/>
        <p:txBody>
          <a:bodyPr/>
          <a:lstStyle/>
          <a:p>
            <a:pPr>
              <a:defRPr/>
            </a:pPr>
            <a:fld id="{87DB138A-F173-48BE-BA44-A9CDD2AF9C21}" type="slidenum">
              <a:rPr lang="en-US" smtClean="0"/>
              <a:pPr>
                <a:defRPr/>
              </a:pPr>
              <a:t>67</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bwMode="auto">
          <a:noFill/>
          <a:ln>
            <a:solidFill>
              <a:srgbClr val="000000"/>
            </a:solidFill>
            <a:miter lim="800000"/>
            <a:headEnd/>
            <a:tailEnd/>
          </a:ln>
        </p:spPr>
      </p:sp>
      <p:sp>
        <p:nvSpPr>
          <p:cNvPr id="11981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b="1" dirty="0" smtClean="0"/>
              <a:t>No transcript required</a:t>
            </a:r>
          </a:p>
          <a:p>
            <a:endParaRPr lang="en-US" dirty="0" smtClean="0"/>
          </a:p>
        </p:txBody>
      </p:sp>
      <p:sp>
        <p:nvSpPr>
          <p:cNvPr id="4" name="Slide Number Placeholder 3"/>
          <p:cNvSpPr>
            <a:spLocks noGrp="1"/>
          </p:cNvSpPr>
          <p:nvPr>
            <p:ph type="sldNum" sz="quarter" idx="5"/>
          </p:nvPr>
        </p:nvSpPr>
        <p:spPr/>
        <p:txBody>
          <a:bodyPr/>
          <a:lstStyle/>
          <a:p>
            <a:pPr>
              <a:defRPr/>
            </a:pPr>
            <a:fld id="{65B75553-F473-4EE4-8969-E94BD9B8D704}" type="slidenum">
              <a:rPr lang="en-US" smtClean="0"/>
              <a:pPr>
                <a:defRPr/>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lnSpcReduction="10000"/>
          </a:bodyPr>
          <a:lstStyle/>
          <a:p>
            <a:pPr>
              <a:defRPr/>
            </a:pPr>
            <a:r>
              <a:rPr lang="en-US" dirty="0" smtClean="0"/>
              <a:t>*</a:t>
            </a:r>
            <a:r>
              <a:rPr lang="en-US" b="1" dirty="0" smtClean="0"/>
              <a:t>round</a:t>
            </a:r>
            <a:r>
              <a:rPr lang="en-US" dirty="0" smtClean="0"/>
              <a:t>():-The round function returns the value rounded to n integer places</a:t>
            </a:r>
          </a:p>
          <a:p>
            <a:pPr>
              <a:defRPr/>
            </a:pPr>
            <a:r>
              <a:rPr lang="en-US" dirty="0" smtClean="0"/>
              <a:t>*</a:t>
            </a:r>
            <a:r>
              <a:rPr lang="en-US" b="1" dirty="0" smtClean="0"/>
              <a:t>floor</a:t>
            </a:r>
            <a:r>
              <a:rPr lang="en-US" dirty="0" smtClean="0"/>
              <a:t>():-The floor function returns the largest integer less than or equal to the given value</a:t>
            </a:r>
          </a:p>
          <a:p>
            <a:pPr>
              <a:defRPr/>
            </a:pPr>
            <a:r>
              <a:rPr lang="en-US" dirty="0" smtClean="0"/>
              <a:t>*</a:t>
            </a:r>
            <a:r>
              <a:rPr lang="en-US" b="1" dirty="0" smtClean="0"/>
              <a:t>ceil</a:t>
            </a:r>
            <a:r>
              <a:rPr lang="en-US" dirty="0" smtClean="0"/>
              <a:t>():-The ceil function returns the smallest integer greater than or equal to the decimal value n.</a:t>
            </a:r>
          </a:p>
          <a:p>
            <a:pPr>
              <a:defRPr/>
            </a:pPr>
            <a:r>
              <a:rPr lang="en-US" dirty="0" smtClean="0"/>
              <a:t>*</a:t>
            </a:r>
            <a:r>
              <a:rPr lang="en-US" b="1" dirty="0" smtClean="0"/>
              <a:t>rand</a:t>
            </a:r>
            <a:r>
              <a:rPr lang="en-US" dirty="0" smtClean="0"/>
              <a:t> ( [int seed] ):-</a:t>
            </a:r>
            <a:br>
              <a:rPr lang="en-US" dirty="0" smtClean="0"/>
            </a:br>
            <a:r>
              <a:rPr lang="en-US" dirty="0" smtClean="0"/>
              <a:t>The rand function returns a random number. If you specify the seed value, the generated random number will become deterministic.</a:t>
            </a:r>
          </a:p>
          <a:p>
            <a:pPr>
              <a:defRPr/>
            </a:pPr>
            <a:r>
              <a:rPr lang="en-US" dirty="0" smtClean="0"/>
              <a:t>*</a:t>
            </a:r>
            <a:r>
              <a:rPr lang="en-US" b="1" dirty="0" smtClean="0"/>
              <a:t>exp</a:t>
            </a:r>
            <a:r>
              <a:rPr lang="en-US" dirty="0" smtClean="0"/>
              <a:t>():-The exp function returns e to the power of n. Where e is the base of natural logarithm and its value is 2.718.</a:t>
            </a:r>
          </a:p>
          <a:p>
            <a:pPr>
              <a:defRPr/>
            </a:pPr>
            <a:r>
              <a:rPr lang="en-US" dirty="0" smtClean="0"/>
              <a:t>*</a:t>
            </a:r>
            <a:r>
              <a:rPr lang="en-US" b="1" dirty="0" smtClean="0"/>
              <a:t>log</a:t>
            </a:r>
            <a:r>
              <a:rPr lang="en-US" dirty="0" smtClean="0"/>
              <a:t>():-The log function returns the base logarithm of the number </a:t>
            </a:r>
          </a:p>
          <a:p>
            <a:pPr>
              <a:defRPr/>
            </a:pPr>
            <a:r>
              <a:rPr lang="en-US" dirty="0" smtClean="0"/>
              <a:t>*</a:t>
            </a:r>
            <a:r>
              <a:rPr lang="en-US" b="1" dirty="0" smtClean="0"/>
              <a:t>sqrt</a:t>
            </a:r>
            <a:r>
              <a:rPr lang="en-US" dirty="0" smtClean="0"/>
              <a:t>():-The sqrt function returns the square root of the number</a:t>
            </a:r>
            <a:br>
              <a:rPr lang="en-US" dirty="0" smtClean="0"/>
            </a:br>
            <a:r>
              <a:rPr lang="en-US" dirty="0" smtClean="0"/>
              <a:t>*</a:t>
            </a:r>
            <a:r>
              <a:rPr lang="en-US" b="1" dirty="0" smtClean="0"/>
              <a:t>abs</a:t>
            </a:r>
            <a:r>
              <a:rPr lang="en-US" dirty="0" smtClean="0"/>
              <a:t>():-The abs function returns the absolute value of a number</a:t>
            </a:r>
          </a:p>
          <a:p>
            <a:pPr>
              <a:defRPr/>
            </a:pPr>
            <a:r>
              <a:rPr lang="en-US" dirty="0" smtClean="0"/>
              <a:t>*</a:t>
            </a:r>
            <a:r>
              <a:rPr lang="en-US" b="1" dirty="0" smtClean="0"/>
              <a:t>sin</a:t>
            </a:r>
            <a:r>
              <a:rPr lang="en-US" dirty="0" smtClean="0"/>
              <a:t>():-The sin function returns the sin of a number.</a:t>
            </a:r>
          </a:p>
          <a:p>
            <a:pPr>
              <a:defRPr/>
            </a:pPr>
            <a:r>
              <a:rPr lang="en-US" dirty="0" smtClean="0"/>
              <a:t>*</a:t>
            </a:r>
            <a:r>
              <a:rPr lang="en-US" b="1" dirty="0" smtClean="0"/>
              <a:t>cos</a:t>
            </a:r>
            <a:r>
              <a:rPr lang="en-US" dirty="0" smtClean="0"/>
              <a:t>( double n ):-</a:t>
            </a:r>
            <a:br>
              <a:rPr lang="en-US" dirty="0" smtClean="0"/>
            </a:br>
            <a:r>
              <a:rPr lang="en-US" dirty="0" smtClean="0"/>
              <a:t>The cos function returns the cosine of the value n. Here n should be specified in radians.</a:t>
            </a:r>
            <a:br>
              <a:rPr lang="en-US" dirty="0" smtClean="0"/>
            </a:br>
            <a:r>
              <a:rPr lang="en-US" dirty="0" smtClean="0"/>
              <a:t>Example: COS(180*3.1415926/180)</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5"/>
          </p:nvPr>
        </p:nvSpPr>
        <p:spPr/>
        <p:txBody>
          <a:bodyPr/>
          <a:lstStyle/>
          <a:p>
            <a:pPr>
              <a:defRPr/>
            </a:pPr>
            <a:fld id="{D0B8B987-B45B-4684-BE10-B53DFF38647F}" type="slidenum">
              <a:rPr lang="en-US" smtClean="0"/>
              <a:pPr>
                <a:defRPr/>
              </a:pPr>
              <a:t>69</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p:cNvSpPr>
            <a:spLocks noGrp="1" noRot="1" noChangeAspect="1" noTextEdit="1"/>
          </p:cNvSpPr>
          <p:nvPr>
            <p:ph type="sldImg"/>
          </p:nvPr>
        </p:nvSpPr>
        <p:spPr bwMode="auto">
          <a:noFill/>
          <a:ln>
            <a:solidFill>
              <a:srgbClr val="000000"/>
            </a:solidFill>
            <a:miter lim="800000"/>
            <a:headEnd/>
            <a:tailEnd/>
          </a:ln>
        </p:spPr>
      </p:sp>
      <p:sp>
        <p:nvSpPr>
          <p:cNvPr id="14233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*length()-The length function returns the number of characters in a string.</a:t>
            </a:r>
          </a:p>
          <a:p>
            <a:r>
              <a:rPr lang="en-US" dirty="0" smtClean="0"/>
              <a:t>*concat()-The CONCAT function concatenates all the strings.</a:t>
            </a:r>
          </a:p>
          <a:p>
            <a:r>
              <a:rPr lang="en-US" dirty="0" smtClean="0"/>
              <a:t>*substr()-The substr or SUBSTRING function returns a part of the source string from the start position with the specified length of characters. If the length is not given, then it returns from the start position to the end of the string.</a:t>
            </a:r>
            <a:br>
              <a:rPr lang="en-US" dirty="0" smtClean="0"/>
            </a:br>
            <a:endParaRPr lang="en-US" dirty="0" smtClean="0"/>
          </a:p>
          <a:p>
            <a:r>
              <a:rPr lang="en-US" dirty="0" smtClean="0"/>
              <a:t>*upper()-Returns the string resulting from converting all characters of given string to upper case. </a:t>
            </a:r>
          </a:p>
          <a:p>
            <a:r>
              <a:rPr lang="en-US" dirty="0" smtClean="0"/>
              <a:t>*lower()-Returns the string resulting from converting all characters of given string to lower case.</a:t>
            </a:r>
          </a:p>
          <a:p>
            <a:r>
              <a:rPr lang="en-US" dirty="0" smtClean="0"/>
              <a:t>*trim()-The trim function removes both the trailing and leading spaces from the string.</a:t>
            </a:r>
          </a:p>
          <a:p>
            <a:r>
              <a:rPr lang="en-US" dirty="0" smtClean="0"/>
              <a:t>*regexp_replace()-Returns the string resulting from replacing all substrings in INITIAL_STRING that match the regular expression syntax defined in PATTERN with instances of REPLACEMENT.</a:t>
            </a:r>
          </a:p>
        </p:txBody>
      </p:sp>
      <p:sp>
        <p:nvSpPr>
          <p:cNvPr id="4" name="Slide Number Placeholder 3"/>
          <p:cNvSpPr>
            <a:spLocks noGrp="1"/>
          </p:cNvSpPr>
          <p:nvPr>
            <p:ph type="sldNum" sz="quarter" idx="5"/>
          </p:nvPr>
        </p:nvSpPr>
        <p:spPr/>
        <p:txBody>
          <a:bodyPr/>
          <a:lstStyle/>
          <a:p>
            <a:pPr>
              <a:defRPr/>
            </a:pPr>
            <a:fld id="{F5A053AE-0FA2-4038-B12C-CC56399F41DB}" type="slidenum">
              <a:rPr lang="en-US" smtClean="0"/>
              <a:pPr>
                <a:defRPr/>
              </a:pPr>
              <a:t>70</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Image Placeholder 1"/>
          <p:cNvSpPr>
            <a:spLocks noGrp="1" noRot="1" noChangeAspect="1" noTextEdit="1"/>
          </p:cNvSpPr>
          <p:nvPr>
            <p:ph type="sldImg"/>
          </p:nvPr>
        </p:nvSpPr>
        <p:spPr bwMode="auto">
          <a:noFill/>
          <a:ln>
            <a:solidFill>
              <a:srgbClr val="000000"/>
            </a:solidFill>
            <a:miter lim="800000"/>
            <a:headEnd/>
            <a:tailEnd/>
          </a:ln>
        </p:spPr>
      </p:sp>
      <p:sp>
        <p:nvSpPr>
          <p:cNvPr id="14336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*unix_timestamp()-This function returns the number of seconds from the Unix epoch (1970-01-01 00:00:00 UTC) using the default time zone.</a:t>
            </a:r>
          </a:p>
          <a:p>
            <a:r>
              <a:rPr lang="en-US" dirty="0" smtClean="0"/>
              <a:t>*from_unixtime()-The </a:t>
            </a:r>
            <a:r>
              <a:rPr lang="en-US" b="1" dirty="0" smtClean="0"/>
              <a:t>from_unixtime</a:t>
            </a:r>
            <a:r>
              <a:rPr lang="en-US" dirty="0" smtClean="0"/>
              <a:t> function converts the specified number of seconds from Unix epoch and returns the date in the format 'yyyy-MM-dd HH:mm:ss'.</a:t>
            </a:r>
          </a:p>
          <a:p>
            <a:r>
              <a:rPr lang="en-US" dirty="0" smtClean="0"/>
              <a:t>*to_date()-The </a:t>
            </a:r>
            <a:r>
              <a:rPr lang="en-US" b="1" dirty="0" smtClean="0"/>
              <a:t>to_date </a:t>
            </a:r>
            <a:r>
              <a:rPr lang="en-US" dirty="0" smtClean="0"/>
              <a:t>function returns the date part of the timestamp in the format 'yyyy-MM-dd'.</a:t>
            </a:r>
          </a:p>
          <a:p>
            <a:r>
              <a:rPr lang="en-US" dirty="0" smtClean="0"/>
              <a:t>*year()-The </a:t>
            </a:r>
            <a:r>
              <a:rPr lang="en-US" b="1" dirty="0" smtClean="0"/>
              <a:t>year</a:t>
            </a:r>
            <a:r>
              <a:rPr lang="en-US" dirty="0" smtClean="0"/>
              <a:t> function returns the year part of the date.</a:t>
            </a:r>
          </a:p>
          <a:p>
            <a:r>
              <a:rPr lang="en-US" dirty="0" smtClean="0"/>
              <a:t>*month()-The </a:t>
            </a:r>
            <a:r>
              <a:rPr lang="en-US" b="1" dirty="0" smtClean="0"/>
              <a:t>month</a:t>
            </a:r>
            <a:r>
              <a:rPr lang="en-US" dirty="0" smtClean="0"/>
              <a:t> function returns the month part of the date.</a:t>
            </a:r>
          </a:p>
          <a:p>
            <a:r>
              <a:rPr lang="en-US" dirty="0" smtClean="0"/>
              <a:t>*day()-The </a:t>
            </a:r>
            <a:r>
              <a:rPr lang="en-US" b="1" dirty="0" smtClean="0"/>
              <a:t>day</a:t>
            </a:r>
            <a:r>
              <a:rPr lang="en-US" dirty="0" smtClean="0"/>
              <a:t> function returns the day part of the date.</a:t>
            </a:r>
          </a:p>
          <a:p>
            <a:r>
              <a:rPr lang="en-US" dirty="0" smtClean="0"/>
              <a:t>*date_add()-The </a:t>
            </a:r>
            <a:r>
              <a:rPr lang="en-US" b="1" dirty="0" smtClean="0"/>
              <a:t>date_add</a:t>
            </a:r>
            <a:r>
              <a:rPr lang="en-US" dirty="0" smtClean="0"/>
              <a:t> function adds the number of days to the specified date</a:t>
            </a:r>
          </a:p>
          <a:p>
            <a:r>
              <a:rPr lang="en-US" dirty="0" smtClean="0"/>
              <a:t>*date_sub()-The </a:t>
            </a:r>
            <a:r>
              <a:rPr lang="en-US" b="1" dirty="0" smtClean="0"/>
              <a:t>date_sub</a:t>
            </a:r>
            <a:r>
              <a:rPr lang="en-US" dirty="0" smtClean="0"/>
              <a:t> function subtracts the number of days to the specified date</a:t>
            </a:r>
          </a:p>
          <a:p>
            <a:r>
              <a:rPr lang="en-US" dirty="0" smtClean="0"/>
              <a:t>*datediff()-The </a:t>
            </a:r>
            <a:r>
              <a:rPr lang="en-US" b="1" dirty="0" smtClean="0"/>
              <a:t>datediff</a:t>
            </a:r>
            <a:r>
              <a:rPr lang="en-US" dirty="0" smtClean="0"/>
              <a:t> function returns the number of days between the two given dates</a:t>
            </a:r>
          </a:p>
        </p:txBody>
      </p:sp>
      <p:sp>
        <p:nvSpPr>
          <p:cNvPr id="4" name="Slide Number Placeholder 3"/>
          <p:cNvSpPr>
            <a:spLocks noGrp="1"/>
          </p:cNvSpPr>
          <p:nvPr>
            <p:ph type="sldNum" sz="quarter" idx="5"/>
          </p:nvPr>
        </p:nvSpPr>
        <p:spPr/>
        <p:txBody>
          <a:bodyPr/>
          <a:lstStyle/>
          <a:p>
            <a:pPr>
              <a:defRPr/>
            </a:pPr>
            <a:fld id="{BEB4D654-F892-47A0-8DE6-130448EE92CE}" type="slidenum">
              <a:rPr lang="en-US" smtClean="0"/>
              <a:pPr>
                <a:defRPr/>
              </a:pPr>
              <a:t>71</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Image Placeholder 1"/>
          <p:cNvSpPr>
            <a:spLocks noGrp="1" noRot="1" noChangeAspect="1" noTextEdit="1"/>
          </p:cNvSpPr>
          <p:nvPr>
            <p:ph type="sldImg"/>
          </p:nvPr>
        </p:nvSpPr>
        <p:spPr bwMode="auto">
          <a:noFill/>
          <a:ln>
            <a:solidFill>
              <a:srgbClr val="000000"/>
            </a:solidFill>
            <a:miter lim="800000"/>
            <a:headEnd/>
            <a:tailEnd/>
          </a:ln>
        </p:spPr>
      </p:sp>
      <p:sp>
        <p:nvSpPr>
          <p:cNvPr id="14438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sym typeface="Wingdings" pitchFamily="2" charset="2"/>
              </a:rPr>
              <a:t>stddev_pop()-</a:t>
            </a:r>
            <a:r>
              <a:rPr lang="en-US" dirty="0" smtClean="0"/>
              <a:t>Returns the standard deviation of a numeric column in the group.</a:t>
            </a:r>
          </a:p>
          <a:p>
            <a:endParaRPr lang="en-US" dirty="0" smtClean="0">
              <a:sym typeface="Wingdings" pitchFamily="2" charset="2"/>
            </a:endParaRPr>
          </a:p>
          <a:p>
            <a:r>
              <a:rPr lang="en-US" dirty="0" smtClean="0">
                <a:sym typeface="Wingdings" pitchFamily="2" charset="2"/>
              </a:rPr>
              <a:t>stddev_sample()-</a:t>
            </a:r>
            <a:r>
              <a:rPr lang="en-US" dirty="0" smtClean="0"/>
              <a:t>Returns the unbiased sample standard deviation of a numeric column in the group.</a:t>
            </a:r>
          </a:p>
          <a:p>
            <a:endParaRPr lang="en-US" dirty="0" smtClean="0">
              <a:sym typeface="Wingdings" pitchFamily="2" charset="2"/>
            </a:endParaRPr>
          </a:p>
          <a:p>
            <a:r>
              <a:rPr lang="en-US" dirty="0" smtClean="0">
                <a:sym typeface="Wingdings" pitchFamily="2" charset="2"/>
              </a:rPr>
              <a:t>percentile()-</a:t>
            </a:r>
            <a:r>
              <a:rPr lang="en-US" dirty="0" smtClean="0"/>
              <a:t>Returns the exact p</a:t>
            </a:r>
            <a:r>
              <a:rPr lang="en-US" baseline="30000" dirty="0" smtClean="0"/>
              <a:t>th</a:t>
            </a:r>
            <a:r>
              <a:rPr lang="en-US" dirty="0" smtClean="0"/>
              <a:t> percentile of a column in the group (does not work with floating point types). p must be between 0 and 1. NOTE: A true percentile can only be computed for integer values. Use PERCENTILE_APPROX if your input is non-integral. </a:t>
            </a:r>
          </a:p>
        </p:txBody>
      </p:sp>
      <p:sp>
        <p:nvSpPr>
          <p:cNvPr id="4" name="Slide Number Placeholder 3"/>
          <p:cNvSpPr>
            <a:spLocks noGrp="1"/>
          </p:cNvSpPr>
          <p:nvPr>
            <p:ph type="sldNum" sz="quarter" idx="5"/>
          </p:nvPr>
        </p:nvSpPr>
        <p:spPr/>
        <p:txBody>
          <a:bodyPr/>
          <a:lstStyle/>
          <a:p>
            <a:pPr>
              <a:defRPr/>
            </a:pPr>
            <a:fld id="{1FE0BE1F-D556-455D-BF86-E3BE0560C994}" type="slidenum">
              <a:rPr lang="en-US" smtClean="0"/>
              <a:pPr>
                <a:defRPr/>
              </a:pPr>
              <a:t>72</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Slide Image Placeholder 1"/>
          <p:cNvSpPr>
            <a:spLocks noGrp="1" noRot="1" noChangeAspect="1" noTextEdit="1"/>
          </p:cNvSpPr>
          <p:nvPr>
            <p:ph type="sldImg"/>
          </p:nvPr>
        </p:nvSpPr>
        <p:spPr bwMode="auto">
          <a:noFill/>
          <a:ln>
            <a:solidFill>
              <a:srgbClr val="000000"/>
            </a:solidFill>
            <a:miter lim="800000"/>
            <a:headEnd/>
            <a:tailEnd/>
          </a:ln>
        </p:spPr>
      </p:sp>
      <p:sp>
        <p:nvSpPr>
          <p:cNvPr id="14541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b="1" dirty="0" smtClean="0"/>
              <a:t>No transcript required</a:t>
            </a:r>
          </a:p>
          <a:p>
            <a:endParaRPr lang="en-US" dirty="0" smtClean="0"/>
          </a:p>
        </p:txBody>
      </p:sp>
      <p:sp>
        <p:nvSpPr>
          <p:cNvPr id="4" name="Slide Number Placeholder 3"/>
          <p:cNvSpPr>
            <a:spLocks noGrp="1"/>
          </p:cNvSpPr>
          <p:nvPr>
            <p:ph type="sldNum" sz="quarter" idx="5"/>
          </p:nvPr>
        </p:nvSpPr>
        <p:spPr/>
        <p:txBody>
          <a:bodyPr/>
          <a:lstStyle/>
          <a:p>
            <a:pPr>
              <a:defRPr/>
            </a:pPr>
            <a:fld id="{9A277C81-AF29-4F21-84EF-A3D94945653A}" type="slidenum">
              <a:rPr lang="en-US" smtClean="0"/>
              <a:pPr>
                <a:defRPr/>
              </a:pPr>
              <a:t>75</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Image Placeholder 1"/>
          <p:cNvSpPr>
            <a:spLocks noGrp="1" noRot="1" noChangeAspect="1" noTextEdit="1"/>
          </p:cNvSpPr>
          <p:nvPr>
            <p:ph type="sldImg"/>
          </p:nvPr>
        </p:nvSpPr>
        <p:spPr bwMode="auto">
          <a:noFill/>
          <a:ln>
            <a:solidFill>
              <a:srgbClr val="000000"/>
            </a:solidFill>
            <a:miter lim="800000"/>
            <a:headEnd/>
            <a:tailEnd/>
          </a:ln>
        </p:spPr>
      </p:sp>
      <p:sp>
        <p:nvSpPr>
          <p:cNvPr id="14643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b="1" dirty="0" smtClean="0"/>
              <a:t>No transcript required</a:t>
            </a:r>
          </a:p>
          <a:p>
            <a:endParaRPr lang="en-US" dirty="0" smtClean="0"/>
          </a:p>
        </p:txBody>
      </p:sp>
      <p:sp>
        <p:nvSpPr>
          <p:cNvPr id="4" name="Slide Number Placeholder 3"/>
          <p:cNvSpPr>
            <a:spLocks noGrp="1"/>
          </p:cNvSpPr>
          <p:nvPr>
            <p:ph type="sldNum" sz="quarter" idx="5"/>
          </p:nvPr>
        </p:nvSpPr>
        <p:spPr/>
        <p:txBody>
          <a:bodyPr/>
          <a:lstStyle/>
          <a:p>
            <a:pPr>
              <a:defRPr/>
            </a:pPr>
            <a:fld id="{15557668-AE03-49CC-98CA-BFD965D75D0D}" type="slidenum">
              <a:rPr lang="en-US" smtClean="0"/>
              <a:pPr>
                <a:defRPr/>
              </a:pPr>
              <a:t>81</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bwMode="auto">
          <a:noFill/>
          <a:ln>
            <a:solidFill>
              <a:srgbClr val="000000"/>
            </a:solidFill>
            <a:miter lim="800000"/>
            <a:headEnd/>
            <a:tailEnd/>
          </a:ln>
        </p:spPr>
      </p:sp>
      <p:sp>
        <p:nvSpPr>
          <p:cNvPr id="14745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4" name="Slide Number Placeholder 3"/>
          <p:cNvSpPr>
            <a:spLocks noGrp="1"/>
          </p:cNvSpPr>
          <p:nvPr>
            <p:ph type="sldNum" sz="quarter" idx="5"/>
          </p:nvPr>
        </p:nvSpPr>
        <p:spPr/>
        <p:txBody>
          <a:bodyPr/>
          <a:lstStyle/>
          <a:p>
            <a:pPr>
              <a:defRPr/>
            </a:pPr>
            <a:fld id="{7A5D118B-B92B-4EC3-BF65-64A97AF1165E}" type="slidenum">
              <a:rPr lang="en-US" smtClean="0"/>
              <a:pPr>
                <a:defRPr/>
              </a:pPr>
              <a:t>82</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Slide Image Placeholder 1"/>
          <p:cNvSpPr>
            <a:spLocks noGrp="1" noRot="1" noChangeAspect="1" noTextEdit="1"/>
          </p:cNvSpPr>
          <p:nvPr>
            <p:ph type="sldImg"/>
          </p:nvPr>
        </p:nvSpPr>
        <p:spPr bwMode="auto">
          <a:noFill/>
          <a:ln>
            <a:solidFill>
              <a:srgbClr val="000000"/>
            </a:solidFill>
            <a:miter lim="800000"/>
            <a:headEnd/>
            <a:tailEnd/>
          </a:ln>
        </p:spPr>
      </p:sp>
      <p:sp>
        <p:nvSpPr>
          <p:cNvPr id="14848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b="1" dirty="0" smtClean="0"/>
              <a:t>No transcript required</a:t>
            </a:r>
          </a:p>
          <a:p>
            <a:endParaRPr lang="en-US" dirty="0" smtClean="0"/>
          </a:p>
        </p:txBody>
      </p:sp>
      <p:sp>
        <p:nvSpPr>
          <p:cNvPr id="4" name="Slide Number Placeholder 3"/>
          <p:cNvSpPr>
            <a:spLocks noGrp="1"/>
          </p:cNvSpPr>
          <p:nvPr>
            <p:ph type="sldNum" sz="quarter" idx="5"/>
          </p:nvPr>
        </p:nvSpPr>
        <p:spPr/>
        <p:txBody>
          <a:bodyPr/>
          <a:lstStyle/>
          <a:p>
            <a:pPr>
              <a:defRPr/>
            </a:pPr>
            <a:fld id="{2AAB0A9B-1C91-46E8-B21B-D070994ACC78}" type="slidenum">
              <a:rPr lang="en-US" smtClean="0"/>
              <a:pPr>
                <a:defRPr/>
              </a:pPr>
              <a:t>84</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Slide Image Placeholder 1"/>
          <p:cNvSpPr>
            <a:spLocks noGrp="1" noRot="1" noChangeAspect="1" noTextEdit="1"/>
          </p:cNvSpPr>
          <p:nvPr>
            <p:ph type="sldImg"/>
          </p:nvPr>
        </p:nvSpPr>
        <p:spPr bwMode="auto">
          <a:noFill/>
          <a:ln>
            <a:solidFill>
              <a:srgbClr val="000000"/>
            </a:solidFill>
            <a:miter lim="800000"/>
            <a:headEnd/>
            <a:tailEnd/>
          </a:ln>
        </p:spPr>
      </p:sp>
      <p:sp>
        <p:nvSpPr>
          <p:cNvPr id="14950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sym typeface="Wingdings" pitchFamily="2" charset="2"/>
              </a:rPr>
              <a:t></a:t>
            </a:r>
            <a:r>
              <a:rPr lang="en-US" dirty="0" smtClean="0"/>
              <a:t>Files will be placed in a directory named</a:t>
            </a:r>
          </a:p>
          <a:p>
            <a:r>
              <a:rPr lang="en-US" dirty="0" smtClean="0"/>
              <a:t>/user/hive/warehouse/logs/dt=2012-01-15</a:t>
            </a:r>
          </a:p>
          <a:p>
            <a:endParaRPr lang="en-US" dirty="0" smtClean="0"/>
          </a:p>
        </p:txBody>
      </p:sp>
      <p:sp>
        <p:nvSpPr>
          <p:cNvPr id="4" name="Slide Number Placeholder 3"/>
          <p:cNvSpPr>
            <a:spLocks noGrp="1"/>
          </p:cNvSpPr>
          <p:nvPr>
            <p:ph type="sldNum" sz="quarter" idx="5"/>
          </p:nvPr>
        </p:nvSpPr>
        <p:spPr/>
        <p:txBody>
          <a:bodyPr/>
          <a:lstStyle/>
          <a:p>
            <a:pPr>
              <a:defRPr/>
            </a:pPr>
            <a:fld id="{C67B52A3-4F15-4F8A-9297-18AEDC99D23D}" type="slidenum">
              <a:rPr lang="en-US" smtClean="0"/>
              <a:pPr>
                <a:defRPr/>
              </a:pPr>
              <a:t>89</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Slide Image Placeholder 1"/>
          <p:cNvSpPr>
            <a:spLocks noGrp="1" noRot="1" noChangeAspect="1" noTextEdit="1"/>
          </p:cNvSpPr>
          <p:nvPr>
            <p:ph type="sldImg"/>
          </p:nvPr>
        </p:nvSpPr>
        <p:spPr bwMode="auto">
          <a:noFill/>
          <a:ln>
            <a:solidFill>
              <a:srgbClr val="000000"/>
            </a:solidFill>
            <a:miter lim="800000"/>
            <a:headEnd/>
            <a:tailEnd/>
          </a:ln>
        </p:spPr>
      </p:sp>
      <p:sp>
        <p:nvSpPr>
          <p:cNvPr id="1505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4" name="Slide Number Placeholder 3"/>
          <p:cNvSpPr>
            <a:spLocks noGrp="1"/>
          </p:cNvSpPr>
          <p:nvPr>
            <p:ph type="sldNum" sz="quarter" idx="5"/>
          </p:nvPr>
        </p:nvSpPr>
        <p:spPr/>
        <p:txBody>
          <a:bodyPr/>
          <a:lstStyle/>
          <a:p>
            <a:pPr>
              <a:defRPr/>
            </a:pPr>
            <a:fld id="{82023986-DD1B-4A77-9830-1EA37A2E4D0B}" type="slidenum">
              <a:rPr lang="en-US" smtClean="0"/>
              <a:pPr>
                <a:defRPr/>
              </a:pPr>
              <a:t>90</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bwMode="auto">
          <a:noFill/>
          <a:ln>
            <a:solidFill>
              <a:srgbClr val="000000"/>
            </a:solidFill>
            <a:miter lim="800000"/>
            <a:headEnd/>
            <a:tailEnd/>
          </a:ln>
        </p:spPr>
      </p:sp>
      <p:sp>
        <p:nvSpPr>
          <p:cNvPr id="12083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b="1" dirty="0" smtClean="0"/>
              <a:t>No transcript required</a:t>
            </a:r>
          </a:p>
        </p:txBody>
      </p:sp>
      <p:sp>
        <p:nvSpPr>
          <p:cNvPr id="4" name="Slide Number Placeholder 3"/>
          <p:cNvSpPr>
            <a:spLocks noGrp="1"/>
          </p:cNvSpPr>
          <p:nvPr>
            <p:ph type="sldNum" sz="quarter" idx="5"/>
          </p:nvPr>
        </p:nvSpPr>
        <p:spPr/>
        <p:txBody>
          <a:bodyPr/>
          <a:lstStyle/>
          <a:p>
            <a:pPr>
              <a:defRPr/>
            </a:pPr>
            <a:fld id="{7F0612DC-2C3E-45C0-9682-9DBBF4D633FF}" type="slidenum">
              <a:rPr lang="en-US" smtClean="0"/>
              <a:pPr>
                <a:defRPr/>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Slide Image Placeholder 1"/>
          <p:cNvSpPr>
            <a:spLocks noGrp="1" noRot="1" noChangeAspect="1" noTextEdit="1"/>
          </p:cNvSpPr>
          <p:nvPr>
            <p:ph type="sldImg"/>
          </p:nvPr>
        </p:nvSpPr>
        <p:spPr bwMode="auto">
          <a:noFill/>
          <a:ln>
            <a:solidFill>
              <a:srgbClr val="000000"/>
            </a:solidFill>
            <a:miter lim="800000"/>
            <a:headEnd/>
            <a:tailEnd/>
          </a:ln>
        </p:spPr>
      </p:sp>
      <p:sp>
        <p:nvSpPr>
          <p:cNvPr id="15155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b="1" dirty="0" smtClean="0">
                <a:sym typeface="Wingdings" pitchFamily="2" charset="2"/>
              </a:rPr>
              <a:t></a:t>
            </a:r>
            <a:r>
              <a:rPr lang="en-US" dirty="0" smtClean="0"/>
              <a:t>To enable dynamic partitioning, set</a:t>
            </a:r>
          </a:p>
          <a:p>
            <a:r>
              <a:rPr lang="en-US" dirty="0" smtClean="0"/>
              <a:t>hive.exec.dynamic.partition=true</a:t>
            </a:r>
          </a:p>
          <a:p>
            <a:r>
              <a:rPr lang="en-US" dirty="0" smtClean="0"/>
              <a:t>hive.exec.dynamic.partition.mode=nonstrict</a:t>
            </a:r>
          </a:p>
        </p:txBody>
      </p:sp>
      <p:sp>
        <p:nvSpPr>
          <p:cNvPr id="4" name="Slide Number Placeholder 3"/>
          <p:cNvSpPr>
            <a:spLocks noGrp="1"/>
          </p:cNvSpPr>
          <p:nvPr>
            <p:ph type="sldNum" sz="quarter" idx="5"/>
          </p:nvPr>
        </p:nvSpPr>
        <p:spPr/>
        <p:txBody>
          <a:bodyPr/>
          <a:lstStyle/>
          <a:p>
            <a:pPr>
              <a:defRPr/>
            </a:pPr>
            <a:fld id="{3B389487-7F1E-45B2-8615-D1D21E2D6E6E}" type="slidenum">
              <a:rPr lang="en-US" smtClean="0"/>
              <a:pPr>
                <a:defRPr/>
              </a:pPr>
              <a:t>91</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Slide Image Placeholder 1"/>
          <p:cNvSpPr>
            <a:spLocks noGrp="1" noRot="1" noChangeAspect="1" noTextEdit="1"/>
          </p:cNvSpPr>
          <p:nvPr>
            <p:ph type="sldImg"/>
          </p:nvPr>
        </p:nvSpPr>
        <p:spPr bwMode="auto">
          <a:noFill/>
          <a:ln>
            <a:solidFill>
              <a:srgbClr val="000000"/>
            </a:solidFill>
            <a:miter lim="800000"/>
            <a:headEnd/>
            <a:tailEnd/>
          </a:ln>
        </p:spPr>
      </p:sp>
      <p:sp>
        <p:nvSpPr>
          <p:cNvPr id="15257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sym typeface="Wingdings" pitchFamily="2" charset="2"/>
              </a:rPr>
              <a:t></a:t>
            </a:r>
            <a:r>
              <a:rPr lang="en-US" sz="2000" dirty="0" smtClean="0">
                <a:latin typeface="Arial" charset="0"/>
                <a:cs typeface="Arial" charset="0"/>
                <a:sym typeface="Wingdings" pitchFamily="2" charset="2"/>
              </a:rPr>
              <a:t>Caution:</a:t>
            </a:r>
            <a:r>
              <a:rPr lang="en-US" sz="2000" dirty="0" smtClean="0">
                <a:latin typeface="Arial" charset="0"/>
                <a:cs typeface="Arial" charset="0"/>
              </a:rPr>
              <a:t>if the partition column has many different values, many</a:t>
            </a:r>
          </a:p>
          <a:p>
            <a:r>
              <a:rPr lang="en-US" sz="2000" dirty="0" smtClean="0">
                <a:latin typeface="Arial" charset="0"/>
                <a:cs typeface="Arial" charset="0"/>
              </a:rPr>
              <a:t>partitions will be created</a:t>
            </a:r>
          </a:p>
        </p:txBody>
      </p:sp>
      <p:sp>
        <p:nvSpPr>
          <p:cNvPr id="4" name="Slide Number Placeholder 3"/>
          <p:cNvSpPr>
            <a:spLocks noGrp="1"/>
          </p:cNvSpPr>
          <p:nvPr>
            <p:ph type="sldNum" sz="quarter" idx="5"/>
          </p:nvPr>
        </p:nvSpPr>
        <p:spPr/>
        <p:txBody>
          <a:bodyPr/>
          <a:lstStyle/>
          <a:p>
            <a:pPr>
              <a:defRPr/>
            </a:pPr>
            <a:fld id="{0AF5DDA0-08AA-4A94-8481-FB97F288D108}" type="slidenum">
              <a:rPr lang="en-US" smtClean="0"/>
              <a:pPr>
                <a:defRPr/>
              </a:pPr>
              <a:t>92</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0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Since a hash will be taken of the </a:t>
            </a:r>
            <a:r>
              <a:rPr lang="en-US" i="1" dirty="0" smtClean="0"/>
              <a:t>col</a:t>
            </a:r>
            <a:r>
              <a:rPr lang="en-US" dirty="0" smtClean="0"/>
              <a:t> column value for each row to determine the destination bucket, the column should contain well-distributed values.   </a:t>
            </a:r>
          </a:p>
        </p:txBody>
      </p:sp>
      <p:sp>
        <p:nvSpPr>
          <p:cNvPr id="4" name="Slide Number Placeholder 3"/>
          <p:cNvSpPr>
            <a:spLocks noGrp="1"/>
          </p:cNvSpPr>
          <p:nvPr>
            <p:ph type="sldNum" sz="quarter" idx="5"/>
          </p:nvPr>
        </p:nvSpPr>
        <p:spPr/>
        <p:txBody>
          <a:bodyPr/>
          <a:lstStyle/>
          <a:p>
            <a:pPr>
              <a:defRPr/>
            </a:pPr>
            <a:fld id="{162EC9C7-C6FF-484A-BC3A-A36BA33F9F4E}" type="slidenum">
              <a:rPr lang="en-US" smtClean="0"/>
              <a:pPr>
                <a:defRPr/>
              </a:pPr>
              <a:t>97</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Slide Image Placeholder 1"/>
          <p:cNvSpPr>
            <a:spLocks noGrp="1" noRot="1" noChangeAspect="1" noTextEdit="1"/>
          </p:cNvSpPr>
          <p:nvPr>
            <p:ph type="sldImg"/>
          </p:nvPr>
        </p:nvSpPr>
        <p:spPr bwMode="auto">
          <a:noFill/>
          <a:ln>
            <a:solidFill>
              <a:srgbClr val="000000"/>
            </a:solidFill>
            <a:miter lim="800000"/>
            <a:headEnd/>
            <a:tailEnd/>
          </a:ln>
        </p:spPr>
      </p:sp>
      <p:sp>
        <p:nvSpPr>
          <p:cNvPr id="15462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You can use TIMESTAMP on the non-bucketed table. However, this requires a full scan of the entire table.</a:t>
            </a:r>
          </a:p>
        </p:txBody>
      </p:sp>
      <p:sp>
        <p:nvSpPr>
          <p:cNvPr id="4" name="Slide Number Placeholder 3"/>
          <p:cNvSpPr>
            <a:spLocks noGrp="1"/>
          </p:cNvSpPr>
          <p:nvPr>
            <p:ph type="sldNum" sz="quarter" idx="5"/>
          </p:nvPr>
        </p:nvSpPr>
        <p:spPr/>
        <p:txBody>
          <a:bodyPr/>
          <a:lstStyle/>
          <a:p>
            <a:pPr>
              <a:defRPr/>
            </a:pPr>
            <a:fld id="{85D4FD69-5E3A-4C08-8E1B-38BE1F91152D}" type="slidenum">
              <a:rPr lang="en-US" smtClean="0"/>
              <a:pPr>
                <a:defRPr/>
              </a:pPr>
              <a:t>100</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bwMode="auto">
          <a:noFill/>
          <a:ln>
            <a:solidFill>
              <a:srgbClr val="000000"/>
            </a:solidFill>
            <a:miter lim="800000"/>
            <a:headEnd/>
            <a:tailEnd/>
          </a:ln>
        </p:spPr>
      </p:sp>
      <p:sp>
        <p:nvSpPr>
          <p:cNvPr id="12800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b="1" dirty="0" smtClean="0"/>
              <a:t>No transcript required</a:t>
            </a:r>
          </a:p>
          <a:p>
            <a:endParaRPr lang="en-US" dirty="0" smtClean="0"/>
          </a:p>
        </p:txBody>
      </p:sp>
      <p:sp>
        <p:nvSpPr>
          <p:cNvPr id="4" name="Slide Number Placeholder 3"/>
          <p:cNvSpPr>
            <a:spLocks noGrp="1"/>
          </p:cNvSpPr>
          <p:nvPr>
            <p:ph type="sldNum" sz="quarter" idx="5"/>
          </p:nvPr>
        </p:nvSpPr>
        <p:spPr/>
        <p:txBody>
          <a:bodyPr/>
          <a:lstStyle/>
          <a:p>
            <a:pPr>
              <a:defRPr/>
            </a:pPr>
            <a:fld id="{8FDA6654-87D6-422A-80C7-8B9B2BD116E9}" type="slidenum">
              <a:rPr lang="en-US" smtClean="0"/>
              <a:pPr>
                <a:defRPr/>
              </a:pPr>
              <a:t>101</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Slide Image Placeholder 1"/>
          <p:cNvSpPr>
            <a:spLocks noGrp="1" noRot="1" noChangeAspect="1" noTextEdit="1"/>
          </p:cNvSpPr>
          <p:nvPr>
            <p:ph type="sldImg"/>
          </p:nvPr>
        </p:nvSpPr>
        <p:spPr bwMode="auto">
          <a:noFill/>
          <a:ln>
            <a:solidFill>
              <a:srgbClr val="000000"/>
            </a:solidFill>
            <a:miter lim="800000"/>
            <a:headEnd/>
            <a:tailEnd/>
          </a:ln>
        </p:spPr>
      </p:sp>
      <p:sp>
        <p:nvSpPr>
          <p:cNvPr id="15667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b="1" dirty="0" smtClean="0"/>
              <a:t>No transcript required</a:t>
            </a:r>
          </a:p>
          <a:p>
            <a:endParaRPr lang="en-US" dirty="0" smtClean="0"/>
          </a:p>
        </p:txBody>
      </p:sp>
      <p:sp>
        <p:nvSpPr>
          <p:cNvPr id="4" name="Slide Number Placeholder 3"/>
          <p:cNvSpPr>
            <a:spLocks noGrp="1"/>
          </p:cNvSpPr>
          <p:nvPr>
            <p:ph type="sldNum" sz="quarter" idx="5"/>
          </p:nvPr>
        </p:nvSpPr>
        <p:spPr/>
        <p:txBody>
          <a:bodyPr/>
          <a:lstStyle/>
          <a:p>
            <a:pPr>
              <a:defRPr/>
            </a:pPr>
            <a:fld id="{7E876686-AE79-4FC5-8452-41AB74AE225B}" type="slidenum">
              <a:rPr lang="en-US" smtClean="0"/>
              <a:pPr>
                <a:defRPr/>
              </a:pPr>
              <a:t>102</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Image Placeholder 1"/>
          <p:cNvSpPr>
            <a:spLocks noGrp="1" noRot="1" noChangeAspect="1" noTextEdit="1"/>
          </p:cNvSpPr>
          <p:nvPr>
            <p:ph type="sldImg"/>
          </p:nvPr>
        </p:nvSpPr>
        <p:spPr bwMode="auto">
          <a:noFill/>
          <a:ln>
            <a:solidFill>
              <a:srgbClr val="000000"/>
            </a:solidFill>
            <a:miter lim="800000"/>
            <a:headEnd/>
            <a:tailEnd/>
          </a:ln>
        </p:spPr>
      </p:sp>
      <p:sp>
        <p:nvSpPr>
          <p:cNvPr id="15769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b="1" dirty="0" smtClean="0"/>
              <a:t>No transcript required</a:t>
            </a:r>
          </a:p>
        </p:txBody>
      </p:sp>
      <p:sp>
        <p:nvSpPr>
          <p:cNvPr id="4" name="Slide Number Placeholder 3"/>
          <p:cNvSpPr>
            <a:spLocks noGrp="1"/>
          </p:cNvSpPr>
          <p:nvPr>
            <p:ph type="sldNum" sz="quarter" idx="5"/>
          </p:nvPr>
        </p:nvSpPr>
        <p:spPr/>
        <p:txBody>
          <a:bodyPr/>
          <a:lstStyle/>
          <a:p>
            <a:pPr>
              <a:defRPr/>
            </a:pPr>
            <a:fld id="{BB8E0880-5433-47AB-B329-A90B508DA6D8}" type="slidenum">
              <a:rPr lang="en-US" smtClean="0"/>
              <a:pPr>
                <a:defRPr/>
              </a:pPr>
              <a:t>103</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Slide Image Placeholder 1"/>
          <p:cNvSpPr>
            <a:spLocks noGrp="1" noRot="1" noChangeAspect="1" noTextEdit="1"/>
          </p:cNvSpPr>
          <p:nvPr>
            <p:ph type="sldImg"/>
          </p:nvPr>
        </p:nvSpPr>
        <p:spPr bwMode="auto">
          <a:noFill/>
          <a:ln>
            <a:solidFill>
              <a:srgbClr val="000000"/>
            </a:solidFill>
            <a:miter lim="800000"/>
            <a:headEnd/>
            <a:tailEnd/>
          </a:ln>
        </p:spPr>
      </p:sp>
      <p:sp>
        <p:nvSpPr>
          <p:cNvPr id="1587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The first line tells the system to use the perl interpreter</a:t>
            </a:r>
          </a:p>
          <a:p>
            <a:r>
              <a:rPr lang="en-US" dirty="0" smtClean="0"/>
              <a:t>when running this script.</a:t>
            </a:r>
          </a:p>
          <a:p>
            <a:r>
              <a:rPr lang="en-US" dirty="0" smtClean="0"/>
              <a:t>We define our greetings in the next line using an associative array keyed by the country code we’ll extract from the e-mail address.</a:t>
            </a:r>
          </a:p>
          <a:p>
            <a:r>
              <a:rPr lang="en-US" dirty="0" smtClean="0"/>
              <a:t>We extract the country code from the e-mail address (the pattern matches any letters following the final dot). We use that to look up a greeting, but default to ‘Hello’ if we didn’t find one.</a:t>
            </a:r>
          </a:p>
          <a:p>
            <a:endParaRPr lang="en-US" dirty="0" smtClean="0"/>
          </a:p>
          <a:p>
            <a:r>
              <a:rPr lang="en-US" dirty="0" smtClean="0"/>
              <a:t>Finally, we return our greeting as a single field by printing this</a:t>
            </a:r>
          </a:p>
          <a:p>
            <a:r>
              <a:rPr lang="en-US" dirty="0" smtClean="0"/>
              <a:t>value to standard output. If we had multiple fields, we’d simply</a:t>
            </a:r>
          </a:p>
          <a:p>
            <a:r>
              <a:rPr lang="en-US" dirty="0" smtClean="0"/>
              <a:t>separate each by tab characters when printing them here.</a:t>
            </a:r>
          </a:p>
        </p:txBody>
      </p:sp>
      <p:sp>
        <p:nvSpPr>
          <p:cNvPr id="4" name="Slide Number Placeholder 3"/>
          <p:cNvSpPr>
            <a:spLocks noGrp="1"/>
          </p:cNvSpPr>
          <p:nvPr>
            <p:ph type="sldNum" sz="quarter" idx="5"/>
          </p:nvPr>
        </p:nvSpPr>
        <p:spPr/>
        <p:txBody>
          <a:bodyPr/>
          <a:lstStyle/>
          <a:p>
            <a:pPr>
              <a:defRPr/>
            </a:pPr>
            <a:fld id="{D6D1509F-71FF-4C2A-AA3A-0FC91614968C}" type="slidenum">
              <a:rPr lang="en-US" smtClean="0"/>
              <a:pPr>
                <a:defRPr/>
              </a:pPr>
              <a:t>111</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3A218D-F311-4799-90C5-974E162849B4}" type="slidenum">
              <a:rPr lang="en-US" smtClean="0"/>
              <a:pPr/>
              <a:t>119</a:t>
            </a:fld>
            <a:endParaRPr lang="en-US" dirty="0"/>
          </a:p>
        </p:txBody>
      </p:sp>
    </p:spTree>
    <p:extLst>
      <p:ext uri="{BB962C8B-B14F-4D97-AF65-F5344CB8AC3E}">
        <p14:creationId xmlns:p14="http://schemas.microsoft.com/office/powerpoint/2010/main" val="9677427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bwMode="auto">
          <a:noFill/>
          <a:ln>
            <a:solidFill>
              <a:srgbClr val="000000"/>
            </a:solidFill>
            <a:miter lim="800000"/>
            <a:headEnd/>
            <a:tailEnd/>
          </a:ln>
        </p:spPr>
      </p:sp>
      <p:sp>
        <p:nvSpPr>
          <p:cNvPr id="12185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4" name="Slide Number Placeholder 3"/>
          <p:cNvSpPr>
            <a:spLocks noGrp="1"/>
          </p:cNvSpPr>
          <p:nvPr>
            <p:ph type="sldNum" sz="quarter" idx="5"/>
          </p:nvPr>
        </p:nvSpPr>
        <p:spPr/>
        <p:txBody>
          <a:bodyPr/>
          <a:lstStyle/>
          <a:p>
            <a:pPr>
              <a:defRPr/>
            </a:pPr>
            <a:fld id="{CFA74E60-AAB2-4806-8DE7-4F3430493EE7}" type="slidenum">
              <a:rPr lang="en-US" smtClean="0"/>
              <a:pPr>
                <a:defRPr/>
              </a:pPr>
              <a:t>7</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0" dirty="0" smtClean="0"/>
              <a:t>$ hive -e 'select * from users‘ ;</a:t>
            </a:r>
            <a:endParaRPr lang="en-US" sz="1000" b="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5F072B37-25DA-4DB3-B0D1-E1A7121816D1}" type="slidenum">
              <a:rPr lang="en-US" smtClean="0"/>
              <a:pPr>
                <a:defRPr/>
              </a:pPr>
              <a:t>9</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bwMode="auto">
          <a:noFill/>
          <a:ln>
            <a:solidFill>
              <a:srgbClr val="000000"/>
            </a:solidFill>
            <a:miter lim="800000"/>
            <a:headEnd/>
            <a:tailEnd/>
          </a:ln>
        </p:spPr>
      </p:sp>
      <p:sp>
        <p:nvSpPr>
          <p:cNvPr id="12288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b="1" i="1" dirty="0" smtClean="0">
                <a:latin typeface="Arial" charset="0"/>
                <a:cs typeface="Arial" charset="0"/>
              </a:rPr>
              <a:t>Metastore – </a:t>
            </a:r>
            <a:r>
              <a:rPr lang="en-US" b="1" dirty="0" smtClean="0">
                <a:latin typeface="Arial" charset="0"/>
                <a:cs typeface="Arial" charset="0"/>
              </a:rPr>
              <a:t>that contains schemas , table definition and statistics, which are useful in data exploration, query optimization and query compilation. </a:t>
            </a:r>
          </a:p>
          <a:p>
            <a:endParaRPr lang="en-US" dirty="0" smtClean="0"/>
          </a:p>
        </p:txBody>
      </p:sp>
      <p:sp>
        <p:nvSpPr>
          <p:cNvPr id="4" name="Slide Number Placeholder 3"/>
          <p:cNvSpPr>
            <a:spLocks noGrp="1"/>
          </p:cNvSpPr>
          <p:nvPr>
            <p:ph type="sldNum" sz="quarter" idx="5"/>
          </p:nvPr>
        </p:nvSpPr>
        <p:spPr/>
        <p:txBody>
          <a:bodyPr/>
          <a:lstStyle/>
          <a:p>
            <a:pPr>
              <a:defRPr/>
            </a:pPr>
            <a:fld id="{B16596BE-7B83-48A4-BAB5-2B540BBFD943}" type="slidenum">
              <a:rPr lang="en-US" smtClean="0"/>
              <a:pPr>
                <a:defRPr/>
              </a:pPr>
              <a:t>11</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bwMode="auto">
          <a:noFill/>
          <a:ln>
            <a:solidFill>
              <a:srgbClr val="000000"/>
            </a:solidFill>
            <a:miter lim="800000"/>
            <a:headEnd/>
            <a:tailEnd/>
          </a:ln>
        </p:spPr>
      </p:sp>
      <p:sp>
        <p:nvSpPr>
          <p:cNvPr id="12390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Notes:</a:t>
            </a:r>
          </a:p>
          <a:p>
            <a:endParaRPr lang="en-US" dirty="0" smtClean="0"/>
          </a:p>
          <a:p>
            <a:r>
              <a:rPr lang="en-US" dirty="0" smtClean="0"/>
              <a:t>In this example we are going to create a table which will store in HDFS  as Text file containing line as a per record in table and in each line columns will be separated by ,(comma) .</a:t>
            </a:r>
          </a:p>
          <a:p>
            <a:endParaRPr lang="en-US" dirty="0" smtClean="0"/>
          </a:p>
          <a:p>
            <a:r>
              <a:rPr lang="en-US" dirty="0" smtClean="0"/>
              <a:t>Table will store as a subdirectory</a:t>
            </a:r>
            <a:r>
              <a:rPr lang="en-US" b="1" dirty="0" smtClean="0">
                <a:latin typeface="Arial" charset="0"/>
                <a:cs typeface="Arial" charset="0"/>
              </a:rPr>
              <a:t> </a:t>
            </a:r>
            <a:r>
              <a:rPr lang="en-US" dirty="0" smtClean="0"/>
              <a:t>in default directory </a:t>
            </a:r>
            <a:r>
              <a:rPr lang="en-US" b="1" dirty="0" smtClean="0">
                <a:latin typeface="Arial" charset="0"/>
                <a:cs typeface="Arial" charset="0"/>
              </a:rPr>
              <a:t>/user/hive/warehouse/movies .</a:t>
            </a:r>
          </a:p>
          <a:p>
            <a:r>
              <a:rPr lang="en-US" b="1" dirty="0" smtClean="0">
                <a:latin typeface="Arial" charset="0"/>
                <a:cs typeface="Arial" charset="0"/>
              </a:rPr>
              <a:t>And in this directory(/user/hive/warehouse/movies ) a text file will be creating which contains table’s contents.</a:t>
            </a:r>
          </a:p>
          <a:p>
            <a:endParaRPr lang="en-US" dirty="0" smtClean="0"/>
          </a:p>
        </p:txBody>
      </p:sp>
      <p:sp>
        <p:nvSpPr>
          <p:cNvPr id="4" name="Slide Number Placeholder 3"/>
          <p:cNvSpPr>
            <a:spLocks noGrp="1"/>
          </p:cNvSpPr>
          <p:nvPr>
            <p:ph type="sldNum" sz="quarter" idx="5"/>
          </p:nvPr>
        </p:nvSpPr>
        <p:spPr/>
        <p:txBody>
          <a:bodyPr/>
          <a:lstStyle/>
          <a:p>
            <a:pPr>
              <a:defRPr/>
            </a:pPr>
            <a:fld id="{AC318F71-0CF0-4C79-A5CE-8DA43183C25F}" type="slidenum">
              <a:rPr lang="en-US" smtClean="0"/>
              <a:pPr>
                <a:defRPr/>
              </a:pPr>
              <a:t>13</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3A218D-F311-4799-90C5-974E162849B4}" type="slidenum">
              <a:rPr lang="en-US" smtClean="0"/>
              <a:pPr/>
              <a:t>16</a:t>
            </a:fld>
            <a:endParaRPr lang="en-US" dirty="0"/>
          </a:p>
        </p:txBody>
      </p:sp>
    </p:spTree>
    <p:extLst>
      <p:ext uri="{BB962C8B-B14F-4D97-AF65-F5344CB8AC3E}">
        <p14:creationId xmlns:p14="http://schemas.microsoft.com/office/powerpoint/2010/main" val="14860375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7" name="Picture 26" descr="ridge4.png"/>
          <p:cNvPicPr>
            <a:picLocks noChangeAspect="1"/>
          </p:cNvPicPr>
          <p:nvPr userDrawn="1"/>
        </p:nvPicPr>
        <p:blipFill>
          <a:blip r:embed="rId2"/>
          <a:stretch>
            <a:fillRect/>
          </a:stretch>
        </p:blipFill>
        <p:spPr bwMode="ltGray">
          <a:xfrm>
            <a:off x="802" y="0"/>
            <a:ext cx="3968824" cy="1443209"/>
          </a:xfrm>
          <a:prstGeom prst="rect">
            <a:avLst/>
          </a:prstGeom>
        </p:spPr>
      </p:pic>
      <p:sp>
        <p:nvSpPr>
          <p:cNvPr id="10" name="Slide Number Placeholder 5"/>
          <p:cNvSpPr txBox="1">
            <a:spLocks/>
          </p:cNvSpPr>
          <p:nvPr userDrawn="1"/>
        </p:nvSpPr>
        <p:spPr bwMode="auto">
          <a:xfrm>
            <a:off x="8822457" y="6614013"/>
            <a:ext cx="157094" cy="153888"/>
          </a:xfrm>
          <a:prstGeom prst="rect">
            <a:avLst/>
          </a:prstGeom>
          <a:noFill/>
          <a:ln w="9525">
            <a:noFill/>
            <a:miter lim="800000"/>
            <a:headEnd/>
            <a:tailEnd/>
          </a:ln>
        </p:spPr>
        <p:txBody>
          <a:bodyPr wrap="none" lIns="0" tIns="0" rIns="0" bIns="0" anchor="ctr">
            <a:spAutoFit/>
          </a:bodyPr>
          <a:lstStyle/>
          <a:p>
            <a:pPr marL="0" algn="r" defTabSz="914400" rtl="0" eaLnBrk="1" latinLnBrk="0" hangingPunct="1">
              <a:defRPr/>
            </a:pPr>
            <a:fld id="{6856ECDB-1CEE-4F69-ADCA-557460F2116E}" type="slidenum">
              <a:rPr lang="en-US" sz="1000" kern="1200" smtClean="0">
                <a:solidFill>
                  <a:schemeClr val="tx2"/>
                </a:solidFill>
                <a:latin typeface="Arial" pitchFamily="34" charset="0"/>
                <a:ea typeface="+mn-ea"/>
                <a:cs typeface="Arial" pitchFamily="34" charset="0"/>
              </a:rPr>
              <a:pPr marL="0" algn="r" defTabSz="914400" rtl="0" eaLnBrk="1" latinLnBrk="0" hangingPunct="1">
                <a:defRPr/>
              </a:pPr>
              <a:t>‹#›</a:t>
            </a:fld>
            <a:endParaRPr lang="en-US" sz="1000" kern="1200" dirty="0">
              <a:solidFill>
                <a:schemeClr val="tx2"/>
              </a:solidFill>
              <a:latin typeface="Arial" pitchFamily="34" charset="0"/>
              <a:ea typeface="+mn-ea"/>
              <a:cs typeface="Arial" pitchFamily="34" charset="0"/>
            </a:endParaRPr>
          </a:p>
        </p:txBody>
      </p:sp>
      <p:pic>
        <p:nvPicPr>
          <p:cNvPr id="7" name="Picture 6" descr="Mahindra Logo.png"/>
          <p:cNvPicPr>
            <a:picLocks noChangeAspect="1"/>
          </p:cNvPicPr>
          <p:nvPr userDrawn="1"/>
        </p:nvPicPr>
        <p:blipFill>
          <a:blip r:embed="rId3"/>
          <a:stretch>
            <a:fillRect/>
          </a:stretch>
        </p:blipFill>
        <p:spPr bwMode="gray">
          <a:xfrm>
            <a:off x="6329900" y="476643"/>
            <a:ext cx="2377538" cy="656554"/>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1538287" y="25082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7" name="Text Placeholder 4"/>
          <p:cNvSpPr>
            <a:spLocks noGrp="1"/>
          </p:cNvSpPr>
          <p:nvPr>
            <p:ph type="body" sz="quarter" idx="10" hasCustomPrompt="1"/>
          </p:nvPr>
        </p:nvSpPr>
        <p:spPr bwMode="gray">
          <a:xfrm>
            <a:off x="4810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18" name="Text Placeholder 4"/>
          <p:cNvSpPr>
            <a:spLocks noGrp="1"/>
          </p:cNvSpPr>
          <p:nvPr>
            <p:ph type="body" sz="quarter" idx="11" hasCustomPrompt="1"/>
          </p:nvPr>
        </p:nvSpPr>
        <p:spPr bwMode="gray">
          <a:xfrm>
            <a:off x="47736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1" name="Text Placeholder 4"/>
          <p:cNvSpPr>
            <a:spLocks noGrp="1"/>
          </p:cNvSpPr>
          <p:nvPr>
            <p:ph type="body" sz="quarter" idx="12" hasCustomPrompt="1"/>
          </p:nvPr>
        </p:nvSpPr>
        <p:spPr bwMode="gray">
          <a:xfrm>
            <a:off x="4810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32" name="Text Placeholder 4"/>
          <p:cNvSpPr>
            <a:spLocks noGrp="1"/>
          </p:cNvSpPr>
          <p:nvPr>
            <p:ph type="body" sz="quarter" idx="13" hasCustomPrompt="1"/>
          </p:nvPr>
        </p:nvSpPr>
        <p:spPr bwMode="gray">
          <a:xfrm>
            <a:off x="4773613" y="1971675"/>
            <a:ext cx="3933825" cy="286161"/>
          </a:xfrm>
          <a:noFill/>
          <a:ln>
            <a:noFill/>
          </a:ln>
        </p:spPr>
        <p:txBody>
          <a:bodyPr wrap="square" lIns="0" tIns="0" rIns="0" bIns="0" anchor="b" anchorCtr="0">
            <a:spAutoFit/>
          </a:bodyPr>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33" name="Straight Connector 32"/>
          <p:cNvCxnSpPr/>
          <p:nvPr userDrawn="1"/>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4"/>
          <p:cNvSpPr>
            <a:spLocks noGrp="1"/>
          </p:cNvSpPr>
          <p:nvPr>
            <p:ph type="body" sz="quarter" idx="15" hasCustomPrompt="1"/>
          </p:nvPr>
        </p:nvSpPr>
        <p:spPr bwMode="gray">
          <a:xfrm>
            <a:off x="481013" y="470329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6" name="Text Placeholder 4"/>
          <p:cNvSpPr>
            <a:spLocks noGrp="1"/>
          </p:cNvSpPr>
          <p:nvPr>
            <p:ph type="body" sz="quarter" idx="16" hasCustomPrompt="1"/>
          </p:nvPr>
        </p:nvSpPr>
        <p:spPr bwMode="gray">
          <a:xfrm>
            <a:off x="4773613" y="470329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7" name="Text Placeholder 4"/>
          <p:cNvSpPr>
            <a:spLocks noGrp="1"/>
          </p:cNvSpPr>
          <p:nvPr>
            <p:ph type="body" sz="quarter" idx="17" hasCustomPrompt="1"/>
          </p:nvPr>
        </p:nvSpPr>
        <p:spPr bwMode="gray">
          <a:xfrm>
            <a:off x="481013" y="4207995"/>
            <a:ext cx="3933825"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3</a:t>
            </a:r>
          </a:p>
        </p:txBody>
      </p:sp>
      <p:sp>
        <p:nvSpPr>
          <p:cNvPr id="38" name="Text Placeholder 4"/>
          <p:cNvSpPr>
            <a:spLocks noGrp="1"/>
          </p:cNvSpPr>
          <p:nvPr>
            <p:ph type="body" sz="quarter" idx="18" hasCustomPrompt="1"/>
          </p:nvPr>
        </p:nvSpPr>
        <p:spPr bwMode="gray">
          <a:xfrm>
            <a:off x="4773613" y="4207995"/>
            <a:ext cx="3933825"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4</a:t>
            </a:r>
          </a:p>
        </p:txBody>
      </p:sp>
      <p:cxnSp>
        <p:nvCxnSpPr>
          <p:cNvPr id="39" name="Straight Connector 38"/>
          <p:cNvCxnSpPr/>
          <p:nvPr userDrawn="1"/>
        </p:nvCxnSpPr>
        <p:spPr bwMode="gray">
          <a:xfrm>
            <a:off x="4810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47736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 Placeholder 41"/>
          <p:cNvSpPr>
            <a:spLocks noGrp="1"/>
          </p:cNvSpPr>
          <p:nvPr>
            <p:ph type="body" sz="quarter" idx="19"/>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hasCustomPrompt="1"/>
          </p:nvPr>
        </p:nvSpPr>
        <p:spPr bwMode="gray">
          <a:xfrm>
            <a:off x="2438399" y="1971675"/>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1</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16" name="Picture Placeholder 22"/>
          <p:cNvSpPr>
            <a:spLocks noGrp="1"/>
          </p:cNvSpPr>
          <p:nvPr>
            <p:ph type="pic" sz="quarter" idx="13"/>
          </p:nvPr>
        </p:nvSpPr>
        <p:spPr bwMode="gray">
          <a:xfrm>
            <a:off x="481013"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1557337" y="241300"/>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2" name="Text Placeholder 4"/>
          <p:cNvSpPr>
            <a:spLocks noGrp="1"/>
          </p:cNvSpPr>
          <p:nvPr>
            <p:ph type="body" sz="quarter" idx="19" hasCustomPrompt="1"/>
          </p:nvPr>
        </p:nvSpPr>
        <p:spPr bwMode="gray">
          <a:xfrm>
            <a:off x="6669087" y="1971675"/>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2</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3" name="Picture Placeholder 22"/>
          <p:cNvSpPr>
            <a:spLocks noGrp="1"/>
          </p:cNvSpPr>
          <p:nvPr>
            <p:ph type="pic" sz="quarter" idx="20"/>
          </p:nvPr>
        </p:nvSpPr>
        <p:spPr bwMode="gray">
          <a:xfrm>
            <a:off x="4711701"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hasCustomPrompt="1"/>
          </p:nvPr>
        </p:nvSpPr>
        <p:spPr bwMode="gray">
          <a:xfrm>
            <a:off x="2438399" y="424180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3</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6" name="Picture Placeholder 22"/>
          <p:cNvSpPr>
            <a:spLocks noGrp="1"/>
          </p:cNvSpPr>
          <p:nvPr>
            <p:ph type="pic" sz="quarter" idx="22"/>
          </p:nvPr>
        </p:nvSpPr>
        <p:spPr bwMode="gray">
          <a:xfrm>
            <a:off x="481013"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hasCustomPrompt="1"/>
          </p:nvPr>
        </p:nvSpPr>
        <p:spPr bwMode="gray">
          <a:xfrm>
            <a:off x="6669087" y="424180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4</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9" name="Picture Placeholder 22"/>
          <p:cNvSpPr>
            <a:spLocks noGrp="1"/>
          </p:cNvSpPr>
          <p:nvPr>
            <p:ph type="pic" sz="quarter" idx="24"/>
          </p:nvPr>
        </p:nvSpPr>
        <p:spPr bwMode="gray">
          <a:xfrm>
            <a:off x="4711701"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r>
              <a:rPr lang="en-US" smtClean="0"/>
              <a:t>Click icon to add table</a:t>
            </a:r>
            <a:endParaRPr lang="en-US" dirty="0"/>
          </a:p>
        </p:txBody>
      </p:sp>
      <p:sp>
        <p:nvSpPr>
          <p:cNvPr id="4" name="Title 1"/>
          <p:cNvSpPr>
            <a:spLocks noGrp="1"/>
          </p:cNvSpPr>
          <p:nvPr>
            <p:ph type="title"/>
          </p:nvPr>
        </p:nvSpPr>
        <p:spPr bwMode="gray">
          <a:xfrm>
            <a:off x="1423987" y="298450"/>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dirty="0" smtClean="0"/>
              <a:t>Click to edit Master title style</a:t>
            </a:r>
            <a:endParaRPr lang="en-US" dirty="0"/>
          </a:p>
        </p:txBody>
      </p:sp>
      <p:sp>
        <p:nvSpPr>
          <p:cNvPr id="8" name="Text Placeholder 41"/>
          <p:cNvSpPr>
            <a:spLocks noGrp="1"/>
          </p:cNvSpPr>
          <p:nvPr>
            <p:ph type="body" sz="quarter" idx="13"/>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3" y="1971675"/>
            <a:ext cx="8226425" cy="4162425"/>
          </a:xfrm>
        </p:spPr>
        <p:txBody>
          <a:bodyPr>
            <a:noAutofit/>
          </a:bodyPr>
          <a:lstStyle>
            <a:lvl1pPr marL="0" indent="0">
              <a:buNone/>
              <a:defRPr>
                <a:latin typeface="Arial" pitchFamily="34" charset="0"/>
                <a:cs typeface="Arial" pitchFamily="34" charset="0"/>
              </a:defRPr>
            </a:lvl1pPr>
          </a:lstStyle>
          <a:p>
            <a:r>
              <a:rPr lang="en-US" smtClean="0"/>
              <a:t>Click icon to add chart</a:t>
            </a:r>
            <a:endParaRPr lang="en-US" dirty="0"/>
          </a:p>
        </p:txBody>
      </p:sp>
      <p:sp>
        <p:nvSpPr>
          <p:cNvPr id="4" name="Title 1"/>
          <p:cNvSpPr>
            <a:spLocks noGrp="1"/>
          </p:cNvSpPr>
          <p:nvPr>
            <p:ph type="title"/>
          </p:nvPr>
        </p:nvSpPr>
        <p:spPr bwMode="gray">
          <a:xfrm>
            <a:off x="1381125" y="228600"/>
            <a:ext cx="7623727" cy="50238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dirty="0"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585913" y="193795"/>
            <a:ext cx="6729984"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dirty="0" smtClean="0"/>
              <a:t>Click to edit master title style</a:t>
            </a:r>
            <a:endParaRPr lang="en-US" dirty="0"/>
          </a:p>
        </p:txBody>
      </p:sp>
      <p:sp>
        <p:nvSpPr>
          <p:cNvPr id="9" name="TextBox 8"/>
          <p:cNvSpPr txBox="1">
            <a:spLocks noChangeArrowheads="1"/>
          </p:cNvSpPr>
          <p:nvPr userDrawn="1"/>
        </p:nvSpPr>
        <p:spPr bwMode="gray">
          <a:xfrm>
            <a:off x="1366839" y="3369513"/>
            <a:ext cx="6754811" cy="2446824"/>
          </a:xfrm>
          <a:prstGeom prst="rect">
            <a:avLst/>
          </a:prstGeom>
          <a:noFill/>
          <a:ln w="9525">
            <a:noFill/>
            <a:miter lim="800000"/>
            <a:headEnd/>
            <a:tailEnd/>
          </a:ln>
        </p:spPr>
        <p:txBody>
          <a:bodyPr wrap="square" lIns="0" tIns="0" rIns="0" bIns="0">
            <a:spAutoFit/>
          </a:bodyPr>
          <a:lstStyle/>
          <a:p>
            <a:pPr algn="just">
              <a:spcBef>
                <a:spcPts val="600"/>
              </a:spcBef>
            </a:pPr>
            <a:r>
              <a:rPr lang="en-US" sz="1000" b="1" dirty="0" smtClean="0">
                <a:solidFill>
                  <a:schemeClr val="tx2"/>
                </a:solidFill>
                <a:latin typeface="Arial" pitchFamily="34" charset="0"/>
                <a:cs typeface="Arial" pitchFamily="34" charset="0"/>
              </a:rPr>
              <a:t>Disclaimer </a:t>
            </a:r>
          </a:p>
          <a:p>
            <a:pPr algn="just">
              <a:spcBef>
                <a:spcPts val="600"/>
              </a:spcBef>
            </a:pPr>
            <a:r>
              <a:rPr lang="en-US" sz="900" dirty="0" smtClean="0">
                <a:solidFill>
                  <a:schemeClr val="tx2"/>
                </a:solidFill>
                <a:latin typeface="Arial" pitchFamily="34" charset="0"/>
                <a:cs typeface="Arial" pitchFamily="34" charset="0"/>
              </a:rPr>
              <a:t>Tech Mahindra Limited, herein referred to as </a:t>
            </a:r>
            <a:r>
              <a:rPr lang="en-US" sz="900" dirty="0" err="1" smtClean="0">
                <a:solidFill>
                  <a:schemeClr val="tx2"/>
                </a:solidFill>
                <a:latin typeface="Arial" pitchFamily="34" charset="0"/>
                <a:cs typeface="Arial" pitchFamily="34" charset="0"/>
              </a:rPr>
              <a:t>TechM</a:t>
            </a:r>
            <a:r>
              <a:rPr lang="en-US" sz="900" dirty="0" smtClean="0">
                <a:solidFill>
                  <a:schemeClr val="tx2"/>
                </a:solidFill>
                <a:latin typeface="Arial" pitchFamily="34" charset="0"/>
                <a:cs typeface="Arial" pitchFamily="34" charset="0"/>
              </a:rPr>
              <a:t>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smtClean="0">
                <a:solidFill>
                  <a:schemeClr val="tx2"/>
                </a:solidFill>
                <a:latin typeface="Arial" pitchFamily="34" charset="0"/>
                <a:cs typeface="Arial" pitchFamily="34" charset="0"/>
              </a:rPr>
              <a:t>TechM</a:t>
            </a:r>
            <a:r>
              <a:rPr lang="en-US" sz="900" dirty="0" smtClean="0">
                <a:solidFill>
                  <a:schemeClr val="tx2"/>
                </a:solidFill>
                <a:latin typeface="Arial" pitchFamily="34" charset="0"/>
                <a:cs typeface="Arial" pitchFamily="34" charset="0"/>
              </a:rPr>
              <a:t> or its subsidiaries. Any unauthorized use, disclosure or public dissemination of information contained herein is prohibited. Unless specifically noted, </a:t>
            </a:r>
            <a:r>
              <a:rPr lang="en-US" sz="900" dirty="0" err="1" smtClean="0">
                <a:solidFill>
                  <a:schemeClr val="tx2"/>
                </a:solidFill>
                <a:latin typeface="Arial" pitchFamily="34" charset="0"/>
                <a:cs typeface="Arial" pitchFamily="34" charset="0"/>
              </a:rPr>
              <a:t>TechM</a:t>
            </a:r>
            <a:r>
              <a:rPr lang="en-US" sz="900" dirty="0" smtClean="0">
                <a:solidFill>
                  <a:schemeClr val="tx2"/>
                </a:solidFill>
                <a:latin typeface="Arial" pitchFamily="34" charset="0"/>
                <a:cs typeface="Arial" pitchFamily="34" charset="0"/>
              </a:rPr>
              <a:t>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smtClean="0">
                <a:solidFill>
                  <a:schemeClr val="tx2"/>
                </a:solidFill>
                <a:latin typeface="Arial" pitchFamily="34" charset="0"/>
                <a:cs typeface="Arial" pitchFamily="34" charset="0"/>
              </a:rPr>
              <a:t>TechM</a:t>
            </a:r>
            <a:r>
              <a:rPr lang="en-US" sz="900" dirty="0" smtClean="0">
                <a:solidFill>
                  <a:schemeClr val="tx2"/>
                </a:solidFill>
                <a:latin typeface="Arial" pitchFamily="34" charset="0"/>
                <a:cs typeface="Arial" pitchFamily="34" charset="0"/>
              </a:rPr>
              <a:t>. Information contained in a presentation hosted or promoted by </a:t>
            </a:r>
            <a:r>
              <a:rPr lang="en-US" sz="900" dirty="0" err="1" smtClean="0">
                <a:solidFill>
                  <a:schemeClr val="tx2"/>
                </a:solidFill>
                <a:latin typeface="Arial" pitchFamily="34" charset="0"/>
                <a:cs typeface="Arial" pitchFamily="34" charset="0"/>
              </a:rPr>
              <a:t>TechM</a:t>
            </a:r>
            <a:r>
              <a:rPr lang="en-US" sz="900" dirty="0" smtClean="0">
                <a:solidFill>
                  <a:schemeClr val="tx2"/>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900" dirty="0" err="1" smtClean="0">
                <a:solidFill>
                  <a:schemeClr val="tx2"/>
                </a:solidFill>
                <a:latin typeface="Arial" pitchFamily="34" charset="0"/>
                <a:cs typeface="Arial" pitchFamily="34" charset="0"/>
              </a:rPr>
              <a:t>TechM</a:t>
            </a:r>
            <a:r>
              <a:rPr lang="en-US" sz="900" baseline="0" dirty="0" smtClean="0">
                <a:solidFill>
                  <a:schemeClr val="tx2"/>
                </a:solidFill>
                <a:latin typeface="Arial" pitchFamily="34" charset="0"/>
                <a:cs typeface="Arial" pitchFamily="34" charset="0"/>
              </a:rPr>
              <a:t> </a:t>
            </a:r>
            <a:r>
              <a:rPr lang="en-US" sz="900" dirty="0" smtClean="0">
                <a:solidFill>
                  <a:schemeClr val="tx2"/>
                </a:solidFill>
                <a:latin typeface="Arial" pitchFamily="34" charset="0"/>
                <a:cs typeface="Arial" pitchFamily="34" charset="0"/>
              </a:rPr>
              <a:t>assumes no liability or responsibility for the contents of a presentation or the opinions expressed by the presenters. All expressions of opinion are subject to change without notice.</a:t>
            </a:r>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vert="horz" wrap="square" lIns="0" tIns="0" rIns="0" bIns="0" numCol="1" anchor="t"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p:cNvSpPr/>
          <p:nvPr userDrawn="1"/>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4" name="Picture 3" descr="Mahindra Logo.png"/>
          <p:cNvPicPr>
            <a:picLocks noChangeAspect="1"/>
          </p:cNvPicPr>
          <p:nvPr userDrawn="1"/>
        </p:nvPicPr>
        <p:blipFill>
          <a:blip r:embed="rId2"/>
          <a:stretch>
            <a:fillRect/>
          </a:stretch>
        </p:blipFill>
        <p:spPr bwMode="gray">
          <a:xfrm>
            <a:off x="1966217" y="2717226"/>
            <a:ext cx="5399349" cy="1491023"/>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27213" y="4053701"/>
            <a:ext cx="5511800" cy="276999"/>
          </a:xfrm>
        </p:spPr>
        <p:txBody>
          <a:bodyPr anchor="b" anchorCtr="0">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27213" y="2184400"/>
            <a:ext cx="5511800" cy="1231106"/>
          </a:xfrm>
        </p:spPr>
        <p:txBody>
          <a:bodyPr wrap="square">
            <a:spAutoFit/>
          </a:bodyPr>
          <a:lstStyle>
            <a:lvl1pPr algn="l">
              <a:defRPr sz="4000" b="1">
                <a:solidFill>
                  <a:schemeClr val="bg2"/>
                </a:solidFill>
                <a:latin typeface="Arial" pitchFamily="34" charset="0"/>
                <a:cs typeface="Arial" pitchFamily="34" charset="0"/>
              </a:defRPr>
            </a:lvl1pPr>
          </a:lstStyle>
          <a:p>
            <a:r>
              <a:rPr lang="en-US" dirty="0" smtClean="0"/>
              <a:t>Click to Edit Master Title Style</a:t>
            </a:r>
            <a:endParaRPr lang="en-US" dirty="0"/>
          </a:p>
        </p:txBody>
      </p:sp>
      <p:pic>
        <p:nvPicPr>
          <p:cNvPr id="12" name="Picture 11" descr="ridge4.png"/>
          <p:cNvPicPr>
            <a:picLocks noChangeAspect="1"/>
          </p:cNvPicPr>
          <p:nvPr userDrawn="1"/>
        </p:nvPicPr>
        <p:blipFill>
          <a:blip r:embed="rId2"/>
          <a:stretch>
            <a:fillRect/>
          </a:stretch>
        </p:blipFill>
        <p:spPr bwMode="ltGray">
          <a:xfrm>
            <a:off x="802" y="0"/>
            <a:ext cx="3968824" cy="1443209"/>
          </a:xfrm>
          <a:prstGeom prst="rect">
            <a:avLst/>
          </a:prstGeom>
        </p:spPr>
      </p:pic>
      <p:pic>
        <p:nvPicPr>
          <p:cNvPr id="8" name="Picture 7" descr="Mahindra Logo.png"/>
          <p:cNvPicPr>
            <a:picLocks noChangeAspect="1"/>
          </p:cNvPicPr>
          <p:nvPr userDrawn="1"/>
        </p:nvPicPr>
        <p:blipFill>
          <a:blip r:embed="rId3"/>
          <a:stretch>
            <a:fillRect/>
          </a:stretch>
        </p:blipFill>
        <p:spPr bwMode="gray">
          <a:xfrm>
            <a:off x="6329900" y="476643"/>
            <a:ext cx="2377538" cy="656554"/>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1519237" y="252413"/>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dirty="0" smtClean="0"/>
              <a:t>Click to edit Master title style</a:t>
            </a:r>
            <a:endParaRPr lang="en-US" dirty="0"/>
          </a:p>
        </p:txBody>
      </p:sp>
      <p:sp>
        <p:nvSpPr>
          <p:cNvPr id="3" name="Text Placeholder 4"/>
          <p:cNvSpPr>
            <a:spLocks noGrp="1"/>
          </p:cNvSpPr>
          <p:nvPr>
            <p:ph type="body" sz="quarter" idx="10" hasCustomPrompt="1"/>
          </p:nvPr>
        </p:nvSpPr>
        <p:spPr bwMode="gray">
          <a:xfrm>
            <a:off x="481012" y="1971675"/>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1309687" y="338138"/>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971675"/>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1"/>
          <p:cNvSpPr>
            <a:spLocks noGrp="1"/>
          </p:cNvSpPr>
          <p:nvPr userDrawn="1">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 name="Text Placeholder 4"/>
          <p:cNvSpPr>
            <a:spLocks noGrp="1"/>
          </p:cNvSpPr>
          <p:nvPr>
            <p:ph type="body" sz="quarter" idx="10" hasCustomPrompt="1"/>
          </p:nvPr>
        </p:nvSpPr>
        <p:spPr bwMode="gray">
          <a:xfrm>
            <a:off x="481012" y="1971675"/>
            <a:ext cx="8224838" cy="1846659"/>
          </a:xfrm>
        </p:spPr>
        <p:txBody>
          <a:bodyPr wrap="square">
            <a:spAutoFit/>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5"/>
            <a:ext cx="4078287" cy="4162425"/>
          </a:xfrm>
        </p:spPr>
        <p:txBody>
          <a:bodyPr>
            <a:noAutofit/>
          </a:bodyPr>
          <a:lstStyle>
            <a:lvl1pPr marL="0" indent="0">
              <a:buNone/>
              <a:defRPr>
                <a:latin typeface="Arial" pitchFamily="34" charset="0"/>
                <a:cs typeface="Arial" pitchFamily="34" charset="0"/>
              </a:defRPr>
            </a:lvl1pPr>
          </a:lstStyle>
          <a:p>
            <a:r>
              <a:rPr lang="en-US" smtClean="0"/>
              <a:t>Click icon to add picture</a:t>
            </a:r>
            <a:endParaRPr lang="en-US" dirty="0"/>
          </a:p>
        </p:txBody>
      </p:sp>
      <p:sp>
        <p:nvSpPr>
          <p:cNvPr id="18" name="Text Placeholder 4"/>
          <p:cNvSpPr>
            <a:spLocks noGrp="1"/>
          </p:cNvSpPr>
          <p:nvPr>
            <p:ph type="body" sz="quarter" idx="19" hasCustomPrompt="1"/>
          </p:nvPr>
        </p:nvSpPr>
        <p:spPr bwMode="gray">
          <a:xfrm>
            <a:off x="4838700" y="1971675"/>
            <a:ext cx="3846512"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itle 1"/>
          <p:cNvSpPr>
            <a:spLocks noGrp="1"/>
          </p:cNvSpPr>
          <p:nvPr>
            <p:ph type="title"/>
          </p:nvPr>
        </p:nvSpPr>
        <p:spPr bwMode="gray">
          <a:xfrm>
            <a:off x="1471612" y="279400"/>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39913" y="4067175"/>
            <a:ext cx="5524500"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39914" y="2200275"/>
            <a:ext cx="5524500" cy="1231106"/>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a:stretch>
            <a:fillRect/>
          </a:stretch>
        </p:blipFill>
        <p:spPr bwMode="ltGray">
          <a:xfrm>
            <a:off x="802" y="0"/>
            <a:ext cx="3968824" cy="1443209"/>
          </a:xfrm>
          <a:prstGeom prst="rect">
            <a:avLst/>
          </a:prstGeom>
        </p:spPr>
      </p:pic>
      <p:pic>
        <p:nvPicPr>
          <p:cNvPr id="6" name="Picture 5" descr="Mahindra Logo.png"/>
          <p:cNvPicPr>
            <a:picLocks noChangeAspect="1"/>
          </p:cNvPicPr>
          <p:nvPr userDrawn="1"/>
        </p:nvPicPr>
        <p:blipFill>
          <a:blip r:embed="rId3"/>
          <a:stretch>
            <a:fillRect/>
          </a:stretch>
        </p:blipFill>
        <p:spPr bwMode="gray">
          <a:xfrm>
            <a:off x="6329900" y="476643"/>
            <a:ext cx="2377538" cy="656554"/>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hasCustomPrompt="1"/>
          </p:nvPr>
        </p:nvSpPr>
        <p:spPr bwMode="gray">
          <a:xfrm>
            <a:off x="4926013" y="4295775"/>
            <a:ext cx="3781424"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3" name="Title 8"/>
          <p:cNvSpPr>
            <a:spLocks noGrp="1"/>
          </p:cNvSpPr>
          <p:nvPr>
            <p:ph type="title" hasCustomPrompt="1"/>
          </p:nvPr>
        </p:nvSpPr>
        <p:spPr bwMode="gray">
          <a:xfrm>
            <a:off x="4926014" y="1971675"/>
            <a:ext cx="3781424" cy="1846659"/>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a:stretch>
            <a:fillRect/>
          </a:stretch>
        </p:blipFill>
        <p:spPr bwMode="ltGray">
          <a:xfrm>
            <a:off x="802" y="0"/>
            <a:ext cx="3968824" cy="1443209"/>
          </a:xfrm>
          <a:prstGeom prst="rect">
            <a:avLst/>
          </a:prstGeom>
        </p:spPr>
      </p:pic>
      <p:pic>
        <p:nvPicPr>
          <p:cNvPr id="7" name="Picture 6" descr="Mahindra Logo.png"/>
          <p:cNvPicPr>
            <a:picLocks noChangeAspect="1"/>
          </p:cNvPicPr>
          <p:nvPr userDrawn="1"/>
        </p:nvPicPr>
        <p:blipFill>
          <a:blip r:embed="rId3"/>
          <a:stretch>
            <a:fillRect/>
          </a:stretch>
        </p:blipFill>
        <p:spPr bwMode="gray">
          <a:xfrm>
            <a:off x="6329900" y="476643"/>
            <a:ext cx="2377538" cy="656554"/>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bwMode="gray">
          <a:xfrm>
            <a:off x="4810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
          <p:cNvSpPr>
            <a:spLocks noGrp="1"/>
          </p:cNvSpPr>
          <p:nvPr>
            <p:ph type="body" sz="quarter" idx="11" hasCustomPrompt="1"/>
          </p:nvPr>
        </p:nvSpPr>
        <p:spPr bwMode="gray">
          <a:xfrm>
            <a:off x="47736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ext Placeholder 4"/>
          <p:cNvSpPr>
            <a:spLocks noGrp="1"/>
          </p:cNvSpPr>
          <p:nvPr>
            <p:ph type="body" sz="quarter" idx="12" hasCustomPrompt="1"/>
          </p:nvPr>
        </p:nvSpPr>
        <p:spPr bwMode="gray">
          <a:xfrm>
            <a:off x="4810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bwMode="gray">
          <a:xfrm>
            <a:off x="47736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8" name="Straight Connector 7"/>
          <p:cNvCxnSpPr/>
          <p:nvPr userDrawn="1"/>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bwMode="gray">
          <a:xfrm>
            <a:off x="1728787" y="17462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dirty="0" smtClean="0"/>
              <a:t>Click to edit Master title style</a:t>
            </a:r>
            <a:endParaRPr lang="en-US" dirty="0"/>
          </a:p>
        </p:txBody>
      </p:sp>
      <p:sp>
        <p:nvSpPr>
          <p:cNvPr id="15" name="Text Placeholder 41"/>
          <p:cNvSpPr>
            <a:spLocks noGrp="1"/>
          </p:cNvSpPr>
          <p:nvPr>
            <p:ph type="body" sz="quarter" idx="14"/>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Ridge.pdf"/>
          <p:cNvPicPr>
            <a:picLocks noChangeAspect="1"/>
          </p:cNvPicPr>
          <p:nvPr/>
        </p:nvPicPr>
        <p:blipFill>
          <a:blip r:embed="rId17"/>
          <a:stretch>
            <a:fillRect/>
          </a:stretch>
        </p:blipFill>
        <p:spPr bwMode="ltGray">
          <a:xfrm>
            <a:off x="459" y="0"/>
            <a:ext cx="2270124" cy="825500"/>
          </a:xfrm>
          <a:prstGeom prst="rect">
            <a:avLst/>
          </a:prstGeom>
        </p:spPr>
      </p:pic>
      <p:sp>
        <p:nvSpPr>
          <p:cNvPr id="2" name="Title Placeholder 1"/>
          <p:cNvSpPr>
            <a:spLocks noGrp="1"/>
          </p:cNvSpPr>
          <p:nvPr>
            <p:ph type="title"/>
          </p:nvPr>
        </p:nvSpPr>
        <p:spPr>
          <a:xfrm>
            <a:off x="1363663" y="263525"/>
            <a:ext cx="8212137" cy="49244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lgn="l" rtl="0" eaLnBrk="1" fontAlgn="base" hangingPunct="1">
              <a:spcBef>
                <a:spcPct val="0"/>
              </a:spcBef>
              <a:spcAft>
                <a:spcPct val="0"/>
              </a:spcAft>
            </a:pPr>
            <a:r>
              <a:rPr lang="en-US" smtClean="0"/>
              <a:t>Click to edit Master title style</a:t>
            </a:r>
            <a:endParaRPr lang="en-US" dirty="0"/>
          </a:p>
        </p:txBody>
      </p:sp>
      <p:sp>
        <p:nvSpPr>
          <p:cNvPr id="3" name="Text Placeholder 2"/>
          <p:cNvSpPr>
            <a:spLocks noGrp="1"/>
          </p:cNvSpPr>
          <p:nvPr>
            <p:ph type="body" idx="1"/>
          </p:nvPr>
        </p:nvSpPr>
        <p:spPr>
          <a:xfrm>
            <a:off x="481013" y="1971675"/>
            <a:ext cx="8212137" cy="147732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marL="571500" marR="0" lvl="2" indent="-279400" algn="l" defTabSz="914400" rtl="0" eaLnBrk="1" fontAlgn="base" latinLnBrk="0" hangingPunct="1">
              <a:lnSpc>
                <a:spcPct val="100000"/>
              </a:lnSpc>
              <a:spcBef>
                <a:spcPts val="0"/>
              </a:spcBef>
              <a:spcAft>
                <a:spcPts val="0"/>
              </a:spcAft>
              <a:buClr>
                <a:schemeClr val="bg2"/>
              </a:buClr>
              <a:buSzPct val="90000"/>
              <a:buFont typeface="Arial" pitchFamily="34" charset="0"/>
              <a:buChar char="–"/>
              <a:tabLst/>
              <a:defRPr/>
            </a:pPr>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9" name="Slide Number Placeholder 5"/>
          <p:cNvSpPr txBox="1">
            <a:spLocks/>
          </p:cNvSpPr>
          <p:nvPr/>
        </p:nvSpPr>
        <p:spPr bwMode="auto">
          <a:xfrm>
            <a:off x="8822457" y="6614013"/>
            <a:ext cx="157094" cy="153888"/>
          </a:xfrm>
          <a:prstGeom prst="rect">
            <a:avLst/>
          </a:prstGeom>
          <a:noFill/>
          <a:ln w="9525">
            <a:noFill/>
            <a:miter lim="800000"/>
            <a:headEnd/>
            <a:tailEnd/>
          </a:ln>
        </p:spPr>
        <p:txBody>
          <a:bodyPr wrap="none" lIns="0" tIns="0" rIns="0" bIns="0" anchor="ctr">
            <a:spAutoFit/>
          </a:bodyPr>
          <a:lstStyle/>
          <a:p>
            <a:pPr algn="r">
              <a:defRPr/>
            </a:pPr>
            <a:fld id="{6856ECDB-1CEE-4F69-ADCA-557460F2116E}" type="slidenum">
              <a:rPr lang="en-US" sz="1000" smtClean="0">
                <a:solidFill>
                  <a:schemeClr val="tx2"/>
                </a:solidFill>
                <a:latin typeface="Arial" pitchFamily="34" charset="0"/>
                <a:cs typeface="Arial" pitchFamily="34" charset="0"/>
              </a:rPr>
              <a:pPr algn="r">
                <a:defRPr/>
              </a:pPr>
              <a:t>‹#›</a:t>
            </a:fld>
            <a:endParaRPr lang="en-US" sz="1000" dirty="0">
              <a:solidFill>
                <a:schemeClr val="tx2"/>
              </a:solidFill>
              <a:latin typeface="Arial" pitchFamily="34" charset="0"/>
              <a:cs typeface="Arial" pitchFamily="34" charset="0"/>
            </a:endParaRPr>
          </a:p>
        </p:txBody>
      </p:sp>
      <p:sp>
        <p:nvSpPr>
          <p:cNvPr id="7" name="TextBox 20"/>
          <p:cNvSpPr txBox="1">
            <a:spLocks noChangeArrowheads="1"/>
          </p:cNvSpPr>
          <p:nvPr/>
        </p:nvSpPr>
        <p:spPr bwMode="gray">
          <a:xfrm>
            <a:off x="481013" y="6629401"/>
            <a:ext cx="2431756" cy="123111"/>
          </a:xfrm>
          <a:prstGeom prst="rect">
            <a:avLst/>
          </a:prstGeom>
          <a:noFill/>
          <a:ln w="9525">
            <a:noFill/>
            <a:miter lim="800000"/>
            <a:headEnd/>
            <a:tailEnd/>
          </a:ln>
        </p:spPr>
        <p:txBody>
          <a:bodyPr wrap="none" lIns="0" tIns="0" rIns="0" bIns="0">
            <a:spAutoFit/>
          </a:bodyPr>
          <a:lstStyle/>
          <a:p>
            <a:pPr marL="0" algn="l" defTabSz="914400" rtl="0" eaLnBrk="1" latinLnBrk="0" hangingPunct="1">
              <a:defRPr/>
            </a:pPr>
            <a:r>
              <a:rPr lang="en-US" sz="800" kern="1200" dirty="0" smtClean="0">
                <a:solidFill>
                  <a:schemeClr val="tx2"/>
                </a:solidFill>
                <a:latin typeface="Arial" pitchFamily="34" charset="0"/>
                <a:ea typeface="+mn-ea"/>
                <a:cs typeface="Arial" pitchFamily="34" charset="0"/>
              </a:rPr>
              <a:t>Copyright © 2013 Tech Mahindra. All rights reserved.</a:t>
            </a:r>
            <a:endParaRPr lang="en-US" sz="800" kern="1200" dirty="0">
              <a:solidFill>
                <a:schemeClr val="tx2"/>
              </a:solidFill>
              <a:latin typeface="Arial" pitchFamily="34" charset="0"/>
              <a:ea typeface="+mn-ea"/>
              <a:cs typeface="Arial"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62" r:id="rId2"/>
    <p:sldLayoutId id="2147483669" r:id="rId3"/>
    <p:sldLayoutId id="2147483668" r:id="rId4"/>
    <p:sldLayoutId id="2147483667" r:id="rId5"/>
    <p:sldLayoutId id="2147483659" r:id="rId6"/>
    <p:sldLayoutId id="2147483651" r:id="rId7"/>
    <p:sldLayoutId id="2147483664" r:id="rId8"/>
    <p:sldLayoutId id="2147483658" r:id="rId9"/>
    <p:sldLayoutId id="2147483665" r:id="rId10"/>
    <p:sldLayoutId id="2147483650" r:id="rId11"/>
    <p:sldLayoutId id="2147483660" r:id="rId12"/>
    <p:sldLayoutId id="2147483661" r:id="rId13"/>
    <p:sldLayoutId id="2147483656" r:id="rId14"/>
    <p:sldLayoutId id="2147483666" r:id="rId15"/>
  </p:sldLayoutIdLst>
  <p:txStyles>
    <p:titleStyle>
      <a:lvl1pPr algn="l" defTabSz="914400" rtl="0" eaLnBrk="1" latinLnBrk="0" hangingPunct="1">
        <a:spcBef>
          <a:spcPct val="0"/>
        </a:spcBef>
        <a:buNone/>
        <a:defRPr lang="en-US" sz="3200" b="1" kern="1200" dirty="0" smtClean="0">
          <a:solidFill>
            <a:schemeClr val="tx2"/>
          </a:solidFill>
          <a:latin typeface="Arial" pitchFamily="34" charset="0"/>
          <a:ea typeface="+mj-ea"/>
          <a:cs typeface="Arial" pitchFamily="34" charset="0"/>
        </a:defRPr>
      </a:lvl1pPr>
    </p:titleStyle>
    <p:bodyStyle>
      <a:lvl1pPr marL="290513" indent="-290513" algn="l" defTabSz="914400" rtl="0" eaLnBrk="1" fontAlgn="base" latinLnBrk="0" hangingPunct="1">
        <a:spcBef>
          <a:spcPts val="0"/>
        </a:spcBef>
        <a:spcAft>
          <a:spcPct val="0"/>
        </a:spcAft>
        <a:buClr>
          <a:schemeClr val="bg2"/>
        </a:buClr>
        <a:buSzPct val="120000"/>
        <a:buFont typeface="Wingdings" pitchFamily="2" charset="2"/>
        <a:buChar char="§"/>
        <a:defRPr lang="en-US" sz="1800" b="0" kern="1200" baseline="0" dirty="0" smtClean="0">
          <a:solidFill>
            <a:schemeClr val="tx1"/>
          </a:solidFill>
          <a:latin typeface="Arial" pitchFamily="34" charset="0"/>
          <a:ea typeface="+mn-ea"/>
          <a:cs typeface="Arial" pitchFamily="34" charset="0"/>
        </a:defRPr>
      </a:lvl1pPr>
      <a:lvl2pPr marL="285750" indent="-285750" algn="l" defTabSz="914400" rtl="0" eaLnBrk="1" fontAlgn="base" latinLnBrk="0" hangingPunct="1">
        <a:spcBef>
          <a:spcPts val="0"/>
        </a:spcBef>
        <a:spcAft>
          <a:spcPct val="0"/>
        </a:spcAft>
        <a:buClr>
          <a:schemeClr val="bg2"/>
        </a:buClr>
        <a:buSzPct val="100000"/>
        <a:buFont typeface="Wingdings" pitchFamily="2" charset="2"/>
        <a:buChar char="§"/>
        <a:defRPr lang="en-US" sz="1800" b="0" kern="1200" baseline="0" dirty="0" smtClean="0">
          <a:solidFill>
            <a:schemeClr val="tx1"/>
          </a:solidFill>
          <a:latin typeface="+mn-lt"/>
          <a:ea typeface="+mn-ea"/>
          <a:cs typeface="+mn-cs"/>
        </a:defRPr>
      </a:lvl2pPr>
      <a:lvl3pPr marL="571500" indent="-279400" algn="l" defTabSz="914400" rtl="0" eaLnBrk="1" fontAlgn="base" latinLnBrk="0" hangingPunct="1">
        <a:spcBef>
          <a:spcPts val="0"/>
        </a:spcBef>
        <a:spcAft>
          <a:spcPct val="0"/>
        </a:spcAft>
        <a:buClr>
          <a:schemeClr val="bg2"/>
        </a:buClr>
        <a:buSzPct val="90000"/>
        <a:buFont typeface="Arial" pitchFamily="34" charset="0"/>
        <a:buChar char="–"/>
        <a:defRPr kumimoji="0" lang="en-US"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3pPr>
      <a:lvl4pPr marL="850900" indent="-279400" algn="l" defTabSz="914400" rtl="0" eaLnBrk="1" fontAlgn="base" latinLnBrk="0" hangingPunct="1">
        <a:spcBef>
          <a:spcPts val="0"/>
        </a:spcBef>
        <a:spcAft>
          <a:spcPct val="0"/>
        </a:spcAft>
        <a:buClr>
          <a:schemeClr val="bg2"/>
        </a:buClr>
        <a:buSzPct val="80000"/>
        <a:buFont typeface="Wingdings" pitchFamily="2" charset="2"/>
        <a:buChar char="§"/>
        <a:defRPr lang="en-US" sz="1800" b="0" kern="1200" baseline="0" dirty="0" smtClean="0">
          <a:solidFill>
            <a:schemeClr val="tx1"/>
          </a:solidFill>
          <a:latin typeface="Arial" pitchFamily="34" charset="0"/>
          <a:ea typeface="+mn-ea"/>
          <a:cs typeface="+mn-cs"/>
        </a:defRPr>
      </a:lvl4pPr>
      <a:lvl5pPr marL="1136650" indent="-285750" algn="l" defTabSz="933450" rtl="0" eaLnBrk="1" fontAlgn="base" latinLnBrk="0" hangingPunct="1">
        <a:spcBef>
          <a:spcPts val="0"/>
        </a:spcBef>
        <a:spcAft>
          <a:spcPct val="0"/>
        </a:spcAft>
        <a:buClr>
          <a:schemeClr val="bg2"/>
        </a:buClr>
        <a:buSzPct val="70000"/>
        <a:buFont typeface="Arial" pitchFamily="34" charset="0"/>
        <a:buChar char="–"/>
        <a:defRPr lang="en-US" sz="1800" b="0" kern="1200" baseline="0" dirty="0" smtClean="0">
          <a:solidFill>
            <a:schemeClr val="tx1"/>
          </a:solidFill>
          <a:latin typeface="Arial" pitchFamily="34" charset="0"/>
          <a:ea typeface="+mn-ea"/>
          <a:cs typeface="+mn-cs"/>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hive.apache.or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2" Type="http://schemas.openxmlformats.org/officeDocument/2006/relationships/hyperlink" Target="http://job_tracker_address:50030/" TargetMode="External"/><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3.xml"/><Relationship Id="rId1" Type="http://schemas.openxmlformats.org/officeDocument/2006/relationships/themeOverride" Target="../theme/themeOverride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title"/>
          </p:nvPr>
        </p:nvSpPr>
        <p:spPr>
          <a:xfrm>
            <a:off x="3183218" y="2211295"/>
            <a:ext cx="5511800" cy="1292662"/>
          </a:xfrm>
        </p:spPr>
        <p:txBody>
          <a:bodyPr/>
          <a:lstStyle/>
          <a:p>
            <a:pPr lvl="0" algn="r" eaLnBrk="0" fontAlgn="base" hangingPunct="0">
              <a:spcAft>
                <a:spcPct val="0"/>
              </a:spcAft>
              <a:defRPr/>
            </a:pPr>
            <a:r>
              <a:rPr lang="en-US" sz="2800" dirty="0" err="1">
                <a:solidFill>
                  <a:srgbClr val="FF0000"/>
                </a:solidFill>
              </a:rPr>
              <a:t>BeeP</a:t>
            </a:r>
            <a:r>
              <a:rPr lang="en-US" sz="2800" dirty="0">
                <a:solidFill>
                  <a:srgbClr val="FF0000"/>
                </a:solidFill>
              </a:rPr>
              <a:t> – </a:t>
            </a:r>
            <a:r>
              <a:rPr lang="en-US" sz="2800" dirty="0" err="1">
                <a:solidFill>
                  <a:srgbClr val="FF0000"/>
                </a:solidFill>
              </a:rPr>
              <a:t>Bigdata</a:t>
            </a:r>
            <a:r>
              <a:rPr lang="en-US" sz="2800" dirty="0">
                <a:solidFill>
                  <a:srgbClr val="FF0000"/>
                </a:solidFill>
              </a:rPr>
              <a:t> Education &amp; Enablement Program</a:t>
            </a:r>
            <a:br>
              <a:rPr lang="en-US" sz="2800" dirty="0">
                <a:solidFill>
                  <a:srgbClr val="FF0000"/>
                </a:solidFill>
              </a:rPr>
            </a:br>
            <a:r>
              <a:rPr lang="en-US" sz="2800" i="1" dirty="0">
                <a:solidFill>
                  <a:srgbClr val="FF0000"/>
                </a:solidFill>
              </a:rPr>
              <a:t>Hive</a:t>
            </a:r>
          </a:p>
        </p:txBody>
      </p:sp>
      <p:sp>
        <p:nvSpPr>
          <p:cNvPr id="9" name="Subtitle 1"/>
          <p:cNvSpPr txBox="1">
            <a:spLocks/>
          </p:cNvSpPr>
          <p:nvPr/>
        </p:nvSpPr>
        <p:spPr bwMode="gray">
          <a:xfrm>
            <a:off x="5051612" y="4267200"/>
            <a:ext cx="3581400" cy="609599"/>
          </a:xfrm>
          <a:prstGeom prst="rect">
            <a:avLst/>
          </a:prstGeom>
          <a:noFill/>
          <a:ln w="9525">
            <a:noFill/>
            <a:miter lim="800000"/>
            <a:headEnd/>
            <a:tailEnd/>
          </a:ln>
        </p:spPr>
        <p:txBody>
          <a:bodyPr vert="horz" wrap="square" lIns="0" tIns="0" rIns="0" bIns="0" numCol="1" anchor="t" anchorCtr="0" compatLnSpc="1">
            <a:prstTxWarp prst="textNoShape">
              <a:avLst/>
            </a:prstTxWarp>
            <a:noAutofit/>
          </a:bodyPr>
          <a:lstStyle>
            <a:lvl1pPr marL="0" indent="0" algn="l" defTabSz="914400" rtl="0" eaLnBrk="1" fontAlgn="base" latinLnBrk="0" hangingPunct="1">
              <a:spcBef>
                <a:spcPts val="0"/>
              </a:spcBef>
              <a:spcAft>
                <a:spcPct val="0"/>
              </a:spcAft>
              <a:buClr>
                <a:schemeClr val="bg2"/>
              </a:buClr>
              <a:buSzPct val="120000"/>
              <a:buFont typeface="Wingdings" pitchFamily="2" charset="2"/>
              <a:buNone/>
              <a:defRPr lang="en-US" sz="1800" b="1" kern="1200" baseline="0">
                <a:solidFill>
                  <a:schemeClr val="tx2"/>
                </a:solidFill>
                <a:latin typeface="Arial" pitchFamily="34" charset="0"/>
                <a:ea typeface="+mn-ea"/>
                <a:cs typeface="Arial" pitchFamily="34" charset="0"/>
              </a:defRPr>
            </a:lvl1pPr>
            <a:lvl2pPr marL="457200" indent="0" algn="ctr" defTabSz="914400" rtl="0" eaLnBrk="1" fontAlgn="base" latinLnBrk="0" hangingPunct="1">
              <a:spcBef>
                <a:spcPts val="0"/>
              </a:spcBef>
              <a:spcAft>
                <a:spcPct val="0"/>
              </a:spcAft>
              <a:buClr>
                <a:schemeClr val="bg2"/>
              </a:buClr>
              <a:buSzPct val="100000"/>
              <a:buFont typeface="Wingdings" pitchFamily="2" charset="2"/>
              <a:buNone/>
              <a:defRPr lang="en-US" sz="1800" b="0" kern="1200" baseline="0">
                <a:solidFill>
                  <a:schemeClr val="tx1">
                    <a:tint val="75000"/>
                  </a:schemeClr>
                </a:solidFill>
                <a:latin typeface="+mn-lt"/>
                <a:ea typeface="+mn-ea"/>
                <a:cs typeface="+mn-cs"/>
              </a:defRPr>
            </a:lvl2pPr>
            <a:lvl3pPr marL="914400" indent="0" algn="ctr" defTabSz="914400" rtl="0" eaLnBrk="1" fontAlgn="base" latinLnBrk="0" hangingPunct="1">
              <a:spcBef>
                <a:spcPts val="0"/>
              </a:spcBef>
              <a:spcAft>
                <a:spcPct val="0"/>
              </a:spcAft>
              <a:buClr>
                <a:schemeClr val="bg2"/>
              </a:buClr>
              <a:buSzPct val="90000"/>
              <a:buFont typeface="Arial" pitchFamily="34" charset="0"/>
              <a:buNone/>
              <a:defRPr kumimoji="0" lang="en-US" sz="1800" b="0" i="0" u="none" strike="noStrike" kern="1200" cap="none" spc="0" normalizeH="0" baseline="0" noProof="0">
                <a:ln>
                  <a:noFill/>
                </a:ln>
                <a:solidFill>
                  <a:schemeClr val="tx1">
                    <a:tint val="75000"/>
                  </a:schemeClr>
                </a:solidFill>
                <a:effectLst/>
                <a:uLnTx/>
                <a:uFillTx/>
                <a:latin typeface="Arial" pitchFamily="34" charset="0"/>
                <a:ea typeface="+mn-ea"/>
                <a:cs typeface="Arial" pitchFamily="34" charset="0"/>
              </a:defRPr>
            </a:lvl3pPr>
            <a:lvl4pPr marL="1371600" indent="0" algn="ctr" defTabSz="914400" rtl="0" eaLnBrk="1" fontAlgn="base" latinLnBrk="0" hangingPunct="1">
              <a:spcBef>
                <a:spcPts val="0"/>
              </a:spcBef>
              <a:spcAft>
                <a:spcPct val="0"/>
              </a:spcAft>
              <a:buClr>
                <a:schemeClr val="bg2"/>
              </a:buClr>
              <a:buSzPct val="80000"/>
              <a:buFont typeface="Wingdings" pitchFamily="2" charset="2"/>
              <a:buNone/>
              <a:defRPr lang="en-US" sz="1800" b="0" kern="1200" baseline="0">
                <a:solidFill>
                  <a:schemeClr val="tx1">
                    <a:tint val="75000"/>
                  </a:schemeClr>
                </a:solidFill>
                <a:latin typeface="Arial" pitchFamily="34" charset="0"/>
                <a:ea typeface="+mn-ea"/>
                <a:cs typeface="+mn-cs"/>
              </a:defRPr>
            </a:lvl4pPr>
            <a:lvl5pPr marL="1828800" indent="0" algn="ctr" defTabSz="933450" rtl="0" eaLnBrk="1" fontAlgn="base" latinLnBrk="0" hangingPunct="1">
              <a:spcBef>
                <a:spcPts val="0"/>
              </a:spcBef>
              <a:spcAft>
                <a:spcPct val="0"/>
              </a:spcAft>
              <a:buClr>
                <a:schemeClr val="bg2"/>
              </a:buClr>
              <a:buSzPct val="70000"/>
              <a:buFont typeface="Arial" pitchFamily="34" charset="0"/>
              <a:buNone/>
              <a:defRPr lang="en-US" sz="1800" b="0" kern="1200" baseline="0">
                <a:solidFill>
                  <a:schemeClr val="tx1">
                    <a:tint val="75000"/>
                  </a:schemeClr>
                </a:solidFill>
                <a:latin typeface="Arial" pitchFamily="34" charset="0"/>
                <a:ea typeface="+mn-ea"/>
                <a:cs typeface="+mn-cs"/>
              </a:defRPr>
            </a:lvl5pPr>
            <a:lvl6pPr marL="2286000" indent="0" algn="ctr" defTabSz="914400" rtl="0" eaLnBrk="1" latinLnBrk="0" hangingPunct="1">
              <a:spcBef>
                <a:spcPct val="20000"/>
              </a:spcBef>
              <a:buClr>
                <a:schemeClr val="bg2"/>
              </a:buClr>
              <a:buSzPct val="60000"/>
              <a:buFont typeface="Wingdings" pitchFamily="2" charset="2"/>
              <a:buNone/>
              <a:defRPr sz="2000" kern="1200">
                <a:solidFill>
                  <a:schemeClr val="tx1">
                    <a:tint val="75000"/>
                  </a:schemeClr>
                </a:solidFill>
                <a:latin typeface="Arial" pitchFamily="34" charset="0"/>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r"/>
            <a:r>
              <a:rPr lang="en-US" sz="2000" i="1" dirty="0" smtClean="0"/>
              <a:t>EBS BI, MSLW &amp; ESG</a:t>
            </a:r>
          </a:p>
          <a:p>
            <a:pPr algn="r"/>
            <a:r>
              <a:rPr lang="en-US" sz="2000" i="1" dirty="0" smtClean="0"/>
              <a:t>FY 2013-2014</a:t>
            </a:r>
            <a:endParaRPr lang="en-US" sz="2000" i="1" dirty="0"/>
          </a:p>
        </p:txBody>
      </p:sp>
      <p:pic>
        <p:nvPicPr>
          <p:cNvPr id="4" name="Picture 7" descr="Hive">
            <a:hlinkClick r:id="rId3"/>
          </p:cNvPr>
          <p:cNvPicPr>
            <a:picLocks noChangeAspect="1" noChangeArrowheads="1"/>
          </p:cNvPicPr>
          <p:nvPr/>
        </p:nvPicPr>
        <p:blipFill>
          <a:blip r:embed="rId4"/>
          <a:srcRect/>
          <a:stretch>
            <a:fillRect/>
          </a:stretch>
        </p:blipFill>
        <p:spPr bwMode="auto">
          <a:xfrm>
            <a:off x="608508" y="3435855"/>
            <a:ext cx="1854993" cy="228356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8962" y="231494"/>
            <a:ext cx="7489725" cy="898264"/>
          </a:xfrm>
        </p:spPr>
        <p:txBody>
          <a:bodyPr/>
          <a:lstStyle/>
          <a:p>
            <a:r>
              <a:rPr lang="en-US" sz="2800" dirty="0" smtClean="0">
                <a:latin typeface="Arial" charset="0"/>
              </a:rPr>
              <a:t>Getting Data Into Hive (cont’d)</a:t>
            </a:r>
            <a:endParaRPr lang="en-US" sz="2800" dirty="0"/>
          </a:p>
        </p:txBody>
      </p:sp>
      <p:sp>
        <p:nvSpPr>
          <p:cNvPr id="3" name="Text Placeholder 2"/>
          <p:cNvSpPr>
            <a:spLocks noGrp="1"/>
          </p:cNvSpPr>
          <p:nvPr>
            <p:ph type="body" sz="quarter" idx="10"/>
          </p:nvPr>
        </p:nvSpPr>
        <p:spPr>
          <a:xfrm>
            <a:off x="641544" y="1121507"/>
            <a:ext cx="8205594" cy="2369880"/>
          </a:xfrm>
        </p:spPr>
        <p:txBody>
          <a:bodyPr/>
          <a:lstStyle/>
          <a:p>
            <a:pPr lvl="1" algn="just">
              <a:spcBef>
                <a:spcPct val="0"/>
              </a:spcBef>
              <a:spcAft>
                <a:spcPct val="0"/>
              </a:spcAft>
            </a:pPr>
            <a:r>
              <a:rPr lang="en-US" sz="2000" dirty="0" err="1" smtClean="0">
                <a:latin typeface="Arial" charset="0"/>
                <a:cs typeface="Arial" charset="0"/>
              </a:rPr>
              <a:t>HiveQL</a:t>
            </a:r>
            <a:r>
              <a:rPr lang="en-US" sz="2000" dirty="0" smtClean="0">
                <a:latin typeface="Arial" charset="0"/>
                <a:cs typeface="Arial" charset="0"/>
              </a:rPr>
              <a:t>  can be  used directly </a:t>
            </a:r>
            <a:r>
              <a:rPr lang="en-US" sz="2000" dirty="0">
                <a:latin typeface="Arial" charset="0"/>
                <a:cs typeface="Arial" charset="0"/>
              </a:rPr>
              <a:t>from the command line using the -e option</a:t>
            </a:r>
          </a:p>
          <a:p>
            <a:pPr marL="0" indent="0" algn="just">
              <a:spcBef>
                <a:spcPct val="0"/>
              </a:spcBef>
              <a:spcAft>
                <a:spcPct val="0"/>
              </a:spcAft>
              <a:buNone/>
            </a:pPr>
            <a:r>
              <a:rPr lang="en-US" sz="2000" dirty="0" smtClean="0">
                <a:latin typeface="Arial" charset="0"/>
                <a:cs typeface="Arial" charset="0"/>
              </a:rPr>
              <a:t>  </a:t>
            </a:r>
            <a:endParaRPr lang="en-US" sz="2000" dirty="0">
              <a:latin typeface="Arial" charset="0"/>
              <a:cs typeface="Arial" charset="0"/>
            </a:endParaRPr>
          </a:p>
          <a:p>
            <a:pPr algn="just">
              <a:spcBef>
                <a:spcPct val="0"/>
              </a:spcBef>
              <a:spcAft>
                <a:spcPct val="0"/>
              </a:spcAft>
              <a:buNone/>
            </a:pPr>
            <a:endParaRPr lang="en-US" dirty="0" smtClean="0">
              <a:latin typeface="Arial" charset="0"/>
              <a:cs typeface="Arial" charset="0"/>
            </a:endParaRPr>
          </a:p>
          <a:p>
            <a:pPr marL="0" indent="0" algn="just">
              <a:spcBef>
                <a:spcPct val="0"/>
              </a:spcBef>
              <a:spcAft>
                <a:spcPct val="0"/>
              </a:spcAft>
              <a:buNone/>
            </a:pPr>
            <a:endParaRPr lang="en-US" dirty="0" smtClean="0">
              <a:latin typeface="Arial" charset="0"/>
              <a:cs typeface="Arial" charset="0"/>
            </a:endParaRPr>
          </a:p>
          <a:p>
            <a:pPr lvl="1" algn="just">
              <a:spcBef>
                <a:spcPct val="0"/>
              </a:spcBef>
              <a:spcAft>
                <a:spcPct val="0"/>
              </a:spcAft>
            </a:pPr>
            <a:r>
              <a:rPr lang="en-US" dirty="0" smtClean="0">
                <a:latin typeface="Arial" charset="0"/>
                <a:cs typeface="Arial" charset="0"/>
              </a:rPr>
              <a:t> </a:t>
            </a:r>
            <a:r>
              <a:rPr lang="en-US" sz="2000" dirty="0" smtClean="0">
                <a:latin typeface="Arial" charset="0"/>
                <a:cs typeface="Arial" charset="0"/>
              </a:rPr>
              <a:t>As with most similar shells, HiveQL queries must be terminated with a      Semicolon (;).</a:t>
            </a:r>
          </a:p>
          <a:p>
            <a:endParaRPr lang="en-US" dirty="0"/>
          </a:p>
        </p:txBody>
      </p:sp>
      <p:sp>
        <p:nvSpPr>
          <p:cNvPr id="4" name="Rounded Rectangle 3"/>
          <p:cNvSpPr/>
          <p:nvPr/>
        </p:nvSpPr>
        <p:spPr>
          <a:xfrm>
            <a:off x="732695" y="1733785"/>
            <a:ext cx="5675586" cy="34684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eaLnBrk="0" hangingPunct="0">
              <a:spcBef>
                <a:spcPct val="30000"/>
              </a:spcBef>
              <a:defRPr/>
            </a:pPr>
            <a:endParaRPr lang="en-US" b="1" dirty="0" smtClean="0">
              <a:solidFill>
                <a:schemeClr val="tx1"/>
              </a:solidFill>
            </a:endParaRPr>
          </a:p>
          <a:p>
            <a:pPr eaLnBrk="0" hangingPunct="0">
              <a:spcBef>
                <a:spcPct val="30000"/>
              </a:spcBef>
              <a:defRPr/>
            </a:pPr>
            <a:r>
              <a:rPr lang="en-US" dirty="0" smtClean="0"/>
              <a:t>$ hive -e  'select * from users`;</a:t>
            </a:r>
            <a:endParaRPr lang="en-US" sz="1200" dirty="0" smtClean="0">
              <a:solidFill>
                <a:schemeClr val="tx1"/>
              </a:solidFill>
            </a:endParaRPr>
          </a:p>
          <a:p>
            <a:endParaRPr lang="en-US" dirty="0"/>
          </a:p>
        </p:txBody>
      </p:sp>
    </p:spTree>
    <p:extLst>
      <p:ext uri="{BB962C8B-B14F-4D97-AF65-F5344CB8AC3E}">
        <p14:creationId xmlns:p14="http://schemas.microsoft.com/office/powerpoint/2010/main" val="1404619585"/>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p:cNvSpPr>
            <a:spLocks noGrp="1"/>
          </p:cNvSpPr>
          <p:nvPr>
            <p:ph type="title"/>
          </p:nvPr>
        </p:nvSpPr>
        <p:spPr>
          <a:xfrm>
            <a:off x="1365813" y="231494"/>
            <a:ext cx="7478150" cy="968649"/>
          </a:xfrm>
        </p:spPr>
        <p:txBody>
          <a:bodyPr/>
          <a:lstStyle/>
          <a:p>
            <a:r>
              <a:rPr sz="2800" dirty="0" smtClean="0">
                <a:latin typeface="Arial" charset="0"/>
              </a:rPr>
              <a:t>Sampling data from a bucketed table</a:t>
            </a:r>
          </a:p>
        </p:txBody>
      </p:sp>
      <p:sp>
        <p:nvSpPr>
          <p:cNvPr id="98307" name="Text Placeholder 2"/>
          <p:cNvSpPr>
            <a:spLocks noGrp="1"/>
          </p:cNvSpPr>
          <p:nvPr>
            <p:ph type="body" sz="quarter" idx="10"/>
          </p:nvPr>
        </p:nvSpPr>
        <p:spPr>
          <a:xfrm>
            <a:off x="578734" y="1158501"/>
            <a:ext cx="8271009" cy="3693319"/>
          </a:xfrm>
        </p:spPr>
        <p:txBody>
          <a:bodyPr/>
          <a:lstStyle/>
          <a:p>
            <a:pPr marL="0" lvl="1" indent="0">
              <a:spcBef>
                <a:spcPct val="0"/>
              </a:spcBef>
              <a:spcAft>
                <a:spcPct val="0"/>
              </a:spcAft>
              <a:buNone/>
            </a:pPr>
            <a:r>
              <a:rPr lang="en-US" sz="2000" b="1" dirty="0" smtClean="0">
                <a:cs typeface="Arial" charset="0"/>
              </a:rPr>
              <a:t>To use the bucketed table, use the following syntax:</a:t>
            </a:r>
          </a:p>
          <a:p>
            <a:pPr lvl="1">
              <a:spcBef>
                <a:spcPct val="0"/>
              </a:spcBef>
              <a:spcAft>
                <a:spcPct val="0"/>
              </a:spcAft>
            </a:pPr>
            <a:endParaRPr lang="en-US" sz="2000" dirty="0" smtClean="0">
              <a:cs typeface="Arial" charset="0"/>
            </a:endParaRPr>
          </a:p>
          <a:p>
            <a:pPr lvl="1">
              <a:spcBef>
                <a:spcPct val="0"/>
              </a:spcBef>
              <a:spcAft>
                <a:spcPct val="0"/>
              </a:spcAft>
            </a:pPr>
            <a:endParaRPr lang="en-US" sz="2000" dirty="0">
              <a:cs typeface="Arial" charset="0"/>
            </a:endParaRPr>
          </a:p>
          <a:p>
            <a:pPr lvl="1">
              <a:spcBef>
                <a:spcPct val="0"/>
              </a:spcBef>
              <a:spcAft>
                <a:spcPct val="0"/>
              </a:spcAft>
            </a:pPr>
            <a:endParaRPr lang="en-US" sz="2000" dirty="0">
              <a:cs typeface="Arial" charset="0"/>
            </a:endParaRPr>
          </a:p>
          <a:p>
            <a:pPr lvl="1">
              <a:spcBef>
                <a:spcPct val="0"/>
              </a:spcBef>
              <a:spcAft>
                <a:spcPct val="0"/>
              </a:spcAft>
            </a:pPr>
            <a:endParaRPr lang="en-US" sz="2000" dirty="0">
              <a:cs typeface="Arial" charset="0"/>
            </a:endParaRPr>
          </a:p>
          <a:p>
            <a:pPr lvl="1">
              <a:spcBef>
                <a:spcPct val="0"/>
              </a:spcBef>
              <a:spcAft>
                <a:spcPct val="0"/>
              </a:spcAft>
            </a:pPr>
            <a:endParaRPr lang="en-US" sz="2000" dirty="0">
              <a:cs typeface="Arial" charset="0"/>
            </a:endParaRPr>
          </a:p>
          <a:p>
            <a:pPr lvl="1">
              <a:spcBef>
                <a:spcPct val="0"/>
              </a:spcBef>
              <a:spcAft>
                <a:spcPct val="0"/>
              </a:spcAft>
            </a:pPr>
            <a:endParaRPr lang="en-US" sz="2000" dirty="0">
              <a:cs typeface="Arial" charset="0"/>
            </a:endParaRPr>
          </a:p>
          <a:p>
            <a:pPr lvl="1">
              <a:spcBef>
                <a:spcPct val="0"/>
              </a:spcBef>
              <a:spcAft>
                <a:spcPct val="0"/>
              </a:spcAft>
            </a:pPr>
            <a:r>
              <a:rPr lang="en-US" sz="2000" dirty="0">
                <a:cs typeface="Arial" charset="0"/>
              </a:rPr>
              <a:t>If the table was bucketed into the 4 buckets on col, this would choose just the </a:t>
            </a:r>
            <a:r>
              <a:rPr lang="en-US" sz="2000" dirty="0" smtClean="0">
                <a:cs typeface="Arial" charset="0"/>
              </a:rPr>
              <a:t>rows </a:t>
            </a:r>
            <a:r>
              <a:rPr lang="en-US" sz="2000" dirty="0">
                <a:cs typeface="Arial" charset="0"/>
              </a:rPr>
              <a:t>in bucket </a:t>
            </a:r>
            <a:r>
              <a:rPr lang="en-US" sz="2000" dirty="0" smtClean="0">
                <a:cs typeface="Arial" charset="0"/>
              </a:rPr>
              <a:t>1</a:t>
            </a:r>
          </a:p>
          <a:p>
            <a:pPr lvl="1">
              <a:spcBef>
                <a:spcPct val="0"/>
              </a:spcBef>
              <a:spcAft>
                <a:spcPct val="0"/>
              </a:spcAft>
            </a:pPr>
            <a:endParaRPr lang="en-US" sz="2000" dirty="0">
              <a:cs typeface="Arial" charset="0"/>
            </a:endParaRPr>
          </a:p>
          <a:p>
            <a:pPr lvl="1">
              <a:spcBef>
                <a:spcPct val="0"/>
              </a:spcBef>
              <a:spcAft>
                <a:spcPct val="0"/>
              </a:spcAft>
            </a:pPr>
            <a:r>
              <a:rPr lang="en-US" sz="2000" dirty="0">
                <a:cs typeface="Arial" charset="0"/>
              </a:rPr>
              <a:t>If the table was bucketed into the 16 buckets on </a:t>
            </a:r>
            <a:r>
              <a:rPr lang="en-US" sz="2000" dirty="0" err="1">
                <a:cs typeface="Arial" charset="0"/>
              </a:rPr>
              <a:t>col</a:t>
            </a:r>
            <a:r>
              <a:rPr lang="en-US" sz="2000" dirty="0">
                <a:cs typeface="Arial" charset="0"/>
              </a:rPr>
              <a:t>, this would choose the   </a:t>
            </a:r>
            <a:r>
              <a:rPr lang="en-US" sz="2000" dirty="0" smtClean="0">
                <a:cs typeface="Arial" charset="0"/>
              </a:rPr>
              <a:t>rows </a:t>
            </a:r>
            <a:r>
              <a:rPr lang="en-US" sz="2000" dirty="0">
                <a:cs typeface="Arial" charset="0"/>
              </a:rPr>
              <a:t>in bucket 1, 5, 9, 13</a:t>
            </a:r>
          </a:p>
        </p:txBody>
      </p:sp>
      <p:sp>
        <p:nvSpPr>
          <p:cNvPr id="4" name="Rounded Rectangle 3"/>
          <p:cNvSpPr/>
          <p:nvPr/>
        </p:nvSpPr>
        <p:spPr>
          <a:xfrm>
            <a:off x="578734" y="1654772"/>
            <a:ext cx="7868756" cy="1213658"/>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defRPr/>
            </a:pPr>
            <a:r>
              <a:rPr lang="en-US" b="1" dirty="0">
                <a:solidFill>
                  <a:schemeClr val="tx1"/>
                </a:solidFill>
              </a:rPr>
              <a:t>SELECT </a:t>
            </a:r>
            <a:r>
              <a:rPr lang="en-US" dirty="0">
                <a:solidFill>
                  <a:schemeClr val="tx1"/>
                </a:solidFill>
              </a:rPr>
              <a:t> *  </a:t>
            </a:r>
            <a:r>
              <a:rPr lang="en-US" b="1" dirty="0">
                <a:solidFill>
                  <a:schemeClr val="tx1"/>
                </a:solidFill>
              </a:rPr>
              <a:t>FROM</a:t>
            </a:r>
            <a:r>
              <a:rPr lang="en-US" dirty="0">
                <a:solidFill>
                  <a:schemeClr val="tx1"/>
                </a:solidFill>
              </a:rPr>
              <a:t>  bucketed_table</a:t>
            </a:r>
          </a:p>
          <a:p>
            <a:pPr>
              <a:defRPr/>
            </a:pPr>
            <a:r>
              <a:rPr lang="en-US" b="1" dirty="0">
                <a:solidFill>
                  <a:schemeClr val="tx1"/>
                </a:solidFill>
              </a:rPr>
              <a:t>TABLESAMPLE </a:t>
            </a:r>
            <a:r>
              <a:rPr lang="en-US" dirty="0">
                <a:solidFill>
                  <a:schemeClr val="tx1"/>
                </a:solidFill>
              </a:rPr>
              <a:t> (bucket 1 </a:t>
            </a:r>
            <a:r>
              <a:rPr lang="en-US" b="1" dirty="0">
                <a:solidFill>
                  <a:schemeClr val="tx1"/>
                </a:solidFill>
              </a:rPr>
              <a:t>OUT OF</a:t>
            </a:r>
            <a:r>
              <a:rPr lang="en-US" dirty="0">
                <a:solidFill>
                  <a:schemeClr val="tx1"/>
                </a:solidFill>
              </a:rPr>
              <a:t> 4 ON</a:t>
            </a:r>
            <a:r>
              <a:rPr lang="en-US" i="1" dirty="0">
                <a:solidFill>
                  <a:schemeClr val="tx1"/>
                </a:solidFill>
              </a:rPr>
              <a:t> </a:t>
            </a:r>
            <a:r>
              <a:rPr lang="en-US" i="1" dirty="0" err="1" smtClean="0">
                <a:solidFill>
                  <a:schemeClr val="tx1"/>
                </a:solidFill>
              </a:rPr>
              <a:t>col</a:t>
            </a:r>
            <a:r>
              <a:rPr lang="en-US" dirty="0" smtClean="0">
                <a:solidFill>
                  <a:schemeClr val="tx1"/>
                </a:solidFill>
              </a:rPr>
              <a:t>)</a:t>
            </a:r>
            <a:endParaRPr lang="en-US" dirty="0">
              <a:solidFill>
                <a:schemeClr val="tx1"/>
              </a:solidFill>
            </a:endParaRPr>
          </a:p>
        </p:txBody>
      </p:sp>
    </p:spTree>
    <p:extLst>
      <p:ext uri="{BB962C8B-B14F-4D97-AF65-F5344CB8AC3E}">
        <p14:creationId xmlns:p14="http://schemas.microsoft.com/office/powerpoint/2010/main" val="2474363854"/>
      </p:ext>
    </p:extLst>
  </p:cSld>
  <p:clrMapOvr>
    <a:masterClrMapping/>
  </p:clrMapOv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1676400" y="2971800"/>
            <a:ext cx="7315200" cy="430887"/>
          </a:xfrm>
        </p:spPr>
        <p:txBody>
          <a:bodyPr/>
          <a:lstStyle/>
          <a:p>
            <a:pPr algn="r"/>
            <a:r>
              <a:rPr sz="2800" dirty="0" smtClean="0">
                <a:latin typeface="Arial" charset="0"/>
              </a:rPr>
              <a:t>Hands-On Exercise</a:t>
            </a:r>
            <a:endParaRPr sz="2800" dirty="0" smtClean="0">
              <a:latin typeface="Arial" charset="0"/>
              <a:cs typeface="Arial" charset="0"/>
            </a:endParaRPr>
          </a:p>
        </p:txBody>
      </p:sp>
    </p:spTree>
    <p:extLst>
      <p:ext uri="{BB962C8B-B14F-4D97-AF65-F5344CB8AC3E}">
        <p14:creationId xmlns:p14="http://schemas.microsoft.com/office/powerpoint/2010/main" val="2180692296"/>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1"/>
          <p:cNvSpPr>
            <a:spLocks noGrp="1"/>
          </p:cNvSpPr>
          <p:nvPr>
            <p:ph type="title"/>
          </p:nvPr>
        </p:nvSpPr>
        <p:spPr>
          <a:xfrm>
            <a:off x="1676400" y="2971800"/>
            <a:ext cx="7315200" cy="492125"/>
          </a:xfrm>
        </p:spPr>
        <p:txBody>
          <a:bodyPr/>
          <a:lstStyle/>
          <a:p>
            <a:pPr algn="r"/>
            <a:r>
              <a:rPr sz="3200" dirty="0" smtClean="0">
                <a:latin typeface="Arial" charset="0"/>
              </a:rPr>
              <a:t>	</a:t>
            </a:r>
            <a:r>
              <a:rPr sz="2800" dirty="0" smtClean="0">
                <a:latin typeface="Arial" charset="0"/>
              </a:rPr>
              <a:t>Advanced Hive Features </a:t>
            </a:r>
            <a:endParaRPr sz="3200" dirty="0" smtClean="0">
              <a:latin typeface="Arial" charset="0"/>
              <a:cs typeface="Arial" charset="0"/>
            </a:endParaRPr>
          </a:p>
        </p:txBody>
      </p:sp>
    </p:spTree>
    <p:extLst>
      <p:ext uri="{BB962C8B-B14F-4D97-AF65-F5344CB8AC3E}">
        <p14:creationId xmlns:p14="http://schemas.microsoft.com/office/powerpoint/2010/main" val="238544016"/>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9"/>
          <p:cNvSpPr>
            <a:spLocks noGrp="1" noChangeArrowheads="1"/>
          </p:cNvSpPr>
          <p:nvPr>
            <p:ph type="title"/>
          </p:nvPr>
        </p:nvSpPr>
        <p:spPr>
          <a:xfrm>
            <a:off x="1319514" y="243069"/>
            <a:ext cx="8508296" cy="494272"/>
          </a:xfrm>
        </p:spPr>
        <p:txBody>
          <a:bodyPr/>
          <a:lstStyle/>
          <a:p>
            <a:pPr marL="342900" indent="-342900"/>
            <a:r>
              <a:rPr sz="2800" dirty="0" smtClean="0">
                <a:latin typeface="Arial" charset="0"/>
              </a:rPr>
              <a:t>Advanced Hive Features</a:t>
            </a:r>
          </a:p>
        </p:txBody>
      </p:sp>
      <p:sp>
        <p:nvSpPr>
          <p:cNvPr id="101379" name="Text Placeholder 2"/>
          <p:cNvSpPr>
            <a:spLocks noGrp="1"/>
          </p:cNvSpPr>
          <p:nvPr>
            <p:ph type="body" sz="quarter" idx="10"/>
          </p:nvPr>
        </p:nvSpPr>
        <p:spPr>
          <a:xfrm>
            <a:off x="555585" y="1173507"/>
            <a:ext cx="8268404" cy="3939540"/>
          </a:xfrm>
        </p:spPr>
        <p:txBody>
          <a:bodyPr/>
          <a:lstStyle/>
          <a:p>
            <a:pPr lvl="1">
              <a:spcBef>
                <a:spcPct val="0"/>
              </a:spcBef>
              <a:spcAft>
                <a:spcPct val="0"/>
              </a:spcAft>
            </a:pPr>
            <a:r>
              <a:rPr lang="en-US" sz="2000" dirty="0" smtClean="0">
                <a:cs typeface="Arial" charset="0"/>
              </a:rPr>
              <a:t>Hive Variables </a:t>
            </a:r>
          </a:p>
          <a:p>
            <a:pPr lvl="1">
              <a:spcBef>
                <a:spcPct val="0"/>
              </a:spcBef>
              <a:spcAft>
                <a:spcPct val="0"/>
              </a:spcAft>
            </a:pPr>
            <a:endParaRPr lang="en-US" sz="2000" dirty="0" smtClean="0">
              <a:cs typeface="Arial" charset="0"/>
            </a:endParaRPr>
          </a:p>
          <a:p>
            <a:pPr lvl="1">
              <a:spcBef>
                <a:spcPct val="0"/>
              </a:spcBef>
              <a:spcAft>
                <a:spcPct val="0"/>
              </a:spcAft>
            </a:pPr>
            <a:r>
              <a:rPr lang="en-US" sz="2000" dirty="0" smtClean="0">
                <a:cs typeface="Arial" charset="0"/>
              </a:rPr>
              <a:t>The Hive CLI </a:t>
            </a:r>
          </a:p>
          <a:p>
            <a:pPr lvl="1">
              <a:spcBef>
                <a:spcPct val="0"/>
              </a:spcBef>
              <a:spcAft>
                <a:spcPct val="0"/>
              </a:spcAft>
            </a:pPr>
            <a:endParaRPr lang="en-US" sz="2000" dirty="0" smtClean="0">
              <a:cs typeface="Arial" charset="0"/>
            </a:endParaRPr>
          </a:p>
          <a:p>
            <a:pPr lvl="1">
              <a:spcBef>
                <a:spcPct val="0"/>
              </a:spcBef>
              <a:spcAft>
                <a:spcPct val="0"/>
              </a:spcAft>
            </a:pPr>
            <a:r>
              <a:rPr lang="en-US" sz="2000" dirty="0" smtClean="0">
                <a:cs typeface="Arial" charset="0"/>
              </a:rPr>
              <a:t>Hive and Thrift </a:t>
            </a:r>
          </a:p>
          <a:p>
            <a:pPr lvl="1">
              <a:spcBef>
                <a:spcPct val="0"/>
              </a:spcBef>
              <a:spcAft>
                <a:spcPct val="0"/>
              </a:spcAft>
            </a:pPr>
            <a:endParaRPr lang="en-US" sz="2000" dirty="0" smtClean="0">
              <a:cs typeface="Arial" charset="0"/>
            </a:endParaRPr>
          </a:p>
          <a:p>
            <a:pPr lvl="1">
              <a:spcBef>
                <a:spcPct val="0"/>
              </a:spcBef>
              <a:spcAft>
                <a:spcPct val="0"/>
              </a:spcAft>
            </a:pPr>
            <a:r>
              <a:rPr lang="en-US" sz="2000" dirty="0" smtClean="0">
                <a:cs typeface="Arial" charset="0"/>
              </a:rPr>
              <a:t>TRANSFORM </a:t>
            </a:r>
          </a:p>
          <a:p>
            <a:pPr lvl="1">
              <a:spcBef>
                <a:spcPct val="0"/>
              </a:spcBef>
              <a:spcAft>
                <a:spcPct val="0"/>
              </a:spcAft>
            </a:pPr>
            <a:endParaRPr lang="en-US" sz="2000" dirty="0" smtClean="0">
              <a:cs typeface="Arial" charset="0"/>
            </a:endParaRPr>
          </a:p>
          <a:p>
            <a:pPr lvl="1">
              <a:spcBef>
                <a:spcPct val="0"/>
              </a:spcBef>
              <a:spcAft>
                <a:spcPct val="0"/>
              </a:spcAft>
            </a:pPr>
            <a:r>
              <a:rPr lang="en-US" sz="2000" dirty="0" smtClean="0">
                <a:cs typeface="Arial" charset="0"/>
              </a:rPr>
              <a:t>Creating User-Defined Functions and </a:t>
            </a:r>
            <a:r>
              <a:rPr lang="en-US" sz="2000" dirty="0" err="1" smtClean="0">
                <a:cs typeface="Arial" charset="0"/>
              </a:rPr>
              <a:t>SerDes</a:t>
            </a:r>
            <a:r>
              <a:rPr lang="en-US" sz="2000" dirty="0" smtClean="0">
                <a:cs typeface="Arial" charset="0"/>
              </a:rPr>
              <a:t> </a:t>
            </a:r>
          </a:p>
          <a:p>
            <a:pPr lvl="1">
              <a:spcBef>
                <a:spcPct val="0"/>
              </a:spcBef>
              <a:spcAft>
                <a:spcPct val="0"/>
              </a:spcAft>
            </a:pPr>
            <a:endParaRPr lang="en-US" sz="2000" dirty="0" smtClean="0">
              <a:cs typeface="Arial" charset="0"/>
            </a:endParaRPr>
          </a:p>
          <a:p>
            <a:pPr lvl="1">
              <a:spcBef>
                <a:spcPct val="0"/>
              </a:spcBef>
              <a:spcAft>
                <a:spcPct val="0"/>
              </a:spcAft>
            </a:pPr>
            <a:r>
              <a:rPr lang="en-US" sz="2000" dirty="0" smtClean="0">
                <a:cs typeface="Arial" charset="0"/>
              </a:rPr>
              <a:t>Debugging and Troubleshooting Hive Queries </a:t>
            </a:r>
          </a:p>
          <a:p>
            <a:pPr lvl="1">
              <a:spcBef>
                <a:spcPct val="0"/>
              </a:spcBef>
              <a:spcAft>
                <a:spcPct val="0"/>
              </a:spcAft>
            </a:pPr>
            <a:endParaRPr dirty="0" smtClean="0">
              <a:latin typeface="Arial" charset="0"/>
              <a:cs typeface="Arial" charset="0"/>
            </a:endParaRPr>
          </a:p>
          <a:p>
            <a:pPr lvl="1">
              <a:spcBef>
                <a:spcPct val="0"/>
              </a:spcBef>
              <a:spcAft>
                <a:spcPct val="0"/>
              </a:spcAft>
            </a:pPr>
            <a:endParaRPr dirty="0" smtClean="0">
              <a:latin typeface="Arial" charset="0"/>
              <a:cs typeface="Arial" charset="0"/>
            </a:endParaRPr>
          </a:p>
        </p:txBody>
      </p:sp>
    </p:spTree>
    <p:extLst>
      <p:ext uri="{BB962C8B-B14F-4D97-AF65-F5344CB8AC3E}">
        <p14:creationId xmlns:p14="http://schemas.microsoft.com/office/powerpoint/2010/main" val="1801606574"/>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itle 1"/>
          <p:cNvSpPr>
            <a:spLocks noGrp="1"/>
          </p:cNvSpPr>
          <p:nvPr>
            <p:ph type="title"/>
          </p:nvPr>
        </p:nvSpPr>
        <p:spPr>
          <a:xfrm>
            <a:off x="1377387" y="231494"/>
            <a:ext cx="7397128" cy="644743"/>
          </a:xfrm>
        </p:spPr>
        <p:txBody>
          <a:bodyPr/>
          <a:lstStyle/>
          <a:p>
            <a:r>
              <a:rPr sz="2800" dirty="0" smtClean="0">
                <a:latin typeface="Arial" charset="0"/>
              </a:rPr>
              <a:t>Hive Variables</a:t>
            </a:r>
          </a:p>
        </p:txBody>
      </p:sp>
      <p:sp>
        <p:nvSpPr>
          <p:cNvPr id="102403" name="Text Placeholder 2"/>
          <p:cNvSpPr>
            <a:spLocks noGrp="1"/>
          </p:cNvSpPr>
          <p:nvPr>
            <p:ph type="body" sz="quarter" idx="10"/>
          </p:nvPr>
        </p:nvSpPr>
        <p:spPr>
          <a:xfrm>
            <a:off x="578734" y="1235317"/>
            <a:ext cx="8077063" cy="4739759"/>
          </a:xfrm>
        </p:spPr>
        <p:txBody>
          <a:bodyPr/>
          <a:lstStyle/>
          <a:p>
            <a:pPr lvl="1">
              <a:spcBef>
                <a:spcPct val="0"/>
              </a:spcBef>
              <a:spcAft>
                <a:spcPct val="0"/>
              </a:spcAft>
            </a:pPr>
            <a:r>
              <a:rPr lang="en-US" sz="2000" dirty="0" smtClean="0">
                <a:cs typeface="Arial" charset="0"/>
              </a:rPr>
              <a:t>The Hive variable substitution mechanism was designed to avoid some of the code that was getting baked into the scripting language on top of Hive.</a:t>
            </a:r>
          </a:p>
          <a:p>
            <a:pPr lvl="1">
              <a:spcBef>
                <a:spcPct val="0"/>
              </a:spcBef>
              <a:spcAft>
                <a:spcPct val="0"/>
              </a:spcAft>
            </a:pPr>
            <a:endParaRPr lang="en-US" sz="2000" dirty="0" smtClean="0">
              <a:cs typeface="Arial" charset="0"/>
            </a:endParaRPr>
          </a:p>
          <a:p>
            <a:pPr lvl="1">
              <a:spcBef>
                <a:spcPct val="0"/>
              </a:spcBef>
              <a:spcAft>
                <a:spcPct val="0"/>
              </a:spcAft>
            </a:pPr>
            <a:r>
              <a:rPr lang="en-US" sz="2000" dirty="0" smtClean="0">
                <a:cs typeface="Arial" charset="0"/>
              </a:rPr>
              <a:t>Variables can be set  in two ways</a:t>
            </a:r>
          </a:p>
          <a:p>
            <a:pPr marL="914400" lvl="2" indent="-228600">
              <a:spcBef>
                <a:spcPct val="0"/>
              </a:spcBef>
              <a:spcAft>
                <a:spcPct val="0"/>
              </a:spcAft>
              <a:buFont typeface="Wingdings" pitchFamily="2" charset="2"/>
              <a:buChar char="§"/>
            </a:pPr>
            <a:r>
              <a:rPr lang="en-US" dirty="0" smtClean="0">
                <a:latin typeface="Arial" charset="0"/>
              </a:rPr>
              <a:t>Through Hive shell</a:t>
            </a:r>
          </a:p>
          <a:p>
            <a:pPr marL="914400" lvl="2" indent="-228600">
              <a:spcBef>
                <a:spcPct val="0"/>
              </a:spcBef>
              <a:spcAft>
                <a:spcPct val="0"/>
              </a:spcAft>
              <a:buFont typeface="Wingdings" pitchFamily="2" charset="2"/>
              <a:buChar char="§"/>
            </a:pPr>
            <a:endParaRPr lang="en-US" dirty="0" smtClean="0">
              <a:latin typeface="Arial" charset="0"/>
            </a:endParaRPr>
          </a:p>
          <a:p>
            <a:pPr marL="914400" lvl="2" indent="-228600">
              <a:spcBef>
                <a:spcPct val="0"/>
              </a:spcBef>
              <a:spcAft>
                <a:spcPct val="0"/>
              </a:spcAft>
              <a:buFont typeface="Wingdings" pitchFamily="2" charset="2"/>
              <a:buChar char="§"/>
            </a:pPr>
            <a:r>
              <a:rPr lang="en-US" dirty="0" smtClean="0">
                <a:latin typeface="Arial" charset="0"/>
              </a:rPr>
              <a:t>By invoking Hive from the command line</a:t>
            </a:r>
          </a:p>
          <a:p>
            <a:pPr lvl="1">
              <a:spcBef>
                <a:spcPct val="0"/>
              </a:spcBef>
              <a:spcAft>
                <a:spcPct val="0"/>
              </a:spcAft>
            </a:pPr>
            <a:endParaRPr dirty="0" smtClean="0">
              <a:latin typeface="Arial" charset="0"/>
              <a:cs typeface="Arial" charset="0"/>
            </a:endParaRPr>
          </a:p>
          <a:p>
            <a:pPr lvl="1">
              <a:spcBef>
                <a:spcPct val="0"/>
              </a:spcBef>
              <a:spcAft>
                <a:spcPct val="0"/>
              </a:spcAft>
            </a:pPr>
            <a:r>
              <a:rPr dirty="0" smtClean="0">
                <a:latin typeface="Arial" charset="0"/>
                <a:cs typeface="Arial" charset="0"/>
              </a:rPr>
              <a:t> </a:t>
            </a:r>
            <a:r>
              <a:rPr lang="en-US" sz="2000" dirty="0" smtClean="0">
                <a:cs typeface="Arial" charset="0"/>
              </a:rPr>
              <a:t>Within the Hive shell</a:t>
            </a:r>
          </a:p>
          <a:p>
            <a:pPr lvl="1">
              <a:spcBef>
                <a:spcPct val="0"/>
              </a:spcBef>
              <a:spcAft>
                <a:spcPct val="0"/>
              </a:spcAft>
            </a:pPr>
            <a:endParaRPr lang="en-US" sz="2000" dirty="0" smtClean="0">
              <a:cs typeface="Arial" charset="0"/>
            </a:endParaRPr>
          </a:p>
          <a:p>
            <a:pPr lvl="1">
              <a:spcBef>
                <a:spcPct val="0"/>
              </a:spcBef>
              <a:spcAft>
                <a:spcPct val="0"/>
              </a:spcAft>
            </a:pPr>
            <a:endParaRPr lang="en-US" sz="2000" dirty="0">
              <a:cs typeface="Arial" charset="0"/>
            </a:endParaRPr>
          </a:p>
          <a:p>
            <a:pPr lvl="1">
              <a:spcBef>
                <a:spcPct val="0"/>
              </a:spcBef>
              <a:spcAft>
                <a:spcPct val="0"/>
              </a:spcAft>
            </a:pPr>
            <a:endParaRPr lang="en-US" sz="2000" dirty="0">
              <a:cs typeface="Arial" charset="0"/>
            </a:endParaRPr>
          </a:p>
          <a:p>
            <a:pPr lvl="1">
              <a:spcBef>
                <a:spcPct val="0"/>
              </a:spcBef>
              <a:spcAft>
                <a:spcPct val="0"/>
              </a:spcAft>
            </a:pPr>
            <a:r>
              <a:rPr lang="en-US" sz="2000" dirty="0" smtClean="0">
                <a:cs typeface="Arial" charset="0"/>
              </a:rPr>
              <a:t>To use the variable’s value in a </a:t>
            </a:r>
            <a:r>
              <a:rPr lang="en-US" sz="2000" dirty="0" err="1" smtClean="0">
                <a:cs typeface="Arial" charset="0"/>
              </a:rPr>
              <a:t>HiveQL</a:t>
            </a:r>
            <a:r>
              <a:rPr lang="en-US" sz="2000" dirty="0" smtClean="0">
                <a:cs typeface="Arial" charset="0"/>
              </a:rPr>
              <a:t> query</a:t>
            </a:r>
          </a:p>
          <a:p>
            <a:pPr lvl="1">
              <a:spcBef>
                <a:spcPct val="0"/>
              </a:spcBef>
              <a:spcAft>
                <a:spcPct val="0"/>
              </a:spcAft>
              <a:buFont typeface="Wingdings" pitchFamily="2" charset="2"/>
              <a:buNone/>
            </a:pPr>
            <a:r>
              <a:rPr dirty="0" smtClean="0">
                <a:latin typeface="Arial" charset="0"/>
                <a:cs typeface="Arial" charset="0"/>
              </a:rPr>
              <a:t>	</a:t>
            </a:r>
          </a:p>
          <a:p>
            <a:pPr lvl="2">
              <a:spcBef>
                <a:spcPct val="0"/>
              </a:spcBef>
              <a:spcAft>
                <a:spcPct val="0"/>
              </a:spcAft>
              <a:buFont typeface="Wingdings" pitchFamily="2" charset="2"/>
              <a:buChar char="§"/>
            </a:pPr>
            <a:endParaRPr dirty="0" smtClean="0">
              <a:latin typeface="Arial" charset="0"/>
              <a:cs typeface="Arial" charset="0"/>
            </a:endParaRPr>
          </a:p>
        </p:txBody>
      </p:sp>
      <p:sp>
        <p:nvSpPr>
          <p:cNvPr id="4" name="Rounded Rectangle 3"/>
          <p:cNvSpPr/>
          <p:nvPr/>
        </p:nvSpPr>
        <p:spPr>
          <a:xfrm>
            <a:off x="635795" y="4184839"/>
            <a:ext cx="7685849" cy="554614"/>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marL="0" lvl="2">
              <a:defRPr/>
            </a:pPr>
            <a:endParaRPr lang="en-US" dirty="0" smtClean="0">
              <a:latin typeface="Arial" charset="0"/>
              <a:cs typeface="Arial" charset="0"/>
            </a:endParaRPr>
          </a:p>
          <a:p>
            <a:pPr marL="0" lvl="2">
              <a:defRPr/>
            </a:pPr>
            <a:r>
              <a:rPr lang="en-US" dirty="0" smtClean="0">
                <a:latin typeface="Arial" charset="0"/>
                <a:cs typeface="Arial" charset="0"/>
              </a:rPr>
              <a:t>hive&gt;</a:t>
            </a:r>
            <a:r>
              <a:rPr lang="en-US" b="1" dirty="0" smtClean="0">
                <a:latin typeface="Arial" charset="0"/>
                <a:cs typeface="Arial" charset="0"/>
              </a:rPr>
              <a:t>SET</a:t>
            </a:r>
            <a:r>
              <a:rPr lang="en-US" dirty="0" smtClean="0">
                <a:latin typeface="Arial" charset="0"/>
                <a:cs typeface="Arial" charset="0"/>
              </a:rPr>
              <a:t> </a:t>
            </a:r>
            <a:r>
              <a:rPr lang="en-US" dirty="0" err="1" smtClean="0">
                <a:latin typeface="Arial" charset="0"/>
                <a:cs typeface="Arial" charset="0"/>
              </a:rPr>
              <a:t>var</a:t>
            </a:r>
            <a:r>
              <a:rPr lang="en-US" dirty="0" smtClean="0">
                <a:latin typeface="Arial" charset="0"/>
                <a:cs typeface="Arial" charset="0"/>
              </a:rPr>
              <a:t>=</a:t>
            </a:r>
            <a:r>
              <a:rPr lang="en-US" dirty="0" err="1" smtClean="0">
                <a:latin typeface="Arial" charset="0"/>
                <a:cs typeface="Arial" charset="0"/>
              </a:rPr>
              <a:t>val</a:t>
            </a:r>
            <a:endParaRPr lang="en-US" dirty="0" smtClean="0">
              <a:latin typeface="Arial" charset="0"/>
              <a:cs typeface="Arial" charset="0"/>
            </a:endParaRPr>
          </a:p>
          <a:p>
            <a:pPr>
              <a:defRPr/>
            </a:pPr>
            <a:endParaRPr lang="en-US" b="1" dirty="0">
              <a:solidFill>
                <a:schemeClr val="tx1"/>
              </a:solidFill>
              <a:latin typeface="Monotype Corsiva" pitchFamily="66" charset="0"/>
            </a:endParaRPr>
          </a:p>
        </p:txBody>
      </p:sp>
      <p:sp>
        <p:nvSpPr>
          <p:cNvPr id="5" name="Rounded Rectangle 4"/>
          <p:cNvSpPr/>
          <p:nvPr/>
        </p:nvSpPr>
        <p:spPr>
          <a:xfrm>
            <a:off x="578645" y="5490466"/>
            <a:ext cx="7685849" cy="554614"/>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marL="0" lvl="2">
              <a:defRPr/>
            </a:pPr>
            <a:endParaRPr lang="en-US" dirty="0" smtClean="0">
              <a:latin typeface="Arial" charset="0"/>
              <a:cs typeface="Arial" charset="0"/>
            </a:endParaRPr>
          </a:p>
          <a:p>
            <a:pPr marL="0" lvl="2">
              <a:defRPr/>
            </a:pPr>
            <a:r>
              <a:rPr lang="en-US" dirty="0" smtClean="0">
                <a:latin typeface="Arial" charset="0"/>
                <a:cs typeface="Arial" charset="0"/>
              </a:rPr>
              <a:t>hive&gt;</a:t>
            </a:r>
            <a:r>
              <a:rPr lang="en-US" b="1" dirty="0" smtClean="0">
                <a:latin typeface="Arial" charset="0"/>
                <a:cs typeface="Arial" charset="0"/>
              </a:rPr>
              <a:t>SELECT</a:t>
            </a:r>
            <a:r>
              <a:rPr lang="en-US" dirty="0" smtClean="0">
                <a:latin typeface="Arial" charset="0"/>
                <a:cs typeface="Arial" charset="0"/>
              </a:rPr>
              <a:t> * </a:t>
            </a:r>
            <a:r>
              <a:rPr lang="en-US" b="1" dirty="0" smtClean="0">
                <a:latin typeface="Arial" charset="0"/>
                <a:cs typeface="Arial" charset="0"/>
              </a:rPr>
              <a:t>FROM</a:t>
            </a:r>
            <a:r>
              <a:rPr lang="en-US" dirty="0" smtClean="0">
                <a:latin typeface="Arial" charset="0"/>
                <a:cs typeface="Arial" charset="0"/>
              </a:rPr>
              <a:t>  </a:t>
            </a:r>
            <a:r>
              <a:rPr lang="en-US" dirty="0" err="1" smtClean="0">
                <a:latin typeface="Arial" charset="0"/>
                <a:cs typeface="Arial" charset="0"/>
              </a:rPr>
              <a:t>tbl</a:t>
            </a:r>
            <a:r>
              <a:rPr lang="en-US" dirty="0" smtClean="0">
                <a:latin typeface="Arial" charset="0"/>
                <a:cs typeface="Arial" charset="0"/>
              </a:rPr>
              <a:t> </a:t>
            </a:r>
            <a:r>
              <a:rPr lang="en-US" b="1" dirty="0" smtClean="0">
                <a:latin typeface="Arial" charset="0"/>
                <a:cs typeface="Arial" charset="0"/>
              </a:rPr>
              <a:t>WHERE</a:t>
            </a:r>
            <a:r>
              <a:rPr lang="en-US" dirty="0" smtClean="0">
                <a:latin typeface="Arial" charset="0"/>
                <a:cs typeface="Arial" charset="0"/>
              </a:rPr>
              <a:t> </a:t>
            </a:r>
            <a:r>
              <a:rPr lang="en-US" dirty="0" err="1" smtClean="0">
                <a:latin typeface="Arial" charset="0"/>
                <a:cs typeface="Arial" charset="0"/>
              </a:rPr>
              <a:t>col</a:t>
            </a:r>
            <a:r>
              <a:rPr lang="en-US" dirty="0" smtClean="0">
                <a:latin typeface="Arial" charset="0"/>
                <a:cs typeface="Arial" charset="0"/>
              </a:rPr>
              <a:t>=${</a:t>
            </a:r>
            <a:r>
              <a:rPr lang="en-US" dirty="0" err="1" smtClean="0">
                <a:latin typeface="Arial" charset="0"/>
                <a:cs typeface="Arial" charset="0"/>
              </a:rPr>
              <a:t>hiveconf:var</a:t>
            </a:r>
            <a:r>
              <a:rPr lang="en-US" dirty="0" smtClean="0">
                <a:latin typeface="Arial" charset="0"/>
                <a:cs typeface="Arial" charset="0"/>
              </a:rPr>
              <a:t>};</a:t>
            </a:r>
          </a:p>
          <a:p>
            <a:pPr>
              <a:defRPr/>
            </a:pPr>
            <a:endParaRPr lang="en-US" b="1" dirty="0">
              <a:solidFill>
                <a:schemeClr val="tx1"/>
              </a:solidFill>
              <a:latin typeface="Monotype Corsiva" pitchFamily="66" charset="0"/>
            </a:endParaRPr>
          </a:p>
        </p:txBody>
      </p:sp>
    </p:spTree>
    <p:extLst>
      <p:ext uri="{BB962C8B-B14F-4D97-AF65-F5344CB8AC3E}">
        <p14:creationId xmlns:p14="http://schemas.microsoft.com/office/powerpoint/2010/main" val="2726829033"/>
      </p:ext>
    </p:extLst>
  </p:cSld>
  <p:clrMapOvr>
    <a:masterClrMapping/>
  </p:clrMapOvr>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itle 1"/>
          <p:cNvSpPr>
            <a:spLocks noGrp="1"/>
          </p:cNvSpPr>
          <p:nvPr>
            <p:ph type="title"/>
          </p:nvPr>
        </p:nvSpPr>
        <p:spPr>
          <a:xfrm>
            <a:off x="1388962" y="231494"/>
            <a:ext cx="7755038" cy="783639"/>
          </a:xfrm>
        </p:spPr>
        <p:txBody>
          <a:bodyPr/>
          <a:lstStyle/>
          <a:p>
            <a:r>
              <a:rPr sz="2800" dirty="0" smtClean="0">
                <a:latin typeface="Arial" charset="0"/>
              </a:rPr>
              <a:t>Hive Variables (cont’d)</a:t>
            </a:r>
          </a:p>
        </p:txBody>
      </p:sp>
      <p:sp>
        <p:nvSpPr>
          <p:cNvPr id="103427" name="Text Placeholder 2"/>
          <p:cNvSpPr>
            <a:spLocks noGrp="1"/>
          </p:cNvSpPr>
          <p:nvPr>
            <p:ph type="body" sz="quarter" idx="10"/>
          </p:nvPr>
        </p:nvSpPr>
        <p:spPr>
          <a:xfrm>
            <a:off x="636696" y="1231764"/>
            <a:ext cx="8241058" cy="1477328"/>
          </a:xfrm>
        </p:spPr>
        <p:txBody>
          <a:bodyPr/>
          <a:lstStyle/>
          <a:p>
            <a:pPr lvl="1">
              <a:spcBef>
                <a:spcPct val="0"/>
              </a:spcBef>
              <a:spcAft>
                <a:spcPct val="0"/>
              </a:spcAft>
            </a:pPr>
            <a:r>
              <a:rPr lang="en-US" sz="2000" dirty="0">
                <a:cs typeface="Arial" charset="0"/>
              </a:rPr>
              <a:t>Invoke Hive from the command line. </a:t>
            </a:r>
            <a:endParaRPr lang="en-US" sz="2000" dirty="0" smtClean="0">
              <a:cs typeface="Arial" charset="0"/>
            </a:endParaRPr>
          </a:p>
          <a:p>
            <a:pPr lvl="1">
              <a:spcBef>
                <a:spcPct val="0"/>
              </a:spcBef>
              <a:spcAft>
                <a:spcPct val="0"/>
              </a:spcAft>
            </a:pPr>
            <a:endParaRPr lang="en-US" sz="2000" dirty="0">
              <a:cs typeface="Arial" charset="0"/>
            </a:endParaRPr>
          </a:p>
          <a:p>
            <a:pPr lvl="1">
              <a:spcBef>
                <a:spcPct val="0"/>
              </a:spcBef>
              <a:spcAft>
                <a:spcPct val="0"/>
              </a:spcAft>
            </a:pPr>
            <a:r>
              <a:rPr lang="en-US" sz="2000" dirty="0">
                <a:cs typeface="Arial" charset="0"/>
              </a:rPr>
              <a:t>This makes repetitive operations easier, without modifying any </a:t>
            </a:r>
            <a:r>
              <a:rPr lang="en-US" sz="2000" dirty="0" err="1">
                <a:cs typeface="Arial" charset="0"/>
              </a:rPr>
              <a:t>HiveQL</a:t>
            </a:r>
            <a:r>
              <a:rPr lang="en-US" sz="2000" dirty="0">
                <a:cs typeface="Arial" charset="0"/>
              </a:rPr>
              <a:t> </a:t>
            </a:r>
            <a:r>
              <a:rPr lang="en-US" sz="2000" dirty="0" smtClean="0">
                <a:cs typeface="Arial" charset="0"/>
              </a:rPr>
              <a:t>  </a:t>
            </a:r>
            <a:r>
              <a:rPr lang="en-US" dirty="0" smtClean="0">
                <a:latin typeface="Arial" charset="0"/>
              </a:rPr>
              <a:t> For example, imagine that the following  queries in region.hql</a:t>
            </a:r>
            <a:r>
              <a:rPr lang="en-US" dirty="0">
                <a:latin typeface="Arial" charset="0"/>
              </a:rPr>
              <a:t> </a:t>
            </a:r>
            <a:r>
              <a:rPr lang="en-US" dirty="0" smtClean="0">
                <a:latin typeface="Arial" charset="0"/>
              </a:rPr>
              <a:t> helping us to find all employees in the  north region with this command</a:t>
            </a:r>
            <a:endParaRPr lang="en-US" dirty="0">
              <a:latin typeface="Arial" charset="0"/>
            </a:endParaRPr>
          </a:p>
        </p:txBody>
      </p:sp>
      <p:sp>
        <p:nvSpPr>
          <p:cNvPr id="4" name="Rounded Rectangle 3"/>
          <p:cNvSpPr/>
          <p:nvPr/>
        </p:nvSpPr>
        <p:spPr>
          <a:xfrm>
            <a:off x="654933" y="2929639"/>
            <a:ext cx="6663895" cy="185782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endParaRPr lang="en-US" dirty="0" smtClean="0">
              <a:latin typeface="Arial" charset="0"/>
              <a:cs typeface="Arial" charset="0"/>
            </a:endParaRPr>
          </a:p>
          <a:p>
            <a:r>
              <a:rPr lang="en-US" dirty="0" smtClean="0">
                <a:latin typeface="Arial" charset="0"/>
                <a:cs typeface="Arial" charset="0"/>
              </a:rPr>
              <a:t>$ hive –hiveconf var=val</a:t>
            </a:r>
          </a:p>
          <a:p>
            <a:endParaRPr lang="en-US" dirty="0" smtClean="0">
              <a:latin typeface="Arial" charset="0"/>
              <a:cs typeface="Arial" charset="0"/>
            </a:endParaRPr>
          </a:p>
          <a:p>
            <a:pPr marL="0" lvl="1"/>
            <a:r>
              <a:rPr lang="en-US" b="1" dirty="0" smtClean="0">
                <a:latin typeface="Arial" charset="0"/>
                <a:cs typeface="Arial" charset="0"/>
              </a:rPr>
              <a:t>SELECT</a:t>
            </a:r>
            <a:r>
              <a:rPr lang="en-US" dirty="0" smtClean="0">
                <a:latin typeface="Arial" charset="0"/>
                <a:cs typeface="Arial" charset="0"/>
              </a:rPr>
              <a:t> * </a:t>
            </a:r>
            <a:r>
              <a:rPr lang="en-US" b="1" dirty="0" smtClean="0">
                <a:latin typeface="Arial" charset="0"/>
                <a:cs typeface="Arial" charset="0"/>
              </a:rPr>
              <a:t>FROM</a:t>
            </a:r>
            <a:r>
              <a:rPr lang="en-US" dirty="0" smtClean="0">
                <a:latin typeface="Arial" charset="0"/>
                <a:cs typeface="Arial" charset="0"/>
              </a:rPr>
              <a:t> employees </a:t>
            </a:r>
            <a:r>
              <a:rPr lang="en-US" b="1" dirty="0" smtClean="0">
                <a:latin typeface="Arial" charset="0"/>
                <a:cs typeface="Arial" charset="0"/>
              </a:rPr>
              <a:t>WHERE</a:t>
            </a:r>
            <a:r>
              <a:rPr lang="en-US" dirty="0" smtClean="0">
                <a:latin typeface="Arial" charset="0"/>
                <a:cs typeface="Arial" charset="0"/>
              </a:rPr>
              <a:t> region = 					'${hiveconf:REGION}';</a:t>
            </a:r>
          </a:p>
          <a:p>
            <a:pPr marL="0" lvl="1"/>
            <a:endParaRPr lang="en-US" dirty="0" smtClean="0">
              <a:latin typeface="Arial" charset="0"/>
              <a:cs typeface="Arial" charset="0"/>
            </a:endParaRPr>
          </a:p>
          <a:p>
            <a:pPr marL="0" lvl="1"/>
            <a:r>
              <a:rPr lang="en-US" dirty="0" smtClean="0">
                <a:latin typeface="Arial" charset="0"/>
                <a:cs typeface="Arial" charset="0"/>
              </a:rPr>
              <a:t>$ hive -hiveconf REGION=north -f </a:t>
            </a:r>
            <a:r>
              <a:rPr lang="en-US" i="1" dirty="0" smtClean="0">
                <a:latin typeface="Arial" charset="0"/>
                <a:cs typeface="Arial" charset="0"/>
              </a:rPr>
              <a:t>region.hql</a:t>
            </a:r>
          </a:p>
          <a:p>
            <a:endParaRPr lang="en-US" dirty="0"/>
          </a:p>
        </p:txBody>
      </p:sp>
    </p:spTree>
    <p:extLst>
      <p:ext uri="{BB962C8B-B14F-4D97-AF65-F5344CB8AC3E}">
        <p14:creationId xmlns:p14="http://schemas.microsoft.com/office/powerpoint/2010/main" val="3691377966"/>
      </p:ext>
    </p:extLst>
  </p:cSld>
  <p:clrMapOvr>
    <a:masterClrMapping/>
  </p:clrMapOvr>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itle 1"/>
          <p:cNvSpPr>
            <a:spLocks noGrp="1"/>
          </p:cNvSpPr>
          <p:nvPr>
            <p:ph type="title"/>
          </p:nvPr>
        </p:nvSpPr>
        <p:spPr>
          <a:xfrm>
            <a:off x="1388962" y="243068"/>
            <a:ext cx="7489725" cy="357265"/>
          </a:xfrm>
        </p:spPr>
        <p:txBody>
          <a:bodyPr/>
          <a:lstStyle/>
          <a:p>
            <a:r>
              <a:rPr sz="2800" dirty="0" smtClean="0">
                <a:latin typeface="Arial" charset="0"/>
              </a:rPr>
              <a:t>Hive Command Line Interface</a:t>
            </a:r>
          </a:p>
        </p:txBody>
      </p:sp>
      <p:sp>
        <p:nvSpPr>
          <p:cNvPr id="104451" name="Text Placeholder 2"/>
          <p:cNvSpPr>
            <a:spLocks noGrp="1"/>
          </p:cNvSpPr>
          <p:nvPr>
            <p:ph type="body" sz="quarter" idx="10"/>
          </p:nvPr>
        </p:nvSpPr>
        <p:spPr>
          <a:xfrm>
            <a:off x="578734" y="1205700"/>
            <a:ext cx="8303128" cy="5262979"/>
          </a:xfrm>
        </p:spPr>
        <p:txBody>
          <a:bodyPr/>
          <a:lstStyle/>
          <a:p>
            <a:pPr lvl="1">
              <a:spcBef>
                <a:spcPct val="0"/>
              </a:spcBef>
              <a:spcAft>
                <a:spcPct val="0"/>
              </a:spcAft>
            </a:pPr>
            <a:r>
              <a:rPr lang="en-US" dirty="0" smtClean="0">
                <a:cs typeface="Arial" charset="0"/>
              </a:rPr>
              <a:t>Usage: hive [-</a:t>
            </a:r>
            <a:r>
              <a:rPr lang="en-US" dirty="0" err="1" smtClean="0">
                <a:cs typeface="Arial" charset="0"/>
              </a:rPr>
              <a:t>hiveconf</a:t>
            </a:r>
            <a:r>
              <a:rPr lang="en-US" dirty="0" smtClean="0">
                <a:cs typeface="Arial" charset="0"/>
              </a:rPr>
              <a:t> x=y]* [&lt;-i filename&gt;]* [&lt;-f filename&gt;|&lt;-e query-string&gt;] </a:t>
            </a:r>
          </a:p>
          <a:p>
            <a:pPr lvl="1">
              <a:spcBef>
                <a:spcPct val="0"/>
              </a:spcBef>
              <a:spcAft>
                <a:spcPct val="0"/>
              </a:spcAft>
            </a:pPr>
            <a:endParaRPr lang="en-US" dirty="0" smtClean="0">
              <a:cs typeface="Arial" charset="0"/>
            </a:endParaRPr>
          </a:p>
          <a:p>
            <a:pPr lvl="1">
              <a:spcBef>
                <a:spcPct val="0"/>
              </a:spcBef>
              <a:spcAft>
                <a:spcPct val="0"/>
              </a:spcAft>
            </a:pPr>
            <a:r>
              <a:rPr lang="en-US" dirty="0" smtClean="0">
                <a:cs typeface="Arial" charset="0"/>
              </a:rPr>
              <a:t>-i &lt;filename&gt; 		Initialization </a:t>
            </a:r>
            <a:r>
              <a:rPr lang="en-US" dirty="0" err="1" smtClean="0">
                <a:cs typeface="Arial" charset="0"/>
              </a:rPr>
              <a:t>Sql</a:t>
            </a:r>
            <a:r>
              <a:rPr lang="en-US" dirty="0" smtClean="0">
                <a:cs typeface="Arial" charset="0"/>
              </a:rPr>
              <a:t> from file (executed automatically and                                             			silently before any other commands)</a:t>
            </a:r>
          </a:p>
          <a:p>
            <a:pPr lvl="1">
              <a:spcBef>
                <a:spcPct val="0"/>
              </a:spcBef>
              <a:spcAft>
                <a:spcPct val="0"/>
              </a:spcAft>
            </a:pPr>
            <a:endParaRPr lang="en-US" dirty="0" smtClean="0">
              <a:cs typeface="Arial" charset="0"/>
            </a:endParaRPr>
          </a:p>
          <a:p>
            <a:pPr lvl="1">
              <a:spcBef>
                <a:spcPct val="0"/>
              </a:spcBef>
              <a:spcAft>
                <a:spcPct val="0"/>
              </a:spcAft>
            </a:pPr>
            <a:r>
              <a:rPr lang="en-US" dirty="0" smtClean="0">
                <a:cs typeface="Arial" charset="0"/>
              </a:rPr>
              <a:t>-e 			Quoted query string' </a:t>
            </a:r>
            <a:r>
              <a:rPr lang="en-US" dirty="0" err="1" smtClean="0">
                <a:cs typeface="Arial" charset="0"/>
              </a:rPr>
              <a:t>Sql</a:t>
            </a:r>
            <a:r>
              <a:rPr lang="en-US" dirty="0" smtClean="0">
                <a:cs typeface="Arial" charset="0"/>
              </a:rPr>
              <a:t> from command line</a:t>
            </a:r>
          </a:p>
          <a:p>
            <a:pPr lvl="1">
              <a:spcBef>
                <a:spcPct val="0"/>
              </a:spcBef>
              <a:spcAft>
                <a:spcPct val="0"/>
              </a:spcAft>
            </a:pPr>
            <a:endParaRPr lang="en-US" dirty="0" smtClean="0">
              <a:cs typeface="Arial" charset="0"/>
            </a:endParaRPr>
          </a:p>
          <a:p>
            <a:pPr lvl="1">
              <a:spcBef>
                <a:spcPct val="0"/>
              </a:spcBef>
              <a:spcAft>
                <a:spcPct val="0"/>
              </a:spcAft>
            </a:pPr>
            <a:r>
              <a:rPr lang="en-US" dirty="0" smtClean="0">
                <a:cs typeface="Arial" charset="0"/>
              </a:rPr>
              <a:t>-f 			&lt;filename&gt; </a:t>
            </a:r>
            <a:r>
              <a:rPr lang="en-US" dirty="0" err="1" smtClean="0">
                <a:cs typeface="Arial" charset="0"/>
              </a:rPr>
              <a:t>Sql</a:t>
            </a:r>
            <a:r>
              <a:rPr lang="en-US" dirty="0" smtClean="0">
                <a:cs typeface="Arial" charset="0"/>
              </a:rPr>
              <a:t> from file</a:t>
            </a:r>
          </a:p>
          <a:p>
            <a:pPr lvl="1">
              <a:spcBef>
                <a:spcPct val="0"/>
              </a:spcBef>
              <a:spcAft>
                <a:spcPct val="0"/>
              </a:spcAft>
            </a:pPr>
            <a:endParaRPr lang="en-US" dirty="0" smtClean="0">
              <a:cs typeface="Arial" charset="0"/>
            </a:endParaRPr>
          </a:p>
          <a:p>
            <a:pPr lvl="1">
              <a:spcBef>
                <a:spcPct val="0"/>
              </a:spcBef>
              <a:spcAft>
                <a:spcPct val="0"/>
              </a:spcAft>
            </a:pPr>
            <a:r>
              <a:rPr lang="en-US" dirty="0" smtClean="0">
                <a:cs typeface="Arial" charset="0"/>
              </a:rPr>
              <a:t>-v 			Verbose mode (echo executed SQL to the console)</a:t>
            </a:r>
          </a:p>
          <a:p>
            <a:pPr lvl="1">
              <a:spcBef>
                <a:spcPct val="0"/>
              </a:spcBef>
              <a:spcAft>
                <a:spcPct val="0"/>
              </a:spcAft>
            </a:pPr>
            <a:endParaRPr lang="en-US" dirty="0" smtClean="0">
              <a:cs typeface="Arial" charset="0"/>
            </a:endParaRPr>
          </a:p>
          <a:p>
            <a:pPr lvl="1">
              <a:spcBef>
                <a:spcPct val="0"/>
              </a:spcBef>
              <a:spcAft>
                <a:spcPct val="0"/>
              </a:spcAft>
            </a:pPr>
            <a:r>
              <a:rPr lang="en-US" dirty="0" smtClean="0">
                <a:cs typeface="Arial" charset="0"/>
              </a:rPr>
              <a:t>-p			&lt;port&gt; connect to Hive Server on port number</a:t>
            </a:r>
          </a:p>
          <a:p>
            <a:pPr lvl="1">
              <a:spcBef>
                <a:spcPct val="0"/>
              </a:spcBef>
              <a:spcAft>
                <a:spcPct val="0"/>
              </a:spcAft>
            </a:pPr>
            <a:endParaRPr lang="en-US" dirty="0" smtClean="0">
              <a:cs typeface="Arial" charset="0"/>
            </a:endParaRPr>
          </a:p>
          <a:p>
            <a:pPr lvl="1">
              <a:spcBef>
                <a:spcPct val="0"/>
              </a:spcBef>
              <a:spcAft>
                <a:spcPct val="0"/>
              </a:spcAft>
            </a:pPr>
            <a:r>
              <a:rPr lang="en-US" dirty="0" smtClean="0">
                <a:cs typeface="Arial" charset="0"/>
              </a:rPr>
              <a:t>-</a:t>
            </a:r>
            <a:r>
              <a:rPr lang="en-US" dirty="0" err="1" smtClean="0">
                <a:cs typeface="Arial" charset="0"/>
              </a:rPr>
              <a:t>hiveconf</a:t>
            </a:r>
            <a:r>
              <a:rPr lang="en-US" dirty="0" smtClean="0">
                <a:cs typeface="Arial" charset="0"/>
              </a:rPr>
              <a:t> x=y 	               Use this to set hive/</a:t>
            </a:r>
            <a:r>
              <a:rPr lang="en-US" dirty="0" err="1" smtClean="0">
                <a:cs typeface="Arial" charset="0"/>
              </a:rPr>
              <a:t>hadoop</a:t>
            </a:r>
            <a:r>
              <a:rPr lang="en-US" dirty="0" smtClean="0">
                <a:cs typeface="Arial" charset="0"/>
              </a:rPr>
              <a:t> configuration variables</a:t>
            </a:r>
          </a:p>
          <a:p>
            <a:pPr lvl="1">
              <a:spcBef>
                <a:spcPct val="0"/>
              </a:spcBef>
              <a:spcAft>
                <a:spcPct val="0"/>
              </a:spcAft>
            </a:pPr>
            <a:endParaRPr lang="en-US" dirty="0" smtClean="0">
              <a:cs typeface="Arial" charset="0"/>
            </a:endParaRPr>
          </a:p>
          <a:p>
            <a:pPr lvl="1">
              <a:spcBef>
                <a:spcPct val="0"/>
              </a:spcBef>
              <a:spcAft>
                <a:spcPct val="0"/>
              </a:spcAft>
            </a:pPr>
            <a:r>
              <a:rPr lang="en-US" dirty="0" smtClean="0">
                <a:cs typeface="Arial" charset="0"/>
              </a:rPr>
              <a:t>-e and -f 		Cannot be specified together. In the absence of these 			               options, interactive</a:t>
            </a:r>
          </a:p>
          <a:p>
            <a:pPr lvl="1">
              <a:spcBef>
                <a:spcPct val="0"/>
              </a:spcBef>
              <a:spcAft>
                <a:spcPct val="0"/>
              </a:spcAft>
            </a:pPr>
            <a:endParaRPr lang="en-US" dirty="0" smtClean="0">
              <a:cs typeface="Arial" charset="0"/>
            </a:endParaRPr>
          </a:p>
          <a:p>
            <a:pPr lvl="1">
              <a:spcBef>
                <a:spcPct val="0"/>
              </a:spcBef>
              <a:spcAft>
                <a:spcPct val="0"/>
              </a:spcAft>
            </a:pPr>
            <a:r>
              <a:rPr lang="en-US" dirty="0" smtClean="0">
                <a:cs typeface="Arial" charset="0"/>
              </a:rPr>
              <a:t>-i			Can be used to execute multiple </a:t>
            </a:r>
            <a:r>
              <a:rPr lang="en-US" dirty="0" err="1" smtClean="0">
                <a:cs typeface="Arial" charset="0"/>
              </a:rPr>
              <a:t>init</a:t>
            </a:r>
            <a:r>
              <a:rPr lang="en-US" dirty="0" smtClean="0">
                <a:cs typeface="Arial" charset="0"/>
              </a:rPr>
              <a:t> scripts</a:t>
            </a:r>
            <a:endParaRPr lang="en-US" dirty="0">
              <a:cs typeface="Arial" charset="0"/>
            </a:endParaRPr>
          </a:p>
        </p:txBody>
      </p:sp>
    </p:spTree>
    <p:extLst>
      <p:ext uri="{BB962C8B-B14F-4D97-AF65-F5344CB8AC3E}">
        <p14:creationId xmlns:p14="http://schemas.microsoft.com/office/powerpoint/2010/main" val="342989039"/>
      </p:ext>
    </p:extLst>
  </p:cSld>
  <p:clrMapOvr>
    <a:masterClrMapping/>
  </p:clrMapOvr>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itle 1"/>
          <p:cNvSpPr>
            <a:spLocks noGrp="1"/>
          </p:cNvSpPr>
          <p:nvPr>
            <p:ph type="title"/>
          </p:nvPr>
        </p:nvSpPr>
        <p:spPr>
          <a:xfrm>
            <a:off x="1388962" y="243069"/>
            <a:ext cx="8080033" cy="627290"/>
          </a:xfrm>
        </p:spPr>
        <p:txBody>
          <a:bodyPr/>
          <a:lstStyle/>
          <a:p>
            <a:r>
              <a:rPr sz="2800" dirty="0" smtClean="0">
                <a:latin typeface="Arial" charset="0"/>
              </a:rPr>
              <a:t>What is Thrift?</a:t>
            </a:r>
          </a:p>
        </p:txBody>
      </p:sp>
      <p:sp>
        <p:nvSpPr>
          <p:cNvPr id="105475" name="Text Placeholder 2"/>
          <p:cNvSpPr>
            <a:spLocks noGrp="1"/>
          </p:cNvSpPr>
          <p:nvPr>
            <p:ph type="body" sz="quarter" idx="10"/>
          </p:nvPr>
        </p:nvSpPr>
        <p:spPr>
          <a:xfrm>
            <a:off x="555585" y="1245344"/>
            <a:ext cx="8256829" cy="3174256"/>
          </a:xfrm>
        </p:spPr>
        <p:txBody>
          <a:bodyPr/>
          <a:lstStyle/>
          <a:p>
            <a:pPr lvl="1">
              <a:spcBef>
                <a:spcPct val="0"/>
              </a:spcBef>
              <a:spcAft>
                <a:spcPct val="0"/>
              </a:spcAft>
            </a:pPr>
            <a:r>
              <a:rPr lang="en-US" sz="2000" dirty="0" smtClean="0">
                <a:cs typeface="Arial" charset="0"/>
              </a:rPr>
              <a:t>Thrift is a software framework.  </a:t>
            </a:r>
          </a:p>
          <a:p>
            <a:pPr marL="914400" lvl="2" indent="-228600">
              <a:spcBef>
                <a:spcPct val="0"/>
              </a:spcBef>
              <a:spcAft>
                <a:spcPct val="0"/>
              </a:spcAft>
              <a:buFont typeface="Wingdings" pitchFamily="2" charset="2"/>
              <a:buChar char="§"/>
            </a:pPr>
            <a:r>
              <a:rPr lang="en-US" dirty="0" smtClean="0">
                <a:latin typeface="Arial" charset="0"/>
              </a:rPr>
              <a:t>Allows for scalable cross/language services development </a:t>
            </a:r>
          </a:p>
          <a:p>
            <a:pPr marL="914400" lvl="2" indent="-228600">
              <a:spcBef>
                <a:spcPct val="0"/>
              </a:spcBef>
              <a:spcAft>
                <a:spcPct val="0"/>
              </a:spcAft>
              <a:buFont typeface="Wingdings" pitchFamily="2" charset="2"/>
              <a:buChar char="§"/>
            </a:pPr>
            <a:r>
              <a:rPr lang="en-US" dirty="0" smtClean="0">
                <a:latin typeface="Arial" charset="0"/>
              </a:rPr>
              <a:t>complete stack for creating clients and servers </a:t>
            </a:r>
          </a:p>
          <a:p>
            <a:pPr marL="914400" lvl="2" indent="-228600">
              <a:spcBef>
                <a:spcPct val="0"/>
              </a:spcBef>
              <a:spcAft>
                <a:spcPct val="0"/>
              </a:spcAft>
              <a:buFont typeface="Wingdings" pitchFamily="2" charset="2"/>
              <a:buChar char="§"/>
            </a:pPr>
            <a:r>
              <a:rPr lang="en-US" dirty="0" smtClean="0">
                <a:latin typeface="Arial" charset="0"/>
              </a:rPr>
              <a:t>Build services that work seamlessly between languages</a:t>
            </a:r>
          </a:p>
          <a:p>
            <a:pPr marL="914400" lvl="2" indent="-228600">
              <a:spcBef>
                <a:spcPct val="0"/>
              </a:spcBef>
              <a:spcAft>
                <a:spcPct val="0"/>
              </a:spcAft>
              <a:buFont typeface="Wingdings" pitchFamily="2" charset="2"/>
              <a:buChar char="§"/>
            </a:pPr>
            <a:r>
              <a:rPr lang="en-US" dirty="0" smtClean="0">
                <a:latin typeface="Arial" charset="0"/>
              </a:rPr>
              <a:t>It is used as a remote procedure call (RPC) framework and was developed at Facebook for scalable cross-language services development.</a:t>
            </a:r>
          </a:p>
          <a:p>
            <a:pPr lvl="3">
              <a:spcBef>
                <a:spcPct val="0"/>
              </a:spcBef>
              <a:spcAft>
                <a:spcPct val="0"/>
              </a:spcAft>
            </a:pPr>
            <a:endParaRPr dirty="0" smtClean="0">
              <a:latin typeface="Arial" charset="0"/>
              <a:cs typeface="Arial" charset="0"/>
            </a:endParaRPr>
          </a:p>
          <a:p>
            <a:pPr lvl="1">
              <a:spcBef>
                <a:spcPct val="0"/>
              </a:spcBef>
              <a:spcAft>
                <a:spcPct val="0"/>
              </a:spcAft>
            </a:pPr>
            <a:r>
              <a:rPr dirty="0" smtClean="0">
                <a:latin typeface="Arial" charset="0"/>
                <a:cs typeface="Arial" charset="0"/>
              </a:rPr>
              <a:t> </a:t>
            </a:r>
            <a:r>
              <a:rPr lang="en-US" sz="2000" dirty="0" smtClean="0">
                <a:cs typeface="Arial" charset="0"/>
              </a:rPr>
              <a:t>Allows use of other languages with Hive. </a:t>
            </a:r>
          </a:p>
          <a:p>
            <a:pPr marL="914400" lvl="2" indent="-228600">
              <a:spcBef>
                <a:spcPct val="0"/>
              </a:spcBef>
              <a:spcAft>
                <a:spcPct val="0"/>
              </a:spcAft>
              <a:buFont typeface="Wingdings" pitchFamily="2" charset="2"/>
              <a:buChar char="§"/>
            </a:pPr>
            <a:r>
              <a:rPr lang="en-US" dirty="0" smtClean="0">
                <a:latin typeface="Arial" charset="0"/>
              </a:rPr>
              <a:t> E.g., C++, Java, Python, PHP, Ruby, Perl, C#,  JavaScript, etc. </a:t>
            </a:r>
            <a:endParaRPr lang="en-US" dirty="0">
              <a:latin typeface="Arial" charset="0"/>
            </a:endParaRPr>
          </a:p>
        </p:txBody>
      </p:sp>
    </p:spTree>
    <p:extLst>
      <p:ext uri="{BB962C8B-B14F-4D97-AF65-F5344CB8AC3E}">
        <p14:creationId xmlns:p14="http://schemas.microsoft.com/office/powerpoint/2010/main" val="3239505684"/>
      </p:ext>
    </p:extLst>
  </p:cSld>
  <p:clrMapOvr>
    <a:masterClrMapping/>
  </p:clrMapOvr>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itle 1"/>
          <p:cNvSpPr>
            <a:spLocks noGrp="1"/>
          </p:cNvSpPr>
          <p:nvPr>
            <p:ph type="title"/>
          </p:nvPr>
        </p:nvSpPr>
        <p:spPr>
          <a:xfrm>
            <a:off x="1388962" y="231494"/>
            <a:ext cx="7455001" cy="968656"/>
          </a:xfrm>
        </p:spPr>
        <p:txBody>
          <a:bodyPr/>
          <a:lstStyle/>
          <a:p>
            <a:r>
              <a:rPr sz="2800" dirty="0" smtClean="0">
                <a:latin typeface="Arial" charset="0"/>
              </a:rPr>
              <a:t>Using TRANSFORM to Process Data Using External Scripts</a:t>
            </a:r>
          </a:p>
        </p:txBody>
      </p:sp>
      <p:sp>
        <p:nvSpPr>
          <p:cNvPr id="106499" name="Text Placeholder 2"/>
          <p:cNvSpPr>
            <a:spLocks noGrp="1"/>
          </p:cNvSpPr>
          <p:nvPr>
            <p:ph type="body" sz="quarter" idx="10"/>
          </p:nvPr>
        </p:nvSpPr>
        <p:spPr>
          <a:xfrm>
            <a:off x="578734" y="1185812"/>
            <a:ext cx="8282918" cy="2769989"/>
          </a:xfrm>
        </p:spPr>
        <p:txBody>
          <a:bodyPr/>
          <a:lstStyle/>
          <a:p>
            <a:pPr lvl="1">
              <a:spcBef>
                <a:spcPct val="0"/>
              </a:spcBef>
              <a:spcAft>
                <a:spcPct val="0"/>
              </a:spcAft>
            </a:pPr>
            <a:r>
              <a:rPr lang="en-US" dirty="0" smtClean="0">
                <a:latin typeface="Arial" charset="0"/>
              </a:rPr>
              <a:t>Hive allows you to transform data through external scripts or </a:t>
            </a:r>
            <a:r>
              <a:rPr lang="en-US" dirty="0" err="1" smtClean="0">
                <a:latin typeface="Arial" charset="0"/>
              </a:rPr>
              <a:t>programs.These</a:t>
            </a:r>
            <a:r>
              <a:rPr lang="en-US" dirty="0" smtClean="0">
                <a:latin typeface="Arial" charset="0"/>
              </a:rPr>
              <a:t> can be written in nearly any language</a:t>
            </a:r>
          </a:p>
          <a:p>
            <a:pPr marL="914400" lvl="2" indent="-228600">
              <a:spcBef>
                <a:spcPct val="0"/>
              </a:spcBef>
              <a:spcAft>
                <a:spcPct val="0"/>
              </a:spcAft>
              <a:buFont typeface="Wingdings" pitchFamily="2" charset="2"/>
              <a:buChar char="§"/>
            </a:pPr>
            <a:endParaRPr lang="en-US" dirty="0" smtClean="0">
              <a:latin typeface="Arial" charset="0"/>
            </a:endParaRPr>
          </a:p>
          <a:p>
            <a:pPr lvl="1">
              <a:spcBef>
                <a:spcPct val="0"/>
              </a:spcBef>
              <a:spcAft>
                <a:spcPct val="0"/>
              </a:spcAft>
            </a:pPr>
            <a:r>
              <a:rPr lang="en-US" sz="2000" dirty="0" smtClean="0">
                <a:cs typeface="Arial" charset="0"/>
              </a:rPr>
              <a:t>This is done with </a:t>
            </a:r>
            <a:r>
              <a:rPr lang="en-US" sz="2000" dirty="0" err="1" smtClean="0">
                <a:cs typeface="Arial" charset="0"/>
              </a:rPr>
              <a:t>HiveQL’s</a:t>
            </a:r>
            <a:r>
              <a:rPr lang="en-US" sz="2000" dirty="0" smtClean="0">
                <a:cs typeface="Arial" charset="0"/>
              </a:rPr>
              <a:t> </a:t>
            </a:r>
            <a:r>
              <a:rPr lang="en-US" sz="2000" b="1" dirty="0" smtClean="0">
                <a:cs typeface="Arial" charset="0"/>
              </a:rPr>
              <a:t>TRANSFORM</a:t>
            </a:r>
            <a:r>
              <a:rPr lang="en-US" sz="2000" dirty="0" smtClean="0">
                <a:cs typeface="Arial" charset="0"/>
              </a:rPr>
              <a:t> ... </a:t>
            </a:r>
            <a:r>
              <a:rPr lang="en-US" sz="2000" b="1" dirty="0" smtClean="0">
                <a:cs typeface="Arial" charset="0"/>
              </a:rPr>
              <a:t>USING</a:t>
            </a:r>
            <a:r>
              <a:rPr lang="en-US" sz="2000" dirty="0" smtClean="0">
                <a:cs typeface="Arial" charset="0"/>
              </a:rPr>
              <a:t> construct. </a:t>
            </a:r>
          </a:p>
          <a:p>
            <a:pPr marL="914400" lvl="2" indent="-228600">
              <a:spcBef>
                <a:spcPct val="0"/>
              </a:spcBef>
              <a:spcAft>
                <a:spcPct val="0"/>
              </a:spcAft>
              <a:buFont typeface="Wingdings" pitchFamily="2" charset="2"/>
              <a:buChar char="§"/>
            </a:pPr>
            <a:r>
              <a:rPr lang="en-US" dirty="0" smtClean="0">
                <a:latin typeface="Arial" charset="0"/>
              </a:rPr>
              <a:t>One or more fields are supplied as arguments to </a:t>
            </a:r>
            <a:r>
              <a:rPr lang="en-US" b="1" dirty="0" smtClean="0">
                <a:latin typeface="Arial" charset="0"/>
              </a:rPr>
              <a:t>TRANSFORM()</a:t>
            </a:r>
          </a:p>
          <a:p>
            <a:pPr marL="914400" lvl="2" indent="-228600">
              <a:spcBef>
                <a:spcPct val="0"/>
              </a:spcBef>
              <a:spcAft>
                <a:spcPct val="0"/>
              </a:spcAft>
              <a:buFont typeface="Wingdings" pitchFamily="2" charset="2"/>
              <a:buChar char="§"/>
            </a:pPr>
            <a:endParaRPr lang="en-US" b="1" dirty="0" smtClean="0">
              <a:latin typeface="Arial" charset="0"/>
            </a:endParaRPr>
          </a:p>
          <a:p>
            <a:pPr marL="914400" lvl="2" indent="-228600">
              <a:spcBef>
                <a:spcPct val="0"/>
              </a:spcBef>
              <a:spcAft>
                <a:spcPct val="0"/>
              </a:spcAft>
              <a:buFont typeface="Wingdings" pitchFamily="2" charset="2"/>
              <a:buChar char="§"/>
            </a:pPr>
            <a:r>
              <a:rPr lang="en-US" dirty="0" smtClean="0">
                <a:latin typeface="Arial" charset="0"/>
              </a:rPr>
              <a:t> The external script is identified by</a:t>
            </a:r>
            <a:r>
              <a:rPr lang="en-US" b="1" dirty="0" smtClean="0">
                <a:latin typeface="Arial" charset="0"/>
              </a:rPr>
              <a:t> USING  </a:t>
            </a:r>
          </a:p>
          <a:p>
            <a:pPr marL="1766888" lvl="3" indent="-285750">
              <a:spcBef>
                <a:spcPct val="0"/>
              </a:spcBef>
              <a:spcAft>
                <a:spcPct val="0"/>
              </a:spcAft>
              <a:buSzPct val="110000"/>
              <a:tabLst>
                <a:tab pos="1423988" algn="l"/>
              </a:tabLst>
            </a:pPr>
            <a:r>
              <a:rPr sz="1600" dirty="0" smtClean="0">
                <a:latin typeface="Arial" charset="0"/>
                <a:cs typeface="Arial" charset="0"/>
              </a:rPr>
              <a:t>	It receives each record, processes it, and returns the result</a:t>
            </a:r>
          </a:p>
          <a:p>
            <a:pPr marL="1766888" lvl="3" indent="-285750">
              <a:spcBef>
                <a:spcPct val="0"/>
              </a:spcBef>
              <a:spcAft>
                <a:spcPct val="0"/>
              </a:spcAft>
              <a:buSzPct val="110000"/>
              <a:tabLst>
                <a:tab pos="1423988" algn="l"/>
              </a:tabLst>
            </a:pPr>
            <a:endParaRPr sz="1600" dirty="0" smtClean="0">
              <a:latin typeface="Arial" charset="0"/>
              <a:cs typeface="Arial" charset="0"/>
            </a:endParaRPr>
          </a:p>
          <a:p>
            <a:pPr lvl="1">
              <a:spcBef>
                <a:spcPct val="0"/>
              </a:spcBef>
              <a:spcAft>
                <a:spcPct val="0"/>
              </a:spcAft>
            </a:pPr>
            <a:r>
              <a:rPr lang="en-US" sz="2000" dirty="0" smtClean="0">
                <a:cs typeface="Arial" charset="0"/>
              </a:rPr>
              <a:t>Use </a:t>
            </a:r>
            <a:r>
              <a:rPr lang="en-US" sz="2000" b="1" dirty="0" smtClean="0">
                <a:cs typeface="Arial" charset="0"/>
              </a:rPr>
              <a:t>ADD  FILE </a:t>
            </a:r>
            <a:r>
              <a:rPr lang="en-US" sz="2000" dirty="0" smtClean="0">
                <a:cs typeface="Arial" charset="0"/>
              </a:rPr>
              <a:t>to distribute the script to slave nodes in the cluster.</a:t>
            </a:r>
            <a:endParaRPr lang="en-US" sz="2000" dirty="0">
              <a:cs typeface="Arial" charset="0"/>
            </a:endParaRPr>
          </a:p>
        </p:txBody>
      </p:sp>
      <p:sp>
        <p:nvSpPr>
          <p:cNvPr id="4" name="Rounded Rectangle 3"/>
          <p:cNvSpPr/>
          <p:nvPr/>
        </p:nvSpPr>
        <p:spPr>
          <a:xfrm>
            <a:off x="567158" y="4755269"/>
            <a:ext cx="7912299" cy="1307816"/>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lvl="1"/>
            <a:r>
              <a:rPr lang="en-US" dirty="0" smtClean="0">
                <a:latin typeface="Arial" charset="0"/>
                <a:cs typeface="Arial" charset="0"/>
              </a:rPr>
              <a:t>hive&gt; </a:t>
            </a:r>
            <a:r>
              <a:rPr lang="en-US" b="1" dirty="0" smtClean="0">
                <a:latin typeface="Arial" charset="0"/>
                <a:cs typeface="Arial" charset="0"/>
              </a:rPr>
              <a:t>ADD FILE </a:t>
            </a:r>
            <a:r>
              <a:rPr lang="en-US" dirty="0" smtClean="0">
                <a:latin typeface="Arial" charset="0"/>
                <a:cs typeface="Arial" charset="0"/>
              </a:rPr>
              <a:t>myscript.pl;</a:t>
            </a:r>
          </a:p>
          <a:p>
            <a:pPr lvl="1"/>
            <a:r>
              <a:rPr lang="en-US" dirty="0" smtClean="0">
                <a:latin typeface="Arial" charset="0"/>
                <a:cs typeface="Arial" charset="0"/>
              </a:rPr>
              <a:t>hive&gt; </a:t>
            </a:r>
            <a:r>
              <a:rPr lang="en-US" b="1" dirty="0" smtClean="0">
                <a:latin typeface="Arial" charset="0"/>
                <a:cs typeface="Arial" charset="0"/>
              </a:rPr>
              <a:t>SELECT TRANSFORM</a:t>
            </a:r>
            <a:r>
              <a:rPr lang="en-US" dirty="0" smtClean="0">
                <a:latin typeface="Arial" charset="0"/>
                <a:cs typeface="Arial" charset="0"/>
              </a:rPr>
              <a:t>(*)</a:t>
            </a:r>
            <a:r>
              <a:rPr lang="en-US" b="1" dirty="0" smtClean="0">
                <a:latin typeface="Arial" charset="0"/>
                <a:cs typeface="Arial" charset="0"/>
              </a:rPr>
              <a:t> USING </a:t>
            </a:r>
            <a:r>
              <a:rPr lang="en-US" dirty="0" smtClean="0">
                <a:latin typeface="Arial" charset="0"/>
                <a:cs typeface="Arial" charset="0"/>
              </a:rPr>
              <a:t>'myscript.pl'</a:t>
            </a:r>
          </a:p>
          <a:p>
            <a:pPr lvl="1"/>
            <a:r>
              <a:rPr lang="en-US" dirty="0" smtClean="0">
                <a:latin typeface="Arial" charset="0"/>
                <a:cs typeface="Arial" charset="0"/>
              </a:rPr>
              <a:t>			</a:t>
            </a:r>
            <a:r>
              <a:rPr lang="en-US" b="1" dirty="0" smtClean="0">
                <a:latin typeface="Arial" charset="0"/>
                <a:cs typeface="Arial" charset="0"/>
              </a:rPr>
              <a:t>FROM</a:t>
            </a:r>
            <a:r>
              <a:rPr lang="en-US" dirty="0" smtClean="0">
                <a:latin typeface="Arial" charset="0"/>
                <a:cs typeface="Arial" charset="0"/>
              </a:rPr>
              <a:t> employees;</a:t>
            </a:r>
          </a:p>
          <a:p>
            <a:pPr>
              <a:defRPr/>
            </a:pPr>
            <a:endParaRPr lang="en-US" dirty="0">
              <a:solidFill>
                <a:schemeClr val="tx1"/>
              </a:solidFill>
            </a:endParaRPr>
          </a:p>
        </p:txBody>
      </p:sp>
    </p:spTree>
    <p:extLst>
      <p:ext uri="{BB962C8B-B14F-4D97-AF65-F5344CB8AC3E}">
        <p14:creationId xmlns:p14="http://schemas.microsoft.com/office/powerpoint/2010/main" val="1276765888"/>
      </p:ext>
    </p:extLst>
  </p:cSld>
  <p:clrMapOvr>
    <a:masterClrMapping/>
  </p:clrMapOvr>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itle 1"/>
          <p:cNvSpPr>
            <a:spLocks noGrp="1"/>
          </p:cNvSpPr>
          <p:nvPr>
            <p:ph type="title"/>
          </p:nvPr>
        </p:nvSpPr>
        <p:spPr>
          <a:xfrm>
            <a:off x="1388962" y="231494"/>
            <a:ext cx="7455001" cy="1012193"/>
          </a:xfrm>
        </p:spPr>
        <p:txBody>
          <a:bodyPr/>
          <a:lstStyle/>
          <a:p>
            <a:r>
              <a:rPr sz="2800" dirty="0" smtClean="0">
                <a:latin typeface="Arial" charset="0"/>
              </a:rPr>
              <a:t>Hive TRANSFORM Example</a:t>
            </a:r>
          </a:p>
        </p:txBody>
      </p:sp>
      <p:sp>
        <p:nvSpPr>
          <p:cNvPr id="107523" name="Text Placeholder 2"/>
          <p:cNvSpPr>
            <a:spLocks noGrp="1"/>
          </p:cNvSpPr>
          <p:nvPr>
            <p:ph type="body" sz="quarter" idx="10"/>
          </p:nvPr>
        </p:nvSpPr>
        <p:spPr>
          <a:xfrm>
            <a:off x="578734" y="1178095"/>
            <a:ext cx="8230741" cy="4136855"/>
          </a:xfrm>
        </p:spPr>
        <p:txBody>
          <a:bodyPr/>
          <a:lstStyle/>
          <a:p>
            <a:pPr marL="0" lvl="1" indent="0">
              <a:lnSpc>
                <a:spcPct val="150000"/>
              </a:lnSpc>
              <a:spcBef>
                <a:spcPct val="0"/>
              </a:spcBef>
              <a:spcAft>
                <a:spcPct val="0"/>
              </a:spcAft>
              <a:buNone/>
            </a:pPr>
            <a:r>
              <a:rPr lang="en-US" sz="2000" b="1" dirty="0" smtClean="0">
                <a:cs typeface="Arial" charset="0"/>
              </a:rPr>
              <a:t>Let’s look at a complete example of using TRANSFORM in Hive.  </a:t>
            </a:r>
          </a:p>
          <a:p>
            <a:pPr lvl="2">
              <a:spcBef>
                <a:spcPct val="0"/>
              </a:spcBef>
              <a:spcAft>
                <a:spcPct val="0"/>
              </a:spcAft>
              <a:buFont typeface="Wingdings" pitchFamily="2" charset="2"/>
              <a:buChar char="§"/>
            </a:pPr>
            <a:r>
              <a:rPr lang="en-US" sz="2000" dirty="0" smtClean="0">
                <a:latin typeface="+mn-lt"/>
                <a:cs typeface="Arial" charset="0"/>
              </a:rPr>
              <a:t>The </a:t>
            </a:r>
            <a:r>
              <a:rPr lang="en-US" sz="2000" dirty="0" err="1" smtClean="0">
                <a:latin typeface="+mn-lt"/>
                <a:cs typeface="Arial" charset="0"/>
              </a:rPr>
              <a:t>perl</a:t>
            </a:r>
            <a:r>
              <a:rPr lang="en-US" sz="2000" dirty="0" smtClean="0">
                <a:latin typeface="+mn-lt"/>
                <a:cs typeface="Arial" charset="0"/>
              </a:rPr>
              <a:t> script parses an e/mail address, determines to which country it  corresponds, and then returns an appropriate greeting</a:t>
            </a:r>
          </a:p>
          <a:p>
            <a:pPr lvl="2">
              <a:spcBef>
                <a:spcPct val="0"/>
              </a:spcBef>
              <a:spcAft>
                <a:spcPct val="0"/>
              </a:spcAft>
              <a:buFont typeface="Wingdings" pitchFamily="2" charset="2"/>
              <a:buChar char="§"/>
            </a:pPr>
            <a:endParaRPr lang="en-US" sz="2000" dirty="0" smtClean="0">
              <a:latin typeface="+mn-lt"/>
              <a:cs typeface="Arial" charset="0"/>
            </a:endParaRPr>
          </a:p>
          <a:p>
            <a:pPr lvl="2">
              <a:spcBef>
                <a:spcPct val="0"/>
              </a:spcBef>
              <a:spcAft>
                <a:spcPct val="0"/>
              </a:spcAft>
              <a:buFont typeface="Wingdings" pitchFamily="2" charset="2"/>
              <a:buChar char="§"/>
            </a:pPr>
            <a:r>
              <a:rPr lang="en-US" sz="2000" dirty="0" smtClean="0">
                <a:latin typeface="+mn-lt"/>
                <a:cs typeface="Arial" charset="0"/>
              </a:rPr>
              <a:t>Here’s a sample of the input data</a:t>
            </a:r>
            <a:endParaRPr lang="en-US" sz="2000" dirty="0">
              <a:latin typeface="+mn-lt"/>
              <a:cs typeface="Arial" charset="0"/>
            </a:endParaRPr>
          </a:p>
        </p:txBody>
      </p:sp>
      <p:sp>
        <p:nvSpPr>
          <p:cNvPr id="4" name="Rounded Rectangle 3"/>
          <p:cNvSpPr/>
          <p:nvPr/>
        </p:nvSpPr>
        <p:spPr>
          <a:xfrm>
            <a:off x="628517" y="2959111"/>
            <a:ext cx="6361925" cy="153851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endParaRPr lang="en-US" dirty="0" smtClean="0"/>
          </a:p>
          <a:p>
            <a:endParaRPr lang="en-US" dirty="0" smtClean="0"/>
          </a:p>
          <a:p>
            <a:r>
              <a:rPr lang="en-US" dirty="0" smtClean="0"/>
              <a:t>hive&gt;</a:t>
            </a:r>
            <a:r>
              <a:rPr lang="en-US" b="1" dirty="0" smtClean="0"/>
              <a:t>SELECT </a:t>
            </a:r>
            <a:r>
              <a:rPr lang="en-US" dirty="0" smtClean="0"/>
              <a:t>name,</a:t>
            </a:r>
            <a:r>
              <a:rPr lang="en-US" dirty="0" smtClean="0">
                <a:latin typeface="Arial" charset="0"/>
                <a:cs typeface="Arial" charset="0"/>
              </a:rPr>
              <a:t> email_address </a:t>
            </a:r>
            <a:r>
              <a:rPr lang="en-US" b="1" dirty="0" smtClean="0">
                <a:latin typeface="Arial" charset="0"/>
                <a:cs typeface="Arial" charset="0"/>
              </a:rPr>
              <a:t>FROM </a:t>
            </a:r>
            <a:r>
              <a:rPr lang="en-US" dirty="0" smtClean="0">
                <a:latin typeface="Arial" charset="0"/>
                <a:cs typeface="Arial" charset="0"/>
              </a:rPr>
              <a:t>employees;</a:t>
            </a:r>
          </a:p>
          <a:p>
            <a:r>
              <a:rPr lang="en-US" dirty="0" smtClean="0">
                <a:latin typeface="Arial" charset="0"/>
                <a:cs typeface="Arial" charset="0"/>
              </a:rPr>
              <a:t>Antoine    antoine@example.fr</a:t>
            </a:r>
          </a:p>
          <a:p>
            <a:r>
              <a:rPr lang="en-US" dirty="0" smtClean="0">
                <a:latin typeface="Arial" charset="0"/>
                <a:cs typeface="Arial" charset="0"/>
              </a:rPr>
              <a:t>Kai 	  kai@example.de</a:t>
            </a:r>
          </a:p>
          <a:p>
            <a:r>
              <a:rPr lang="en-US" dirty="0" smtClean="0">
                <a:latin typeface="Arial" charset="0"/>
                <a:cs typeface="Arial" charset="0"/>
              </a:rPr>
              <a:t>Pedro 	  pedro@example.mx</a:t>
            </a:r>
          </a:p>
          <a:p>
            <a:endParaRPr lang="en-US" dirty="0" smtClean="0">
              <a:latin typeface="Arial" charset="0"/>
              <a:cs typeface="Arial" charset="0"/>
            </a:endParaRPr>
          </a:p>
          <a:p>
            <a:endParaRPr lang="en-US" dirty="0"/>
          </a:p>
        </p:txBody>
      </p:sp>
    </p:spTree>
    <p:extLst>
      <p:ext uri="{BB962C8B-B14F-4D97-AF65-F5344CB8AC3E}">
        <p14:creationId xmlns:p14="http://schemas.microsoft.com/office/powerpoint/2010/main" val="3832247478"/>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458411" y="231494"/>
            <a:ext cx="7397130" cy="960698"/>
          </a:xfrm>
        </p:spPr>
        <p:txBody>
          <a:bodyPr/>
          <a:lstStyle/>
          <a:p>
            <a:r>
              <a:rPr sz="2800" dirty="0" smtClean="0">
                <a:latin typeface="Arial" charset="0"/>
              </a:rPr>
              <a:t>The Hive Architecture</a:t>
            </a:r>
          </a:p>
        </p:txBody>
      </p:sp>
      <p:pic>
        <p:nvPicPr>
          <p:cNvPr id="13316" name="Picture 2"/>
          <p:cNvPicPr>
            <a:picLocks noChangeAspect="1" noChangeArrowheads="1"/>
          </p:cNvPicPr>
          <p:nvPr/>
        </p:nvPicPr>
        <p:blipFill>
          <a:blip r:embed="rId3"/>
          <a:srcRect/>
          <a:stretch>
            <a:fillRect/>
          </a:stretch>
        </p:blipFill>
        <p:spPr bwMode="auto">
          <a:xfrm>
            <a:off x="578734" y="1192192"/>
            <a:ext cx="7789761" cy="5232551"/>
          </a:xfrm>
          <a:prstGeom prst="rect">
            <a:avLst/>
          </a:prstGeom>
          <a:noFill/>
          <a:ln w="9525">
            <a:noFill/>
            <a:miter lim="800000"/>
            <a:headEnd/>
            <a:tailEnd/>
          </a:ln>
        </p:spPr>
      </p:pic>
    </p:spTree>
    <p:extLst>
      <p:ext uri="{BB962C8B-B14F-4D97-AF65-F5344CB8AC3E}">
        <p14:creationId xmlns:p14="http://schemas.microsoft.com/office/powerpoint/2010/main" val="887943361"/>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4238" y="243068"/>
            <a:ext cx="7489725" cy="942561"/>
          </a:xfrm>
        </p:spPr>
        <p:txBody>
          <a:bodyPr/>
          <a:lstStyle/>
          <a:p>
            <a:r>
              <a:rPr lang="en-US" sz="2800" dirty="0" smtClean="0">
                <a:latin typeface="Arial" charset="0"/>
              </a:rPr>
              <a:t>Hive TRANSFORM Example (cont’d)</a:t>
            </a:r>
            <a:endParaRPr lang="en-US" sz="2800" dirty="0"/>
          </a:p>
        </p:txBody>
      </p:sp>
      <p:sp>
        <p:nvSpPr>
          <p:cNvPr id="3" name="Text Placeholder 2"/>
          <p:cNvSpPr>
            <a:spLocks noGrp="1"/>
          </p:cNvSpPr>
          <p:nvPr>
            <p:ph type="body" sz="quarter" idx="10"/>
          </p:nvPr>
        </p:nvSpPr>
        <p:spPr>
          <a:xfrm>
            <a:off x="300942" y="1286559"/>
            <a:ext cx="8256829" cy="584775"/>
          </a:xfrm>
        </p:spPr>
        <p:txBody>
          <a:bodyPr/>
          <a:lstStyle/>
          <a:p>
            <a:pPr marL="292100" lvl="2" indent="0">
              <a:spcBef>
                <a:spcPct val="0"/>
              </a:spcBef>
              <a:spcAft>
                <a:spcPct val="0"/>
              </a:spcAft>
              <a:buNone/>
            </a:pPr>
            <a:r>
              <a:rPr lang="en-US" sz="2000" b="1" dirty="0" smtClean="0">
                <a:latin typeface="+mn-lt"/>
                <a:cs typeface="Arial" charset="0"/>
              </a:rPr>
              <a:t>Here’s </a:t>
            </a:r>
            <a:r>
              <a:rPr lang="en-US" sz="2000" b="1" dirty="0">
                <a:latin typeface="+mn-lt"/>
                <a:cs typeface="Arial" charset="0"/>
              </a:rPr>
              <a:t>the corresponding HiveQL code. </a:t>
            </a:r>
          </a:p>
          <a:p>
            <a:pPr>
              <a:spcBef>
                <a:spcPct val="0"/>
              </a:spcBef>
              <a:spcAft>
                <a:spcPct val="0"/>
              </a:spcAft>
              <a:buNone/>
            </a:pPr>
            <a:r>
              <a:rPr lang="en-US" dirty="0" smtClean="0">
                <a:latin typeface="Arial" charset="0"/>
                <a:cs typeface="Arial" charset="0"/>
              </a:rPr>
              <a:t>		</a:t>
            </a:r>
          </a:p>
        </p:txBody>
      </p:sp>
      <p:sp>
        <p:nvSpPr>
          <p:cNvPr id="4" name="Rounded Rectangle 3"/>
          <p:cNvSpPr/>
          <p:nvPr/>
        </p:nvSpPr>
        <p:spPr>
          <a:xfrm>
            <a:off x="578734" y="1873078"/>
            <a:ext cx="7346066" cy="264177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endParaRPr lang="en-US" dirty="0" smtClean="0"/>
          </a:p>
          <a:p>
            <a:endParaRPr lang="en-US" sz="2000" dirty="0">
              <a:solidFill>
                <a:schemeClr val="tx1"/>
              </a:solidFill>
              <a:cs typeface="Arial" charset="0"/>
            </a:endParaRPr>
          </a:p>
          <a:p>
            <a:endParaRPr lang="en-US" dirty="0" smtClean="0"/>
          </a:p>
          <a:p>
            <a:r>
              <a:rPr lang="en-US" dirty="0" smtClean="0"/>
              <a:t>hive&gt;</a:t>
            </a:r>
            <a:r>
              <a:rPr lang="en-US" dirty="0" smtClean="0">
                <a:cs typeface="Arial" charset="0"/>
              </a:rPr>
              <a:t> </a:t>
            </a:r>
            <a:r>
              <a:rPr lang="en-US" b="1" dirty="0" smtClean="0">
                <a:cs typeface="Arial" charset="0"/>
              </a:rPr>
              <a:t>ADD FILE </a:t>
            </a:r>
            <a:r>
              <a:rPr lang="en-US" dirty="0" smtClean="0">
                <a:cs typeface="Arial" charset="0"/>
              </a:rPr>
              <a:t>greeting.pl;</a:t>
            </a:r>
            <a:endParaRPr lang="en-US" dirty="0" smtClean="0"/>
          </a:p>
          <a:p>
            <a:r>
              <a:rPr lang="en-US" dirty="0" smtClean="0"/>
              <a:t>hive&gt;</a:t>
            </a:r>
            <a:r>
              <a:rPr lang="en-US" dirty="0" smtClean="0">
                <a:cs typeface="Arial" charset="0"/>
              </a:rPr>
              <a:t> </a:t>
            </a:r>
            <a:r>
              <a:rPr lang="en-US" b="1" dirty="0" smtClean="0">
                <a:cs typeface="Arial" charset="0"/>
              </a:rPr>
              <a:t>SELECT  TRANSFORM</a:t>
            </a:r>
            <a:r>
              <a:rPr lang="en-US" dirty="0" smtClean="0">
                <a:cs typeface="Arial" charset="0"/>
              </a:rPr>
              <a:t>(name, email_address)           	</a:t>
            </a:r>
            <a:r>
              <a:rPr lang="en-US" b="1" dirty="0" smtClean="0">
                <a:cs typeface="Arial" charset="0"/>
              </a:rPr>
              <a:t>USING</a:t>
            </a:r>
            <a:r>
              <a:rPr lang="en-US" dirty="0" smtClean="0">
                <a:cs typeface="Arial" charset="0"/>
              </a:rPr>
              <a:t> 	'greeting.pl' AS greeting </a:t>
            </a:r>
            <a:r>
              <a:rPr lang="en-US" b="1" dirty="0" smtClean="0">
                <a:cs typeface="Arial" charset="0"/>
              </a:rPr>
              <a:t>FROM </a:t>
            </a:r>
            <a:r>
              <a:rPr lang="en-US" dirty="0" smtClean="0">
                <a:cs typeface="Arial" charset="0"/>
              </a:rPr>
              <a:t>employees;</a:t>
            </a:r>
          </a:p>
          <a:p>
            <a:r>
              <a:rPr lang="en-US" dirty="0" smtClean="0">
                <a:cs typeface="Arial" charset="0"/>
              </a:rPr>
              <a:t>hive&gt;</a:t>
            </a:r>
            <a:r>
              <a:rPr lang="en-US" b="1" dirty="0" smtClean="0">
                <a:cs typeface="Arial" charset="0"/>
              </a:rPr>
              <a:t>SELECT</a:t>
            </a:r>
            <a:r>
              <a:rPr lang="en-US" dirty="0" smtClean="0">
                <a:cs typeface="Arial" charset="0"/>
              </a:rPr>
              <a:t> name,email_address </a:t>
            </a:r>
            <a:r>
              <a:rPr lang="en-US" b="1" dirty="0" smtClean="0">
                <a:cs typeface="Arial" charset="0"/>
              </a:rPr>
              <a:t>FROM </a:t>
            </a:r>
            <a:r>
              <a:rPr lang="en-US" dirty="0" smtClean="0">
                <a:cs typeface="Arial" charset="0"/>
              </a:rPr>
              <a:t>employees;</a:t>
            </a:r>
          </a:p>
          <a:p>
            <a:r>
              <a:rPr lang="en-US" dirty="0" smtClean="0">
                <a:cs typeface="Arial" charset="0"/>
              </a:rPr>
              <a:t>Antoine    antoine@example.fr</a:t>
            </a:r>
          </a:p>
          <a:p>
            <a:r>
              <a:rPr lang="en-US" dirty="0" smtClean="0">
                <a:cs typeface="Arial" charset="0"/>
              </a:rPr>
              <a:t>Kai 	  kai@example.de</a:t>
            </a:r>
          </a:p>
          <a:p>
            <a:r>
              <a:rPr lang="en-US" dirty="0" smtClean="0">
                <a:cs typeface="Arial" charset="0"/>
              </a:rPr>
              <a:t>Pedro 	  pedro@example.mx</a:t>
            </a:r>
          </a:p>
          <a:p>
            <a:endParaRPr lang="en-US" dirty="0" smtClean="0">
              <a:latin typeface="Arial" charset="0"/>
              <a:cs typeface="Arial" charset="0"/>
            </a:endParaRPr>
          </a:p>
          <a:p>
            <a:endParaRPr lang="en-US" dirty="0" smtClean="0">
              <a:latin typeface="Arial" charset="0"/>
              <a:cs typeface="Arial" charset="0"/>
            </a:endParaRPr>
          </a:p>
          <a:p>
            <a:endParaRPr lang="en-US" dirty="0"/>
          </a:p>
        </p:txBody>
      </p:sp>
    </p:spTree>
    <p:extLst>
      <p:ext uri="{BB962C8B-B14F-4D97-AF65-F5344CB8AC3E}">
        <p14:creationId xmlns:p14="http://schemas.microsoft.com/office/powerpoint/2010/main" val="179465888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itle 1"/>
          <p:cNvSpPr>
            <a:spLocks noGrp="1"/>
          </p:cNvSpPr>
          <p:nvPr>
            <p:ph type="title"/>
          </p:nvPr>
        </p:nvSpPr>
        <p:spPr>
          <a:xfrm>
            <a:off x="1365813" y="231494"/>
            <a:ext cx="7478150" cy="1012193"/>
          </a:xfrm>
        </p:spPr>
        <p:txBody>
          <a:bodyPr/>
          <a:lstStyle/>
          <a:p>
            <a:r>
              <a:rPr sz="2800" dirty="0" smtClean="0">
                <a:latin typeface="Arial" charset="0"/>
              </a:rPr>
              <a:t>Hive TRANSFORM Example (cont’d)</a:t>
            </a:r>
          </a:p>
        </p:txBody>
      </p:sp>
      <p:sp>
        <p:nvSpPr>
          <p:cNvPr id="108547" name="Text Placeholder 2"/>
          <p:cNvSpPr>
            <a:spLocks noGrp="1"/>
          </p:cNvSpPr>
          <p:nvPr>
            <p:ph type="body" sz="quarter" idx="10"/>
          </p:nvPr>
        </p:nvSpPr>
        <p:spPr>
          <a:xfrm>
            <a:off x="537029" y="1243139"/>
            <a:ext cx="8183562" cy="956051"/>
          </a:xfrm>
        </p:spPr>
        <p:txBody>
          <a:bodyPr/>
          <a:lstStyle/>
          <a:p>
            <a:pPr marL="0" lvl="1" indent="0">
              <a:lnSpc>
                <a:spcPct val="150000"/>
              </a:lnSpc>
              <a:spcBef>
                <a:spcPct val="0"/>
              </a:spcBef>
              <a:spcAft>
                <a:spcPct val="0"/>
              </a:spcAft>
              <a:buNone/>
            </a:pPr>
            <a:r>
              <a:rPr dirty="0" smtClean="0">
                <a:latin typeface="Arial" charset="0"/>
                <a:cs typeface="Arial" charset="0"/>
              </a:rPr>
              <a:t> </a:t>
            </a:r>
            <a:r>
              <a:rPr b="1" dirty="0" smtClean="0">
                <a:latin typeface="Arial" charset="0"/>
                <a:cs typeface="Arial" charset="0"/>
              </a:rPr>
              <a:t>The </a:t>
            </a:r>
            <a:r>
              <a:rPr b="1" dirty="0" err="1" smtClean="0">
                <a:latin typeface="Arial" charset="0"/>
                <a:cs typeface="Arial" charset="0"/>
              </a:rPr>
              <a:t>perl</a:t>
            </a:r>
            <a:r>
              <a:rPr b="1" dirty="0" smtClean="0">
                <a:latin typeface="Arial" charset="0"/>
                <a:cs typeface="Arial" charset="0"/>
              </a:rPr>
              <a:t> script for this example is shown below. </a:t>
            </a:r>
          </a:p>
          <a:p>
            <a:pPr lvl="2">
              <a:lnSpc>
                <a:spcPct val="150000"/>
              </a:lnSpc>
              <a:spcBef>
                <a:spcPct val="0"/>
              </a:spcBef>
              <a:spcAft>
                <a:spcPct val="0"/>
              </a:spcAft>
              <a:buFont typeface="Wingdings" pitchFamily="2" charset="2"/>
              <a:buChar char="§"/>
            </a:pPr>
            <a:r>
              <a:rPr lang="en-US" sz="2000" dirty="0">
                <a:latin typeface="+mn-lt"/>
                <a:cs typeface="Arial" charset="0"/>
              </a:rPr>
              <a:t>A complete explanation of this script follows on the next few </a:t>
            </a:r>
            <a:r>
              <a:rPr lang="en-US" sz="2000" dirty="0" smtClean="0">
                <a:latin typeface="+mn-lt"/>
                <a:cs typeface="Arial" charset="0"/>
              </a:rPr>
              <a:t>slides. </a:t>
            </a:r>
          </a:p>
          <a:p>
            <a:pPr>
              <a:spcBef>
                <a:spcPct val="0"/>
              </a:spcBef>
              <a:spcAft>
                <a:spcPct val="0"/>
              </a:spcAft>
            </a:pPr>
            <a:endParaRPr dirty="0" smtClean="0">
              <a:latin typeface="Arial" charset="0"/>
              <a:cs typeface="Arial" charset="0"/>
            </a:endParaRPr>
          </a:p>
          <a:p>
            <a:pPr>
              <a:spcBef>
                <a:spcPct val="0"/>
              </a:spcBef>
              <a:spcAft>
                <a:spcPct val="0"/>
              </a:spcAft>
              <a:buFont typeface="Arial" charset="0"/>
              <a:buNone/>
            </a:pPr>
            <a:r>
              <a:rPr dirty="0" smtClean="0">
                <a:latin typeface="Arial" charset="0"/>
                <a:cs typeface="Arial" charset="0"/>
              </a:rPr>
              <a:t> 	</a:t>
            </a:r>
          </a:p>
        </p:txBody>
      </p:sp>
      <p:sp>
        <p:nvSpPr>
          <p:cNvPr id="4" name="Rounded Rectangle 3"/>
          <p:cNvSpPr/>
          <p:nvPr/>
        </p:nvSpPr>
        <p:spPr>
          <a:xfrm>
            <a:off x="537029" y="2285357"/>
            <a:ext cx="7823200" cy="3802743"/>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marL="2578100" lvl="7" fontAlgn="base">
              <a:spcBef>
                <a:spcPct val="0"/>
              </a:spcBef>
              <a:spcAft>
                <a:spcPct val="0"/>
              </a:spcAft>
              <a:buClr>
                <a:schemeClr val="bg2"/>
              </a:buClr>
              <a:buSzPct val="90000"/>
            </a:pPr>
            <a:endParaRPr lang="en-US" sz="2000" dirty="0">
              <a:solidFill>
                <a:schemeClr val="tx1"/>
              </a:solidFill>
              <a:cs typeface="Arial" charset="0"/>
            </a:endParaRPr>
          </a:p>
          <a:p>
            <a:endParaRPr lang="en-US" dirty="0" smtClean="0">
              <a:latin typeface="Arial" charset="0"/>
              <a:cs typeface="Arial" charset="0"/>
            </a:endParaRPr>
          </a:p>
          <a:p>
            <a:endParaRPr lang="en-US" dirty="0" smtClean="0">
              <a:latin typeface="Arial" charset="0"/>
              <a:cs typeface="Arial" charset="0"/>
            </a:endParaRPr>
          </a:p>
          <a:p>
            <a:endParaRPr lang="en-US" dirty="0" smtClean="0">
              <a:latin typeface="Arial" charset="0"/>
              <a:cs typeface="Arial" charset="0"/>
            </a:endParaRPr>
          </a:p>
          <a:p>
            <a:r>
              <a:rPr lang="en-US" dirty="0" smtClean="0">
                <a:latin typeface="Arial" charset="0"/>
                <a:cs typeface="Arial" charset="0"/>
              </a:rPr>
              <a:t>#!/usr/bin/env perl</a:t>
            </a:r>
          </a:p>
          <a:p>
            <a:r>
              <a:rPr lang="en-US" dirty="0" smtClean="0">
                <a:latin typeface="Arial" charset="0"/>
                <a:cs typeface="Arial" charset="0"/>
              </a:rPr>
              <a:t>greetings = ('de' =&gt; 'Hallo',</a:t>
            </a:r>
          </a:p>
          <a:p>
            <a:r>
              <a:rPr lang="en-US" dirty="0" smtClean="0">
                <a:latin typeface="Arial" charset="0"/>
                <a:cs typeface="Arial" charset="0"/>
              </a:rPr>
              <a:t>	      'fr' =&gt; 'Bonjour',</a:t>
            </a:r>
          </a:p>
          <a:p>
            <a:r>
              <a:rPr lang="en-US" dirty="0" smtClean="0">
                <a:latin typeface="Arial" charset="0"/>
                <a:cs typeface="Arial" charset="0"/>
              </a:rPr>
              <a:t>	      'mx' =&gt; 'Hola');</a:t>
            </a:r>
          </a:p>
          <a:p>
            <a:r>
              <a:rPr lang="en-US" dirty="0" smtClean="0">
                <a:latin typeface="Arial" charset="0"/>
                <a:cs typeface="Arial" charset="0"/>
              </a:rPr>
              <a:t>while (&lt;STDIN&gt;)</a:t>
            </a:r>
          </a:p>
          <a:p>
            <a:r>
              <a:rPr lang="en-US" dirty="0" smtClean="0">
                <a:latin typeface="Arial" charset="0"/>
                <a:cs typeface="Arial" charset="0"/>
              </a:rPr>
              <a:t>    {</a:t>
            </a:r>
          </a:p>
          <a:p>
            <a:r>
              <a:rPr lang="en-US" dirty="0" smtClean="0">
                <a:latin typeface="Arial" charset="0"/>
                <a:cs typeface="Arial" charset="0"/>
              </a:rPr>
              <a:t>	($name, $email) = split /\t/;</a:t>
            </a:r>
          </a:p>
          <a:p>
            <a:r>
              <a:rPr lang="en-US" dirty="0" smtClean="0">
                <a:latin typeface="Arial" charset="0"/>
                <a:cs typeface="Arial" charset="0"/>
              </a:rPr>
              <a:t>	($suffix) = $email =~ /\.([a-z]+)/;</a:t>
            </a:r>
          </a:p>
          <a:p>
            <a:r>
              <a:rPr lang="en-US" dirty="0" smtClean="0">
                <a:latin typeface="Arial" charset="0"/>
                <a:cs typeface="Arial" charset="0"/>
              </a:rPr>
              <a:t>	$greeting = $greetings{$suffix};</a:t>
            </a:r>
          </a:p>
          <a:p>
            <a:r>
              <a:rPr lang="en-US" dirty="0" smtClean="0">
                <a:latin typeface="Arial" charset="0"/>
                <a:cs typeface="Arial" charset="0"/>
              </a:rPr>
              <a:t>	$greeting = 'Hello' unless defined($greeting);</a:t>
            </a:r>
          </a:p>
          <a:p>
            <a:r>
              <a:rPr lang="en-US" dirty="0" smtClean="0">
                <a:latin typeface="Arial" charset="0"/>
                <a:cs typeface="Arial" charset="0"/>
              </a:rPr>
              <a:t>	print  $greeting $name\n ;</a:t>
            </a:r>
          </a:p>
          <a:p>
            <a:r>
              <a:rPr lang="en-US" dirty="0" smtClean="0">
                <a:latin typeface="Arial" charset="0"/>
                <a:cs typeface="Arial" charset="0"/>
              </a:rPr>
              <a:t>     }</a:t>
            </a:r>
          </a:p>
          <a:p>
            <a:endParaRPr lang="en-US" dirty="0" smtClean="0">
              <a:latin typeface="Arial" charset="0"/>
              <a:cs typeface="Arial" charset="0"/>
            </a:endParaRPr>
          </a:p>
          <a:p>
            <a:endParaRPr lang="en-US" dirty="0" smtClean="0">
              <a:latin typeface="Arial" charset="0"/>
              <a:cs typeface="Arial" charset="0"/>
            </a:endParaRPr>
          </a:p>
          <a:p>
            <a:endParaRPr lang="en-US" dirty="0"/>
          </a:p>
        </p:txBody>
      </p:sp>
    </p:spTree>
    <p:extLst>
      <p:ext uri="{BB962C8B-B14F-4D97-AF65-F5344CB8AC3E}">
        <p14:creationId xmlns:p14="http://schemas.microsoft.com/office/powerpoint/2010/main" val="760663160"/>
      </p:ext>
    </p:extLst>
  </p:cSld>
  <p:clrMapOvr>
    <a:masterClrMapping/>
  </p:clrMapOvr>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itle 1"/>
          <p:cNvSpPr>
            <a:spLocks noGrp="1"/>
          </p:cNvSpPr>
          <p:nvPr>
            <p:ph type="title"/>
          </p:nvPr>
        </p:nvSpPr>
        <p:spPr>
          <a:xfrm>
            <a:off x="1377387" y="243068"/>
            <a:ext cx="7466576" cy="986105"/>
          </a:xfrm>
        </p:spPr>
        <p:txBody>
          <a:bodyPr/>
          <a:lstStyle/>
          <a:p>
            <a:r>
              <a:rPr sz="2800" dirty="0" smtClean="0">
                <a:latin typeface="Arial" charset="0"/>
              </a:rPr>
              <a:t>Hive TRANSFORM Example (cont’d)</a:t>
            </a:r>
          </a:p>
        </p:txBody>
      </p:sp>
      <p:sp>
        <p:nvSpPr>
          <p:cNvPr id="109571" name="Text Placeholder 2"/>
          <p:cNvSpPr>
            <a:spLocks noGrp="1"/>
          </p:cNvSpPr>
          <p:nvPr>
            <p:ph type="body" sz="quarter" idx="10"/>
          </p:nvPr>
        </p:nvSpPr>
        <p:spPr>
          <a:xfrm>
            <a:off x="497710" y="1243961"/>
            <a:ext cx="8256829" cy="461665"/>
          </a:xfrm>
        </p:spPr>
        <p:txBody>
          <a:bodyPr/>
          <a:lstStyle/>
          <a:p>
            <a:pPr lvl="2">
              <a:lnSpc>
                <a:spcPct val="150000"/>
              </a:lnSpc>
              <a:spcBef>
                <a:spcPct val="0"/>
              </a:spcBef>
              <a:spcAft>
                <a:spcPct val="0"/>
              </a:spcAft>
              <a:buFont typeface="Wingdings" pitchFamily="2" charset="2"/>
              <a:buChar char="§"/>
            </a:pPr>
            <a:r>
              <a:rPr lang="en-US" sz="2000" dirty="0" smtClean="0">
                <a:latin typeface="+mn-lt"/>
                <a:cs typeface="Arial" charset="0"/>
              </a:rPr>
              <a:t>Finally, let’s see the result of the transformation </a:t>
            </a:r>
            <a:endParaRPr lang="en-US" sz="2000" dirty="0">
              <a:latin typeface="+mn-lt"/>
              <a:cs typeface="Arial" charset="0"/>
            </a:endParaRPr>
          </a:p>
        </p:txBody>
      </p:sp>
      <p:sp>
        <p:nvSpPr>
          <p:cNvPr id="4" name="Rounded Rectangle 3"/>
          <p:cNvSpPr/>
          <p:nvPr/>
        </p:nvSpPr>
        <p:spPr>
          <a:xfrm>
            <a:off x="567159" y="1925990"/>
            <a:ext cx="7766980" cy="227874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endParaRPr lang="en-US" dirty="0">
              <a:solidFill>
                <a:schemeClr val="tx1"/>
              </a:solidFill>
              <a:latin typeface="Arial" charset="0"/>
              <a:cs typeface="Arial" pitchFamily="34" charset="0"/>
            </a:endParaRPr>
          </a:p>
          <a:p>
            <a:endParaRPr lang="en-US" dirty="0" smtClean="0">
              <a:latin typeface="Arial" charset="0"/>
              <a:cs typeface="Arial" charset="0"/>
            </a:endParaRPr>
          </a:p>
          <a:p>
            <a:r>
              <a:rPr lang="en-US" dirty="0" smtClean="0">
                <a:latin typeface="Arial" charset="0"/>
                <a:cs typeface="Arial" charset="0"/>
              </a:rPr>
              <a:t>hive&gt; </a:t>
            </a:r>
            <a:r>
              <a:rPr lang="en-US" b="1" dirty="0" smtClean="0">
                <a:latin typeface="Arial" charset="0"/>
                <a:cs typeface="Arial" charset="0"/>
              </a:rPr>
              <a:t>ADD FILE </a:t>
            </a:r>
            <a:r>
              <a:rPr lang="en-US" dirty="0" smtClean="0">
                <a:latin typeface="Arial" charset="0"/>
                <a:cs typeface="Arial" charset="0"/>
              </a:rPr>
              <a:t>greeting.pl;</a:t>
            </a:r>
          </a:p>
          <a:p>
            <a:r>
              <a:rPr lang="en-US" dirty="0" smtClean="0">
                <a:latin typeface="Arial" charset="0"/>
                <a:cs typeface="Arial" charset="0"/>
              </a:rPr>
              <a:t>hive&gt; </a:t>
            </a:r>
            <a:r>
              <a:rPr lang="en-US" b="1" dirty="0" smtClean="0">
                <a:latin typeface="Arial" charset="0"/>
                <a:cs typeface="Arial" charset="0"/>
              </a:rPr>
              <a:t>SELECT  TRANSFORM</a:t>
            </a:r>
            <a:r>
              <a:rPr lang="en-US" dirty="0" smtClean="0">
                <a:latin typeface="Arial" charset="0"/>
                <a:cs typeface="Arial" charset="0"/>
              </a:rPr>
              <a:t>(name, email_address)</a:t>
            </a:r>
          </a:p>
          <a:p>
            <a:r>
              <a:rPr lang="en-US" dirty="0" smtClean="0">
                <a:latin typeface="Arial" charset="0"/>
                <a:cs typeface="Arial" charset="0"/>
              </a:rPr>
              <a:t>          </a:t>
            </a:r>
            <a:r>
              <a:rPr lang="en-US" b="1" dirty="0" smtClean="0">
                <a:latin typeface="Arial" charset="0"/>
                <a:cs typeface="Arial" charset="0"/>
              </a:rPr>
              <a:t>USING</a:t>
            </a:r>
            <a:r>
              <a:rPr lang="en-US" dirty="0" smtClean="0">
                <a:latin typeface="Arial" charset="0"/>
                <a:cs typeface="Arial" charset="0"/>
              </a:rPr>
              <a:t> 'greeting.pl' </a:t>
            </a:r>
            <a:r>
              <a:rPr lang="en-US" b="1" dirty="0" smtClean="0">
                <a:latin typeface="Arial" charset="0"/>
                <a:cs typeface="Arial" charset="0"/>
              </a:rPr>
              <a:t>AS</a:t>
            </a:r>
            <a:r>
              <a:rPr lang="en-US" dirty="0" smtClean="0">
                <a:latin typeface="Arial" charset="0"/>
                <a:cs typeface="Arial" charset="0"/>
              </a:rPr>
              <a:t> greeting</a:t>
            </a:r>
          </a:p>
          <a:p>
            <a:r>
              <a:rPr lang="en-US" dirty="0" smtClean="0">
                <a:latin typeface="Arial" charset="0"/>
                <a:cs typeface="Arial" charset="0"/>
              </a:rPr>
              <a:t>          </a:t>
            </a:r>
            <a:r>
              <a:rPr lang="en-US" b="1" dirty="0" smtClean="0">
                <a:latin typeface="Arial" charset="0"/>
                <a:cs typeface="Arial" charset="0"/>
              </a:rPr>
              <a:t>FROM</a:t>
            </a:r>
            <a:r>
              <a:rPr lang="en-US" dirty="0" smtClean="0">
                <a:latin typeface="Arial" charset="0"/>
                <a:cs typeface="Arial" charset="0"/>
              </a:rPr>
              <a:t> employees;</a:t>
            </a:r>
          </a:p>
          <a:p>
            <a:endParaRPr lang="en-US" dirty="0" smtClean="0">
              <a:latin typeface="Arial" charset="0"/>
              <a:cs typeface="Arial" charset="0"/>
            </a:endParaRPr>
          </a:p>
          <a:p>
            <a:r>
              <a:rPr lang="fi-FI" dirty="0" smtClean="0">
                <a:latin typeface="Arial" charset="0"/>
                <a:cs typeface="Arial" charset="0"/>
              </a:rPr>
              <a:t>Bonjour  Antoine</a:t>
            </a:r>
          </a:p>
          <a:p>
            <a:r>
              <a:rPr lang="fi-FI" dirty="0" smtClean="0">
                <a:latin typeface="Arial" charset="0"/>
                <a:cs typeface="Arial" charset="0"/>
              </a:rPr>
              <a:t>Hallo  Kai</a:t>
            </a:r>
          </a:p>
          <a:p>
            <a:r>
              <a:rPr lang="fi-FI" dirty="0" smtClean="0">
                <a:latin typeface="Arial" charset="0"/>
                <a:cs typeface="Arial" charset="0"/>
              </a:rPr>
              <a:t>Hola  Pablo</a:t>
            </a:r>
          </a:p>
          <a:p>
            <a:endParaRPr lang="en-US" dirty="0" smtClean="0">
              <a:latin typeface="Arial" charset="0"/>
              <a:cs typeface="Arial" charset="0"/>
            </a:endParaRPr>
          </a:p>
          <a:p>
            <a:endParaRPr lang="en-US" dirty="0"/>
          </a:p>
        </p:txBody>
      </p:sp>
    </p:spTree>
    <p:extLst>
      <p:ext uri="{BB962C8B-B14F-4D97-AF65-F5344CB8AC3E}">
        <p14:creationId xmlns:p14="http://schemas.microsoft.com/office/powerpoint/2010/main" val="2355555937"/>
      </p:ext>
    </p:extLst>
  </p:cSld>
  <p:clrMapOvr>
    <a:masterClrMapping/>
  </p:clrMapOvr>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itle 1"/>
          <p:cNvSpPr>
            <a:spLocks noGrp="1"/>
          </p:cNvSpPr>
          <p:nvPr>
            <p:ph type="title"/>
          </p:nvPr>
        </p:nvSpPr>
        <p:spPr>
          <a:xfrm>
            <a:off x="1365813" y="243068"/>
            <a:ext cx="7478150" cy="986105"/>
          </a:xfrm>
        </p:spPr>
        <p:txBody>
          <a:bodyPr/>
          <a:lstStyle/>
          <a:p>
            <a:r>
              <a:rPr sz="2800" dirty="0" smtClean="0">
                <a:latin typeface="Arial" charset="0"/>
              </a:rPr>
              <a:t>Transform/MapReduce Typing</a:t>
            </a:r>
          </a:p>
        </p:txBody>
      </p:sp>
      <p:sp>
        <p:nvSpPr>
          <p:cNvPr id="110595" name="Text Placeholder 2"/>
          <p:cNvSpPr>
            <a:spLocks noGrp="1"/>
          </p:cNvSpPr>
          <p:nvPr>
            <p:ph type="body" sz="quarter" idx="10"/>
          </p:nvPr>
        </p:nvSpPr>
        <p:spPr>
          <a:xfrm>
            <a:off x="288049" y="800538"/>
            <a:ext cx="8543925" cy="2462213"/>
          </a:xfrm>
          <a:noFill/>
          <a:ln>
            <a:noFill/>
          </a:ln>
        </p:spPr>
        <p:style>
          <a:lnRef idx="2">
            <a:schemeClr val="accent1"/>
          </a:lnRef>
          <a:fillRef idx="1">
            <a:schemeClr val="lt1"/>
          </a:fillRef>
          <a:effectRef idx="0">
            <a:schemeClr val="accent1"/>
          </a:effectRef>
          <a:fontRef idx="minor">
            <a:schemeClr val="dk1"/>
          </a:fontRef>
        </p:style>
        <p:txBody>
          <a:bodyPr/>
          <a:lstStyle/>
          <a:p>
            <a:pPr lvl="2">
              <a:spcBef>
                <a:spcPct val="0"/>
              </a:spcBef>
              <a:spcAft>
                <a:spcPct val="0"/>
              </a:spcAft>
              <a:buFont typeface="Wingdings" pitchFamily="2" charset="2"/>
              <a:buChar char="§"/>
            </a:pPr>
            <a:r>
              <a:rPr lang="en-US" sz="2000" dirty="0" smtClean="0">
                <a:latin typeface="+mn-lt"/>
                <a:cs typeface="Arial" charset="0"/>
              </a:rPr>
              <a:t>Hive also supports the </a:t>
            </a:r>
            <a:r>
              <a:rPr lang="en-US" sz="2000" b="1" dirty="0" smtClean="0">
                <a:latin typeface="+mn-lt"/>
                <a:cs typeface="Arial" charset="0"/>
              </a:rPr>
              <a:t>MAP</a:t>
            </a:r>
            <a:r>
              <a:rPr lang="en-US" sz="2000" dirty="0" smtClean="0">
                <a:latin typeface="+mn-lt"/>
                <a:cs typeface="Arial" charset="0"/>
              </a:rPr>
              <a:t> and</a:t>
            </a:r>
            <a:r>
              <a:rPr lang="en-US" sz="2000" b="1" dirty="0" smtClean="0">
                <a:latin typeface="+mn-lt"/>
                <a:cs typeface="Arial" charset="0"/>
              </a:rPr>
              <a:t> REDUCE </a:t>
            </a:r>
            <a:r>
              <a:rPr lang="en-US" sz="2000" dirty="0" smtClean="0">
                <a:latin typeface="+mn-lt"/>
                <a:cs typeface="Arial" charset="0"/>
              </a:rPr>
              <a:t>keywords for external processing. </a:t>
            </a:r>
          </a:p>
          <a:p>
            <a:pPr lvl="2">
              <a:spcBef>
                <a:spcPct val="0"/>
              </a:spcBef>
              <a:spcAft>
                <a:spcPct val="0"/>
              </a:spcAft>
              <a:buFont typeface="Wingdings" pitchFamily="2" charset="2"/>
              <a:buChar char="§"/>
            </a:pPr>
            <a:endParaRPr lang="en-US" sz="2000" dirty="0" smtClean="0">
              <a:latin typeface="+mn-lt"/>
              <a:cs typeface="Arial" charset="0"/>
            </a:endParaRPr>
          </a:p>
          <a:p>
            <a:pPr lvl="2">
              <a:spcBef>
                <a:spcPct val="0"/>
              </a:spcBef>
              <a:spcAft>
                <a:spcPct val="0"/>
              </a:spcAft>
              <a:buFont typeface="Wingdings" pitchFamily="2" charset="2"/>
              <a:buChar char="§"/>
            </a:pPr>
            <a:r>
              <a:rPr lang="en-US" sz="2000" dirty="0" smtClean="0">
                <a:latin typeface="+mn-lt"/>
                <a:cs typeface="Arial" charset="0"/>
              </a:rPr>
              <a:t> Allows  to embed custom mapper and reducer scripts</a:t>
            </a:r>
          </a:p>
          <a:p>
            <a:pPr lvl="2">
              <a:spcBef>
                <a:spcPct val="0"/>
              </a:spcBef>
              <a:spcAft>
                <a:spcPct val="0"/>
              </a:spcAft>
              <a:buFont typeface="Wingdings" pitchFamily="2" charset="2"/>
              <a:buChar char="§"/>
            </a:pPr>
            <a:endParaRPr lang="en-US" sz="2000" dirty="0" smtClean="0">
              <a:latin typeface="+mn-lt"/>
              <a:cs typeface="Arial" charset="0"/>
            </a:endParaRPr>
          </a:p>
          <a:p>
            <a:pPr lvl="2">
              <a:spcBef>
                <a:spcPct val="0"/>
              </a:spcBef>
              <a:spcAft>
                <a:spcPct val="0"/>
              </a:spcAft>
              <a:buFont typeface="Wingdings" pitchFamily="2" charset="2"/>
              <a:buChar char="§"/>
            </a:pPr>
            <a:r>
              <a:rPr lang="en-US" sz="2000" dirty="0" smtClean="0">
                <a:latin typeface="+mn-lt"/>
                <a:cs typeface="Arial" charset="0"/>
              </a:rPr>
              <a:t>The input and output formats are the same as with </a:t>
            </a:r>
            <a:r>
              <a:rPr lang="en-US" sz="2000" b="1" dirty="0" smtClean="0">
                <a:latin typeface="+mn-lt"/>
                <a:cs typeface="Arial" charset="0"/>
              </a:rPr>
              <a:t>TRANSFORM</a:t>
            </a:r>
          </a:p>
          <a:p>
            <a:pPr lvl="2">
              <a:spcBef>
                <a:spcPct val="0"/>
              </a:spcBef>
              <a:spcAft>
                <a:spcPct val="0"/>
              </a:spcAft>
              <a:buFont typeface="Wingdings" pitchFamily="2" charset="2"/>
              <a:buChar char="§"/>
            </a:pPr>
            <a:endParaRPr lang="en-US" sz="2000" b="1" dirty="0" smtClean="0">
              <a:latin typeface="+mn-lt"/>
              <a:cs typeface="Arial" charset="0"/>
            </a:endParaRPr>
          </a:p>
          <a:p>
            <a:pPr lvl="2">
              <a:spcBef>
                <a:spcPct val="0"/>
              </a:spcBef>
              <a:spcAft>
                <a:spcPct val="0"/>
              </a:spcAft>
              <a:buFont typeface="Wingdings" pitchFamily="2" charset="2"/>
              <a:buChar char="§"/>
            </a:pPr>
            <a:r>
              <a:rPr lang="en-US" sz="2000" dirty="0">
                <a:cs typeface="Arial" charset="0"/>
              </a:rPr>
              <a:t> </a:t>
            </a:r>
            <a:r>
              <a:rPr lang="en-US" sz="2000" dirty="0">
                <a:latin typeface="+mn-lt"/>
                <a:cs typeface="Arial" charset="0"/>
              </a:rPr>
              <a:t>Example usage</a:t>
            </a:r>
          </a:p>
        </p:txBody>
      </p:sp>
      <p:sp>
        <p:nvSpPr>
          <p:cNvPr id="4" name="Rounded Rectangle 3"/>
          <p:cNvSpPr/>
          <p:nvPr/>
        </p:nvSpPr>
        <p:spPr>
          <a:xfrm>
            <a:off x="579469" y="3677073"/>
            <a:ext cx="7808686" cy="275845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lvl="1"/>
            <a:r>
              <a:rPr lang="en-US" sz="2000" dirty="0">
                <a:solidFill>
                  <a:schemeClr val="tx1"/>
                </a:solidFill>
                <a:cs typeface="Arial" charset="0"/>
              </a:rPr>
              <a:t> </a:t>
            </a:r>
          </a:p>
          <a:p>
            <a:r>
              <a:rPr lang="en-US" b="1" dirty="0" smtClean="0">
                <a:latin typeface="Arial" charset="0"/>
                <a:cs typeface="Arial" charset="0"/>
              </a:rPr>
              <a:t>FROM </a:t>
            </a:r>
            <a:r>
              <a:rPr lang="en-US" dirty="0" smtClean="0">
                <a:latin typeface="Arial" charset="0"/>
                <a:cs typeface="Arial" charset="0"/>
              </a:rPr>
              <a:t>(</a:t>
            </a:r>
          </a:p>
          <a:p>
            <a:pPr lvl="1"/>
            <a:r>
              <a:rPr lang="en-US" dirty="0" smtClean="0">
                <a:latin typeface="Arial" charset="0"/>
                <a:cs typeface="Arial" charset="0"/>
              </a:rPr>
              <a:t>     </a:t>
            </a:r>
            <a:r>
              <a:rPr lang="en-US" b="1" dirty="0" smtClean="0">
                <a:latin typeface="Arial" charset="0"/>
                <a:cs typeface="Arial" charset="0"/>
              </a:rPr>
              <a:t>FROM </a:t>
            </a:r>
            <a:r>
              <a:rPr lang="en-US" dirty="0" smtClean="0">
                <a:latin typeface="Arial" charset="0"/>
                <a:cs typeface="Arial" charset="0"/>
              </a:rPr>
              <a:t>pv_users</a:t>
            </a:r>
          </a:p>
          <a:p>
            <a:pPr marL="0" lvl="1"/>
            <a:r>
              <a:rPr lang="en-US" b="1" dirty="0" smtClean="0">
                <a:latin typeface="Arial" charset="0"/>
                <a:cs typeface="Arial" charset="0"/>
              </a:rPr>
              <a:t>            MAP </a:t>
            </a:r>
            <a:r>
              <a:rPr lang="en-US" dirty="0" smtClean="0">
                <a:latin typeface="Arial" charset="0"/>
                <a:cs typeface="Arial" charset="0"/>
              </a:rPr>
              <a:t>pv_users.userid, pv_users.date</a:t>
            </a:r>
          </a:p>
          <a:p>
            <a:r>
              <a:rPr lang="en-US" dirty="0" smtClean="0">
                <a:latin typeface="Arial" charset="0"/>
                <a:cs typeface="Arial" charset="0"/>
              </a:rPr>
              <a:t>            </a:t>
            </a:r>
            <a:r>
              <a:rPr lang="en-US" b="1" dirty="0" smtClean="0">
                <a:latin typeface="Arial" charset="0"/>
                <a:cs typeface="Arial" charset="0"/>
              </a:rPr>
              <a:t>USING</a:t>
            </a:r>
            <a:r>
              <a:rPr lang="en-US" dirty="0" smtClean="0">
                <a:latin typeface="Arial" charset="0"/>
                <a:cs typeface="Arial" charset="0"/>
              </a:rPr>
              <a:t> 'map_script‘</a:t>
            </a:r>
          </a:p>
          <a:p>
            <a:r>
              <a:rPr lang="en-US" dirty="0" smtClean="0">
                <a:latin typeface="Arial" charset="0"/>
                <a:cs typeface="Arial" charset="0"/>
              </a:rPr>
              <a:t>           </a:t>
            </a:r>
            <a:r>
              <a:rPr lang="en-US" b="1" dirty="0" smtClean="0">
                <a:latin typeface="Arial" charset="0"/>
                <a:cs typeface="Arial" charset="0"/>
              </a:rPr>
              <a:t> AS </a:t>
            </a:r>
            <a:r>
              <a:rPr lang="en-US" dirty="0" smtClean="0">
                <a:latin typeface="Arial" charset="0"/>
                <a:cs typeface="Arial" charset="0"/>
              </a:rPr>
              <a:t>dt, uid</a:t>
            </a:r>
          </a:p>
          <a:p>
            <a:r>
              <a:rPr lang="en-US" dirty="0" smtClean="0">
                <a:latin typeface="Arial" charset="0"/>
                <a:cs typeface="Arial" charset="0"/>
              </a:rPr>
              <a:t>            </a:t>
            </a:r>
            <a:r>
              <a:rPr lang="en-US" b="1" dirty="0" smtClean="0">
                <a:latin typeface="Arial" charset="0"/>
                <a:cs typeface="Arial" charset="0"/>
              </a:rPr>
              <a:t>CLUSTER BY </a:t>
            </a:r>
            <a:r>
              <a:rPr lang="en-US" dirty="0" smtClean="0">
                <a:latin typeface="Arial" charset="0"/>
                <a:cs typeface="Arial" charset="0"/>
              </a:rPr>
              <a:t>dt</a:t>
            </a:r>
            <a:r>
              <a:rPr lang="en-US" b="1" dirty="0" smtClean="0">
                <a:latin typeface="Arial" charset="0"/>
                <a:cs typeface="Arial" charset="0"/>
              </a:rPr>
              <a:t>) </a:t>
            </a:r>
            <a:r>
              <a:rPr lang="en-US" dirty="0" smtClean="0">
                <a:latin typeface="Arial" charset="0"/>
                <a:cs typeface="Arial" charset="0"/>
              </a:rPr>
              <a:t>map_output</a:t>
            </a:r>
          </a:p>
          <a:p>
            <a:r>
              <a:rPr lang="en-US" dirty="0" smtClean="0">
                <a:latin typeface="Arial" charset="0"/>
                <a:cs typeface="Arial" charset="0"/>
              </a:rPr>
              <a:t>         </a:t>
            </a:r>
            <a:r>
              <a:rPr lang="en-US" b="1" dirty="0" smtClean="0">
                <a:latin typeface="Arial" charset="0"/>
                <a:cs typeface="Arial" charset="0"/>
              </a:rPr>
              <a:t>INSERT OVERWRITE TABLE </a:t>
            </a:r>
            <a:r>
              <a:rPr lang="en-US" dirty="0" smtClean="0">
                <a:latin typeface="Arial" charset="0"/>
                <a:cs typeface="Arial" charset="0"/>
              </a:rPr>
              <a:t>pv_users_reduced</a:t>
            </a:r>
          </a:p>
          <a:p>
            <a:r>
              <a:rPr lang="en-US" dirty="0" smtClean="0">
                <a:latin typeface="Arial" charset="0"/>
                <a:cs typeface="Arial" charset="0"/>
              </a:rPr>
              <a:t>            </a:t>
            </a:r>
            <a:r>
              <a:rPr lang="en-US" b="1" dirty="0" smtClean="0">
                <a:latin typeface="Arial" charset="0"/>
                <a:cs typeface="Arial" charset="0"/>
              </a:rPr>
              <a:t>REDUCE</a:t>
            </a:r>
            <a:r>
              <a:rPr lang="en-US" dirty="0" smtClean="0">
                <a:latin typeface="Arial" charset="0"/>
                <a:cs typeface="Arial" charset="0"/>
              </a:rPr>
              <a:t> map_output.dt, map_output.uid</a:t>
            </a:r>
          </a:p>
          <a:p>
            <a:r>
              <a:rPr lang="en-US" dirty="0" smtClean="0">
                <a:latin typeface="Arial" charset="0"/>
                <a:cs typeface="Arial" charset="0"/>
              </a:rPr>
              <a:t>            </a:t>
            </a:r>
            <a:r>
              <a:rPr lang="en-US" b="1" dirty="0" smtClean="0">
                <a:latin typeface="Arial" charset="0"/>
                <a:cs typeface="Arial" charset="0"/>
              </a:rPr>
              <a:t>USING </a:t>
            </a:r>
            <a:r>
              <a:rPr lang="en-US" dirty="0" smtClean="0">
                <a:latin typeface="Arial" charset="0"/>
                <a:cs typeface="Arial" charset="0"/>
              </a:rPr>
              <a:t>'reduce_script'</a:t>
            </a:r>
          </a:p>
          <a:p>
            <a:r>
              <a:rPr lang="en-US" dirty="0" smtClean="0">
                <a:latin typeface="Arial" charset="0"/>
                <a:cs typeface="Arial" charset="0"/>
              </a:rPr>
              <a:t>            </a:t>
            </a:r>
            <a:r>
              <a:rPr lang="en-US" b="1" dirty="0" smtClean="0">
                <a:latin typeface="Arial" charset="0"/>
                <a:cs typeface="Arial" charset="0"/>
              </a:rPr>
              <a:t>AS</a:t>
            </a:r>
            <a:r>
              <a:rPr lang="en-US" dirty="0" smtClean="0">
                <a:latin typeface="Arial" charset="0"/>
                <a:cs typeface="Arial" charset="0"/>
              </a:rPr>
              <a:t> date, count;</a:t>
            </a:r>
          </a:p>
          <a:p>
            <a:endParaRPr lang="en-US" dirty="0"/>
          </a:p>
        </p:txBody>
      </p:sp>
    </p:spTree>
    <p:extLst>
      <p:ext uri="{BB962C8B-B14F-4D97-AF65-F5344CB8AC3E}">
        <p14:creationId xmlns:p14="http://schemas.microsoft.com/office/powerpoint/2010/main" val="1212713549"/>
      </p:ext>
    </p:extLst>
  </p:cSld>
  <p:clrMapOvr>
    <a:masterClrMapping/>
  </p:clrMapOvr>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itle 1"/>
          <p:cNvSpPr>
            <a:spLocks noGrp="1"/>
          </p:cNvSpPr>
          <p:nvPr>
            <p:ph type="title"/>
          </p:nvPr>
        </p:nvSpPr>
        <p:spPr>
          <a:xfrm>
            <a:off x="1377387" y="231495"/>
            <a:ext cx="7766613" cy="624348"/>
          </a:xfrm>
        </p:spPr>
        <p:txBody>
          <a:bodyPr/>
          <a:lstStyle/>
          <a:p>
            <a:r>
              <a:rPr sz="2800" dirty="0" smtClean="0">
                <a:latin typeface="Arial" charset="0"/>
              </a:rPr>
              <a:t>Creating User/Defined Functions (UDFs) </a:t>
            </a:r>
          </a:p>
        </p:txBody>
      </p:sp>
      <p:sp>
        <p:nvSpPr>
          <p:cNvPr id="111619" name="Text Placeholder 2"/>
          <p:cNvSpPr>
            <a:spLocks noGrp="1"/>
          </p:cNvSpPr>
          <p:nvPr>
            <p:ph type="body" sz="quarter" idx="10"/>
          </p:nvPr>
        </p:nvSpPr>
        <p:spPr>
          <a:xfrm>
            <a:off x="285759" y="1265922"/>
            <a:ext cx="8543925" cy="4832092"/>
          </a:xfrm>
        </p:spPr>
        <p:txBody>
          <a:bodyPr/>
          <a:lstStyle/>
          <a:p>
            <a:pPr lvl="2">
              <a:spcBef>
                <a:spcPct val="0"/>
              </a:spcBef>
              <a:spcAft>
                <a:spcPct val="0"/>
              </a:spcAft>
              <a:buFont typeface="Wingdings" pitchFamily="2" charset="2"/>
              <a:buChar char="§"/>
            </a:pPr>
            <a:r>
              <a:rPr lang="en-US" sz="2000" dirty="0">
                <a:latin typeface="+mn-lt"/>
                <a:cs typeface="Arial" charset="0"/>
              </a:rPr>
              <a:t>User-defined functions (UDFs) can be used in </a:t>
            </a:r>
            <a:r>
              <a:rPr lang="en-US" sz="2000" dirty="0" err="1">
                <a:latin typeface="+mn-lt"/>
                <a:cs typeface="Arial" charset="0"/>
              </a:rPr>
              <a:t>HiveQL</a:t>
            </a:r>
            <a:r>
              <a:rPr lang="en-US" sz="2000" dirty="0">
                <a:latin typeface="+mn-lt"/>
                <a:cs typeface="Arial" charset="0"/>
              </a:rPr>
              <a:t> queries in the same </a:t>
            </a:r>
            <a:r>
              <a:rPr lang="en-US" sz="2000" dirty="0" smtClean="0">
                <a:latin typeface="+mn-lt"/>
                <a:cs typeface="Arial" charset="0"/>
              </a:rPr>
              <a:t>way as standard functions. </a:t>
            </a:r>
          </a:p>
          <a:p>
            <a:pPr lvl="2">
              <a:spcBef>
                <a:spcPct val="0"/>
              </a:spcBef>
              <a:spcAft>
                <a:spcPct val="0"/>
              </a:spcAft>
              <a:buFont typeface="Wingdings" pitchFamily="2" charset="2"/>
              <a:buChar char="§"/>
            </a:pPr>
            <a:endParaRPr lang="en-US" sz="2000" dirty="0" smtClean="0">
              <a:latin typeface="+mn-lt"/>
              <a:cs typeface="Arial" charset="0"/>
            </a:endParaRPr>
          </a:p>
          <a:p>
            <a:pPr lvl="2">
              <a:spcBef>
                <a:spcPct val="0"/>
              </a:spcBef>
              <a:spcAft>
                <a:spcPct val="0"/>
              </a:spcAft>
              <a:buFont typeface="Wingdings" pitchFamily="2" charset="2"/>
              <a:buChar char="§"/>
            </a:pPr>
            <a:r>
              <a:rPr lang="en-US" sz="2000" dirty="0" smtClean="0">
                <a:latin typeface="+mn-lt"/>
                <a:cs typeface="Arial" charset="0"/>
              </a:rPr>
              <a:t>UDFs are written in Java. </a:t>
            </a:r>
          </a:p>
          <a:p>
            <a:pPr marL="914400" lvl="2" indent="-228600">
              <a:spcBef>
                <a:spcPct val="0"/>
              </a:spcBef>
              <a:spcAft>
                <a:spcPct val="0"/>
              </a:spcAft>
              <a:buFont typeface="Wingdings" pitchFamily="2" charset="2"/>
              <a:buChar char="§"/>
            </a:pPr>
            <a:r>
              <a:rPr dirty="0" smtClean="0">
                <a:latin typeface="Arial" charset="0"/>
                <a:cs typeface="Arial" charset="0"/>
              </a:rPr>
              <a:t> </a:t>
            </a:r>
            <a:r>
              <a:rPr lang="en-US" dirty="0" smtClean="0">
                <a:latin typeface="Arial" charset="0"/>
              </a:rPr>
              <a:t>Create a class which extends the UDF class</a:t>
            </a:r>
          </a:p>
          <a:p>
            <a:pPr marL="914400" lvl="2" indent="-228600">
              <a:spcBef>
                <a:spcPct val="0"/>
              </a:spcBef>
              <a:spcAft>
                <a:spcPct val="0"/>
              </a:spcAft>
              <a:buFont typeface="Wingdings" pitchFamily="2" charset="2"/>
              <a:buChar char="§"/>
            </a:pPr>
            <a:endParaRPr lang="en-US" dirty="0" smtClean="0">
              <a:latin typeface="Arial" charset="0"/>
            </a:endParaRPr>
          </a:p>
          <a:p>
            <a:pPr marL="914400" lvl="2" indent="-228600">
              <a:spcBef>
                <a:spcPct val="0"/>
              </a:spcBef>
              <a:spcAft>
                <a:spcPct val="0"/>
              </a:spcAft>
              <a:buFont typeface="Wingdings" pitchFamily="2" charset="2"/>
              <a:buChar char="§"/>
            </a:pPr>
            <a:r>
              <a:rPr lang="en-US" dirty="0" smtClean="0">
                <a:latin typeface="Arial" charset="0"/>
              </a:rPr>
              <a:t> Class should contain a method named evaluate</a:t>
            </a:r>
          </a:p>
          <a:p>
            <a:pPr marL="914400" lvl="2" indent="-228600">
              <a:spcBef>
                <a:spcPct val="0"/>
              </a:spcBef>
              <a:spcAft>
                <a:spcPct val="0"/>
              </a:spcAft>
              <a:buFont typeface="Wingdings" pitchFamily="2" charset="2"/>
              <a:buChar char="§"/>
            </a:pPr>
            <a:endParaRPr lang="en-US" dirty="0" smtClean="0">
              <a:latin typeface="Arial" charset="0"/>
            </a:endParaRPr>
          </a:p>
          <a:p>
            <a:pPr lvl="2">
              <a:spcBef>
                <a:spcPct val="0"/>
              </a:spcBef>
              <a:spcAft>
                <a:spcPct val="0"/>
              </a:spcAft>
              <a:buFont typeface="Wingdings" pitchFamily="2" charset="2"/>
              <a:buChar char="§"/>
            </a:pPr>
            <a:r>
              <a:rPr lang="en-US" sz="2000" dirty="0" err="1" smtClean="0">
                <a:latin typeface="+mn-lt"/>
                <a:cs typeface="Arial" charset="0"/>
              </a:rPr>
              <a:t>Hadoop</a:t>
            </a:r>
            <a:r>
              <a:rPr lang="en-US" sz="2000" dirty="0" smtClean="0">
                <a:latin typeface="+mn-lt"/>
                <a:cs typeface="Arial" charset="0"/>
              </a:rPr>
              <a:t> supports three forms of UDF</a:t>
            </a:r>
          </a:p>
          <a:p>
            <a:pPr marL="914400" lvl="2" indent="-228600">
              <a:spcBef>
                <a:spcPct val="0"/>
              </a:spcBef>
              <a:spcAft>
                <a:spcPct val="0"/>
              </a:spcAft>
              <a:buFont typeface="Wingdings" pitchFamily="2" charset="2"/>
              <a:buChar char="§"/>
            </a:pPr>
            <a:r>
              <a:rPr dirty="0" smtClean="0">
                <a:latin typeface="Arial" charset="0"/>
                <a:cs typeface="Arial" charset="0"/>
              </a:rPr>
              <a:t> </a:t>
            </a:r>
            <a:r>
              <a:rPr lang="en-US" dirty="0" smtClean="0">
                <a:latin typeface="Arial" charset="0"/>
              </a:rPr>
              <a:t>Standard UDFs</a:t>
            </a:r>
          </a:p>
          <a:p>
            <a:pPr marL="914400" lvl="2" indent="-228600">
              <a:spcBef>
                <a:spcPct val="0"/>
              </a:spcBef>
              <a:spcAft>
                <a:spcPct val="0"/>
              </a:spcAft>
              <a:buFont typeface="Wingdings" pitchFamily="2" charset="2"/>
              <a:buChar char="§"/>
            </a:pPr>
            <a:endParaRPr lang="en-US" dirty="0" smtClean="0">
              <a:latin typeface="Arial" charset="0"/>
            </a:endParaRPr>
          </a:p>
          <a:p>
            <a:pPr marL="914400" lvl="2" indent="-228600">
              <a:spcBef>
                <a:spcPct val="0"/>
              </a:spcBef>
              <a:spcAft>
                <a:spcPct val="0"/>
              </a:spcAft>
              <a:buFont typeface="Wingdings" pitchFamily="2" charset="2"/>
              <a:buChar char="§"/>
            </a:pPr>
            <a:r>
              <a:rPr lang="en-US" dirty="0" smtClean="0">
                <a:latin typeface="Arial" charset="0"/>
              </a:rPr>
              <a:t> User/Defined Aggregate Functions (UDAFs) </a:t>
            </a:r>
          </a:p>
          <a:p>
            <a:pPr marL="914400" lvl="2" indent="-228600">
              <a:spcBef>
                <a:spcPct val="0"/>
              </a:spcBef>
              <a:spcAft>
                <a:spcPct val="0"/>
              </a:spcAft>
              <a:buFont typeface="Wingdings" pitchFamily="2" charset="2"/>
              <a:buChar char="§"/>
            </a:pPr>
            <a:endParaRPr lang="en-US" dirty="0" smtClean="0">
              <a:latin typeface="Arial" charset="0"/>
            </a:endParaRPr>
          </a:p>
          <a:p>
            <a:pPr marL="914400" lvl="2" indent="-228600">
              <a:spcBef>
                <a:spcPct val="0"/>
              </a:spcBef>
              <a:spcAft>
                <a:spcPct val="0"/>
              </a:spcAft>
              <a:buFont typeface="Wingdings" pitchFamily="2" charset="2"/>
              <a:buChar char="§"/>
            </a:pPr>
            <a:r>
              <a:rPr lang="en-US" dirty="0" smtClean="0">
                <a:latin typeface="Arial" charset="0"/>
              </a:rPr>
              <a:t>Take multiple input values, one per row, return a single value</a:t>
            </a:r>
          </a:p>
          <a:p>
            <a:pPr marL="914400" lvl="2" indent="-228600">
              <a:spcBef>
                <a:spcPct val="0"/>
              </a:spcBef>
              <a:spcAft>
                <a:spcPct val="0"/>
              </a:spcAft>
              <a:buFont typeface="Wingdings" pitchFamily="2" charset="2"/>
              <a:buChar char="§"/>
            </a:pPr>
            <a:endParaRPr lang="en-US" dirty="0" smtClean="0">
              <a:latin typeface="Arial" charset="0"/>
            </a:endParaRPr>
          </a:p>
          <a:p>
            <a:pPr marL="914400" lvl="2" indent="-228600">
              <a:spcBef>
                <a:spcPct val="0"/>
              </a:spcBef>
              <a:spcAft>
                <a:spcPct val="0"/>
              </a:spcAft>
              <a:buFont typeface="Wingdings" pitchFamily="2" charset="2"/>
              <a:buChar char="§"/>
            </a:pPr>
            <a:r>
              <a:rPr lang="en-US" dirty="0" smtClean="0">
                <a:latin typeface="Arial" charset="0"/>
              </a:rPr>
              <a:t> User/Defined Table Functions (UDTFs) </a:t>
            </a:r>
          </a:p>
          <a:p>
            <a:pPr marL="1389063" lvl="3" indent="-285750">
              <a:spcBef>
                <a:spcPct val="0"/>
              </a:spcBef>
              <a:spcAft>
                <a:spcPct val="0"/>
              </a:spcAft>
              <a:buSzPct val="110000"/>
            </a:pPr>
            <a:r>
              <a:rPr sz="1600" dirty="0" smtClean="0">
                <a:latin typeface="Arial" charset="0"/>
                <a:cs typeface="Arial" charset="0"/>
              </a:rPr>
              <a:t>Take a single row as input, return multiple rows as output </a:t>
            </a:r>
          </a:p>
        </p:txBody>
      </p:sp>
    </p:spTree>
    <p:extLst>
      <p:ext uri="{BB962C8B-B14F-4D97-AF65-F5344CB8AC3E}">
        <p14:creationId xmlns:p14="http://schemas.microsoft.com/office/powerpoint/2010/main" val="4174054970"/>
      </p:ext>
    </p:extLst>
  </p:cSld>
  <p:clrMapOvr>
    <a:masterClrMapping/>
  </p:clrMapOvr>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itle 1"/>
          <p:cNvSpPr>
            <a:spLocks noGrp="1"/>
          </p:cNvSpPr>
          <p:nvPr>
            <p:ph type="title"/>
          </p:nvPr>
        </p:nvSpPr>
        <p:spPr>
          <a:xfrm>
            <a:off x="1388962" y="243068"/>
            <a:ext cx="7455001" cy="1000619"/>
          </a:xfrm>
        </p:spPr>
        <p:txBody>
          <a:bodyPr/>
          <a:lstStyle/>
          <a:p>
            <a:r>
              <a:rPr sz="2800" dirty="0" smtClean="0">
                <a:latin typeface="Arial" charset="0"/>
              </a:rPr>
              <a:t>Creating Custom UDFs </a:t>
            </a:r>
          </a:p>
        </p:txBody>
      </p:sp>
      <p:sp>
        <p:nvSpPr>
          <p:cNvPr id="112643" name="Text Placeholder 2"/>
          <p:cNvSpPr>
            <a:spLocks noGrp="1"/>
          </p:cNvSpPr>
          <p:nvPr>
            <p:ph type="body" sz="quarter" idx="10"/>
          </p:nvPr>
        </p:nvSpPr>
        <p:spPr>
          <a:xfrm>
            <a:off x="717629" y="1193533"/>
            <a:ext cx="8279979" cy="1508105"/>
          </a:xfrm>
        </p:spPr>
        <p:txBody>
          <a:bodyPr/>
          <a:lstStyle/>
          <a:p>
            <a:pPr marL="290513" lvl="2" indent="-290513">
              <a:spcBef>
                <a:spcPct val="0"/>
              </a:spcBef>
              <a:spcAft>
                <a:spcPct val="0"/>
              </a:spcAft>
              <a:buFont typeface="Wingdings" pitchFamily="2" charset="2"/>
              <a:buChar char="§"/>
            </a:pPr>
            <a:r>
              <a:rPr lang="en-US" sz="2000" dirty="0" smtClean="0">
                <a:latin typeface="+mn-lt"/>
                <a:cs typeface="Arial" charset="0"/>
              </a:rPr>
              <a:t>First, create a new class that extends UDF, with one or more methods named evaluate. </a:t>
            </a:r>
          </a:p>
          <a:p>
            <a:pPr marL="290513" lvl="2" indent="-290513">
              <a:spcBef>
                <a:spcPct val="0"/>
              </a:spcBef>
              <a:spcAft>
                <a:spcPct val="0"/>
              </a:spcAft>
              <a:buFont typeface="Wingdings" pitchFamily="2" charset="2"/>
              <a:buChar char="§"/>
            </a:pPr>
            <a:endParaRPr lang="en-US" sz="2000" dirty="0" smtClean="0">
              <a:latin typeface="+mn-lt"/>
              <a:cs typeface="Arial" charset="0"/>
            </a:endParaRPr>
          </a:p>
          <a:p>
            <a:pPr marL="290513" lvl="2" indent="-290513">
              <a:spcBef>
                <a:spcPct val="0"/>
              </a:spcBef>
              <a:spcAft>
                <a:spcPct val="0"/>
              </a:spcAft>
              <a:buFont typeface="Wingdings" pitchFamily="2" charset="2"/>
              <a:buChar char="§"/>
            </a:pPr>
            <a:r>
              <a:rPr lang="en-US" sz="2000" dirty="0" smtClean="0">
                <a:latin typeface="+mn-lt"/>
                <a:cs typeface="Arial" charset="0"/>
              </a:rPr>
              <a:t>For example</a:t>
            </a:r>
          </a:p>
          <a:p>
            <a:pPr>
              <a:spcBef>
                <a:spcPct val="0"/>
              </a:spcBef>
              <a:spcAft>
                <a:spcPct val="0"/>
              </a:spcAft>
              <a:buFont typeface="Arial" charset="0"/>
              <a:buNone/>
            </a:pPr>
            <a:r>
              <a:rPr dirty="0" smtClean="0">
                <a:latin typeface="Arial" charset="0"/>
                <a:cs typeface="Arial" charset="0"/>
              </a:rPr>
              <a:t>	</a:t>
            </a:r>
          </a:p>
        </p:txBody>
      </p:sp>
      <p:sp>
        <p:nvSpPr>
          <p:cNvPr id="4" name="Rounded Rectangle 3"/>
          <p:cNvSpPr/>
          <p:nvPr/>
        </p:nvSpPr>
        <p:spPr>
          <a:xfrm>
            <a:off x="578732" y="2442258"/>
            <a:ext cx="7563781" cy="409743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endParaRPr lang="en-US" dirty="0" smtClean="0">
              <a:latin typeface="Arial" charset="0"/>
              <a:cs typeface="Arial" charset="0"/>
            </a:endParaRPr>
          </a:p>
          <a:p>
            <a:endParaRPr lang="en-US" dirty="0" smtClean="0">
              <a:latin typeface="Arial" charset="0"/>
              <a:cs typeface="Arial" charset="0"/>
            </a:endParaRPr>
          </a:p>
          <a:p>
            <a:endParaRPr lang="en-US" dirty="0" smtClean="0">
              <a:latin typeface="Arial" charset="0"/>
              <a:cs typeface="Arial" charset="0"/>
            </a:endParaRPr>
          </a:p>
          <a:p>
            <a:endParaRPr lang="en-US" dirty="0" smtClean="0">
              <a:latin typeface="Arial" charset="0"/>
              <a:cs typeface="Arial" charset="0"/>
            </a:endParaRPr>
          </a:p>
          <a:p>
            <a:r>
              <a:rPr lang="en-US" dirty="0" smtClean="0">
                <a:latin typeface="Arial" charset="0"/>
                <a:cs typeface="Arial" charset="0"/>
              </a:rPr>
              <a:t>package com.example.hive.udf;</a:t>
            </a:r>
          </a:p>
          <a:p>
            <a:r>
              <a:rPr lang="en-US" dirty="0" smtClean="0">
                <a:latin typeface="Arial" charset="0"/>
                <a:cs typeface="Arial" charset="0"/>
              </a:rPr>
              <a:t>import org.apache.hadoop.hive.ql.exec.UDF;</a:t>
            </a:r>
          </a:p>
          <a:p>
            <a:r>
              <a:rPr lang="en-US" dirty="0" smtClean="0">
                <a:latin typeface="Arial" charset="0"/>
                <a:cs typeface="Arial" charset="0"/>
              </a:rPr>
              <a:t>import org.apache.hadoop.io.Text;</a:t>
            </a:r>
          </a:p>
          <a:p>
            <a:r>
              <a:rPr lang="en-US" dirty="0" smtClean="0">
                <a:latin typeface="Arial" charset="0"/>
                <a:cs typeface="Arial" charset="0"/>
              </a:rPr>
              <a:t>public final class Lower extends UDF {</a:t>
            </a:r>
          </a:p>
          <a:p>
            <a:r>
              <a:rPr lang="en-US" dirty="0" smtClean="0">
                <a:latin typeface="Arial" charset="0"/>
                <a:cs typeface="Arial" charset="0"/>
              </a:rPr>
              <a:t>		public Text evaluate(final Text s)</a:t>
            </a:r>
          </a:p>
          <a:p>
            <a:r>
              <a:rPr lang="en-US" dirty="0" smtClean="0">
                <a:latin typeface="Arial" charset="0"/>
                <a:cs typeface="Arial" charset="0"/>
              </a:rPr>
              <a:t>		 {</a:t>
            </a:r>
          </a:p>
          <a:p>
            <a:r>
              <a:rPr lang="en-US" dirty="0" smtClean="0">
                <a:latin typeface="Arial" charset="0"/>
                <a:cs typeface="Arial" charset="0"/>
              </a:rPr>
              <a:t>		       if (s == null) </a:t>
            </a:r>
            <a:br>
              <a:rPr lang="en-US" dirty="0" smtClean="0">
                <a:latin typeface="Arial" charset="0"/>
                <a:cs typeface="Arial" charset="0"/>
              </a:rPr>
            </a:br>
            <a:r>
              <a:rPr lang="en-US" dirty="0" smtClean="0">
                <a:latin typeface="Arial" charset="0"/>
                <a:cs typeface="Arial" charset="0"/>
              </a:rPr>
              <a:t>			{</a:t>
            </a:r>
          </a:p>
          <a:p>
            <a:r>
              <a:rPr lang="en-US" dirty="0" smtClean="0">
                <a:latin typeface="Arial" charset="0"/>
                <a:cs typeface="Arial" charset="0"/>
              </a:rPr>
              <a:t>			    return null;</a:t>
            </a:r>
          </a:p>
          <a:p>
            <a:r>
              <a:rPr lang="en-US" dirty="0" smtClean="0">
                <a:latin typeface="Arial" charset="0"/>
                <a:cs typeface="Arial" charset="0"/>
              </a:rPr>
              <a:t>			 }</a:t>
            </a:r>
          </a:p>
          <a:p>
            <a:r>
              <a:rPr lang="en-US" dirty="0" smtClean="0">
                <a:latin typeface="Arial" charset="0"/>
                <a:cs typeface="Arial" charset="0"/>
              </a:rPr>
              <a:t>			return new Text(s.toString().toLowerCase());</a:t>
            </a:r>
          </a:p>
          <a:p>
            <a:r>
              <a:rPr lang="en-US" dirty="0" smtClean="0">
                <a:latin typeface="Arial" charset="0"/>
                <a:cs typeface="Arial" charset="0"/>
              </a:rPr>
              <a:t>		}</a:t>
            </a:r>
          </a:p>
          <a:p>
            <a:r>
              <a:rPr lang="en-US" dirty="0" smtClean="0">
                <a:latin typeface="Arial" charset="0"/>
                <a:cs typeface="Arial" charset="0"/>
              </a:rPr>
              <a:t>	}</a:t>
            </a:r>
          </a:p>
          <a:p>
            <a:endParaRPr lang="en-US" dirty="0" smtClean="0">
              <a:latin typeface="Arial" charset="0"/>
              <a:cs typeface="Arial" charset="0"/>
            </a:endParaRPr>
          </a:p>
          <a:p>
            <a:endParaRPr lang="en-US" dirty="0" smtClean="0">
              <a:latin typeface="Arial" charset="0"/>
              <a:cs typeface="Arial" charset="0"/>
            </a:endParaRPr>
          </a:p>
          <a:p>
            <a:endParaRPr lang="en-US" dirty="0"/>
          </a:p>
        </p:txBody>
      </p:sp>
    </p:spTree>
    <p:extLst>
      <p:ext uri="{BB962C8B-B14F-4D97-AF65-F5344CB8AC3E}">
        <p14:creationId xmlns:p14="http://schemas.microsoft.com/office/powerpoint/2010/main" val="59306697"/>
      </p:ext>
    </p:extLst>
  </p:cSld>
  <p:clrMapOvr>
    <a:masterClrMapping/>
  </p:clrMapOvr>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itle 1"/>
          <p:cNvSpPr>
            <a:spLocks noGrp="1"/>
          </p:cNvSpPr>
          <p:nvPr>
            <p:ph type="title"/>
          </p:nvPr>
        </p:nvSpPr>
        <p:spPr>
          <a:xfrm>
            <a:off x="1388962" y="231494"/>
            <a:ext cx="7455001" cy="983163"/>
          </a:xfrm>
        </p:spPr>
        <p:txBody>
          <a:bodyPr/>
          <a:lstStyle/>
          <a:p>
            <a:r>
              <a:rPr sz="2800" dirty="0" smtClean="0">
                <a:latin typeface="Arial" charset="0"/>
              </a:rPr>
              <a:t>Deploying the Jar</a:t>
            </a:r>
          </a:p>
        </p:txBody>
      </p:sp>
      <p:sp>
        <p:nvSpPr>
          <p:cNvPr id="113667" name="Text Placeholder 2"/>
          <p:cNvSpPr>
            <a:spLocks noGrp="1"/>
          </p:cNvSpPr>
          <p:nvPr>
            <p:ph type="body" sz="quarter" idx="10"/>
          </p:nvPr>
        </p:nvSpPr>
        <p:spPr>
          <a:xfrm>
            <a:off x="556096" y="1149188"/>
            <a:ext cx="8543925" cy="3554819"/>
          </a:xfrm>
        </p:spPr>
        <p:txBody>
          <a:bodyPr/>
          <a:lstStyle/>
          <a:p>
            <a:pPr marL="290513" lvl="2" indent="-290513">
              <a:lnSpc>
                <a:spcPct val="150000"/>
              </a:lnSpc>
              <a:spcBef>
                <a:spcPct val="0"/>
              </a:spcBef>
              <a:spcAft>
                <a:spcPct val="0"/>
              </a:spcAft>
              <a:buFont typeface="Wingdings" pitchFamily="2" charset="2"/>
              <a:buChar char="§"/>
            </a:pPr>
            <a:r>
              <a:rPr lang="en-US" sz="2000" dirty="0" smtClean="0">
                <a:latin typeface="+mn-lt"/>
                <a:cs typeface="Arial" charset="0"/>
              </a:rPr>
              <a:t>Compile the code to a jar and add to the Hive </a:t>
            </a:r>
            <a:r>
              <a:rPr lang="en-US" sz="2000" dirty="0" err="1" smtClean="0">
                <a:latin typeface="+mn-lt"/>
                <a:cs typeface="Arial" charset="0"/>
              </a:rPr>
              <a:t>classpath</a:t>
            </a:r>
            <a:r>
              <a:rPr lang="en-US" sz="2000" dirty="0" smtClean="0">
                <a:latin typeface="+mn-lt"/>
                <a:cs typeface="Arial" charset="0"/>
              </a:rPr>
              <a:t>. Then the </a:t>
            </a:r>
            <a:r>
              <a:rPr lang="en-US" dirty="0" smtClean="0">
                <a:latin typeface="Arial" charset="0"/>
              </a:rPr>
              <a:t> jar will then be on the </a:t>
            </a:r>
            <a:r>
              <a:rPr lang="en-US" dirty="0" err="1" smtClean="0">
                <a:latin typeface="Arial" charset="0"/>
              </a:rPr>
              <a:t>classpath</a:t>
            </a:r>
            <a:r>
              <a:rPr lang="en-US" dirty="0" smtClean="0">
                <a:latin typeface="Arial" charset="0"/>
              </a:rPr>
              <a:t> for all jobs initiated from that session</a:t>
            </a:r>
          </a:p>
          <a:p>
            <a:pPr lvl="2">
              <a:spcBef>
                <a:spcPct val="0"/>
              </a:spcBef>
              <a:spcAft>
                <a:spcPct val="0"/>
              </a:spcAft>
              <a:buFont typeface="Arial" charset="0"/>
              <a:buNone/>
            </a:pPr>
            <a:endParaRPr dirty="0" smtClean="0">
              <a:latin typeface="Arial" charset="0"/>
              <a:cs typeface="Arial" charset="0"/>
            </a:endParaRPr>
          </a:p>
          <a:p>
            <a:pPr>
              <a:spcBef>
                <a:spcPct val="0"/>
              </a:spcBef>
              <a:spcAft>
                <a:spcPct val="0"/>
              </a:spcAft>
              <a:buFont typeface="Arial" charset="0"/>
              <a:buNone/>
            </a:pPr>
            <a:r>
              <a:rPr dirty="0" smtClean="0">
                <a:latin typeface="Arial" charset="0"/>
                <a:cs typeface="Arial" charset="0"/>
              </a:rPr>
              <a:t>		</a:t>
            </a:r>
          </a:p>
          <a:p>
            <a:pPr>
              <a:spcBef>
                <a:spcPct val="0"/>
              </a:spcBef>
              <a:spcAft>
                <a:spcPct val="0"/>
              </a:spcAft>
              <a:buNone/>
            </a:pPr>
            <a:endParaRPr lang="en-US" dirty="0" smtClean="0">
              <a:latin typeface="Arial" charset="0"/>
              <a:cs typeface="Arial" charset="0"/>
            </a:endParaRPr>
          </a:p>
          <a:p>
            <a:pPr>
              <a:spcBef>
                <a:spcPct val="0"/>
              </a:spcBef>
              <a:spcAft>
                <a:spcPct val="0"/>
              </a:spcAft>
            </a:pPr>
            <a:endParaRPr dirty="0" smtClean="0">
              <a:latin typeface="Arial" charset="0"/>
              <a:cs typeface="Arial" charset="0"/>
            </a:endParaRPr>
          </a:p>
          <a:p>
            <a:pPr marL="290513" lvl="2" indent="-290513">
              <a:lnSpc>
                <a:spcPct val="150000"/>
              </a:lnSpc>
              <a:spcBef>
                <a:spcPct val="0"/>
              </a:spcBef>
              <a:spcAft>
                <a:spcPct val="0"/>
              </a:spcAft>
              <a:buFont typeface="Wingdings" pitchFamily="2" charset="2"/>
              <a:buChar char="§"/>
            </a:pPr>
            <a:r>
              <a:rPr lang="en-US" sz="2000" dirty="0" smtClean="0">
                <a:latin typeface="+mn-lt"/>
                <a:cs typeface="Arial" charset="0"/>
              </a:rPr>
              <a:t>The final step is to register the function. </a:t>
            </a:r>
          </a:p>
          <a:p>
            <a:pPr>
              <a:spcBef>
                <a:spcPct val="0"/>
              </a:spcBef>
              <a:spcAft>
                <a:spcPct val="0"/>
              </a:spcAft>
              <a:buFont typeface="Arial" charset="0"/>
              <a:buNone/>
            </a:pPr>
            <a:r>
              <a:rPr dirty="0" smtClean="0">
                <a:latin typeface="Arial" charset="0"/>
                <a:cs typeface="Arial" charset="0"/>
              </a:rPr>
              <a:t>		</a:t>
            </a:r>
            <a:endParaRPr lang="en-US" dirty="0" smtClean="0">
              <a:latin typeface="Arial" charset="0"/>
              <a:cs typeface="Arial" charset="0"/>
            </a:endParaRPr>
          </a:p>
          <a:p>
            <a:pPr>
              <a:spcBef>
                <a:spcPct val="0"/>
              </a:spcBef>
              <a:spcAft>
                <a:spcPct val="0"/>
              </a:spcAft>
              <a:buFont typeface="Arial" charset="0"/>
              <a:buNone/>
            </a:pPr>
            <a:endParaRPr lang="en-US" dirty="0" smtClean="0">
              <a:latin typeface="Arial" charset="0"/>
              <a:cs typeface="Arial" charset="0"/>
            </a:endParaRPr>
          </a:p>
          <a:p>
            <a:pPr>
              <a:spcBef>
                <a:spcPct val="0"/>
              </a:spcBef>
              <a:spcAft>
                <a:spcPct val="0"/>
              </a:spcAft>
              <a:buNone/>
            </a:pPr>
            <a:r>
              <a:rPr lang="en-US" dirty="0" smtClean="0">
                <a:latin typeface="Arial" charset="0"/>
                <a:cs typeface="Arial" charset="0"/>
              </a:rPr>
              <a:t>		</a:t>
            </a:r>
          </a:p>
          <a:p>
            <a:pPr>
              <a:spcBef>
                <a:spcPct val="0"/>
              </a:spcBef>
              <a:spcAft>
                <a:spcPct val="0"/>
              </a:spcAft>
              <a:buFont typeface="Arial" charset="0"/>
              <a:buNone/>
            </a:pPr>
            <a:endParaRPr dirty="0" smtClean="0">
              <a:latin typeface="Arial" charset="0"/>
              <a:cs typeface="Arial" charset="0"/>
            </a:endParaRPr>
          </a:p>
        </p:txBody>
      </p:sp>
      <p:sp>
        <p:nvSpPr>
          <p:cNvPr id="4" name="Rounded Rectangle 3"/>
          <p:cNvSpPr/>
          <p:nvPr/>
        </p:nvSpPr>
        <p:spPr>
          <a:xfrm>
            <a:off x="528653" y="2053611"/>
            <a:ext cx="6284686" cy="79828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lvl="4"/>
            <a:endParaRPr lang="en-US" dirty="0" smtClean="0">
              <a:latin typeface="Arial" charset="0"/>
              <a:cs typeface="Arial" charset="0"/>
            </a:endParaRPr>
          </a:p>
          <a:p>
            <a:pPr marL="0" lvl="4"/>
            <a:r>
              <a:rPr lang="en-US" dirty="0" smtClean="0">
                <a:latin typeface="Arial" charset="0"/>
                <a:cs typeface="Arial" charset="0"/>
              </a:rPr>
              <a:t>hive&gt; add jar my_jar.jar;</a:t>
            </a:r>
          </a:p>
          <a:p>
            <a:pPr marL="0" lvl="4"/>
            <a:r>
              <a:rPr lang="en-US" dirty="0" smtClean="0">
                <a:latin typeface="Arial" charset="0"/>
                <a:cs typeface="Arial" charset="0"/>
              </a:rPr>
              <a:t>hive&gt; list jars;</a:t>
            </a:r>
          </a:p>
          <a:p>
            <a:endParaRPr lang="en-US" dirty="0"/>
          </a:p>
        </p:txBody>
      </p:sp>
      <p:sp>
        <p:nvSpPr>
          <p:cNvPr id="5" name="Rounded Rectangle 4"/>
          <p:cNvSpPr/>
          <p:nvPr/>
        </p:nvSpPr>
        <p:spPr>
          <a:xfrm>
            <a:off x="564940" y="3541325"/>
            <a:ext cx="6284686" cy="79828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lvl="4"/>
            <a:endParaRPr lang="en-US" dirty="0" smtClean="0">
              <a:latin typeface="Arial" charset="0"/>
              <a:cs typeface="Arial" charset="0"/>
            </a:endParaRPr>
          </a:p>
          <a:p>
            <a:r>
              <a:rPr lang="en-US" dirty="0" smtClean="0">
                <a:latin typeface="Arial" charset="0"/>
                <a:cs typeface="Arial" charset="0"/>
              </a:rPr>
              <a:t>hive&gt; create temporary function my_lower as</a:t>
            </a:r>
          </a:p>
          <a:p>
            <a:r>
              <a:rPr lang="en-US" dirty="0" smtClean="0">
                <a:latin typeface="Arial" charset="0"/>
                <a:cs typeface="Arial" charset="0"/>
              </a:rPr>
              <a:t>		'com.example.hive.udf.Lower';</a:t>
            </a:r>
          </a:p>
          <a:p>
            <a:pPr marL="0" lvl="4"/>
            <a:endParaRPr lang="en-US" dirty="0"/>
          </a:p>
        </p:txBody>
      </p:sp>
    </p:spTree>
    <p:extLst>
      <p:ext uri="{BB962C8B-B14F-4D97-AF65-F5344CB8AC3E}">
        <p14:creationId xmlns:p14="http://schemas.microsoft.com/office/powerpoint/2010/main" val="2210745556"/>
      </p:ext>
    </p:extLst>
  </p:cSld>
  <p:clrMapOvr>
    <a:masterClrMapping/>
  </p:clrMapOvr>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itle 1"/>
          <p:cNvSpPr>
            <a:spLocks noGrp="1"/>
          </p:cNvSpPr>
          <p:nvPr>
            <p:ph type="title"/>
          </p:nvPr>
        </p:nvSpPr>
        <p:spPr>
          <a:xfrm>
            <a:off x="1377387" y="231494"/>
            <a:ext cx="7466576" cy="1012193"/>
          </a:xfrm>
        </p:spPr>
        <p:txBody>
          <a:bodyPr/>
          <a:lstStyle/>
          <a:p>
            <a:r>
              <a:rPr sz="2800" dirty="0" smtClean="0">
                <a:latin typeface="Arial" charset="0"/>
              </a:rPr>
              <a:t>Calling UDFs in Hive </a:t>
            </a:r>
          </a:p>
        </p:txBody>
      </p:sp>
      <p:sp>
        <p:nvSpPr>
          <p:cNvPr id="114691" name="Text Placeholder 2"/>
          <p:cNvSpPr>
            <a:spLocks noGrp="1"/>
          </p:cNvSpPr>
          <p:nvPr>
            <p:ph type="body" sz="quarter" idx="10"/>
          </p:nvPr>
        </p:nvSpPr>
        <p:spPr>
          <a:xfrm>
            <a:off x="578734" y="1217250"/>
            <a:ext cx="8212390" cy="404663"/>
          </a:xfrm>
        </p:spPr>
        <p:txBody>
          <a:bodyPr/>
          <a:lstStyle/>
          <a:p>
            <a:pPr marL="290513" lvl="2" indent="-290513">
              <a:lnSpc>
                <a:spcPct val="150000"/>
              </a:lnSpc>
              <a:spcBef>
                <a:spcPct val="0"/>
              </a:spcBef>
              <a:spcAft>
                <a:spcPct val="0"/>
              </a:spcAft>
              <a:buFont typeface="Wingdings" pitchFamily="2" charset="2"/>
              <a:buChar char="§"/>
            </a:pPr>
            <a:r>
              <a:rPr lang="en-US" sz="2000" dirty="0">
                <a:latin typeface="+mn-lt"/>
                <a:cs typeface="Arial" charset="0"/>
              </a:rPr>
              <a:t>The UDF can be used in </a:t>
            </a:r>
            <a:r>
              <a:rPr lang="en-US" sz="2000" dirty="0" err="1">
                <a:latin typeface="+mn-lt"/>
                <a:cs typeface="Arial" charset="0"/>
              </a:rPr>
              <a:t>HiveQL</a:t>
            </a:r>
            <a:endParaRPr lang="en-US" sz="2000" dirty="0">
              <a:latin typeface="+mn-lt"/>
              <a:cs typeface="Arial" charset="0"/>
            </a:endParaRPr>
          </a:p>
        </p:txBody>
      </p:sp>
      <p:sp>
        <p:nvSpPr>
          <p:cNvPr id="4" name="Rounded Rectangle 3"/>
          <p:cNvSpPr/>
          <p:nvPr/>
        </p:nvSpPr>
        <p:spPr>
          <a:xfrm>
            <a:off x="578734" y="1774410"/>
            <a:ext cx="6605836" cy="238034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dirty="0" smtClean="0">
                <a:latin typeface="Arial" charset="0"/>
                <a:cs typeface="Arial" charset="0"/>
              </a:rPr>
              <a:t>hive&gt; </a:t>
            </a:r>
            <a:r>
              <a:rPr lang="en-US" b="1" dirty="0" smtClean="0">
                <a:latin typeface="Arial" charset="0"/>
                <a:cs typeface="Arial" charset="0"/>
              </a:rPr>
              <a:t>SELECT</a:t>
            </a:r>
            <a:r>
              <a:rPr lang="en-US" dirty="0" smtClean="0">
                <a:latin typeface="Arial" charset="0"/>
                <a:cs typeface="Arial" charset="0"/>
              </a:rPr>
              <a:t>  my_lower(title), sum(freq) </a:t>
            </a:r>
            <a:r>
              <a:rPr lang="en-US" b="1" dirty="0" smtClean="0">
                <a:latin typeface="Arial" charset="0"/>
                <a:cs typeface="Arial" charset="0"/>
              </a:rPr>
              <a:t>FROM</a:t>
            </a:r>
            <a:r>
              <a:rPr lang="en-US" dirty="0" smtClean="0">
                <a:latin typeface="Arial" charset="0"/>
                <a:cs typeface="Arial" charset="0"/>
              </a:rPr>
              <a:t> titles</a:t>
            </a:r>
          </a:p>
          <a:p>
            <a:r>
              <a:rPr lang="en-US" dirty="0" smtClean="0">
                <a:latin typeface="Arial" charset="0"/>
                <a:cs typeface="Arial" charset="0"/>
              </a:rPr>
              <a:t>	</a:t>
            </a:r>
            <a:r>
              <a:rPr lang="en-US" b="1" dirty="0" smtClean="0">
                <a:latin typeface="Arial" charset="0"/>
                <a:cs typeface="Arial" charset="0"/>
              </a:rPr>
              <a:t>GROUP BY</a:t>
            </a:r>
            <a:r>
              <a:rPr lang="en-US" dirty="0" smtClean="0">
                <a:latin typeface="Arial" charset="0"/>
                <a:cs typeface="Arial" charset="0"/>
              </a:rPr>
              <a:t> my_lower(title);</a:t>
            </a:r>
          </a:p>
          <a:p>
            <a:r>
              <a:rPr lang="en-US" dirty="0" smtClean="0">
                <a:latin typeface="Arial" charset="0"/>
                <a:cs typeface="Arial" charset="0"/>
              </a:rPr>
              <a:t>		...</a:t>
            </a:r>
          </a:p>
          <a:p>
            <a:r>
              <a:rPr lang="en-US" dirty="0" smtClean="0">
                <a:latin typeface="Arial" charset="0"/>
                <a:cs typeface="Arial" charset="0"/>
              </a:rPr>
              <a:t>Ended Job = job_200906231019_0006</a:t>
            </a:r>
          </a:p>
          <a:p>
            <a:r>
              <a:rPr lang="en-US" dirty="0" smtClean="0">
                <a:latin typeface="Arial" charset="0"/>
                <a:cs typeface="Arial" charset="0"/>
              </a:rPr>
              <a:t>OK</a:t>
            </a:r>
          </a:p>
          <a:p>
            <a:r>
              <a:rPr lang="en-US" dirty="0" smtClean="0">
                <a:latin typeface="Arial" charset="0"/>
                <a:cs typeface="Arial" charset="0"/>
              </a:rPr>
              <a:t>cmo 13.0</a:t>
            </a:r>
          </a:p>
          <a:p>
            <a:r>
              <a:rPr lang="en-US" dirty="0" smtClean="0">
                <a:latin typeface="Arial" charset="0"/>
                <a:cs typeface="Arial" charset="0"/>
              </a:rPr>
              <a:t>vp 7.0</a:t>
            </a:r>
            <a:endParaRPr lang="en-US" dirty="0"/>
          </a:p>
        </p:txBody>
      </p:sp>
    </p:spTree>
    <p:extLst>
      <p:ext uri="{BB962C8B-B14F-4D97-AF65-F5344CB8AC3E}">
        <p14:creationId xmlns:p14="http://schemas.microsoft.com/office/powerpoint/2010/main" val="991021865"/>
      </p:ext>
    </p:extLst>
  </p:cSld>
  <p:clrMapOvr>
    <a:masterClrMapping/>
  </p:clrMapOvr>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itle 1"/>
          <p:cNvSpPr>
            <a:spLocks noGrp="1"/>
          </p:cNvSpPr>
          <p:nvPr>
            <p:ph type="title"/>
          </p:nvPr>
        </p:nvSpPr>
        <p:spPr>
          <a:xfrm>
            <a:off x="1377387" y="231494"/>
            <a:ext cx="7466576" cy="890830"/>
          </a:xfrm>
        </p:spPr>
        <p:txBody>
          <a:bodyPr/>
          <a:lstStyle/>
          <a:p>
            <a:r>
              <a:rPr dirty="0" smtClean="0">
                <a:latin typeface="Arial" charset="0"/>
              </a:rPr>
              <a:t>Debugging Hive Queries</a:t>
            </a:r>
          </a:p>
        </p:txBody>
      </p:sp>
      <p:sp>
        <p:nvSpPr>
          <p:cNvPr id="115715" name="Text Placeholder 2"/>
          <p:cNvSpPr>
            <a:spLocks noGrp="1"/>
          </p:cNvSpPr>
          <p:nvPr>
            <p:ph type="body" sz="quarter" idx="10"/>
          </p:nvPr>
        </p:nvSpPr>
        <p:spPr>
          <a:xfrm>
            <a:off x="601884" y="1199045"/>
            <a:ext cx="7917084" cy="3139321"/>
          </a:xfrm>
        </p:spPr>
        <p:txBody>
          <a:bodyPr/>
          <a:lstStyle/>
          <a:p>
            <a:pPr marL="290513" lvl="2" indent="-290513">
              <a:spcBef>
                <a:spcPct val="0"/>
              </a:spcBef>
              <a:spcAft>
                <a:spcPct val="0"/>
              </a:spcAft>
              <a:buFont typeface="Wingdings" pitchFamily="2" charset="2"/>
              <a:buChar char="§"/>
            </a:pPr>
            <a:r>
              <a:rPr lang="en-US" sz="2000" dirty="0" smtClean="0">
                <a:latin typeface="+mn-lt"/>
                <a:cs typeface="Arial" charset="0"/>
              </a:rPr>
              <a:t>Troubleshooting Hive queries can be difficult. </a:t>
            </a:r>
          </a:p>
          <a:p>
            <a:pPr marL="914400" lvl="2" indent="-228600">
              <a:spcBef>
                <a:spcPct val="0"/>
              </a:spcBef>
              <a:spcAft>
                <a:spcPct val="0"/>
              </a:spcAft>
              <a:buFont typeface="Wingdings" pitchFamily="2" charset="2"/>
              <a:buChar char="§"/>
            </a:pPr>
            <a:r>
              <a:rPr lang="en-US" dirty="0" smtClean="0">
                <a:latin typeface="Arial" charset="0"/>
              </a:rPr>
              <a:t>The Hive interpreter turns the query into a set of </a:t>
            </a:r>
            <a:r>
              <a:rPr lang="en-US" dirty="0" err="1" smtClean="0">
                <a:latin typeface="Arial" charset="0"/>
              </a:rPr>
              <a:t>MapReduce</a:t>
            </a:r>
            <a:r>
              <a:rPr lang="en-US" dirty="0" smtClean="0">
                <a:latin typeface="Arial" charset="0"/>
              </a:rPr>
              <a:t> jobs</a:t>
            </a:r>
          </a:p>
          <a:p>
            <a:pPr marL="914400" lvl="2" indent="-228600">
              <a:spcBef>
                <a:spcPct val="0"/>
              </a:spcBef>
              <a:spcAft>
                <a:spcPct val="0"/>
              </a:spcAft>
              <a:buFont typeface="Wingdings" pitchFamily="2" charset="2"/>
              <a:buChar char="§"/>
            </a:pPr>
            <a:endParaRPr lang="en-US" dirty="0" smtClean="0">
              <a:latin typeface="Arial" charset="0"/>
            </a:endParaRPr>
          </a:p>
          <a:p>
            <a:pPr marL="914400" lvl="2" indent="-228600">
              <a:spcBef>
                <a:spcPct val="0"/>
              </a:spcBef>
              <a:spcAft>
                <a:spcPct val="0"/>
              </a:spcAft>
              <a:buFont typeface="Wingdings" pitchFamily="2" charset="2"/>
              <a:buChar char="§"/>
            </a:pPr>
            <a:r>
              <a:rPr lang="en-US" dirty="0" smtClean="0">
                <a:latin typeface="Arial" charset="0"/>
              </a:rPr>
              <a:t>Those jobs are run on the cluster</a:t>
            </a:r>
          </a:p>
          <a:p>
            <a:pPr marL="914400" lvl="2" indent="-228600">
              <a:spcBef>
                <a:spcPct val="0"/>
              </a:spcBef>
              <a:spcAft>
                <a:spcPct val="0"/>
              </a:spcAft>
              <a:buFont typeface="Wingdings" pitchFamily="2" charset="2"/>
              <a:buChar char="§"/>
            </a:pPr>
            <a:endParaRPr lang="en-US" dirty="0" smtClean="0">
              <a:latin typeface="Arial" charset="0"/>
            </a:endParaRPr>
          </a:p>
          <a:p>
            <a:pPr marL="914400" lvl="2" indent="-228600">
              <a:spcBef>
                <a:spcPct val="0"/>
              </a:spcBef>
              <a:spcAft>
                <a:spcPct val="0"/>
              </a:spcAft>
              <a:buFont typeface="Wingdings" pitchFamily="2" charset="2"/>
              <a:buChar char="§"/>
            </a:pPr>
            <a:r>
              <a:rPr lang="en-US" dirty="0" smtClean="0">
                <a:latin typeface="Arial" charset="0"/>
              </a:rPr>
              <a:t>It can be difficult to determine what part of the query caused the problem</a:t>
            </a:r>
          </a:p>
          <a:p>
            <a:pPr lvl="3">
              <a:spcBef>
                <a:spcPct val="0"/>
              </a:spcBef>
              <a:spcAft>
                <a:spcPct val="0"/>
              </a:spcAft>
            </a:pPr>
            <a:endParaRPr dirty="0" smtClean="0">
              <a:latin typeface="Arial" charset="0"/>
              <a:cs typeface="Arial" charset="0"/>
            </a:endParaRPr>
          </a:p>
          <a:p>
            <a:pPr marL="290513" lvl="2" indent="-290513">
              <a:spcBef>
                <a:spcPct val="0"/>
              </a:spcBef>
              <a:spcAft>
                <a:spcPct val="0"/>
              </a:spcAft>
              <a:buFont typeface="Wingdings" pitchFamily="2" charset="2"/>
              <a:buChar char="§"/>
            </a:pPr>
            <a:r>
              <a:rPr lang="en-US" sz="2000" dirty="0" err="1" smtClean="0">
                <a:latin typeface="+mn-lt"/>
                <a:cs typeface="Arial" charset="0"/>
              </a:rPr>
              <a:t>Hadoop’s</a:t>
            </a:r>
            <a:r>
              <a:rPr lang="en-US" sz="2000" dirty="0" smtClean="0">
                <a:latin typeface="+mn-lt"/>
                <a:cs typeface="Arial" charset="0"/>
              </a:rPr>
              <a:t> </a:t>
            </a:r>
            <a:r>
              <a:rPr lang="en-US" sz="2000" dirty="0" err="1" smtClean="0">
                <a:latin typeface="+mn-lt"/>
                <a:cs typeface="Arial" charset="0"/>
              </a:rPr>
              <a:t>JobTracker</a:t>
            </a:r>
            <a:r>
              <a:rPr lang="en-US" sz="2000" dirty="0" smtClean="0">
                <a:latin typeface="+mn-lt"/>
                <a:cs typeface="Arial" charset="0"/>
              </a:rPr>
              <a:t> Web UI displays the progress of </a:t>
            </a:r>
            <a:r>
              <a:rPr lang="en-US" sz="2000" dirty="0" err="1" smtClean="0">
                <a:latin typeface="+mn-lt"/>
                <a:cs typeface="Arial" charset="0"/>
              </a:rPr>
              <a:t>MapReduce</a:t>
            </a:r>
            <a:r>
              <a:rPr lang="en-US" sz="2000" dirty="0" smtClean="0">
                <a:latin typeface="+mn-lt"/>
                <a:cs typeface="Arial" charset="0"/>
              </a:rPr>
              <a:t> jobs on the cluster</a:t>
            </a:r>
          </a:p>
          <a:p>
            <a:pPr marL="914400" lvl="2" indent="-228600">
              <a:spcBef>
                <a:spcPct val="0"/>
              </a:spcBef>
              <a:spcAft>
                <a:spcPct val="0"/>
              </a:spcAft>
              <a:buFont typeface="Wingdings" pitchFamily="2" charset="2"/>
              <a:buChar char="§"/>
            </a:pPr>
            <a:r>
              <a:rPr lang="en-US" dirty="0" smtClean="0">
                <a:latin typeface="Arial" charset="0"/>
              </a:rPr>
              <a:t>Accessed at </a:t>
            </a:r>
            <a:r>
              <a:rPr lang="en-US" dirty="0" smtClean="0">
                <a:latin typeface="Arial" charset="0"/>
                <a:hlinkClick r:id="rId2"/>
              </a:rPr>
              <a:t>http://job_tracker_address:50030</a:t>
            </a:r>
            <a:endParaRPr lang="en-US" dirty="0">
              <a:latin typeface="Arial" charset="0"/>
            </a:endParaRPr>
          </a:p>
        </p:txBody>
      </p:sp>
    </p:spTree>
    <p:extLst>
      <p:ext uri="{BB962C8B-B14F-4D97-AF65-F5344CB8AC3E}">
        <p14:creationId xmlns:p14="http://schemas.microsoft.com/office/powerpoint/2010/main" val="1297417758"/>
      </p:ext>
    </p:extLst>
  </p:cSld>
  <p:clrMapOvr>
    <a:masterClrMapping/>
  </p:clrMapOvr>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0419" y="2237748"/>
            <a:ext cx="6729984" cy="492443"/>
          </a:xfrm>
        </p:spPr>
        <p:txBody>
          <a:bodyPr/>
          <a:lstStyle/>
          <a:p>
            <a:r>
              <a:rPr lang="en-US" smtClean="0"/>
              <a:t>                   Thank </a:t>
            </a:r>
            <a:r>
              <a:rPr lang="en-US" dirty="0" smtClean="0"/>
              <a:t>You</a:t>
            </a:r>
            <a:endParaRPr lang="en-US" dirty="0"/>
          </a:p>
        </p:txBody>
      </p:sp>
    </p:spTree>
    <p:extLst>
      <p:ext uri="{BB962C8B-B14F-4D97-AF65-F5344CB8AC3E}">
        <p14:creationId xmlns:p14="http://schemas.microsoft.com/office/powerpoint/2010/main" val="30174170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1458410" y="231492"/>
            <a:ext cx="7385553" cy="944563"/>
          </a:xfrm>
        </p:spPr>
        <p:txBody>
          <a:bodyPr/>
          <a:lstStyle/>
          <a:p>
            <a:r>
              <a:rPr sz="2800" dirty="0" smtClean="0">
                <a:latin typeface="Arial" charset="0"/>
              </a:rPr>
              <a:t>The Hive Architecture (cont'd)</a:t>
            </a:r>
          </a:p>
        </p:txBody>
      </p:sp>
      <p:sp>
        <p:nvSpPr>
          <p:cNvPr id="14339" name="Text Placeholder 2"/>
          <p:cNvSpPr>
            <a:spLocks noGrp="1"/>
          </p:cNvSpPr>
          <p:nvPr>
            <p:ph type="body" sz="quarter" idx="10"/>
          </p:nvPr>
        </p:nvSpPr>
        <p:spPr>
          <a:xfrm>
            <a:off x="590309" y="1245344"/>
            <a:ext cx="8198956" cy="5509200"/>
          </a:xfrm>
        </p:spPr>
        <p:txBody>
          <a:bodyPr/>
          <a:lstStyle/>
          <a:p>
            <a:pPr lvl="1" algn="just">
              <a:spcBef>
                <a:spcPct val="0"/>
              </a:spcBef>
              <a:spcAft>
                <a:spcPct val="0"/>
              </a:spcAft>
            </a:pPr>
            <a:r>
              <a:rPr lang="en-US" sz="2000" dirty="0" smtClean="0">
                <a:latin typeface="Arial" charset="0"/>
                <a:cs typeface="Arial" charset="0"/>
              </a:rPr>
              <a:t>Metastore: stores system catalog.</a:t>
            </a:r>
          </a:p>
          <a:p>
            <a:pPr lvl="1" algn="just">
              <a:spcBef>
                <a:spcPct val="0"/>
              </a:spcBef>
              <a:spcAft>
                <a:spcPct val="0"/>
              </a:spcAft>
            </a:pPr>
            <a:endParaRPr lang="en-US" sz="2000" dirty="0" smtClean="0">
              <a:latin typeface="Arial" charset="0"/>
              <a:cs typeface="Arial" charset="0"/>
            </a:endParaRPr>
          </a:p>
          <a:p>
            <a:pPr lvl="1" algn="just">
              <a:spcBef>
                <a:spcPct val="0"/>
              </a:spcBef>
              <a:spcAft>
                <a:spcPct val="0"/>
              </a:spcAft>
            </a:pPr>
            <a:r>
              <a:rPr lang="en-US" sz="2000" dirty="0" smtClean="0">
                <a:latin typeface="Arial" charset="0"/>
                <a:cs typeface="Arial" charset="0"/>
              </a:rPr>
              <a:t>Driver: manages the life cycle of </a:t>
            </a:r>
            <a:r>
              <a:rPr lang="en-US" sz="2000" dirty="0" err="1" smtClean="0">
                <a:latin typeface="Arial" charset="0"/>
                <a:cs typeface="Arial" charset="0"/>
              </a:rPr>
              <a:t>HiveQL</a:t>
            </a:r>
            <a:r>
              <a:rPr lang="en-US" sz="2000" dirty="0" smtClean="0">
                <a:latin typeface="Arial" charset="0"/>
                <a:cs typeface="Arial" charset="0"/>
              </a:rPr>
              <a:t> query as it moves thru’ HIVE, also manages session handle and session statistics.</a:t>
            </a:r>
          </a:p>
          <a:p>
            <a:pPr lvl="1" algn="just">
              <a:spcBef>
                <a:spcPct val="0"/>
              </a:spcBef>
              <a:spcAft>
                <a:spcPct val="0"/>
              </a:spcAft>
            </a:pPr>
            <a:endParaRPr lang="en-US" sz="2000" dirty="0" smtClean="0">
              <a:latin typeface="Arial" charset="0"/>
              <a:cs typeface="Arial" charset="0"/>
            </a:endParaRPr>
          </a:p>
          <a:p>
            <a:pPr lvl="1" algn="just">
              <a:spcBef>
                <a:spcPct val="0"/>
              </a:spcBef>
              <a:spcAft>
                <a:spcPct val="0"/>
              </a:spcAft>
            </a:pPr>
            <a:r>
              <a:rPr lang="en-US" sz="2000" dirty="0" smtClean="0">
                <a:latin typeface="Arial" charset="0"/>
                <a:cs typeface="Arial" charset="0"/>
              </a:rPr>
              <a:t>Query compiler: Compiles </a:t>
            </a:r>
            <a:r>
              <a:rPr lang="en-US" sz="2000" dirty="0" err="1" smtClean="0">
                <a:latin typeface="Arial" charset="0"/>
                <a:cs typeface="Arial" charset="0"/>
              </a:rPr>
              <a:t>HiveQL</a:t>
            </a:r>
            <a:r>
              <a:rPr lang="en-US" sz="2000" dirty="0" smtClean="0">
                <a:latin typeface="Arial" charset="0"/>
                <a:cs typeface="Arial" charset="0"/>
              </a:rPr>
              <a:t> into a directed acyclic graph of map/reduce tasks.</a:t>
            </a:r>
          </a:p>
          <a:p>
            <a:pPr lvl="1" algn="just">
              <a:spcBef>
                <a:spcPct val="0"/>
              </a:spcBef>
              <a:spcAft>
                <a:spcPct val="0"/>
              </a:spcAft>
            </a:pPr>
            <a:endParaRPr lang="en-US" sz="2000" dirty="0" smtClean="0">
              <a:latin typeface="Arial" charset="0"/>
              <a:cs typeface="Arial" charset="0"/>
            </a:endParaRPr>
          </a:p>
          <a:p>
            <a:pPr lvl="1" algn="just">
              <a:spcBef>
                <a:spcPct val="0"/>
              </a:spcBef>
              <a:spcAft>
                <a:spcPct val="0"/>
              </a:spcAft>
            </a:pPr>
            <a:r>
              <a:rPr lang="en-US" sz="2000" dirty="0" smtClean="0">
                <a:latin typeface="Arial" charset="0"/>
                <a:cs typeface="Arial" charset="0"/>
              </a:rPr>
              <a:t>Execution engines: The component executes the tasks in proper dependency order; interacts with </a:t>
            </a:r>
            <a:r>
              <a:rPr lang="en-US" sz="2000" dirty="0" err="1" smtClean="0">
                <a:latin typeface="Arial" charset="0"/>
                <a:cs typeface="Arial" charset="0"/>
              </a:rPr>
              <a:t>Hadoop</a:t>
            </a:r>
            <a:r>
              <a:rPr lang="en-US" sz="2000" dirty="0" smtClean="0">
                <a:latin typeface="Arial" charset="0"/>
                <a:cs typeface="Arial" charset="0"/>
              </a:rPr>
              <a:t>.</a:t>
            </a:r>
          </a:p>
          <a:p>
            <a:pPr lvl="1" algn="just">
              <a:spcBef>
                <a:spcPct val="0"/>
              </a:spcBef>
              <a:spcAft>
                <a:spcPct val="0"/>
              </a:spcAft>
            </a:pPr>
            <a:endParaRPr lang="en-US" sz="2000" dirty="0" smtClean="0">
              <a:latin typeface="Arial" charset="0"/>
              <a:cs typeface="Arial" charset="0"/>
            </a:endParaRPr>
          </a:p>
          <a:p>
            <a:pPr lvl="1" algn="just">
              <a:spcBef>
                <a:spcPct val="0"/>
              </a:spcBef>
              <a:spcAft>
                <a:spcPct val="0"/>
              </a:spcAft>
            </a:pPr>
            <a:r>
              <a:rPr lang="en-US" sz="2000" dirty="0" err="1" smtClean="0">
                <a:latin typeface="Arial" charset="0"/>
                <a:cs typeface="Arial" charset="0"/>
              </a:rPr>
              <a:t>HiveServer</a:t>
            </a:r>
            <a:r>
              <a:rPr lang="en-US" sz="2000" dirty="0" smtClean="0">
                <a:latin typeface="Arial" charset="0"/>
                <a:cs typeface="Arial" charset="0"/>
              </a:rPr>
              <a:t>: provides Thrift interface and JDBC/ODBC for integrating other applications.</a:t>
            </a:r>
          </a:p>
          <a:p>
            <a:pPr lvl="1" algn="just">
              <a:spcBef>
                <a:spcPct val="0"/>
              </a:spcBef>
              <a:spcAft>
                <a:spcPct val="0"/>
              </a:spcAft>
            </a:pPr>
            <a:endParaRPr lang="en-US" sz="2000" dirty="0" smtClean="0">
              <a:latin typeface="Arial" charset="0"/>
              <a:cs typeface="Arial" charset="0"/>
            </a:endParaRPr>
          </a:p>
          <a:p>
            <a:pPr lvl="1" algn="just">
              <a:spcBef>
                <a:spcPct val="0"/>
              </a:spcBef>
              <a:spcAft>
                <a:spcPct val="0"/>
              </a:spcAft>
            </a:pPr>
            <a:r>
              <a:rPr lang="en-US" sz="2000" dirty="0" smtClean="0">
                <a:latin typeface="Arial" charset="0"/>
                <a:cs typeface="Arial" charset="0"/>
              </a:rPr>
              <a:t>Client components: include - CLI, web interface, JDBC/ODBC interface, Extensibility interface include </a:t>
            </a:r>
            <a:r>
              <a:rPr lang="en-US" sz="2000" dirty="0" err="1" smtClean="0">
                <a:latin typeface="Arial" charset="0"/>
                <a:cs typeface="Arial" charset="0"/>
              </a:rPr>
              <a:t>SerDe</a:t>
            </a:r>
            <a:r>
              <a:rPr lang="en-US" sz="2000" dirty="0" smtClean="0">
                <a:latin typeface="Arial" charset="0"/>
                <a:cs typeface="Arial" charset="0"/>
              </a:rPr>
              <a:t>, User Defined Functions and User Defined Aggregate Function.</a:t>
            </a:r>
          </a:p>
          <a:p>
            <a:pPr algn="just">
              <a:spcBef>
                <a:spcPct val="0"/>
              </a:spcBef>
              <a:spcAft>
                <a:spcPct val="0"/>
              </a:spcAft>
              <a:buFont typeface="Wingdings" pitchFamily="2" charset="2"/>
              <a:buChar char="q"/>
            </a:pPr>
            <a:endParaRPr dirty="0" smtClean="0">
              <a:latin typeface="Arial" charset="0"/>
              <a:cs typeface="Arial" charset="0"/>
            </a:endParaRPr>
          </a:p>
        </p:txBody>
      </p:sp>
    </p:spTree>
    <p:extLst>
      <p:ext uri="{BB962C8B-B14F-4D97-AF65-F5344CB8AC3E}">
        <p14:creationId xmlns:p14="http://schemas.microsoft.com/office/powerpoint/2010/main" val="34691636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1388962" y="243068"/>
            <a:ext cx="7455001" cy="928797"/>
          </a:xfrm>
        </p:spPr>
        <p:txBody>
          <a:bodyPr/>
          <a:lstStyle/>
          <a:p>
            <a:r>
              <a:rPr sz="2800" dirty="0" smtClean="0">
                <a:latin typeface="Arial" charset="0"/>
              </a:rPr>
              <a:t>Creating a Table in Hive</a:t>
            </a:r>
          </a:p>
        </p:txBody>
      </p:sp>
      <p:sp>
        <p:nvSpPr>
          <p:cNvPr id="15363" name="Text Placeholder 2"/>
          <p:cNvSpPr>
            <a:spLocks noGrp="1"/>
          </p:cNvSpPr>
          <p:nvPr>
            <p:ph type="body" sz="quarter" idx="10"/>
          </p:nvPr>
        </p:nvSpPr>
        <p:spPr>
          <a:xfrm>
            <a:off x="564696" y="1256919"/>
            <a:ext cx="8282442" cy="4278094"/>
          </a:xfrm>
        </p:spPr>
        <p:txBody>
          <a:bodyPr/>
          <a:lstStyle/>
          <a:p>
            <a:pPr lvl="1" algn="just">
              <a:spcBef>
                <a:spcPct val="0"/>
              </a:spcBef>
              <a:spcAft>
                <a:spcPct val="0"/>
              </a:spcAft>
            </a:pPr>
            <a:r>
              <a:rPr lang="en-US" sz="2000" dirty="0" smtClean="0">
                <a:latin typeface="Arial" charset="0"/>
                <a:cs typeface="Arial" charset="0"/>
              </a:rPr>
              <a:t>Example table definition: </a:t>
            </a:r>
          </a:p>
          <a:p>
            <a:pPr lvl="1">
              <a:spcBef>
                <a:spcPct val="0"/>
              </a:spcBef>
              <a:spcAft>
                <a:spcPct val="0"/>
              </a:spcAft>
              <a:buFont typeface="Wingdings" pitchFamily="2" charset="2"/>
              <a:buChar char="q"/>
            </a:pPr>
            <a:endParaRPr dirty="0" smtClean="0">
              <a:latin typeface="Arial" charset="0"/>
              <a:cs typeface="Arial" charset="0"/>
            </a:endParaRPr>
          </a:p>
          <a:p>
            <a:pPr lvl="1">
              <a:spcBef>
                <a:spcPct val="0"/>
              </a:spcBef>
              <a:spcAft>
                <a:spcPct val="0"/>
              </a:spcAft>
              <a:buFont typeface="Wingdings" pitchFamily="2" charset="2"/>
              <a:buChar char="q"/>
            </a:pPr>
            <a:endParaRPr dirty="0" smtClean="0">
              <a:latin typeface="Arial" charset="0"/>
              <a:cs typeface="Arial" charset="0"/>
            </a:endParaRPr>
          </a:p>
          <a:p>
            <a:pPr>
              <a:spcBef>
                <a:spcPct val="0"/>
              </a:spcBef>
              <a:spcAft>
                <a:spcPct val="0"/>
              </a:spcAft>
              <a:buFont typeface="Wingdings" pitchFamily="2" charset="2"/>
              <a:buChar char="q"/>
            </a:pPr>
            <a:endParaRPr dirty="0" smtClean="0">
              <a:latin typeface="Arial" charset="0"/>
              <a:cs typeface="Arial" charset="0"/>
            </a:endParaRPr>
          </a:p>
          <a:p>
            <a:pPr>
              <a:spcBef>
                <a:spcPct val="0"/>
              </a:spcBef>
              <a:spcAft>
                <a:spcPct val="0"/>
              </a:spcAft>
              <a:buNone/>
            </a:pPr>
            <a:endParaRPr lang="en-US" dirty="0" smtClean="0">
              <a:latin typeface="Arial" charset="0"/>
              <a:cs typeface="Arial" charset="0"/>
            </a:endParaRPr>
          </a:p>
          <a:p>
            <a:pPr>
              <a:spcBef>
                <a:spcPct val="0"/>
              </a:spcBef>
              <a:spcAft>
                <a:spcPct val="0"/>
              </a:spcAft>
              <a:buNone/>
            </a:pPr>
            <a:endParaRPr lang="en-US" dirty="0">
              <a:latin typeface="Arial" charset="0"/>
              <a:cs typeface="Arial" charset="0"/>
            </a:endParaRPr>
          </a:p>
          <a:p>
            <a:pPr>
              <a:spcBef>
                <a:spcPct val="0"/>
              </a:spcBef>
              <a:spcAft>
                <a:spcPct val="0"/>
              </a:spcAft>
              <a:buNone/>
            </a:pPr>
            <a:endParaRPr dirty="0" smtClean="0">
              <a:latin typeface="Arial" charset="0"/>
              <a:cs typeface="Arial" charset="0"/>
            </a:endParaRPr>
          </a:p>
          <a:p>
            <a:pPr>
              <a:spcBef>
                <a:spcPct val="0"/>
              </a:spcBef>
              <a:spcAft>
                <a:spcPct val="0"/>
              </a:spcAft>
              <a:buNone/>
            </a:pPr>
            <a:endParaRPr dirty="0" smtClean="0">
              <a:latin typeface="Arial" charset="0"/>
              <a:cs typeface="Arial" charset="0"/>
            </a:endParaRPr>
          </a:p>
          <a:p>
            <a:pPr lvl="1" algn="just">
              <a:spcBef>
                <a:spcPct val="0"/>
              </a:spcBef>
              <a:spcAft>
                <a:spcPct val="0"/>
              </a:spcAft>
            </a:pPr>
            <a:endParaRPr lang="en-US" sz="2000" dirty="0" smtClean="0">
              <a:latin typeface="Arial" charset="0"/>
              <a:cs typeface="Arial" charset="0"/>
            </a:endParaRPr>
          </a:p>
          <a:p>
            <a:pPr lvl="1" algn="just">
              <a:spcBef>
                <a:spcPct val="0"/>
              </a:spcBef>
              <a:spcAft>
                <a:spcPct val="0"/>
              </a:spcAft>
            </a:pPr>
            <a:r>
              <a:rPr lang="en-US" sz="2000" dirty="0" smtClean="0">
                <a:latin typeface="Arial" charset="0"/>
                <a:cs typeface="Arial" charset="0"/>
              </a:rPr>
              <a:t>ROW FORMAT DELIMITED</a:t>
            </a:r>
          </a:p>
          <a:p>
            <a:pPr marL="914400" lvl="2" indent="-228600">
              <a:buFont typeface="Wingdings" pitchFamily="2" charset="2"/>
              <a:buChar char="§"/>
            </a:pPr>
            <a:r>
              <a:rPr lang="en-US" dirty="0" smtClean="0">
                <a:latin typeface="Arial" charset="0"/>
              </a:rPr>
              <a:t>Tells Hive to expect one record per line. </a:t>
            </a:r>
          </a:p>
          <a:p>
            <a:pPr lvl="2">
              <a:spcBef>
                <a:spcPct val="0"/>
              </a:spcBef>
              <a:spcAft>
                <a:spcPct val="0"/>
              </a:spcAft>
              <a:buNone/>
            </a:pPr>
            <a:endParaRPr dirty="0" smtClean="0">
              <a:latin typeface="Arial" charset="0"/>
              <a:cs typeface="Arial" charset="0"/>
            </a:endParaRPr>
          </a:p>
          <a:p>
            <a:pPr lvl="1" algn="just">
              <a:spcBef>
                <a:spcPct val="0"/>
              </a:spcBef>
              <a:spcAft>
                <a:spcPct val="0"/>
              </a:spcAft>
            </a:pPr>
            <a:r>
              <a:rPr lang="en-US" sz="2000" dirty="0" smtClean="0">
                <a:latin typeface="Arial" charset="0"/>
                <a:cs typeface="Arial" charset="0"/>
              </a:rPr>
              <a:t>FIELDS TERMINATED BY . . .  </a:t>
            </a:r>
          </a:p>
          <a:p>
            <a:pPr marL="914400" lvl="2" indent="-228600">
              <a:buFont typeface="Wingdings" pitchFamily="2" charset="2"/>
              <a:buChar char="§"/>
            </a:pPr>
            <a:r>
              <a:rPr lang="en-US" dirty="0">
                <a:latin typeface="Arial" charset="0"/>
              </a:rPr>
              <a:t>Columns will be separated by the specified character. </a:t>
            </a:r>
          </a:p>
          <a:p>
            <a:pPr marL="914400" lvl="2" indent="-228600">
              <a:buFont typeface="Wingdings" pitchFamily="2" charset="2"/>
              <a:buChar char="§"/>
            </a:pPr>
            <a:r>
              <a:rPr lang="en-US" dirty="0" smtClean="0">
                <a:latin typeface="Arial" charset="0"/>
              </a:rPr>
              <a:t>Default </a:t>
            </a:r>
            <a:r>
              <a:rPr lang="en-US" dirty="0">
                <a:latin typeface="Arial" charset="0"/>
              </a:rPr>
              <a:t>separator is ‘Ctrl-A’. </a:t>
            </a:r>
          </a:p>
        </p:txBody>
      </p:sp>
      <p:sp>
        <p:nvSpPr>
          <p:cNvPr id="6" name="Rounded Rectangle 5"/>
          <p:cNvSpPr/>
          <p:nvPr/>
        </p:nvSpPr>
        <p:spPr>
          <a:xfrm>
            <a:off x="564696" y="1689880"/>
            <a:ext cx="7630512" cy="176472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nSpc>
                <a:spcPct val="150000"/>
              </a:lnSpc>
              <a:defRPr/>
            </a:pPr>
            <a:r>
              <a:rPr lang="en-US" dirty="0" smtClean="0">
                <a:latin typeface="Arial" pitchFamily="34" charset="0"/>
                <a:cs typeface="Arial" pitchFamily="34" charset="0"/>
              </a:rPr>
              <a:t>CREATE TABLE movies</a:t>
            </a:r>
            <a:r>
              <a:rPr lang="en-US" i="1" dirty="0" smtClean="0">
                <a:latin typeface="Arial" pitchFamily="34" charset="0"/>
                <a:cs typeface="Arial" pitchFamily="34" charset="0"/>
              </a:rPr>
              <a:t> </a:t>
            </a:r>
            <a:r>
              <a:rPr lang="en-US" dirty="0" smtClean="0">
                <a:latin typeface="Arial" pitchFamily="34" charset="0"/>
                <a:cs typeface="Arial" pitchFamily="34" charset="0"/>
              </a:rPr>
              <a:t>(id INT, name STRING, year INT)</a:t>
            </a:r>
          </a:p>
          <a:p>
            <a:pPr>
              <a:lnSpc>
                <a:spcPct val="150000"/>
              </a:lnSpc>
              <a:defRPr/>
            </a:pPr>
            <a:r>
              <a:rPr lang="en-US" dirty="0" smtClean="0">
                <a:latin typeface="Arial" pitchFamily="34" charset="0"/>
                <a:cs typeface="Arial" pitchFamily="34" charset="0"/>
              </a:rPr>
              <a:t> ROW FORMAT DELIMITED</a:t>
            </a:r>
          </a:p>
          <a:p>
            <a:pPr>
              <a:lnSpc>
                <a:spcPct val="150000"/>
              </a:lnSpc>
              <a:defRPr/>
            </a:pPr>
            <a:r>
              <a:rPr lang="en-US" dirty="0" smtClean="0">
                <a:latin typeface="Arial" pitchFamily="34" charset="0"/>
                <a:cs typeface="Arial" pitchFamily="34" charset="0"/>
              </a:rPr>
              <a:t> FIELDS TERMINATED BY ','</a:t>
            </a:r>
          </a:p>
          <a:p>
            <a:pPr>
              <a:lnSpc>
                <a:spcPct val="150000"/>
              </a:lnSpc>
              <a:defRPr/>
            </a:pPr>
            <a:r>
              <a:rPr lang="en-US" dirty="0" smtClean="0">
                <a:latin typeface="Arial" pitchFamily="34" charset="0"/>
                <a:cs typeface="Arial" pitchFamily="34" charset="0"/>
              </a:rPr>
              <a:t> STORED AS TEXTFILE</a:t>
            </a:r>
            <a:endParaRPr lang="en-US" dirty="0">
              <a:latin typeface="Arial" pitchFamily="34" charset="0"/>
              <a:cs typeface="Arial" pitchFamily="34" charset="0"/>
            </a:endParaRPr>
          </a:p>
        </p:txBody>
      </p:sp>
    </p:spTree>
    <p:extLst>
      <p:ext uri="{BB962C8B-B14F-4D97-AF65-F5344CB8AC3E}">
        <p14:creationId xmlns:p14="http://schemas.microsoft.com/office/powerpoint/2010/main" val="31321805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1388962" y="231494"/>
            <a:ext cx="7455001" cy="956137"/>
          </a:xfrm>
        </p:spPr>
        <p:txBody>
          <a:bodyPr/>
          <a:lstStyle/>
          <a:p>
            <a:r>
              <a:rPr sz="2800" dirty="0" smtClean="0">
                <a:latin typeface="Arial" charset="0"/>
              </a:rPr>
              <a:t>Hive’s Column Types</a:t>
            </a:r>
          </a:p>
        </p:txBody>
      </p:sp>
      <p:sp>
        <p:nvSpPr>
          <p:cNvPr id="16387" name="Text Placeholder 2"/>
          <p:cNvSpPr>
            <a:spLocks noGrp="1"/>
          </p:cNvSpPr>
          <p:nvPr>
            <p:ph type="body" sz="quarter" idx="10"/>
          </p:nvPr>
        </p:nvSpPr>
        <p:spPr>
          <a:xfrm>
            <a:off x="636608" y="1199047"/>
            <a:ext cx="8256829" cy="1338828"/>
          </a:xfrm>
        </p:spPr>
        <p:txBody>
          <a:bodyPr/>
          <a:lstStyle/>
          <a:p>
            <a:pPr lvl="1" algn="just">
              <a:spcBef>
                <a:spcPct val="0"/>
              </a:spcBef>
              <a:spcAft>
                <a:spcPct val="0"/>
              </a:spcAft>
            </a:pPr>
            <a:r>
              <a:rPr dirty="0" smtClean="0">
                <a:cs typeface="Arial" charset="0"/>
              </a:rPr>
              <a:t> </a:t>
            </a:r>
            <a:r>
              <a:rPr lang="en-US" sz="2000" dirty="0" smtClean="0">
                <a:cs typeface="Arial" charset="0"/>
              </a:rPr>
              <a:t>Hive supports a number of different column types. </a:t>
            </a:r>
          </a:p>
          <a:p>
            <a:pPr lvl="1" algn="just">
              <a:spcBef>
                <a:spcPct val="0"/>
              </a:spcBef>
              <a:spcAft>
                <a:spcPct val="0"/>
              </a:spcAft>
            </a:pPr>
            <a:endParaRPr lang="en-US" sz="2000" dirty="0" smtClean="0">
              <a:cs typeface="Arial" charset="0"/>
            </a:endParaRPr>
          </a:p>
          <a:p>
            <a:pPr lvl="1" algn="just">
              <a:spcBef>
                <a:spcPct val="0"/>
              </a:spcBef>
              <a:spcAft>
                <a:spcPct val="0"/>
              </a:spcAft>
            </a:pPr>
            <a:r>
              <a:rPr lang="en-US" sz="2000" dirty="0" smtClean="0">
                <a:cs typeface="Arial" charset="0"/>
              </a:rPr>
              <a:t> Each type maps to a native data type in Java.</a:t>
            </a:r>
          </a:p>
          <a:p>
            <a:pPr lvl="1">
              <a:lnSpc>
                <a:spcPct val="150000"/>
              </a:lnSpc>
              <a:spcBef>
                <a:spcPct val="0"/>
              </a:spcBef>
              <a:spcAft>
                <a:spcPct val="0"/>
              </a:spcAft>
              <a:buFont typeface="Wingdings" pitchFamily="2" charset="2"/>
              <a:buNone/>
            </a:pPr>
            <a:endParaRPr dirty="0" smtClean="0">
              <a:latin typeface="Arial" charset="0"/>
              <a:cs typeface="Arial"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49722012"/>
              </p:ext>
            </p:extLst>
          </p:nvPr>
        </p:nvGraphicFramePr>
        <p:xfrm>
          <a:off x="578734" y="2338087"/>
          <a:ext cx="8028918" cy="3940717"/>
        </p:xfrm>
        <a:graphic>
          <a:graphicData uri="http://schemas.openxmlformats.org/drawingml/2006/table">
            <a:tbl>
              <a:tblPr firstRow="1" bandRow="1">
                <a:tableStyleId>{00A15C55-8517-42AA-B614-E9B94910E393}</a:tableStyleId>
              </a:tblPr>
              <a:tblGrid>
                <a:gridCol w="4014459"/>
                <a:gridCol w="4014459"/>
              </a:tblGrid>
              <a:tr h="608237">
                <a:tc>
                  <a:txBody>
                    <a:bodyPr/>
                    <a:lstStyle/>
                    <a:p>
                      <a:r>
                        <a:rPr lang="en-US" sz="1800" kern="1200" baseline="0" dirty="0" smtClean="0">
                          <a:solidFill>
                            <a:schemeClr val="tx1"/>
                          </a:solidFill>
                        </a:rPr>
                        <a:t>Type</a:t>
                      </a:r>
                      <a:endParaRPr lang="en-US" dirty="0">
                        <a:solidFill>
                          <a:schemeClr val="tx1"/>
                        </a:solidFill>
                      </a:endParaRPr>
                    </a:p>
                  </a:txBody>
                  <a:tcPr>
                    <a:gradFill>
                      <a:gsLst>
                        <a:gs pos="0">
                          <a:schemeClr val="bg1">
                            <a:lumMod val="85000"/>
                          </a:schemeClr>
                        </a:gs>
                        <a:gs pos="50000">
                          <a:schemeClr val="accent1">
                            <a:shade val="67500"/>
                            <a:satMod val="115000"/>
                          </a:schemeClr>
                        </a:gs>
                        <a:gs pos="100000">
                          <a:schemeClr val="accent1">
                            <a:shade val="100000"/>
                            <a:satMod val="115000"/>
                          </a:schemeClr>
                        </a:gs>
                      </a:gsLst>
                      <a:lin ang="5400000" scaled="0"/>
                    </a:gra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solidFill>
                            <a:schemeClr val="tx1"/>
                          </a:solidFill>
                        </a:rPr>
                        <a:t>Description</a:t>
                      </a:r>
                      <a:endParaRPr lang="en-US" dirty="0">
                        <a:solidFill>
                          <a:schemeClr val="tx1"/>
                        </a:solidFill>
                      </a:endParaRPr>
                    </a:p>
                  </a:txBody>
                  <a:tcPr>
                    <a:gradFill>
                      <a:gsLst>
                        <a:gs pos="0">
                          <a:schemeClr val="bg1">
                            <a:lumMod val="85000"/>
                          </a:schemeClr>
                        </a:gs>
                        <a:gs pos="50000">
                          <a:schemeClr val="accent1">
                            <a:shade val="67500"/>
                            <a:satMod val="115000"/>
                          </a:schemeClr>
                        </a:gs>
                        <a:gs pos="100000">
                          <a:schemeClr val="accent1">
                            <a:shade val="100000"/>
                            <a:satMod val="115000"/>
                          </a:schemeClr>
                        </a:gs>
                      </a:gsLst>
                      <a:lin ang="5400000" scaled="0"/>
                    </a:gradFill>
                  </a:tcPr>
                </a:tc>
              </a:tr>
              <a:tr h="370840">
                <a:tc>
                  <a:txBody>
                    <a:bodyPr/>
                    <a:lstStyle/>
                    <a:p>
                      <a:r>
                        <a:rPr lang="en-US" sz="1800" kern="1200" baseline="0" dirty="0" smtClean="0">
                          <a:solidFill>
                            <a:schemeClr val="tx1"/>
                          </a:solidFill>
                          <a:latin typeface="+mn-lt"/>
                          <a:ea typeface="+mn-ea"/>
                          <a:cs typeface="+mn-cs"/>
                        </a:rPr>
                        <a:t>TINYINT</a:t>
                      </a:r>
                      <a:endParaRPr lang="en-US" dirty="0">
                        <a:solidFill>
                          <a:schemeClr val="tx1"/>
                        </a:solidFill>
                      </a:endParaRPr>
                    </a:p>
                  </a:txBody>
                  <a:tcPr>
                    <a:gradFill>
                      <a:gsLst>
                        <a:gs pos="0">
                          <a:schemeClr val="bg1">
                            <a:lumMod val="85000"/>
                          </a:schemeClr>
                        </a:gs>
                        <a:gs pos="50000">
                          <a:schemeClr val="accent1">
                            <a:shade val="67500"/>
                            <a:satMod val="115000"/>
                          </a:schemeClr>
                        </a:gs>
                        <a:gs pos="100000">
                          <a:schemeClr val="accent1">
                            <a:shade val="100000"/>
                            <a:satMod val="115000"/>
                          </a:schemeClr>
                        </a:gs>
                      </a:gsLst>
                      <a:lin ang="5400000" scaled="0"/>
                    </a:gra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solidFill>
                            <a:schemeClr val="dk1"/>
                          </a:solidFill>
                          <a:latin typeface="+mn-lt"/>
                          <a:ea typeface="+mn-ea"/>
                          <a:cs typeface="+mn-cs"/>
                        </a:rPr>
                        <a:t>1 byte</a:t>
                      </a:r>
                      <a:endParaRPr lang="en-US" dirty="0"/>
                    </a:p>
                  </a:txBody>
                  <a:tcPr>
                    <a:gradFill>
                      <a:gsLst>
                        <a:gs pos="0">
                          <a:schemeClr val="bg1">
                            <a:lumMod val="85000"/>
                          </a:schemeClr>
                        </a:gs>
                        <a:gs pos="50000">
                          <a:schemeClr val="accent1">
                            <a:shade val="67500"/>
                            <a:satMod val="115000"/>
                          </a:schemeClr>
                        </a:gs>
                        <a:gs pos="100000">
                          <a:schemeClr val="accent1">
                            <a:shade val="100000"/>
                            <a:satMod val="115000"/>
                          </a:schemeClr>
                        </a:gs>
                      </a:gsLst>
                      <a:lin ang="5400000" scaled="0"/>
                    </a:gradFill>
                  </a:tcPr>
                </a:tc>
              </a:tr>
              <a:tr h="370840">
                <a:tc>
                  <a:txBody>
                    <a:bodyPr/>
                    <a:lstStyle/>
                    <a:p>
                      <a:r>
                        <a:rPr lang="en-US" sz="1800" kern="1200" baseline="0" dirty="0" smtClean="0">
                          <a:solidFill>
                            <a:schemeClr val="dk1"/>
                          </a:solidFill>
                          <a:latin typeface="+mn-lt"/>
                          <a:ea typeface="+mn-ea"/>
                          <a:cs typeface="+mn-cs"/>
                        </a:rPr>
                        <a:t>SMALLINT</a:t>
                      </a:r>
                    </a:p>
                  </a:txBody>
                  <a:tcPr>
                    <a:gradFill>
                      <a:gsLst>
                        <a:gs pos="0">
                          <a:schemeClr val="bg1">
                            <a:lumMod val="85000"/>
                          </a:schemeClr>
                        </a:gs>
                        <a:gs pos="50000">
                          <a:schemeClr val="accent1">
                            <a:shade val="67500"/>
                            <a:satMod val="115000"/>
                          </a:schemeClr>
                        </a:gs>
                        <a:gs pos="100000">
                          <a:schemeClr val="accent1">
                            <a:shade val="100000"/>
                            <a:satMod val="115000"/>
                          </a:schemeClr>
                        </a:gs>
                      </a:gsLst>
                      <a:lin ang="5400000" scaled="0"/>
                    </a:gradFill>
                  </a:tcPr>
                </a:tc>
                <a:tc>
                  <a:txBody>
                    <a:bodyPr/>
                    <a:lstStyle/>
                    <a:p>
                      <a:r>
                        <a:rPr lang="en-US" sz="1800" kern="1200" baseline="0" dirty="0" smtClean="0">
                          <a:solidFill>
                            <a:schemeClr val="dk1"/>
                          </a:solidFill>
                          <a:latin typeface="+mn-lt"/>
                          <a:ea typeface="+mn-ea"/>
                          <a:cs typeface="+mn-cs"/>
                        </a:rPr>
                        <a:t>2 bytes</a:t>
                      </a:r>
                      <a:endParaRPr lang="en-US" dirty="0"/>
                    </a:p>
                  </a:txBody>
                  <a:tcPr>
                    <a:gradFill>
                      <a:gsLst>
                        <a:gs pos="0">
                          <a:schemeClr val="bg1">
                            <a:lumMod val="85000"/>
                          </a:schemeClr>
                        </a:gs>
                        <a:gs pos="50000">
                          <a:schemeClr val="accent1">
                            <a:shade val="67500"/>
                            <a:satMod val="115000"/>
                          </a:schemeClr>
                        </a:gs>
                        <a:gs pos="100000">
                          <a:schemeClr val="accent1">
                            <a:shade val="100000"/>
                            <a:satMod val="115000"/>
                          </a:schemeClr>
                        </a:gs>
                      </a:gsLst>
                      <a:lin ang="5400000" scaled="0"/>
                    </a:gradFill>
                  </a:tcPr>
                </a:tc>
              </a:tr>
              <a:tr h="3309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solidFill>
                            <a:schemeClr val="dk1"/>
                          </a:solidFill>
                          <a:latin typeface="+mn-lt"/>
                          <a:ea typeface="+mn-ea"/>
                          <a:cs typeface="+mn-cs"/>
                        </a:rPr>
                        <a:t>INT</a:t>
                      </a:r>
                      <a:endParaRPr lang="en-US" dirty="0"/>
                    </a:p>
                  </a:txBody>
                  <a:tcPr>
                    <a:gradFill>
                      <a:gsLst>
                        <a:gs pos="0">
                          <a:schemeClr val="bg1">
                            <a:lumMod val="85000"/>
                          </a:schemeClr>
                        </a:gs>
                        <a:gs pos="50000">
                          <a:schemeClr val="accent1">
                            <a:shade val="67500"/>
                            <a:satMod val="115000"/>
                          </a:schemeClr>
                        </a:gs>
                        <a:gs pos="100000">
                          <a:schemeClr val="accent1">
                            <a:shade val="100000"/>
                            <a:satMod val="115000"/>
                          </a:schemeClr>
                        </a:gs>
                      </a:gsLst>
                      <a:lin ang="5400000" scaled="0"/>
                    </a:gradFill>
                  </a:tcPr>
                </a:tc>
                <a:tc>
                  <a:txBody>
                    <a:bodyPr/>
                    <a:lstStyle/>
                    <a:p>
                      <a:r>
                        <a:rPr lang="en-US" sz="1800" kern="1200" baseline="0" dirty="0" smtClean="0">
                          <a:solidFill>
                            <a:schemeClr val="dk1"/>
                          </a:solidFill>
                          <a:latin typeface="+mn-lt"/>
                          <a:ea typeface="+mn-ea"/>
                          <a:cs typeface="+mn-cs"/>
                        </a:rPr>
                        <a:t>4 bytes</a:t>
                      </a:r>
                      <a:endParaRPr lang="en-US" dirty="0"/>
                    </a:p>
                  </a:txBody>
                  <a:tcPr>
                    <a:gradFill>
                      <a:gsLst>
                        <a:gs pos="0">
                          <a:schemeClr val="bg1">
                            <a:lumMod val="85000"/>
                          </a:schemeClr>
                        </a:gs>
                        <a:gs pos="50000">
                          <a:schemeClr val="accent1">
                            <a:shade val="67500"/>
                            <a:satMod val="115000"/>
                          </a:schemeClr>
                        </a:gs>
                        <a:gs pos="100000">
                          <a:schemeClr val="accent1">
                            <a:shade val="100000"/>
                            <a:satMod val="115000"/>
                          </a:schemeClr>
                        </a:gs>
                      </a:gsLst>
                      <a:lin ang="5400000" scaled="0"/>
                    </a:gra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solidFill>
                            <a:schemeClr val="dk1"/>
                          </a:solidFill>
                          <a:latin typeface="+mn-lt"/>
                          <a:ea typeface="+mn-ea"/>
                          <a:cs typeface="+mn-cs"/>
                        </a:rPr>
                        <a:t>BIGINT</a:t>
                      </a:r>
                      <a:endParaRPr lang="en-US" dirty="0"/>
                    </a:p>
                  </a:txBody>
                  <a:tcPr>
                    <a:gradFill>
                      <a:gsLst>
                        <a:gs pos="0">
                          <a:schemeClr val="bg1">
                            <a:lumMod val="85000"/>
                          </a:schemeClr>
                        </a:gs>
                        <a:gs pos="50000">
                          <a:schemeClr val="accent1">
                            <a:shade val="67500"/>
                            <a:satMod val="115000"/>
                          </a:schemeClr>
                        </a:gs>
                        <a:gs pos="100000">
                          <a:schemeClr val="accent1">
                            <a:shade val="100000"/>
                            <a:satMod val="115000"/>
                          </a:schemeClr>
                        </a:gs>
                      </a:gsLst>
                      <a:lin ang="5400000" scaled="0"/>
                    </a:gradFill>
                  </a:tcPr>
                </a:tc>
                <a:tc>
                  <a:txBody>
                    <a:bodyPr/>
                    <a:lstStyle/>
                    <a:p>
                      <a:r>
                        <a:rPr lang="en-US" sz="1800" kern="1200" baseline="0" dirty="0" smtClean="0">
                          <a:solidFill>
                            <a:schemeClr val="dk1"/>
                          </a:solidFill>
                          <a:latin typeface="+mn-lt"/>
                          <a:ea typeface="+mn-ea"/>
                          <a:cs typeface="+mn-cs"/>
                        </a:rPr>
                        <a:t>8 bytes</a:t>
                      </a:r>
                      <a:endParaRPr lang="en-US" dirty="0"/>
                    </a:p>
                  </a:txBody>
                  <a:tcPr>
                    <a:gradFill>
                      <a:gsLst>
                        <a:gs pos="0">
                          <a:schemeClr val="bg1">
                            <a:lumMod val="85000"/>
                          </a:schemeClr>
                        </a:gs>
                        <a:gs pos="50000">
                          <a:schemeClr val="accent1">
                            <a:shade val="67500"/>
                            <a:satMod val="115000"/>
                          </a:schemeClr>
                        </a:gs>
                        <a:gs pos="100000">
                          <a:schemeClr val="accent1">
                            <a:shade val="100000"/>
                            <a:satMod val="115000"/>
                          </a:schemeClr>
                        </a:gs>
                      </a:gsLst>
                      <a:lin ang="5400000" scaled="0"/>
                    </a:gra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solidFill>
                            <a:schemeClr val="dk1"/>
                          </a:solidFill>
                          <a:latin typeface="+mn-lt"/>
                          <a:ea typeface="+mn-ea"/>
                          <a:cs typeface="+mn-cs"/>
                        </a:rPr>
                        <a:t>FLOAT</a:t>
                      </a:r>
                      <a:endParaRPr lang="en-US" dirty="0"/>
                    </a:p>
                  </a:txBody>
                  <a:tcPr>
                    <a:gradFill>
                      <a:gsLst>
                        <a:gs pos="0">
                          <a:schemeClr val="bg1">
                            <a:lumMod val="85000"/>
                          </a:schemeClr>
                        </a:gs>
                        <a:gs pos="50000">
                          <a:schemeClr val="accent1">
                            <a:shade val="67500"/>
                            <a:satMod val="115000"/>
                          </a:schemeClr>
                        </a:gs>
                        <a:gs pos="100000">
                          <a:schemeClr val="accent1">
                            <a:shade val="100000"/>
                            <a:satMod val="115000"/>
                          </a:schemeClr>
                        </a:gs>
                      </a:gsLst>
                      <a:lin ang="5400000" scaled="0"/>
                    </a:gra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solidFill>
                            <a:schemeClr val="dk1"/>
                          </a:solidFill>
                          <a:latin typeface="+mn-lt"/>
                          <a:ea typeface="+mn-ea"/>
                          <a:cs typeface="+mn-cs"/>
                        </a:rPr>
                        <a:t>Single precision</a:t>
                      </a:r>
                      <a:endParaRPr lang="en-US" dirty="0"/>
                    </a:p>
                  </a:txBody>
                  <a:tcPr>
                    <a:gradFill>
                      <a:gsLst>
                        <a:gs pos="0">
                          <a:schemeClr val="bg1">
                            <a:lumMod val="85000"/>
                          </a:schemeClr>
                        </a:gs>
                        <a:gs pos="50000">
                          <a:schemeClr val="accent1">
                            <a:shade val="67500"/>
                            <a:satMod val="115000"/>
                          </a:schemeClr>
                        </a:gs>
                        <a:gs pos="100000">
                          <a:schemeClr val="accent1">
                            <a:shade val="100000"/>
                            <a:satMod val="115000"/>
                          </a:schemeClr>
                        </a:gs>
                      </a:gsLst>
                      <a:lin ang="5400000" scaled="0"/>
                    </a:gra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solidFill>
                            <a:schemeClr val="dk1"/>
                          </a:solidFill>
                          <a:latin typeface="+mn-lt"/>
                          <a:ea typeface="+mn-ea"/>
                          <a:cs typeface="+mn-cs"/>
                        </a:rPr>
                        <a:t>DOUBLE</a:t>
                      </a:r>
                      <a:endParaRPr lang="en-US" dirty="0"/>
                    </a:p>
                  </a:txBody>
                  <a:tcPr>
                    <a:gradFill>
                      <a:gsLst>
                        <a:gs pos="0">
                          <a:schemeClr val="bg1">
                            <a:lumMod val="85000"/>
                          </a:schemeClr>
                        </a:gs>
                        <a:gs pos="50000">
                          <a:schemeClr val="accent1">
                            <a:shade val="67500"/>
                            <a:satMod val="115000"/>
                          </a:schemeClr>
                        </a:gs>
                        <a:gs pos="100000">
                          <a:schemeClr val="accent1">
                            <a:shade val="100000"/>
                            <a:satMod val="115000"/>
                          </a:schemeClr>
                        </a:gs>
                      </a:gsLst>
                      <a:lin ang="5400000" scaled="0"/>
                    </a:gra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solidFill>
                            <a:schemeClr val="dk1"/>
                          </a:solidFill>
                          <a:latin typeface="+mn-lt"/>
                          <a:ea typeface="+mn-ea"/>
                          <a:cs typeface="+mn-cs"/>
                        </a:rPr>
                        <a:t>Double precision</a:t>
                      </a:r>
                      <a:endParaRPr lang="en-US" dirty="0"/>
                    </a:p>
                  </a:txBody>
                  <a:tcPr>
                    <a:gradFill>
                      <a:gsLst>
                        <a:gs pos="0">
                          <a:schemeClr val="bg1">
                            <a:lumMod val="85000"/>
                          </a:schemeClr>
                        </a:gs>
                        <a:gs pos="50000">
                          <a:schemeClr val="accent1">
                            <a:shade val="67500"/>
                            <a:satMod val="115000"/>
                          </a:schemeClr>
                        </a:gs>
                        <a:gs pos="100000">
                          <a:schemeClr val="accent1">
                            <a:shade val="100000"/>
                            <a:satMod val="115000"/>
                          </a:schemeClr>
                        </a:gs>
                      </a:gsLst>
                      <a:lin ang="5400000" scaled="0"/>
                    </a:gra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solidFill>
                            <a:schemeClr val="dk1"/>
                          </a:solidFill>
                          <a:latin typeface="+mn-lt"/>
                          <a:ea typeface="+mn-ea"/>
                          <a:cs typeface="+mn-cs"/>
                        </a:rPr>
                        <a:t>STRING</a:t>
                      </a:r>
                      <a:endParaRPr lang="en-US" dirty="0"/>
                    </a:p>
                  </a:txBody>
                  <a:tcPr>
                    <a:gradFill>
                      <a:gsLst>
                        <a:gs pos="0">
                          <a:schemeClr val="bg1">
                            <a:lumMod val="85000"/>
                          </a:schemeClr>
                        </a:gs>
                        <a:gs pos="50000">
                          <a:schemeClr val="accent1">
                            <a:shade val="67500"/>
                            <a:satMod val="115000"/>
                          </a:schemeClr>
                        </a:gs>
                        <a:gs pos="100000">
                          <a:schemeClr val="accent1">
                            <a:shade val="100000"/>
                            <a:satMod val="115000"/>
                          </a:schemeClr>
                        </a:gs>
                      </a:gsLst>
                      <a:lin ang="5400000" scaled="0"/>
                    </a:gra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solidFill>
                            <a:schemeClr val="dk1"/>
                          </a:solidFill>
                          <a:latin typeface="+mn-lt"/>
                          <a:ea typeface="+mn-ea"/>
                          <a:cs typeface="+mn-cs"/>
                        </a:rPr>
                        <a:t>Sequence of characters</a:t>
                      </a:r>
                      <a:endParaRPr lang="en-US" dirty="0"/>
                    </a:p>
                  </a:txBody>
                  <a:tcPr>
                    <a:gradFill>
                      <a:gsLst>
                        <a:gs pos="0">
                          <a:schemeClr val="bg1">
                            <a:lumMod val="85000"/>
                          </a:schemeClr>
                        </a:gs>
                        <a:gs pos="50000">
                          <a:schemeClr val="accent1">
                            <a:shade val="67500"/>
                            <a:satMod val="115000"/>
                          </a:schemeClr>
                        </a:gs>
                        <a:gs pos="100000">
                          <a:schemeClr val="accent1">
                            <a:shade val="100000"/>
                            <a:satMod val="115000"/>
                          </a:schemeClr>
                        </a:gs>
                      </a:gsLst>
                      <a:lin ang="5400000" scaled="0"/>
                    </a:gra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solidFill>
                            <a:schemeClr val="dk1"/>
                          </a:solidFill>
                          <a:latin typeface="+mn-lt"/>
                          <a:ea typeface="+mn-ea"/>
                          <a:cs typeface="+mn-cs"/>
                        </a:rPr>
                        <a:t>BOOLEAN</a:t>
                      </a:r>
                      <a:endParaRPr lang="en-US" dirty="0"/>
                    </a:p>
                  </a:txBody>
                  <a:tcPr>
                    <a:gradFill>
                      <a:gsLst>
                        <a:gs pos="0">
                          <a:schemeClr val="bg1">
                            <a:lumMod val="85000"/>
                          </a:schemeClr>
                        </a:gs>
                        <a:gs pos="50000">
                          <a:schemeClr val="accent1">
                            <a:shade val="67500"/>
                            <a:satMod val="115000"/>
                          </a:schemeClr>
                        </a:gs>
                        <a:gs pos="100000">
                          <a:schemeClr val="accent1">
                            <a:shade val="100000"/>
                            <a:satMod val="115000"/>
                          </a:schemeClr>
                        </a:gs>
                      </a:gsLst>
                      <a:lin ang="5400000" scaled="0"/>
                    </a:gra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solidFill>
                            <a:schemeClr val="dk1"/>
                          </a:solidFill>
                          <a:latin typeface="+mn-lt"/>
                          <a:ea typeface="+mn-ea"/>
                          <a:cs typeface="+mn-cs"/>
                        </a:rPr>
                        <a:t>True/false</a:t>
                      </a:r>
                      <a:endParaRPr lang="en-US" dirty="0"/>
                    </a:p>
                  </a:txBody>
                  <a:tcPr>
                    <a:gradFill>
                      <a:gsLst>
                        <a:gs pos="0">
                          <a:schemeClr val="bg1">
                            <a:lumMod val="85000"/>
                          </a:schemeClr>
                        </a:gs>
                        <a:gs pos="50000">
                          <a:schemeClr val="accent1">
                            <a:shade val="67500"/>
                            <a:satMod val="115000"/>
                          </a:schemeClr>
                        </a:gs>
                        <a:gs pos="100000">
                          <a:schemeClr val="accent1">
                            <a:shade val="100000"/>
                            <a:satMod val="115000"/>
                          </a:schemeClr>
                        </a:gs>
                      </a:gsLst>
                      <a:lin ang="5400000" scaled="0"/>
                    </a:gra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solidFill>
                            <a:schemeClr val="dk1"/>
                          </a:solidFill>
                          <a:latin typeface="+mn-lt"/>
                          <a:ea typeface="+mn-ea"/>
                          <a:cs typeface="+mn-cs"/>
                        </a:rPr>
                        <a:t>TIMESTAMP</a:t>
                      </a:r>
                      <a:endParaRPr lang="en-US" dirty="0"/>
                    </a:p>
                  </a:txBody>
                  <a:tcPr>
                    <a:gradFill>
                      <a:gsLst>
                        <a:gs pos="0">
                          <a:schemeClr val="bg1">
                            <a:lumMod val="85000"/>
                          </a:schemeClr>
                        </a:gs>
                        <a:gs pos="50000">
                          <a:schemeClr val="accent1">
                            <a:shade val="67500"/>
                            <a:satMod val="115000"/>
                          </a:schemeClr>
                        </a:gs>
                        <a:gs pos="100000">
                          <a:schemeClr val="accent1">
                            <a:shade val="100000"/>
                            <a:satMod val="115000"/>
                          </a:schemeClr>
                        </a:gs>
                      </a:gsLst>
                      <a:lin ang="5400000" scaled="0"/>
                    </a:gra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solidFill>
                            <a:schemeClr val="dk1"/>
                          </a:solidFill>
                          <a:latin typeface="+mn-lt"/>
                          <a:ea typeface="+mn-ea"/>
                          <a:cs typeface="+mn-cs"/>
                        </a:rPr>
                        <a:t>YYYY/MM/DD HH:MM:SS.fffffffff</a:t>
                      </a:r>
                      <a:endParaRPr lang="en-US" dirty="0"/>
                    </a:p>
                  </a:txBody>
                  <a:tcPr>
                    <a:gradFill>
                      <a:gsLst>
                        <a:gs pos="0">
                          <a:schemeClr val="bg1">
                            <a:lumMod val="85000"/>
                          </a:schemeClr>
                        </a:gs>
                        <a:gs pos="50000">
                          <a:schemeClr val="accent1">
                            <a:shade val="67500"/>
                            <a:satMod val="115000"/>
                          </a:schemeClr>
                        </a:gs>
                        <a:gs pos="100000">
                          <a:schemeClr val="accent1">
                            <a:shade val="100000"/>
                            <a:satMod val="115000"/>
                          </a:schemeClr>
                        </a:gs>
                      </a:gsLst>
                      <a:lin ang="5400000" scaled="0"/>
                    </a:gradFill>
                  </a:tcPr>
                </a:tc>
              </a:tr>
            </a:tbl>
          </a:graphicData>
        </a:graphic>
      </p:graphicFrame>
    </p:spTree>
    <p:extLst>
      <p:ext uri="{BB962C8B-B14F-4D97-AF65-F5344CB8AC3E}">
        <p14:creationId xmlns:p14="http://schemas.microsoft.com/office/powerpoint/2010/main" val="7388344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1394296" y="231494"/>
            <a:ext cx="7449667" cy="924607"/>
          </a:xfrm>
        </p:spPr>
        <p:txBody>
          <a:bodyPr/>
          <a:lstStyle/>
          <a:p>
            <a:r>
              <a:rPr sz="2800" dirty="0" smtClean="0">
                <a:latin typeface="Arial" charset="0"/>
              </a:rPr>
              <a:t>Hive’s Column Types (cont'd.)</a:t>
            </a:r>
          </a:p>
        </p:txBody>
      </p:sp>
      <p:sp>
        <p:nvSpPr>
          <p:cNvPr id="17411" name="Text Placeholder 2"/>
          <p:cNvSpPr>
            <a:spLocks noGrp="1"/>
          </p:cNvSpPr>
          <p:nvPr>
            <p:ph type="body" sz="quarter" idx="10"/>
          </p:nvPr>
        </p:nvSpPr>
        <p:spPr>
          <a:xfrm>
            <a:off x="641832" y="1213813"/>
            <a:ext cx="8189541" cy="1231106"/>
          </a:xfrm>
        </p:spPr>
        <p:txBody>
          <a:bodyPr/>
          <a:lstStyle/>
          <a:p>
            <a:pPr lvl="1" algn="just">
              <a:spcBef>
                <a:spcPct val="0"/>
              </a:spcBef>
              <a:spcAft>
                <a:spcPct val="0"/>
              </a:spcAft>
            </a:pPr>
            <a:r>
              <a:rPr lang="en-US" sz="2000" dirty="0" smtClean="0">
                <a:cs typeface="Arial" charset="0"/>
              </a:rPr>
              <a:t>Hive has no binary column types like BLOB data type available in RDBMSs.</a:t>
            </a:r>
          </a:p>
          <a:p>
            <a:pPr lvl="1" algn="just">
              <a:spcBef>
                <a:spcPct val="0"/>
              </a:spcBef>
              <a:spcAft>
                <a:spcPct val="0"/>
              </a:spcAft>
            </a:pPr>
            <a:endParaRPr lang="en-US" sz="2000" dirty="0" smtClean="0">
              <a:cs typeface="Arial" charset="0"/>
            </a:endParaRPr>
          </a:p>
          <a:p>
            <a:pPr lvl="1" algn="just">
              <a:spcBef>
                <a:spcPct val="0"/>
              </a:spcBef>
              <a:spcAft>
                <a:spcPct val="0"/>
              </a:spcAft>
            </a:pPr>
            <a:r>
              <a:rPr lang="en-US" sz="2000" dirty="0">
                <a:cs typeface="Arial" charset="0"/>
              </a:rPr>
              <a:t> </a:t>
            </a:r>
            <a:r>
              <a:rPr lang="en-US" sz="2000" dirty="0" smtClean="0">
                <a:cs typeface="Arial" charset="0"/>
              </a:rPr>
              <a:t>Hive is designed to deal with textual data.</a:t>
            </a:r>
            <a:endParaRPr lang="en-US" sz="2000" dirty="0">
              <a:cs typeface="Arial" charset="0"/>
            </a:endParaRPr>
          </a:p>
        </p:txBody>
      </p:sp>
      <p:sp>
        <p:nvSpPr>
          <p:cNvPr id="4" name="TextBox 3"/>
          <p:cNvSpPr txBox="1"/>
          <p:nvPr/>
        </p:nvSpPr>
        <p:spPr>
          <a:xfrm>
            <a:off x="2743524" y="2830525"/>
            <a:ext cx="3308350" cy="276225"/>
          </a:xfrm>
          <a:prstGeom prst="rect">
            <a:avLst/>
          </a:prstGeom>
          <a:noFill/>
          <a:ln w="12700">
            <a:solidFill>
              <a:schemeClr val="tx1"/>
            </a:solidFill>
            <a:miter lim="800000"/>
            <a:headEnd/>
            <a:tailEnd/>
          </a:ln>
        </p:spPr>
        <p:txBody>
          <a:bodyPr lIns="0" tIns="0" rIns="0" bIns="0">
            <a:spAutoFit/>
          </a:bodyPr>
          <a:lstStyle/>
          <a:p>
            <a:pPr algn="ctr">
              <a:buFont typeface="Arial" pitchFamily="34" charset="0"/>
              <a:buNone/>
              <a:defRPr/>
            </a:pPr>
            <a:r>
              <a:rPr lang="en-US" b="1" dirty="0" smtClean="0"/>
              <a:t>Complex </a:t>
            </a:r>
            <a:r>
              <a:rPr lang="en-US" b="1" dirty="0"/>
              <a:t>Column Types </a:t>
            </a:r>
            <a:endParaRPr lang="en-US" b="1" dirty="0">
              <a:latin typeface="+mj-lt"/>
            </a:endParaRPr>
          </a:p>
        </p:txBody>
      </p:sp>
      <p:cxnSp>
        <p:nvCxnSpPr>
          <p:cNvPr id="36" name="Straight Connector 35"/>
          <p:cNvCxnSpPr/>
          <p:nvPr/>
        </p:nvCxnSpPr>
        <p:spPr>
          <a:xfrm>
            <a:off x="1399186" y="3394889"/>
            <a:ext cx="5818910" cy="6"/>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p:cNvCxnSpPr/>
          <p:nvPr/>
        </p:nvCxnSpPr>
        <p:spPr>
          <a:xfrm rot="16200000" flipH="1">
            <a:off x="1249040" y="3520747"/>
            <a:ext cx="290513" cy="0"/>
          </a:xfrm>
          <a:prstGeom prst="line">
            <a:avLst/>
          </a:prstGeom>
        </p:spPr>
        <p:style>
          <a:lnRef idx="1">
            <a:schemeClr val="dk1"/>
          </a:lnRef>
          <a:fillRef idx="0">
            <a:schemeClr val="dk1"/>
          </a:fillRef>
          <a:effectRef idx="0">
            <a:schemeClr val="dk1"/>
          </a:effectRef>
          <a:fontRef idx="minor">
            <a:schemeClr val="tx1"/>
          </a:fontRef>
        </p:style>
      </p:cxnSp>
      <p:sp>
        <p:nvSpPr>
          <p:cNvPr id="58" name="TextBox 57"/>
          <p:cNvSpPr txBox="1"/>
          <p:nvPr/>
        </p:nvSpPr>
        <p:spPr>
          <a:xfrm>
            <a:off x="640316" y="3685403"/>
            <a:ext cx="1871663" cy="277813"/>
          </a:xfrm>
          <a:prstGeom prst="rect">
            <a:avLst/>
          </a:prstGeom>
          <a:noFill/>
          <a:ln w="12700">
            <a:solidFill>
              <a:schemeClr val="tx1"/>
            </a:solidFill>
            <a:miter lim="800000"/>
            <a:headEnd/>
            <a:tailEnd/>
          </a:ln>
        </p:spPr>
        <p:txBody>
          <a:bodyPr lIns="0" tIns="0" rIns="0" bIns="0">
            <a:spAutoFit/>
          </a:bodyPr>
          <a:lstStyle/>
          <a:p>
            <a:pPr algn="ctr">
              <a:buFont typeface="Arial" pitchFamily="34" charset="0"/>
              <a:buNone/>
              <a:defRPr/>
            </a:pPr>
            <a:r>
              <a:rPr lang="en-US" b="1" dirty="0" smtClean="0"/>
              <a:t>Maps</a:t>
            </a:r>
            <a:endParaRPr lang="en-US" dirty="0">
              <a:latin typeface="+mj-lt"/>
            </a:endParaRPr>
          </a:p>
        </p:txBody>
      </p:sp>
      <p:sp>
        <p:nvSpPr>
          <p:cNvPr id="59" name="TextBox 58"/>
          <p:cNvSpPr txBox="1"/>
          <p:nvPr/>
        </p:nvSpPr>
        <p:spPr>
          <a:xfrm>
            <a:off x="3462553" y="3678483"/>
            <a:ext cx="1873250" cy="276225"/>
          </a:xfrm>
          <a:prstGeom prst="rect">
            <a:avLst/>
          </a:prstGeom>
          <a:noFill/>
          <a:ln w="12700">
            <a:solidFill>
              <a:schemeClr val="tx1"/>
            </a:solidFill>
            <a:miter lim="800000"/>
            <a:headEnd/>
            <a:tailEnd/>
          </a:ln>
        </p:spPr>
        <p:txBody>
          <a:bodyPr lIns="0" tIns="0" rIns="0" bIns="0">
            <a:spAutoFit/>
          </a:bodyPr>
          <a:lstStyle/>
          <a:p>
            <a:pPr algn="ctr">
              <a:buFont typeface="Arial" pitchFamily="34" charset="0"/>
              <a:buNone/>
              <a:defRPr/>
            </a:pPr>
            <a:r>
              <a:rPr lang="en-US" b="1" dirty="0" smtClean="0"/>
              <a:t>Arrays</a:t>
            </a:r>
            <a:endParaRPr lang="en-US" dirty="0">
              <a:latin typeface="+mj-lt"/>
            </a:endParaRPr>
          </a:p>
        </p:txBody>
      </p:sp>
      <p:sp>
        <p:nvSpPr>
          <p:cNvPr id="60" name="TextBox 59"/>
          <p:cNvSpPr txBox="1"/>
          <p:nvPr/>
        </p:nvSpPr>
        <p:spPr>
          <a:xfrm>
            <a:off x="6331756" y="3666003"/>
            <a:ext cx="1512920" cy="276999"/>
          </a:xfrm>
          <a:prstGeom prst="rect">
            <a:avLst/>
          </a:prstGeom>
          <a:noFill/>
          <a:ln w="12700">
            <a:solidFill>
              <a:schemeClr val="tx1"/>
            </a:solidFill>
            <a:miter lim="800000"/>
            <a:headEnd/>
            <a:tailEnd/>
          </a:ln>
        </p:spPr>
        <p:txBody>
          <a:bodyPr wrap="square" lIns="0" tIns="0" rIns="0" bIns="0">
            <a:spAutoFit/>
          </a:bodyPr>
          <a:lstStyle/>
          <a:p>
            <a:pPr algn="ctr">
              <a:buFont typeface="Arial" pitchFamily="34" charset="0"/>
              <a:buNone/>
              <a:defRPr/>
            </a:pPr>
            <a:r>
              <a:rPr lang="en-US" b="1" dirty="0" err="1" smtClean="0"/>
              <a:t>Struct</a:t>
            </a:r>
            <a:endParaRPr lang="en-US" dirty="0">
              <a:latin typeface="+mj-lt"/>
            </a:endParaRPr>
          </a:p>
        </p:txBody>
      </p:sp>
      <p:sp>
        <p:nvSpPr>
          <p:cNvPr id="63" name="Oval 62"/>
          <p:cNvSpPr/>
          <p:nvPr/>
        </p:nvSpPr>
        <p:spPr>
          <a:xfrm>
            <a:off x="552774" y="4460792"/>
            <a:ext cx="2190750" cy="900113"/>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b="1" dirty="0" smtClean="0"/>
              <a:t>Key-Value </a:t>
            </a:r>
            <a:r>
              <a:rPr lang="en-US" b="1" dirty="0"/>
              <a:t>pair</a:t>
            </a:r>
          </a:p>
        </p:txBody>
      </p:sp>
      <p:sp>
        <p:nvSpPr>
          <p:cNvPr id="64" name="Oval 63"/>
          <p:cNvSpPr/>
          <p:nvPr/>
        </p:nvSpPr>
        <p:spPr>
          <a:xfrm>
            <a:off x="3261706" y="4460792"/>
            <a:ext cx="2271986" cy="872358"/>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b="1" dirty="0"/>
              <a:t>Lists of elements</a:t>
            </a:r>
          </a:p>
        </p:txBody>
      </p:sp>
      <p:sp>
        <p:nvSpPr>
          <p:cNvPr id="65" name="Oval 64"/>
          <p:cNvSpPr/>
          <p:nvPr/>
        </p:nvSpPr>
        <p:spPr>
          <a:xfrm>
            <a:off x="6228490" y="4457891"/>
            <a:ext cx="2293936" cy="905914"/>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b="1" dirty="0"/>
              <a:t>User defined structures</a:t>
            </a:r>
          </a:p>
        </p:txBody>
      </p:sp>
      <p:cxnSp>
        <p:nvCxnSpPr>
          <p:cNvPr id="72" name="Straight Arrow Connector 71"/>
          <p:cNvCxnSpPr/>
          <p:nvPr/>
        </p:nvCxnSpPr>
        <p:spPr>
          <a:xfrm flipH="1">
            <a:off x="1399186" y="3958968"/>
            <a:ext cx="1" cy="51538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rot="16200000" flipH="1">
            <a:off x="4132830" y="3249639"/>
            <a:ext cx="290513" cy="0"/>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a:xfrm rot="16200000" flipH="1">
            <a:off x="4132829" y="3540146"/>
            <a:ext cx="290513" cy="0"/>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flipH="1">
            <a:off x="4293146" y="3954708"/>
            <a:ext cx="1" cy="51538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1" name="Straight Arrow Connector 30"/>
          <p:cNvCxnSpPr/>
          <p:nvPr/>
        </p:nvCxnSpPr>
        <p:spPr>
          <a:xfrm flipH="1">
            <a:off x="7201678" y="3943002"/>
            <a:ext cx="1" cy="51538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3" name="Straight Connector 32"/>
          <p:cNvCxnSpPr/>
          <p:nvPr/>
        </p:nvCxnSpPr>
        <p:spPr>
          <a:xfrm rot="16200000" flipH="1">
            <a:off x="7072840" y="3526299"/>
            <a:ext cx="29051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15919336"/>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961" y="289560"/>
            <a:ext cx="9302114" cy="492443"/>
          </a:xfrm>
        </p:spPr>
        <p:txBody>
          <a:bodyPr/>
          <a:lstStyle/>
          <a:p>
            <a:r>
              <a:rPr lang="en-US" dirty="0" smtClean="0"/>
              <a:t>Hive Data Models</a:t>
            </a:r>
            <a:endParaRPr lang="en-US" dirty="0"/>
          </a:p>
        </p:txBody>
      </p:sp>
      <p:sp>
        <p:nvSpPr>
          <p:cNvPr id="3" name="Text Placeholder 2"/>
          <p:cNvSpPr>
            <a:spLocks noGrp="1"/>
          </p:cNvSpPr>
          <p:nvPr>
            <p:ph type="body" sz="quarter" idx="10"/>
          </p:nvPr>
        </p:nvSpPr>
        <p:spPr/>
        <p:txBody>
          <a:bodyPr/>
          <a:lstStyle/>
          <a:p>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 y="1310640"/>
            <a:ext cx="8107680" cy="4663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30864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1388961" y="231494"/>
            <a:ext cx="7455001" cy="940371"/>
          </a:xfrm>
        </p:spPr>
        <p:txBody>
          <a:bodyPr/>
          <a:lstStyle/>
          <a:p>
            <a:r>
              <a:rPr sz="2800" dirty="0" smtClean="0">
                <a:latin typeface="Arial" charset="0"/>
              </a:rPr>
              <a:t>How Hive Stores Data</a:t>
            </a:r>
          </a:p>
        </p:txBody>
      </p:sp>
      <p:sp>
        <p:nvSpPr>
          <p:cNvPr id="18435" name="Text Placeholder 2"/>
          <p:cNvSpPr>
            <a:spLocks noGrp="1"/>
          </p:cNvSpPr>
          <p:nvPr>
            <p:ph type="body" sz="quarter" idx="10"/>
          </p:nvPr>
        </p:nvSpPr>
        <p:spPr>
          <a:xfrm>
            <a:off x="591225" y="1277799"/>
            <a:ext cx="8276403" cy="3600986"/>
          </a:xfrm>
        </p:spPr>
        <p:txBody>
          <a:bodyPr/>
          <a:lstStyle/>
          <a:p>
            <a:pPr lvl="1">
              <a:spcBef>
                <a:spcPct val="0"/>
              </a:spcBef>
              <a:spcAft>
                <a:spcPct val="0"/>
              </a:spcAft>
            </a:pPr>
            <a:r>
              <a:rPr sz="2000" dirty="0" smtClean="0">
                <a:latin typeface="Arial" charset="0"/>
                <a:cs typeface="Arial" charset="0"/>
              </a:rPr>
              <a:t> </a:t>
            </a:r>
            <a:r>
              <a:rPr sz="2000" dirty="0" smtClean="0">
                <a:cs typeface="Arial" charset="0"/>
              </a:rPr>
              <a:t>By default, tables are stored in Hive’s Warehouse HDFS directory </a:t>
            </a:r>
          </a:p>
          <a:p>
            <a:pPr marL="914400" lvl="2" indent="-228600">
              <a:buFont typeface="Wingdings" pitchFamily="2" charset="2"/>
              <a:buChar char="§"/>
            </a:pPr>
            <a:r>
              <a:rPr lang="en-US" dirty="0">
                <a:latin typeface="Arial" charset="0"/>
              </a:rPr>
              <a:t>The contents of the files in </a:t>
            </a:r>
            <a:r>
              <a:rPr lang="en-US" dirty="0" smtClean="0">
                <a:latin typeface="Arial" charset="0"/>
              </a:rPr>
              <a:t>this </a:t>
            </a:r>
            <a:r>
              <a:rPr lang="en-US" dirty="0">
                <a:latin typeface="Arial" charset="0"/>
              </a:rPr>
              <a:t>directory are considered to be the contents of the table.</a:t>
            </a:r>
          </a:p>
          <a:p>
            <a:pPr>
              <a:spcBef>
                <a:spcPct val="0"/>
              </a:spcBef>
              <a:spcAft>
                <a:spcPct val="0"/>
              </a:spcAft>
              <a:buFont typeface="Wingdings" pitchFamily="2" charset="2"/>
              <a:buChar char="q"/>
            </a:pPr>
            <a:endParaRPr dirty="0" smtClean="0">
              <a:latin typeface="Arial" charset="0"/>
              <a:cs typeface="Arial" charset="0"/>
            </a:endParaRPr>
          </a:p>
          <a:p>
            <a:pPr>
              <a:spcBef>
                <a:spcPct val="0"/>
              </a:spcBef>
              <a:spcAft>
                <a:spcPct val="0"/>
              </a:spcAft>
              <a:buFont typeface="Wingdings" pitchFamily="2" charset="2"/>
              <a:buChar char="q"/>
            </a:pPr>
            <a:endParaRPr dirty="0" smtClean="0">
              <a:latin typeface="Arial" charset="0"/>
              <a:cs typeface="Arial" charset="0"/>
            </a:endParaRPr>
          </a:p>
          <a:p>
            <a:pPr>
              <a:spcBef>
                <a:spcPct val="0"/>
              </a:spcBef>
              <a:spcAft>
                <a:spcPct val="0"/>
              </a:spcAft>
              <a:buFont typeface="Wingdings" pitchFamily="2" charset="2"/>
              <a:buChar char="q"/>
            </a:pPr>
            <a:endParaRPr dirty="0" smtClean="0">
              <a:latin typeface="Arial" charset="0"/>
              <a:cs typeface="Arial" charset="0"/>
            </a:endParaRPr>
          </a:p>
          <a:p>
            <a:pPr>
              <a:spcBef>
                <a:spcPct val="0"/>
              </a:spcBef>
              <a:spcAft>
                <a:spcPct val="0"/>
              </a:spcAft>
              <a:buFont typeface="Wingdings" pitchFamily="2" charset="2"/>
              <a:buChar char="q"/>
            </a:pPr>
            <a:endParaRPr dirty="0" smtClean="0">
              <a:latin typeface="Arial" charset="0"/>
              <a:cs typeface="Arial" charset="0"/>
            </a:endParaRPr>
          </a:p>
          <a:p>
            <a:pPr>
              <a:spcBef>
                <a:spcPct val="0"/>
              </a:spcBef>
              <a:spcAft>
                <a:spcPct val="0"/>
              </a:spcAft>
              <a:buFont typeface="Wingdings" pitchFamily="2" charset="2"/>
              <a:buChar char="q"/>
            </a:pPr>
            <a:endParaRPr dirty="0" smtClean="0">
              <a:latin typeface="Arial" charset="0"/>
              <a:cs typeface="Arial" charset="0"/>
            </a:endParaRPr>
          </a:p>
          <a:p>
            <a:pPr>
              <a:spcBef>
                <a:spcPct val="0"/>
              </a:spcBef>
              <a:spcAft>
                <a:spcPct val="0"/>
              </a:spcAft>
              <a:buFont typeface="Wingdings" pitchFamily="2" charset="2"/>
              <a:buChar char="q"/>
            </a:pPr>
            <a:endParaRPr dirty="0" smtClean="0">
              <a:latin typeface="Arial" charset="0"/>
              <a:cs typeface="Arial" charset="0"/>
            </a:endParaRPr>
          </a:p>
          <a:p>
            <a:pPr>
              <a:spcBef>
                <a:spcPct val="0"/>
              </a:spcBef>
              <a:spcAft>
                <a:spcPct val="0"/>
              </a:spcAft>
              <a:buFont typeface="Wingdings" pitchFamily="2" charset="2"/>
              <a:buChar char="q"/>
            </a:pPr>
            <a:endParaRPr dirty="0" smtClean="0">
              <a:latin typeface="Arial" charset="0"/>
              <a:cs typeface="Arial" charset="0"/>
            </a:endParaRPr>
          </a:p>
          <a:p>
            <a:pPr>
              <a:spcBef>
                <a:spcPct val="0"/>
              </a:spcBef>
              <a:spcAft>
                <a:spcPct val="0"/>
              </a:spcAft>
              <a:buFont typeface="Wingdings" pitchFamily="2" charset="2"/>
              <a:buChar char="q"/>
            </a:pPr>
            <a:endParaRPr dirty="0" smtClean="0">
              <a:latin typeface="Arial" charset="0"/>
              <a:cs typeface="Arial" charset="0"/>
            </a:endParaRPr>
          </a:p>
          <a:p>
            <a:pPr>
              <a:spcBef>
                <a:spcPct val="0"/>
              </a:spcBef>
              <a:spcAft>
                <a:spcPct val="0"/>
              </a:spcAft>
              <a:buFont typeface="Wingdings" pitchFamily="2" charset="2"/>
              <a:buChar char="q"/>
            </a:pPr>
            <a:endParaRPr dirty="0" smtClean="0">
              <a:latin typeface="Arial" charset="0"/>
              <a:cs typeface="Arial" charset="0"/>
            </a:endParaRPr>
          </a:p>
          <a:p>
            <a:pPr>
              <a:spcBef>
                <a:spcPct val="0"/>
              </a:spcBef>
              <a:spcAft>
                <a:spcPct val="0"/>
              </a:spcAft>
              <a:buFont typeface="Wingdings" pitchFamily="2" charset="2"/>
              <a:buChar char="q"/>
            </a:pPr>
            <a:endParaRPr dirty="0" smtClean="0">
              <a:latin typeface="Arial" charset="0"/>
              <a:cs typeface="Arial" charset="0"/>
            </a:endParaRPr>
          </a:p>
        </p:txBody>
      </p:sp>
      <p:sp>
        <p:nvSpPr>
          <p:cNvPr id="5" name="Rounded Rectangle 4"/>
          <p:cNvSpPr/>
          <p:nvPr/>
        </p:nvSpPr>
        <p:spPr>
          <a:xfrm>
            <a:off x="610275" y="2282729"/>
            <a:ext cx="8008882" cy="244365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nSpc>
                <a:spcPct val="150000"/>
              </a:lnSpc>
              <a:defRPr/>
            </a:pPr>
            <a:r>
              <a:rPr lang="en-US" dirty="0" smtClean="0"/>
              <a:t>hive&gt; </a:t>
            </a:r>
            <a:r>
              <a:rPr lang="en-US" b="1" dirty="0" smtClean="0"/>
              <a:t>CREATE TABLE </a:t>
            </a:r>
            <a:r>
              <a:rPr lang="en-US" dirty="0" smtClean="0"/>
              <a:t>employees (name string, age int);</a:t>
            </a:r>
          </a:p>
          <a:p>
            <a:pPr>
              <a:lnSpc>
                <a:spcPct val="150000"/>
              </a:lnSpc>
              <a:defRPr/>
            </a:pPr>
            <a:r>
              <a:rPr lang="en-US" dirty="0" smtClean="0">
                <a:solidFill>
                  <a:schemeClr val="tx1"/>
                </a:solidFill>
              </a:rPr>
              <a:t>Now check if this table is stored as a directory in hive’s warehouse  in HDFS:</a:t>
            </a:r>
          </a:p>
          <a:p>
            <a:pPr lvl="1">
              <a:lnSpc>
                <a:spcPct val="150000"/>
              </a:lnSpc>
              <a:defRPr/>
            </a:pPr>
            <a:r>
              <a:rPr lang="en-US" dirty="0" smtClean="0"/>
              <a:t>$ hadoop fs -ls /user/hive/warehouse/employees</a:t>
            </a:r>
          </a:p>
          <a:p>
            <a:pPr lvl="1">
              <a:lnSpc>
                <a:spcPct val="150000"/>
              </a:lnSpc>
              <a:defRPr/>
            </a:pPr>
            <a:r>
              <a:rPr lang="en-US" dirty="0" smtClean="0"/>
              <a:t> drwxr-xr-r . . . /user/hive/warehouse/employees/data1.txt</a:t>
            </a:r>
            <a:endParaRPr lang="en-US" dirty="0"/>
          </a:p>
        </p:txBody>
      </p:sp>
    </p:spTree>
    <p:extLst>
      <p:ext uri="{BB962C8B-B14F-4D97-AF65-F5344CB8AC3E}">
        <p14:creationId xmlns:p14="http://schemas.microsoft.com/office/powerpoint/2010/main" val="19878950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8962" y="231494"/>
            <a:ext cx="7420276" cy="894073"/>
          </a:xfrm>
        </p:spPr>
        <p:txBody>
          <a:bodyPr/>
          <a:lstStyle/>
          <a:p>
            <a:r>
              <a:rPr lang="en-US" sz="2800" dirty="0" smtClean="0">
                <a:latin typeface="Arial" charset="0"/>
              </a:rPr>
              <a:t>How Hive Stores Data (cont’d)</a:t>
            </a:r>
            <a:endParaRPr lang="en-US" sz="2800" dirty="0"/>
          </a:p>
        </p:txBody>
      </p:sp>
      <p:sp>
        <p:nvSpPr>
          <p:cNvPr id="5" name="Rounded Rectangle 4"/>
          <p:cNvSpPr/>
          <p:nvPr/>
        </p:nvSpPr>
        <p:spPr>
          <a:xfrm>
            <a:off x="578734" y="1381913"/>
            <a:ext cx="7855818" cy="490307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nSpc>
                <a:spcPct val="150000"/>
              </a:lnSpc>
              <a:defRPr/>
            </a:pPr>
            <a:r>
              <a:rPr lang="en-US" dirty="0" smtClean="0">
                <a:solidFill>
                  <a:schemeClr val="tx1"/>
                </a:solidFill>
                <a:latin typeface="Arial" pitchFamily="34" charset="0"/>
                <a:cs typeface="Arial" pitchFamily="34" charset="0"/>
              </a:rPr>
              <a:t>Accessing table using hive shell:</a:t>
            </a:r>
          </a:p>
          <a:p>
            <a:pPr>
              <a:lnSpc>
                <a:spcPct val="150000"/>
              </a:lnSpc>
              <a:defRPr/>
            </a:pPr>
            <a:r>
              <a:rPr lang="en-US" dirty="0" smtClean="0">
                <a:latin typeface="Arial" pitchFamily="34" charset="0"/>
                <a:cs typeface="Arial" pitchFamily="34" charset="0"/>
              </a:rPr>
              <a:t>     hive&gt; SELECT * FROM employees;</a:t>
            </a:r>
          </a:p>
          <a:p>
            <a:pPr algn="just">
              <a:lnSpc>
                <a:spcPct val="150000"/>
              </a:lnSpc>
              <a:defRPr/>
            </a:pPr>
            <a:r>
              <a:rPr lang="en-US" dirty="0" smtClean="0">
                <a:latin typeface="Arial" pitchFamily="34" charset="0"/>
                <a:cs typeface="Arial" pitchFamily="34" charset="0"/>
              </a:rPr>
              <a:t>     OK</a:t>
            </a:r>
          </a:p>
          <a:p>
            <a:pPr algn="just">
              <a:lnSpc>
                <a:spcPct val="150000"/>
              </a:lnSpc>
              <a:defRPr/>
            </a:pPr>
            <a:r>
              <a:rPr lang="en-US" dirty="0" smtClean="0">
                <a:latin typeface="Arial" pitchFamily="34" charset="0"/>
                <a:cs typeface="Arial" pitchFamily="34" charset="0"/>
              </a:rPr>
              <a:t>     Steve 32</a:t>
            </a:r>
          </a:p>
          <a:p>
            <a:pPr algn="just">
              <a:lnSpc>
                <a:spcPct val="150000"/>
              </a:lnSpc>
              <a:defRPr/>
            </a:pPr>
            <a:r>
              <a:rPr lang="en-US" dirty="0" smtClean="0">
                <a:latin typeface="Arial" pitchFamily="34" charset="0"/>
                <a:cs typeface="Arial" pitchFamily="34" charset="0"/>
              </a:rPr>
              <a:t>     John 28</a:t>
            </a:r>
          </a:p>
          <a:p>
            <a:pPr algn="just">
              <a:lnSpc>
                <a:spcPct val="150000"/>
              </a:lnSpc>
              <a:defRPr/>
            </a:pPr>
            <a:r>
              <a:rPr lang="en-US" dirty="0" smtClean="0">
                <a:latin typeface="Arial" pitchFamily="34" charset="0"/>
                <a:cs typeface="Arial" pitchFamily="34" charset="0"/>
              </a:rPr>
              <a:t>     Brian 35</a:t>
            </a:r>
          </a:p>
          <a:p>
            <a:pPr>
              <a:lnSpc>
                <a:spcPct val="150000"/>
              </a:lnSpc>
              <a:defRPr/>
            </a:pPr>
            <a:r>
              <a:rPr lang="en-US" dirty="0" smtClean="0">
                <a:solidFill>
                  <a:schemeClr val="tx1"/>
                </a:solidFill>
                <a:latin typeface="Arial" pitchFamily="34" charset="0"/>
                <a:cs typeface="Arial" pitchFamily="34" charset="0"/>
              </a:rPr>
              <a:t>Check the contents of table in HDFS using cat command :</a:t>
            </a:r>
          </a:p>
          <a:p>
            <a:pPr>
              <a:lnSpc>
                <a:spcPct val="150000"/>
              </a:lnSpc>
              <a:defRPr/>
            </a:pPr>
            <a:r>
              <a:rPr lang="en-US" dirty="0" smtClean="0">
                <a:latin typeface="Arial" pitchFamily="34" charset="0"/>
                <a:cs typeface="Arial" pitchFamily="34" charset="0"/>
              </a:rPr>
              <a:t>     $ hadoop fs -cat /user/hive/warehouse/employees/data1.txt</a:t>
            </a:r>
          </a:p>
          <a:p>
            <a:pPr>
              <a:lnSpc>
                <a:spcPct val="150000"/>
              </a:lnSpc>
              <a:defRPr/>
            </a:pPr>
            <a:r>
              <a:rPr lang="en-US" dirty="0" smtClean="0">
                <a:latin typeface="Arial" pitchFamily="34" charset="0"/>
                <a:cs typeface="Arial" pitchFamily="34" charset="0"/>
              </a:rPr>
              <a:t>     Steve 32</a:t>
            </a:r>
          </a:p>
          <a:p>
            <a:pPr>
              <a:lnSpc>
                <a:spcPct val="150000"/>
              </a:lnSpc>
              <a:defRPr/>
            </a:pPr>
            <a:r>
              <a:rPr lang="en-US" dirty="0" smtClean="0">
                <a:latin typeface="Arial" pitchFamily="34" charset="0"/>
                <a:cs typeface="Arial" pitchFamily="34" charset="0"/>
              </a:rPr>
              <a:t>     John 28</a:t>
            </a:r>
          </a:p>
          <a:p>
            <a:pPr>
              <a:lnSpc>
                <a:spcPct val="150000"/>
              </a:lnSpc>
              <a:defRPr/>
            </a:pPr>
            <a:r>
              <a:rPr lang="en-US" dirty="0" smtClean="0">
                <a:latin typeface="Arial" pitchFamily="34" charset="0"/>
                <a:cs typeface="Arial" pitchFamily="34" charset="0"/>
              </a:rPr>
              <a:t>     Brian 35   </a:t>
            </a:r>
            <a:endParaRPr lang="en-US" dirty="0">
              <a:latin typeface="Arial" pitchFamily="34" charset="0"/>
              <a:cs typeface="Arial" pitchFamily="34" charset="0"/>
            </a:endParaRPr>
          </a:p>
        </p:txBody>
      </p:sp>
    </p:spTree>
    <p:extLst>
      <p:ext uri="{BB962C8B-B14F-4D97-AF65-F5344CB8AC3E}">
        <p14:creationId xmlns:p14="http://schemas.microsoft.com/office/powerpoint/2010/main" val="26036861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1388962" y="231495"/>
            <a:ext cx="7439235" cy="924606"/>
          </a:xfrm>
        </p:spPr>
        <p:txBody>
          <a:bodyPr/>
          <a:lstStyle/>
          <a:p>
            <a:r>
              <a:rPr sz="2800" dirty="0" smtClean="0">
                <a:latin typeface="Arial" charset="0"/>
              </a:rPr>
              <a:t>How Hive Interprets Data</a:t>
            </a:r>
          </a:p>
        </p:txBody>
      </p:sp>
      <p:sp>
        <p:nvSpPr>
          <p:cNvPr id="19459" name="Text Placeholder 2"/>
          <p:cNvSpPr>
            <a:spLocks noGrp="1"/>
          </p:cNvSpPr>
          <p:nvPr>
            <p:ph type="body" sz="quarter" idx="10"/>
          </p:nvPr>
        </p:nvSpPr>
        <p:spPr>
          <a:xfrm>
            <a:off x="571500" y="952501"/>
            <a:ext cx="8275638" cy="4991100"/>
          </a:xfrm>
        </p:spPr>
        <p:txBody>
          <a:bodyPr/>
          <a:lstStyle/>
          <a:p>
            <a:pPr lvl="1">
              <a:spcBef>
                <a:spcPct val="0"/>
              </a:spcBef>
              <a:spcAft>
                <a:spcPct val="0"/>
              </a:spcAft>
            </a:pPr>
            <a:r>
              <a:rPr lang="en-US" sz="2000" dirty="0" smtClean="0">
                <a:cs typeface="Arial" charset="0"/>
              </a:rPr>
              <a:t>Hive layers a table definition onto a directory.</a:t>
            </a:r>
          </a:p>
          <a:p>
            <a:pPr marL="914400" lvl="2" indent="-228600">
              <a:buFont typeface="Wingdings" pitchFamily="2" charset="2"/>
              <a:buChar char="§"/>
            </a:pPr>
            <a:r>
              <a:rPr lang="en-US" dirty="0">
                <a:latin typeface="Arial" charset="0"/>
              </a:rPr>
              <a:t>Doesn’t verify the data when it is loaded, but rather when a</a:t>
            </a:r>
          </a:p>
          <a:p>
            <a:pPr marL="685800" lvl="2" indent="0">
              <a:buNone/>
              <a:tabLst>
                <a:tab pos="565150" algn="l"/>
              </a:tabLst>
            </a:pPr>
            <a:r>
              <a:rPr lang="en-US" dirty="0" smtClean="0">
                <a:latin typeface="Arial" charset="0"/>
              </a:rPr>
              <a:t>    query </a:t>
            </a:r>
            <a:r>
              <a:rPr lang="en-US" dirty="0">
                <a:latin typeface="Arial" charset="0"/>
              </a:rPr>
              <a:t>is issued. This is called schema on read.</a:t>
            </a:r>
          </a:p>
          <a:p>
            <a:endParaRPr dirty="0" smtClean="0">
              <a:latin typeface="Arial" charset="0"/>
              <a:cs typeface="Arial" charset="0"/>
            </a:endParaRPr>
          </a:p>
          <a:p>
            <a:pPr lvl="1">
              <a:spcBef>
                <a:spcPct val="0"/>
              </a:spcBef>
              <a:spcAft>
                <a:spcPct val="0"/>
              </a:spcAft>
            </a:pPr>
            <a:r>
              <a:rPr lang="en-US" dirty="0" smtClean="0">
                <a:latin typeface="Arial" charset="0"/>
                <a:cs typeface="Arial" charset="0"/>
              </a:rPr>
              <a:t> </a:t>
            </a:r>
            <a:r>
              <a:rPr lang="en-US" sz="2000" dirty="0" smtClean="0">
                <a:cs typeface="Arial" charset="0"/>
              </a:rPr>
              <a:t>The table definition describes the layout of the data files</a:t>
            </a:r>
          </a:p>
          <a:p>
            <a:pPr marL="914400" lvl="2" indent="-228600">
              <a:buFont typeface="Wingdings" pitchFamily="2" charset="2"/>
              <a:buChar char="§"/>
            </a:pPr>
            <a:r>
              <a:rPr lang="en-US" dirty="0" smtClean="0">
                <a:latin typeface="Arial" charset="0"/>
              </a:rPr>
              <a:t>Typically </a:t>
            </a:r>
            <a:r>
              <a:rPr lang="en-US" dirty="0">
                <a:latin typeface="Arial" charset="0"/>
              </a:rPr>
              <a:t>they are delimited files (using commas, tabs, or other characters</a:t>
            </a:r>
            <a:r>
              <a:rPr lang="en-US" dirty="0" smtClean="0">
                <a:latin typeface="Arial" charset="0"/>
              </a:rPr>
              <a:t>).</a:t>
            </a:r>
          </a:p>
          <a:p>
            <a:pPr marL="914400" lvl="2" indent="-228600">
              <a:buFont typeface="Wingdings" pitchFamily="2" charset="2"/>
              <a:buChar char="§"/>
            </a:pPr>
            <a:endParaRPr lang="en-US" dirty="0">
              <a:latin typeface="Arial" charset="0"/>
            </a:endParaRPr>
          </a:p>
          <a:p>
            <a:pPr marL="914400" lvl="2" indent="-228600">
              <a:buFont typeface="Wingdings" pitchFamily="2" charset="2"/>
              <a:buChar char="§"/>
            </a:pPr>
            <a:r>
              <a:rPr lang="en-US" dirty="0">
                <a:latin typeface="Arial" charset="0"/>
              </a:rPr>
              <a:t>Hive’s default delimiter is the Control-A character</a:t>
            </a:r>
            <a:r>
              <a:rPr lang="en-US" dirty="0" smtClean="0">
                <a:latin typeface="Arial" charset="0"/>
              </a:rPr>
              <a:t>.</a:t>
            </a:r>
          </a:p>
          <a:p>
            <a:pPr marL="914400" lvl="2" indent="-228600">
              <a:buFont typeface="Wingdings" pitchFamily="2" charset="2"/>
              <a:buChar char="§"/>
            </a:pPr>
            <a:endParaRPr lang="en-US" dirty="0">
              <a:latin typeface="Arial" charset="0"/>
            </a:endParaRPr>
          </a:p>
          <a:p>
            <a:pPr marL="914400" lvl="2" indent="-228600">
              <a:buFont typeface="Wingdings" pitchFamily="2" charset="2"/>
              <a:buChar char="§"/>
            </a:pPr>
            <a:r>
              <a:rPr lang="en-US" dirty="0">
                <a:latin typeface="Arial" charset="0"/>
              </a:rPr>
              <a:t>This does not have to be the case if you use a custom Serializer/Deserializer</a:t>
            </a:r>
            <a:r>
              <a:rPr lang="en-US" dirty="0" smtClean="0">
                <a:latin typeface="Arial" charset="0"/>
              </a:rPr>
              <a:t>.</a:t>
            </a:r>
          </a:p>
          <a:p>
            <a:pPr marL="914400" lvl="2" indent="-228600">
              <a:buFont typeface="Wingdings" pitchFamily="2" charset="2"/>
              <a:buChar char="§"/>
            </a:pPr>
            <a:endParaRPr lang="en-US" dirty="0">
              <a:latin typeface="Arial" charset="0"/>
            </a:endParaRPr>
          </a:p>
          <a:p>
            <a:pPr lvl="1">
              <a:spcBef>
                <a:spcPct val="0"/>
              </a:spcBef>
              <a:spcAft>
                <a:spcPct val="0"/>
              </a:spcAft>
            </a:pPr>
            <a:r>
              <a:rPr lang="en-US" sz="2000" dirty="0" smtClean="0">
                <a:cs typeface="Arial" charset="0"/>
              </a:rPr>
              <a:t>This table definition is saved in Hive’s Metastore.</a:t>
            </a:r>
            <a:endParaRPr lang="en-US" sz="2000" dirty="0">
              <a:cs typeface="Arial" charset="0"/>
            </a:endParaRPr>
          </a:p>
        </p:txBody>
      </p:sp>
    </p:spTree>
    <p:extLst>
      <p:ext uri="{BB962C8B-B14F-4D97-AF65-F5344CB8AC3E}">
        <p14:creationId xmlns:p14="http://schemas.microsoft.com/office/powerpoint/2010/main" val="5189158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1388962" y="231495"/>
            <a:ext cx="6941490" cy="790138"/>
          </a:xfrm>
        </p:spPr>
        <p:txBody>
          <a:bodyPr/>
          <a:lstStyle/>
          <a:p>
            <a:r>
              <a:rPr sz="2800" dirty="0" smtClean="0">
                <a:latin typeface="Arial" charset="0"/>
              </a:rPr>
              <a:t>Topics to be covered</a:t>
            </a:r>
          </a:p>
        </p:txBody>
      </p:sp>
      <p:sp>
        <p:nvSpPr>
          <p:cNvPr id="45" name="Rounded Rectangle 20"/>
          <p:cNvSpPr/>
          <p:nvPr/>
        </p:nvSpPr>
        <p:spPr>
          <a:xfrm>
            <a:off x="1630363" y="2185988"/>
            <a:ext cx="4232275" cy="320675"/>
          </a:xfrm>
          <a:prstGeom prst="rect">
            <a:avLst/>
          </a:prstGeom>
        </p:spPr>
        <p:style>
          <a:lnRef idx="0">
            <a:scrgbClr r="0" g="0" b="0"/>
          </a:lnRef>
          <a:fillRef idx="0">
            <a:scrgbClr r="0" g="0" b="0"/>
          </a:fillRef>
          <a:effectRef idx="0">
            <a:scrgbClr r="0" g="0" b="0"/>
          </a:effectRef>
          <a:fontRef idx="minor">
            <a:schemeClr val="lt1"/>
          </a:fontRef>
        </p:style>
        <p:txBody>
          <a:bodyPr lIns="161290" tIns="0" rIns="161290" bIns="0" spcCol="1270" anchor="ctr"/>
          <a:lstStyle/>
          <a:p>
            <a:pPr defTabSz="533400">
              <a:lnSpc>
                <a:spcPct val="90000"/>
              </a:lnSpc>
              <a:spcAft>
                <a:spcPct val="35000"/>
              </a:spcAft>
              <a:defRPr/>
            </a:pPr>
            <a:endParaRPr lang="en-US" sz="2000" b="1" dirty="0">
              <a:solidFill>
                <a:schemeClr val="tx1"/>
              </a:solidFill>
            </a:endParaRPr>
          </a:p>
        </p:txBody>
      </p:sp>
      <p:sp>
        <p:nvSpPr>
          <p:cNvPr id="40" name="Rounded Rectangle 20"/>
          <p:cNvSpPr/>
          <p:nvPr/>
        </p:nvSpPr>
        <p:spPr>
          <a:xfrm>
            <a:off x="1693863" y="3652838"/>
            <a:ext cx="4232275" cy="319087"/>
          </a:xfrm>
          <a:prstGeom prst="rect">
            <a:avLst/>
          </a:prstGeom>
        </p:spPr>
        <p:style>
          <a:lnRef idx="0">
            <a:scrgbClr r="0" g="0" b="0"/>
          </a:lnRef>
          <a:fillRef idx="0">
            <a:scrgbClr r="0" g="0" b="0"/>
          </a:fillRef>
          <a:effectRef idx="0">
            <a:scrgbClr r="0" g="0" b="0"/>
          </a:effectRef>
          <a:fontRef idx="minor">
            <a:schemeClr val="lt1"/>
          </a:fontRef>
        </p:style>
        <p:txBody>
          <a:bodyPr lIns="161290" tIns="0" rIns="161290" bIns="0" spcCol="1270" anchor="ctr"/>
          <a:lstStyle/>
          <a:p>
            <a:pPr defTabSz="533400">
              <a:lnSpc>
                <a:spcPct val="90000"/>
              </a:lnSpc>
              <a:spcAft>
                <a:spcPct val="35000"/>
              </a:spcAft>
              <a:defRPr/>
            </a:pPr>
            <a:endParaRPr lang="en-US" sz="2000" b="1" dirty="0">
              <a:solidFill>
                <a:schemeClr val="tx1"/>
              </a:solidFill>
            </a:endParaRPr>
          </a:p>
        </p:txBody>
      </p:sp>
      <p:sp>
        <p:nvSpPr>
          <p:cNvPr id="43" name="Rounded Rectangle 20"/>
          <p:cNvSpPr/>
          <p:nvPr/>
        </p:nvSpPr>
        <p:spPr>
          <a:xfrm>
            <a:off x="1698625" y="4957763"/>
            <a:ext cx="5518150" cy="501650"/>
          </a:xfrm>
          <a:prstGeom prst="rect">
            <a:avLst/>
          </a:prstGeom>
        </p:spPr>
        <p:style>
          <a:lnRef idx="0">
            <a:scrgbClr r="0" g="0" b="0"/>
          </a:lnRef>
          <a:fillRef idx="0">
            <a:scrgbClr r="0" g="0" b="0"/>
          </a:fillRef>
          <a:effectRef idx="0">
            <a:scrgbClr r="0" g="0" b="0"/>
          </a:effectRef>
          <a:fontRef idx="minor">
            <a:schemeClr val="lt1"/>
          </a:fontRef>
        </p:style>
        <p:txBody>
          <a:bodyPr lIns="161290" tIns="0" rIns="161290" bIns="0" spcCol="1270" anchor="ctr"/>
          <a:lstStyle/>
          <a:p>
            <a:pPr defTabSz="533400">
              <a:lnSpc>
                <a:spcPct val="90000"/>
              </a:lnSpc>
              <a:spcAft>
                <a:spcPct val="35000"/>
              </a:spcAft>
              <a:defRPr/>
            </a:pPr>
            <a:endParaRPr lang="en-US" sz="2000" b="1" dirty="0">
              <a:solidFill>
                <a:schemeClr val="tx1"/>
              </a:solidFill>
            </a:endParaRPr>
          </a:p>
        </p:txBody>
      </p:sp>
      <p:graphicFrame>
        <p:nvGraphicFramePr>
          <p:cNvPr id="4" name="Diagram 3"/>
          <p:cNvGraphicFramePr/>
          <p:nvPr>
            <p:extLst>
              <p:ext uri="{D42A27DB-BD31-4B8C-83A1-F6EECF244321}">
                <p14:modId xmlns:p14="http://schemas.microsoft.com/office/powerpoint/2010/main" val="2031492473"/>
              </p:ext>
            </p:extLst>
          </p:nvPr>
        </p:nvGraphicFramePr>
        <p:xfrm>
          <a:off x="590309" y="1203767"/>
          <a:ext cx="7249326" cy="48791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311587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1388961" y="231494"/>
            <a:ext cx="7455001" cy="430887"/>
          </a:xfrm>
        </p:spPr>
        <p:txBody>
          <a:bodyPr/>
          <a:lstStyle/>
          <a:p>
            <a:r>
              <a:rPr sz="2800" dirty="0" smtClean="0">
                <a:latin typeface="Arial" charset="0"/>
              </a:rPr>
              <a:t>Hive’s Metastore </a:t>
            </a:r>
            <a:endParaRPr dirty="0" smtClean="0">
              <a:latin typeface="Arial" charset="0"/>
            </a:endParaRPr>
          </a:p>
        </p:txBody>
      </p:sp>
      <p:sp>
        <p:nvSpPr>
          <p:cNvPr id="20483" name="Text Placeholder 2"/>
          <p:cNvSpPr>
            <a:spLocks noGrp="1"/>
          </p:cNvSpPr>
          <p:nvPr>
            <p:ph type="body" sz="quarter" idx="10"/>
          </p:nvPr>
        </p:nvSpPr>
        <p:spPr>
          <a:xfrm>
            <a:off x="578734" y="1214079"/>
            <a:ext cx="8262528" cy="4493538"/>
          </a:xfrm>
        </p:spPr>
        <p:txBody>
          <a:bodyPr/>
          <a:lstStyle/>
          <a:p>
            <a:pPr lvl="1">
              <a:spcBef>
                <a:spcPct val="0"/>
              </a:spcBef>
              <a:spcAft>
                <a:spcPct val="0"/>
              </a:spcAft>
            </a:pPr>
            <a:r>
              <a:rPr lang="en-US" sz="2000" dirty="0" smtClean="0">
                <a:cs typeface="Arial" charset="0"/>
              </a:rPr>
              <a:t>The Hive Metastore is held in a set of tables stored in an RDBMS. </a:t>
            </a:r>
          </a:p>
          <a:p>
            <a:pPr marL="914400" lvl="2" indent="-228600">
              <a:buFont typeface="Wingdings" pitchFamily="2" charset="2"/>
              <a:buChar char="§"/>
            </a:pPr>
            <a:r>
              <a:rPr lang="en-US" dirty="0">
                <a:latin typeface="Arial" charset="0"/>
              </a:rPr>
              <a:t>Typically either Derby (the default) or MySQL. </a:t>
            </a:r>
          </a:p>
          <a:p>
            <a:pPr marL="568325" lvl="3" indent="-222250" algn="just">
              <a:spcBef>
                <a:spcPct val="0"/>
              </a:spcBef>
              <a:spcAft>
                <a:spcPct val="0"/>
              </a:spcAft>
              <a:buNone/>
            </a:pPr>
            <a:endParaRPr dirty="0" smtClean="0">
              <a:latin typeface="Arial" charset="0"/>
              <a:cs typeface="Arial" charset="0"/>
            </a:endParaRPr>
          </a:p>
          <a:p>
            <a:pPr lvl="1">
              <a:spcBef>
                <a:spcPct val="0"/>
              </a:spcBef>
              <a:spcAft>
                <a:spcPct val="0"/>
              </a:spcAft>
            </a:pPr>
            <a:r>
              <a:rPr lang="en-US" sz="2000" dirty="0" smtClean="0">
                <a:cs typeface="Arial" charset="0"/>
              </a:rPr>
              <a:t> The data held in the Metastore includes: </a:t>
            </a:r>
          </a:p>
          <a:p>
            <a:pPr marL="914400" lvl="2" indent="-228600">
              <a:buFont typeface="Wingdings" pitchFamily="2" charset="2"/>
              <a:buChar char="§"/>
            </a:pPr>
            <a:r>
              <a:rPr lang="en-US" dirty="0" smtClean="0">
                <a:latin typeface="Arial" charset="0"/>
              </a:rPr>
              <a:t>Table definitions. </a:t>
            </a:r>
          </a:p>
          <a:p>
            <a:pPr marL="914400" lvl="2" indent="-228600">
              <a:buFont typeface="Wingdings" pitchFamily="2" charset="2"/>
              <a:buChar char="§"/>
            </a:pPr>
            <a:endParaRPr lang="en-US" dirty="0" smtClean="0">
              <a:latin typeface="Arial" charset="0"/>
            </a:endParaRPr>
          </a:p>
          <a:p>
            <a:pPr marL="914400" lvl="2" indent="-228600">
              <a:buFont typeface="Wingdings" pitchFamily="2" charset="2"/>
              <a:buChar char="§"/>
            </a:pPr>
            <a:r>
              <a:rPr lang="en-US" dirty="0" smtClean="0">
                <a:latin typeface="Arial" charset="0"/>
              </a:rPr>
              <a:t>Table name, column names, column data types, etc. </a:t>
            </a:r>
          </a:p>
          <a:p>
            <a:pPr marL="914400" lvl="2" indent="-228600">
              <a:buFont typeface="Wingdings" pitchFamily="2" charset="2"/>
              <a:buChar char="§"/>
            </a:pPr>
            <a:endParaRPr lang="en-US" dirty="0" smtClean="0">
              <a:latin typeface="Arial" charset="0"/>
            </a:endParaRPr>
          </a:p>
          <a:p>
            <a:pPr marL="914400" lvl="2" indent="-228600">
              <a:buFont typeface="Wingdings" pitchFamily="2" charset="2"/>
              <a:buChar char="§"/>
            </a:pPr>
            <a:r>
              <a:rPr lang="en-US" dirty="0" smtClean="0">
                <a:latin typeface="Arial" charset="0"/>
              </a:rPr>
              <a:t>Information on where the table data is stored in HDFS. </a:t>
            </a:r>
          </a:p>
          <a:p>
            <a:pPr marL="914400" lvl="2" indent="-228600">
              <a:buFont typeface="Wingdings" pitchFamily="2" charset="2"/>
              <a:buChar char="§"/>
            </a:pPr>
            <a:endParaRPr lang="en-US" dirty="0" smtClean="0">
              <a:latin typeface="Arial" charset="0"/>
            </a:endParaRPr>
          </a:p>
          <a:p>
            <a:pPr marL="914400" lvl="2" indent="-228600">
              <a:buFont typeface="Wingdings" pitchFamily="2" charset="2"/>
              <a:buChar char="§"/>
            </a:pPr>
            <a:r>
              <a:rPr lang="en-US" dirty="0" smtClean="0">
                <a:latin typeface="Arial" charset="0"/>
              </a:rPr>
              <a:t>Row format of files in the table. </a:t>
            </a:r>
          </a:p>
          <a:p>
            <a:pPr marL="914400" lvl="2" indent="-228600">
              <a:buFont typeface="Wingdings" pitchFamily="2" charset="2"/>
              <a:buChar char="§"/>
            </a:pPr>
            <a:endParaRPr lang="en-US" dirty="0" smtClean="0">
              <a:latin typeface="Arial" charset="0"/>
            </a:endParaRPr>
          </a:p>
          <a:p>
            <a:pPr marL="914400" lvl="2" indent="-228600">
              <a:buFont typeface="Wingdings" pitchFamily="2" charset="2"/>
              <a:buChar char="§"/>
            </a:pPr>
            <a:r>
              <a:rPr lang="en-US" dirty="0" smtClean="0">
                <a:latin typeface="Arial" charset="0"/>
              </a:rPr>
              <a:t>Storage format of the files in the table. </a:t>
            </a:r>
          </a:p>
          <a:p>
            <a:pPr marL="914400" lvl="2" indent="-228600">
              <a:buFont typeface="Wingdings" pitchFamily="2" charset="2"/>
              <a:buChar char="§"/>
            </a:pPr>
            <a:endParaRPr lang="en-US" dirty="0" smtClean="0">
              <a:latin typeface="Arial" charset="0"/>
            </a:endParaRPr>
          </a:p>
          <a:p>
            <a:pPr marL="914400" lvl="2" indent="-228600">
              <a:buFont typeface="Wingdings" pitchFamily="2" charset="2"/>
              <a:buChar char="§"/>
            </a:pPr>
            <a:r>
              <a:rPr lang="en-US" dirty="0" smtClean="0">
                <a:latin typeface="Arial" charset="0"/>
              </a:rPr>
              <a:t>Determines which Input Format and Output Format the </a:t>
            </a:r>
            <a:r>
              <a:rPr lang="en-US" dirty="0" err="1" smtClean="0">
                <a:latin typeface="Arial" charset="0"/>
              </a:rPr>
              <a:t>MapReduce</a:t>
            </a:r>
            <a:r>
              <a:rPr lang="en-US" dirty="0" smtClean="0">
                <a:latin typeface="Arial" charset="0"/>
              </a:rPr>
              <a:t> jobs will use.</a:t>
            </a:r>
            <a:endParaRPr lang="en-US" dirty="0">
              <a:latin typeface="Arial" charset="0"/>
            </a:endParaRPr>
          </a:p>
        </p:txBody>
      </p:sp>
    </p:spTree>
    <p:extLst>
      <p:ext uri="{BB962C8B-B14F-4D97-AF65-F5344CB8AC3E}">
        <p14:creationId xmlns:p14="http://schemas.microsoft.com/office/powerpoint/2010/main" val="7901987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1388962" y="231494"/>
            <a:ext cx="7455001" cy="1432816"/>
          </a:xfrm>
        </p:spPr>
        <p:txBody>
          <a:bodyPr/>
          <a:lstStyle/>
          <a:p>
            <a:r>
              <a:rPr sz="2800" dirty="0" smtClean="0">
                <a:latin typeface="Arial" charset="0"/>
              </a:rPr>
              <a:t>Submitting A Hive Query </a:t>
            </a:r>
            <a:r>
              <a:rPr dirty="0" smtClean="0">
                <a:latin typeface="Arial" charset="0"/>
              </a:rPr>
              <a:t/>
            </a:r>
            <a:br>
              <a:rPr dirty="0" smtClean="0">
                <a:latin typeface="Arial" charset="0"/>
              </a:rPr>
            </a:br>
            <a:endParaRPr dirty="0" smtClean="0">
              <a:latin typeface="Arial" charset="0"/>
            </a:endParaRPr>
          </a:p>
        </p:txBody>
      </p:sp>
      <p:sp>
        <p:nvSpPr>
          <p:cNvPr id="21507" name="Text Placeholder 2"/>
          <p:cNvSpPr>
            <a:spLocks noGrp="1"/>
          </p:cNvSpPr>
          <p:nvPr>
            <p:ph type="body" sz="quarter" idx="10"/>
          </p:nvPr>
        </p:nvSpPr>
        <p:spPr>
          <a:xfrm>
            <a:off x="555584" y="1199045"/>
            <a:ext cx="8268404" cy="1538883"/>
          </a:xfrm>
        </p:spPr>
        <p:txBody>
          <a:bodyPr/>
          <a:lstStyle/>
          <a:p>
            <a:pPr lvl="1">
              <a:spcBef>
                <a:spcPct val="0"/>
              </a:spcBef>
              <a:spcAft>
                <a:spcPct val="0"/>
              </a:spcAft>
            </a:pPr>
            <a:r>
              <a:rPr lang="en-US" sz="2000" dirty="0" smtClean="0">
                <a:cs typeface="Arial" charset="0"/>
              </a:rPr>
              <a:t>When a </a:t>
            </a:r>
            <a:r>
              <a:rPr lang="en-US" sz="2000" b="1" dirty="0" err="1" smtClean="0">
                <a:cs typeface="Arial" charset="0"/>
              </a:rPr>
              <a:t>HiveQL</a:t>
            </a:r>
            <a:r>
              <a:rPr lang="en-US" sz="2000" dirty="0" smtClean="0">
                <a:cs typeface="Arial" charset="0"/>
              </a:rPr>
              <a:t> query is submitted, the Hive interpreter on the client machine converts it into one or more </a:t>
            </a:r>
            <a:r>
              <a:rPr lang="en-US" sz="2000" dirty="0" err="1" smtClean="0">
                <a:cs typeface="Arial" charset="0"/>
              </a:rPr>
              <a:t>MapReduce</a:t>
            </a:r>
            <a:r>
              <a:rPr lang="en-US" sz="2000" dirty="0" smtClean="0">
                <a:cs typeface="Arial" charset="0"/>
              </a:rPr>
              <a:t> jobs.</a:t>
            </a:r>
          </a:p>
          <a:p>
            <a:pPr lvl="1">
              <a:spcBef>
                <a:spcPct val="0"/>
              </a:spcBef>
              <a:spcAft>
                <a:spcPct val="0"/>
              </a:spcAft>
            </a:pPr>
            <a:endParaRPr lang="en-US" sz="2000" dirty="0" smtClean="0">
              <a:cs typeface="Arial" charset="0"/>
            </a:endParaRPr>
          </a:p>
          <a:p>
            <a:pPr lvl="1">
              <a:spcBef>
                <a:spcPct val="0"/>
              </a:spcBef>
              <a:spcAft>
                <a:spcPct val="0"/>
              </a:spcAft>
            </a:pPr>
            <a:r>
              <a:rPr lang="en-US" sz="2000" dirty="0" smtClean="0">
                <a:cs typeface="Arial" charset="0"/>
              </a:rPr>
              <a:t>The </a:t>
            </a:r>
            <a:r>
              <a:rPr lang="en-US" sz="2000" dirty="0" err="1" smtClean="0">
                <a:cs typeface="Arial" charset="0"/>
              </a:rPr>
              <a:t>MapReduce</a:t>
            </a:r>
            <a:r>
              <a:rPr lang="en-US" sz="2000" dirty="0" smtClean="0">
                <a:cs typeface="Arial" charset="0"/>
              </a:rPr>
              <a:t> jobs are then submitted to the cluster by the interpreter.</a:t>
            </a:r>
            <a:endParaRPr lang="en-US" sz="2000" dirty="0">
              <a:cs typeface="Arial" charset="0"/>
            </a:endParaRPr>
          </a:p>
        </p:txBody>
      </p:sp>
    </p:spTree>
    <p:extLst>
      <p:ext uri="{BB962C8B-B14F-4D97-AF65-F5344CB8AC3E}">
        <p14:creationId xmlns:p14="http://schemas.microsoft.com/office/powerpoint/2010/main" val="25272638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1365813" y="243068"/>
            <a:ext cx="7478150" cy="960329"/>
          </a:xfrm>
        </p:spPr>
        <p:txBody>
          <a:bodyPr/>
          <a:lstStyle/>
          <a:p>
            <a:r>
              <a:rPr sz="2800" dirty="0" smtClean="0">
                <a:latin typeface="Arial" charset="0"/>
              </a:rPr>
              <a:t>External Table</a:t>
            </a:r>
          </a:p>
        </p:txBody>
      </p:sp>
      <p:sp>
        <p:nvSpPr>
          <p:cNvPr id="22531" name="Text Placeholder 2"/>
          <p:cNvSpPr>
            <a:spLocks noGrp="1"/>
          </p:cNvSpPr>
          <p:nvPr>
            <p:ph type="body" sz="quarter" idx="10"/>
          </p:nvPr>
        </p:nvSpPr>
        <p:spPr>
          <a:xfrm>
            <a:off x="649850" y="1237367"/>
            <a:ext cx="8262897" cy="1538883"/>
          </a:xfrm>
        </p:spPr>
        <p:txBody>
          <a:bodyPr/>
          <a:lstStyle/>
          <a:p>
            <a:pPr lvl="1">
              <a:spcBef>
                <a:spcPct val="0"/>
              </a:spcBef>
              <a:spcAft>
                <a:spcPct val="0"/>
              </a:spcAft>
            </a:pPr>
            <a:r>
              <a:rPr lang="en-US" sz="2000" dirty="0" smtClean="0">
                <a:cs typeface="Arial" charset="0"/>
              </a:rPr>
              <a:t>It is possible to create a table which points to an existing directory rather than having the directory automatically created under </a:t>
            </a:r>
            <a:r>
              <a:rPr lang="en-US" sz="2000" b="1" dirty="0" smtClean="0">
                <a:cs typeface="Arial" charset="0"/>
              </a:rPr>
              <a:t>/user/hive/warehouse</a:t>
            </a:r>
            <a:r>
              <a:rPr lang="en-US" sz="2000" dirty="0" smtClean="0">
                <a:cs typeface="Arial" charset="0"/>
              </a:rPr>
              <a:t>.</a:t>
            </a:r>
          </a:p>
          <a:p>
            <a:pPr lvl="1">
              <a:spcBef>
                <a:spcPct val="0"/>
              </a:spcBef>
              <a:spcAft>
                <a:spcPct val="0"/>
              </a:spcAft>
            </a:pPr>
            <a:endParaRPr lang="en-US" sz="2000" dirty="0" smtClean="0">
              <a:cs typeface="Arial" charset="0"/>
            </a:endParaRPr>
          </a:p>
          <a:p>
            <a:pPr lvl="1">
              <a:spcBef>
                <a:spcPct val="0"/>
              </a:spcBef>
              <a:spcAft>
                <a:spcPct val="0"/>
              </a:spcAft>
            </a:pPr>
            <a:r>
              <a:rPr lang="en-US" sz="2000" dirty="0" smtClean="0">
                <a:cs typeface="Arial" charset="0"/>
              </a:rPr>
              <a:t> This is known as an external table. </a:t>
            </a:r>
            <a:endParaRPr lang="en-US" sz="2000" dirty="0">
              <a:cs typeface="Arial" charset="0"/>
            </a:endParaRPr>
          </a:p>
        </p:txBody>
      </p:sp>
      <p:sp>
        <p:nvSpPr>
          <p:cNvPr id="5" name="Rounded Rectangle 4"/>
          <p:cNvSpPr/>
          <p:nvPr/>
        </p:nvSpPr>
        <p:spPr>
          <a:xfrm>
            <a:off x="557253" y="2892699"/>
            <a:ext cx="8008882" cy="244365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nSpc>
                <a:spcPct val="150000"/>
              </a:lnSpc>
              <a:defRPr/>
            </a:pPr>
            <a:r>
              <a:rPr lang="en-US" b="1" dirty="0" smtClean="0">
                <a:solidFill>
                  <a:schemeClr val="tx1"/>
                </a:solidFill>
              </a:rPr>
              <a:t>CREATE EXTERNAL TABLE </a:t>
            </a:r>
            <a:r>
              <a:rPr lang="en-US" dirty="0" smtClean="0"/>
              <a:t>movies (id INT, name STRING, year INT)</a:t>
            </a:r>
          </a:p>
          <a:p>
            <a:pPr>
              <a:lnSpc>
                <a:spcPct val="150000"/>
              </a:lnSpc>
              <a:defRPr/>
            </a:pPr>
            <a:r>
              <a:rPr lang="en-US" dirty="0" smtClean="0"/>
              <a:t> </a:t>
            </a:r>
            <a:r>
              <a:rPr lang="en-US" b="1" dirty="0" smtClean="0"/>
              <a:t>ROW FORMAT DELIMITED</a:t>
            </a:r>
          </a:p>
          <a:p>
            <a:pPr>
              <a:lnSpc>
                <a:spcPct val="150000"/>
              </a:lnSpc>
              <a:defRPr/>
            </a:pPr>
            <a:r>
              <a:rPr lang="en-US" dirty="0" smtClean="0"/>
              <a:t>  </a:t>
            </a:r>
            <a:r>
              <a:rPr lang="en-US" b="1" dirty="0" smtClean="0"/>
              <a:t>FIELDS TERMINATED BY </a:t>
            </a:r>
            <a:r>
              <a:rPr lang="en-US" dirty="0" smtClean="0"/>
              <a:t>','</a:t>
            </a:r>
          </a:p>
          <a:p>
            <a:pPr>
              <a:lnSpc>
                <a:spcPct val="150000"/>
              </a:lnSpc>
              <a:defRPr/>
            </a:pPr>
            <a:r>
              <a:rPr lang="en-US" dirty="0" smtClean="0"/>
              <a:t>  </a:t>
            </a:r>
            <a:r>
              <a:rPr lang="en-US" b="1" dirty="0" smtClean="0"/>
              <a:t>STORED AS TEXTFILE</a:t>
            </a:r>
          </a:p>
          <a:p>
            <a:pPr>
              <a:lnSpc>
                <a:spcPct val="150000"/>
              </a:lnSpc>
              <a:defRPr/>
            </a:pPr>
            <a:r>
              <a:rPr lang="en-US" dirty="0" smtClean="0">
                <a:solidFill>
                  <a:srgbClr val="FF0000"/>
                </a:solidFill>
              </a:rPr>
              <a:t>  </a:t>
            </a:r>
            <a:r>
              <a:rPr lang="en-US" b="1" dirty="0" smtClean="0">
                <a:solidFill>
                  <a:schemeClr val="tx1"/>
                </a:solidFill>
              </a:rPr>
              <a:t> LOCATION  </a:t>
            </a:r>
            <a:r>
              <a:rPr lang="en-US" dirty="0" smtClean="0">
                <a:solidFill>
                  <a:schemeClr val="tx1"/>
                </a:solidFill>
              </a:rPr>
              <a:t>‘ /user/ian/movieFileDirectory ’</a:t>
            </a:r>
            <a:endParaRPr lang="en-US" dirty="0">
              <a:solidFill>
                <a:schemeClr val="tx1"/>
              </a:solidFill>
            </a:endParaRPr>
          </a:p>
        </p:txBody>
      </p:sp>
    </p:spTree>
    <p:extLst>
      <p:ext uri="{BB962C8B-B14F-4D97-AF65-F5344CB8AC3E}">
        <p14:creationId xmlns:p14="http://schemas.microsoft.com/office/powerpoint/2010/main" val="7630158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4237" y="254643"/>
            <a:ext cx="7431851" cy="967711"/>
          </a:xfrm>
        </p:spPr>
        <p:txBody>
          <a:bodyPr/>
          <a:lstStyle/>
          <a:p>
            <a:r>
              <a:rPr lang="en-US" sz="2800" dirty="0" smtClean="0">
                <a:latin typeface="Arial" charset="0"/>
              </a:rPr>
              <a:t>External Table (cont’d)</a:t>
            </a:r>
            <a:endParaRPr lang="en-US" sz="2800" dirty="0"/>
          </a:p>
        </p:txBody>
      </p:sp>
      <p:sp>
        <p:nvSpPr>
          <p:cNvPr id="3" name="Text Placeholder 2"/>
          <p:cNvSpPr>
            <a:spLocks noGrp="1"/>
          </p:cNvSpPr>
          <p:nvPr>
            <p:ph type="body" sz="quarter" idx="10"/>
          </p:nvPr>
        </p:nvSpPr>
        <p:spPr>
          <a:xfrm>
            <a:off x="578734" y="1176140"/>
            <a:ext cx="8256829" cy="2400657"/>
          </a:xfrm>
        </p:spPr>
        <p:txBody>
          <a:bodyPr/>
          <a:lstStyle/>
          <a:p>
            <a:pPr lvl="1">
              <a:lnSpc>
                <a:spcPct val="150000"/>
              </a:lnSpc>
              <a:spcBef>
                <a:spcPct val="0"/>
              </a:spcBef>
              <a:spcAft>
                <a:spcPct val="0"/>
              </a:spcAft>
            </a:pPr>
            <a:r>
              <a:rPr lang="en-US" sz="2000" dirty="0">
                <a:cs typeface="Arial" charset="0"/>
              </a:rPr>
              <a:t>External Tables </a:t>
            </a:r>
          </a:p>
          <a:p>
            <a:pPr marL="914400" lvl="2" indent="-228600">
              <a:buFont typeface="Wingdings" pitchFamily="2" charset="2"/>
              <a:buChar char="§"/>
            </a:pPr>
            <a:r>
              <a:rPr lang="en-US" dirty="0">
                <a:latin typeface="Arial" charset="0"/>
              </a:rPr>
              <a:t>Creates a table and points to a specified directory in </a:t>
            </a:r>
            <a:r>
              <a:rPr lang="en-US" b="1" dirty="0">
                <a:latin typeface="Arial" charset="0"/>
              </a:rPr>
              <a:t>HDFS</a:t>
            </a:r>
            <a:r>
              <a:rPr lang="en-US" dirty="0" smtClean="0">
                <a:latin typeface="Arial" charset="0"/>
              </a:rPr>
              <a:t>.</a:t>
            </a:r>
          </a:p>
          <a:p>
            <a:pPr marL="914400" lvl="2" indent="-228600">
              <a:buFont typeface="Wingdings" pitchFamily="2" charset="2"/>
              <a:buChar char="§"/>
            </a:pPr>
            <a:endParaRPr lang="en-US" dirty="0">
              <a:latin typeface="Arial" charset="0"/>
            </a:endParaRPr>
          </a:p>
          <a:p>
            <a:pPr marL="914400" lvl="2" indent="-228600">
              <a:buFont typeface="Wingdings" pitchFamily="2" charset="2"/>
              <a:buChar char="§"/>
            </a:pPr>
            <a:r>
              <a:rPr lang="en-US" dirty="0">
                <a:latin typeface="Arial" charset="0"/>
              </a:rPr>
              <a:t>Hive does not use a default location for this table.  </a:t>
            </a:r>
            <a:endParaRPr lang="en-US" dirty="0" smtClean="0">
              <a:latin typeface="Arial" charset="0"/>
            </a:endParaRPr>
          </a:p>
          <a:p>
            <a:pPr marL="914400" lvl="2" indent="-228600">
              <a:buFont typeface="Wingdings" pitchFamily="2" charset="2"/>
              <a:buChar char="§"/>
            </a:pPr>
            <a:endParaRPr lang="en-US" dirty="0">
              <a:latin typeface="Arial" charset="0"/>
            </a:endParaRPr>
          </a:p>
          <a:p>
            <a:pPr marL="914400" lvl="2" indent="-228600">
              <a:buFont typeface="Wingdings" pitchFamily="2" charset="2"/>
              <a:buChar char="§"/>
            </a:pPr>
            <a:r>
              <a:rPr lang="en-US" dirty="0">
                <a:latin typeface="Arial" charset="0"/>
              </a:rPr>
              <a:t>Very useful for existing data. </a:t>
            </a:r>
            <a:endParaRPr lang="en-US" dirty="0" smtClean="0">
              <a:latin typeface="Arial" charset="0"/>
            </a:endParaRPr>
          </a:p>
          <a:p>
            <a:pPr marL="914400" lvl="2" indent="-228600">
              <a:buFont typeface="Wingdings" pitchFamily="2" charset="2"/>
              <a:buChar char="§"/>
            </a:pPr>
            <a:endParaRPr lang="en-US" dirty="0">
              <a:latin typeface="Arial" charset="0"/>
            </a:endParaRPr>
          </a:p>
          <a:p>
            <a:pPr marL="914400" lvl="2" indent="-228600">
              <a:buFont typeface="Wingdings" pitchFamily="2" charset="2"/>
              <a:buChar char="§"/>
            </a:pPr>
            <a:r>
              <a:rPr lang="en-US" b="1" dirty="0">
                <a:latin typeface="Arial" charset="0"/>
              </a:rPr>
              <a:t>DROPing</a:t>
            </a:r>
            <a:r>
              <a:rPr lang="en-US" dirty="0">
                <a:latin typeface="Arial" charset="0"/>
              </a:rPr>
              <a:t> an External Table only removes metadata.</a:t>
            </a:r>
          </a:p>
        </p:txBody>
      </p:sp>
    </p:spTree>
    <p:extLst>
      <p:ext uri="{BB962C8B-B14F-4D97-AF65-F5344CB8AC3E}">
        <p14:creationId xmlns:p14="http://schemas.microsoft.com/office/powerpoint/2010/main" val="15449364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1388962" y="231494"/>
            <a:ext cx="7455001" cy="956137"/>
          </a:xfrm>
        </p:spPr>
        <p:txBody>
          <a:bodyPr/>
          <a:lstStyle/>
          <a:p>
            <a:r>
              <a:rPr sz="2800" dirty="0" smtClean="0">
                <a:latin typeface="Arial" charset="0"/>
              </a:rPr>
              <a:t>Table operations</a:t>
            </a:r>
          </a:p>
        </p:txBody>
      </p:sp>
      <p:sp>
        <p:nvSpPr>
          <p:cNvPr id="23555" name="Text Placeholder 2"/>
          <p:cNvSpPr>
            <a:spLocks noGrp="1"/>
          </p:cNvSpPr>
          <p:nvPr>
            <p:ph type="body" sz="quarter" idx="10"/>
          </p:nvPr>
        </p:nvSpPr>
        <p:spPr>
          <a:xfrm>
            <a:off x="578734" y="1210621"/>
            <a:ext cx="8303128" cy="4524315"/>
          </a:xfrm>
        </p:spPr>
        <p:txBody>
          <a:bodyPr/>
          <a:lstStyle/>
          <a:p>
            <a:pPr lvl="1">
              <a:spcBef>
                <a:spcPct val="0"/>
              </a:spcBef>
              <a:spcAft>
                <a:spcPct val="0"/>
              </a:spcAft>
            </a:pPr>
            <a:r>
              <a:rPr b="1" dirty="0" smtClean="0">
                <a:latin typeface="Arial" charset="0"/>
                <a:cs typeface="Arial" charset="0"/>
              </a:rPr>
              <a:t> </a:t>
            </a:r>
            <a:r>
              <a:rPr lang="en-US" sz="2000" b="1" dirty="0" smtClean="0">
                <a:cs typeface="Arial" charset="0"/>
              </a:rPr>
              <a:t>VIEW </a:t>
            </a:r>
            <a:r>
              <a:rPr lang="en-US" sz="2000" dirty="0" smtClean="0">
                <a:cs typeface="Arial" charset="0"/>
              </a:rPr>
              <a:t>Table Definitions </a:t>
            </a:r>
          </a:p>
          <a:p>
            <a:pPr marL="914400" lvl="2" indent="-228600">
              <a:buFont typeface="Wingdings" pitchFamily="2" charset="2"/>
              <a:buChar char="§"/>
            </a:pPr>
            <a:r>
              <a:rPr lang="en-US" dirty="0" smtClean="0">
                <a:latin typeface="Arial" charset="0"/>
              </a:rPr>
              <a:t>DESCRIBE t (to see the columns of  the table).</a:t>
            </a:r>
          </a:p>
          <a:p>
            <a:pPr marL="914400" lvl="2" indent="-228600">
              <a:buFont typeface="Wingdings" pitchFamily="2" charset="2"/>
              <a:buChar char="§"/>
            </a:pPr>
            <a:endParaRPr lang="en-US" dirty="0">
              <a:latin typeface="Arial" charset="0"/>
            </a:endParaRPr>
          </a:p>
          <a:p>
            <a:pPr marL="914400" lvl="2" indent="-228600">
              <a:buFont typeface="Wingdings" pitchFamily="2" charset="2"/>
              <a:buChar char="§"/>
            </a:pPr>
            <a:r>
              <a:rPr lang="en-US" dirty="0" smtClean="0">
                <a:latin typeface="Arial" charset="0"/>
              </a:rPr>
              <a:t>DESCRIBE EXTENDED t (to see detailed description of the table).</a:t>
            </a:r>
          </a:p>
          <a:p>
            <a:pPr marL="914400" lvl="2" indent="-228600">
              <a:buFont typeface="Wingdings" pitchFamily="2" charset="2"/>
              <a:buChar char="§"/>
            </a:pPr>
            <a:endParaRPr lang="en-US" dirty="0" smtClean="0">
              <a:latin typeface="Arial" charset="0"/>
            </a:endParaRPr>
          </a:p>
          <a:p>
            <a:pPr lvl="1">
              <a:spcBef>
                <a:spcPct val="0"/>
              </a:spcBef>
              <a:spcAft>
                <a:spcPct val="0"/>
              </a:spcAft>
            </a:pPr>
            <a:r>
              <a:rPr lang="en-US" sz="2000" dirty="0" smtClean="0">
                <a:cs typeface="Arial" charset="0"/>
              </a:rPr>
              <a:t> </a:t>
            </a:r>
            <a:r>
              <a:rPr lang="en-US" sz="2000" b="1" dirty="0" smtClean="0">
                <a:cs typeface="Arial" charset="0"/>
              </a:rPr>
              <a:t>DELETE </a:t>
            </a:r>
            <a:r>
              <a:rPr lang="en-US" sz="2000" dirty="0" smtClean="0">
                <a:cs typeface="Arial" charset="0"/>
              </a:rPr>
              <a:t>the Table </a:t>
            </a:r>
          </a:p>
          <a:p>
            <a:pPr marL="914400" lvl="2" indent="-228600">
              <a:buFont typeface="Wingdings" pitchFamily="2" charset="2"/>
              <a:buChar char="§"/>
            </a:pPr>
            <a:r>
              <a:rPr lang="en-US" dirty="0" smtClean="0">
                <a:latin typeface="Arial" charset="0"/>
              </a:rPr>
              <a:t>DROP TABLE t (to delete the table).</a:t>
            </a:r>
          </a:p>
          <a:p>
            <a:pPr>
              <a:spcBef>
                <a:spcPct val="0"/>
              </a:spcBef>
              <a:spcAft>
                <a:spcPct val="0"/>
              </a:spcAft>
              <a:buFont typeface="Wingdings" pitchFamily="2" charset="2"/>
              <a:buChar char="q"/>
            </a:pPr>
            <a:endParaRPr dirty="0" smtClean="0">
              <a:latin typeface="Arial" charset="0"/>
              <a:cs typeface="Arial" charset="0"/>
            </a:endParaRPr>
          </a:p>
          <a:p>
            <a:pPr lvl="1">
              <a:spcBef>
                <a:spcPct val="0"/>
              </a:spcBef>
              <a:spcAft>
                <a:spcPct val="0"/>
              </a:spcAft>
            </a:pPr>
            <a:r>
              <a:rPr lang="en-US" sz="2000" b="1" dirty="0" smtClean="0">
                <a:cs typeface="Arial" charset="0"/>
              </a:rPr>
              <a:t> ALTER </a:t>
            </a:r>
            <a:r>
              <a:rPr lang="en-US" sz="2000" dirty="0" smtClean="0">
                <a:cs typeface="Arial" charset="0"/>
              </a:rPr>
              <a:t>structure of existing tables </a:t>
            </a:r>
          </a:p>
          <a:p>
            <a:pPr marL="914400" lvl="2" indent="-228600">
              <a:buFont typeface="Wingdings" pitchFamily="2" charset="2"/>
              <a:buChar char="§"/>
            </a:pPr>
            <a:r>
              <a:rPr lang="en-US" dirty="0" smtClean="0">
                <a:latin typeface="Arial" charset="0"/>
              </a:rPr>
              <a:t>Add and remove partitions. </a:t>
            </a:r>
          </a:p>
          <a:p>
            <a:pPr marL="914400" lvl="2" indent="-228600">
              <a:buFont typeface="Wingdings" pitchFamily="2" charset="2"/>
              <a:buChar char="§"/>
            </a:pPr>
            <a:endParaRPr lang="en-US" dirty="0" smtClean="0">
              <a:latin typeface="Arial" charset="0"/>
            </a:endParaRPr>
          </a:p>
          <a:p>
            <a:pPr marL="914400" lvl="2" indent="-228600">
              <a:buFont typeface="Wingdings" pitchFamily="2" charset="2"/>
              <a:buChar char="§"/>
            </a:pPr>
            <a:r>
              <a:rPr lang="en-US" dirty="0" smtClean="0">
                <a:latin typeface="Arial" charset="0"/>
              </a:rPr>
              <a:t>Rename a table/modify properties. </a:t>
            </a:r>
          </a:p>
          <a:p>
            <a:pPr marL="914400" lvl="2" indent="-228600">
              <a:buFont typeface="Wingdings" pitchFamily="2" charset="2"/>
              <a:buChar char="§"/>
            </a:pPr>
            <a:endParaRPr lang="en-US" dirty="0" smtClean="0">
              <a:latin typeface="Arial" charset="0"/>
            </a:endParaRPr>
          </a:p>
          <a:p>
            <a:pPr marL="914400" lvl="2" indent="-228600">
              <a:buFont typeface="Wingdings" pitchFamily="2" charset="2"/>
              <a:buChar char="§"/>
            </a:pPr>
            <a:r>
              <a:rPr lang="en-US" dirty="0" smtClean="0">
                <a:latin typeface="Arial" charset="0"/>
              </a:rPr>
              <a:t>Modify Columns. </a:t>
            </a:r>
          </a:p>
          <a:p>
            <a:pPr marL="914400" lvl="2" indent="-228600">
              <a:buFont typeface="Wingdings" pitchFamily="2" charset="2"/>
              <a:buChar char="§"/>
            </a:pPr>
            <a:endParaRPr lang="en-US" dirty="0" smtClean="0">
              <a:latin typeface="Arial" charset="0"/>
            </a:endParaRPr>
          </a:p>
          <a:p>
            <a:pPr marL="914400" lvl="2" indent="-228600">
              <a:buFont typeface="Wingdings" pitchFamily="2" charset="2"/>
              <a:buChar char="§"/>
            </a:pPr>
            <a:r>
              <a:rPr lang="en-US" dirty="0" smtClean="0">
                <a:latin typeface="Arial" charset="0"/>
              </a:rPr>
              <a:t>Change a table’s location. </a:t>
            </a:r>
            <a:endParaRPr lang="en-US" dirty="0">
              <a:latin typeface="Arial" charset="0"/>
            </a:endParaRPr>
          </a:p>
        </p:txBody>
      </p:sp>
    </p:spTree>
    <p:extLst>
      <p:ext uri="{BB962C8B-B14F-4D97-AF65-F5344CB8AC3E}">
        <p14:creationId xmlns:p14="http://schemas.microsoft.com/office/powerpoint/2010/main" val="22866748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1388962" y="231494"/>
            <a:ext cx="7455001" cy="908841"/>
          </a:xfrm>
        </p:spPr>
        <p:txBody>
          <a:bodyPr/>
          <a:lstStyle/>
          <a:p>
            <a:r>
              <a:rPr sz="2800" dirty="0" smtClean="0">
                <a:latin typeface="Arial" charset="0"/>
              </a:rPr>
              <a:t>Table operations (cont’d)</a:t>
            </a:r>
          </a:p>
        </p:txBody>
      </p:sp>
      <p:sp>
        <p:nvSpPr>
          <p:cNvPr id="24579" name="Text Placeholder 4"/>
          <p:cNvSpPr>
            <a:spLocks noGrp="1"/>
          </p:cNvSpPr>
          <p:nvPr>
            <p:ph type="body" sz="quarter" idx="10"/>
          </p:nvPr>
        </p:nvSpPr>
        <p:spPr>
          <a:xfrm>
            <a:off x="578734" y="1199045"/>
            <a:ext cx="8279979" cy="4062651"/>
          </a:xfrm>
        </p:spPr>
        <p:txBody>
          <a:bodyPr/>
          <a:lstStyle/>
          <a:p>
            <a:pPr lvl="1">
              <a:lnSpc>
                <a:spcPct val="150000"/>
              </a:lnSpc>
              <a:spcBef>
                <a:spcPct val="0"/>
              </a:spcBef>
              <a:spcAft>
                <a:spcPct val="0"/>
              </a:spcAft>
            </a:pPr>
            <a:r>
              <a:rPr sz="2000" dirty="0" smtClean="0">
                <a:latin typeface="Arial" charset="0"/>
                <a:cs typeface="Arial" charset="0"/>
              </a:rPr>
              <a:t> </a:t>
            </a:r>
            <a:r>
              <a:rPr lang="en-US" sz="2000" dirty="0" smtClean="0">
                <a:cs typeface="Arial" charset="0"/>
              </a:rPr>
              <a:t>Examples</a:t>
            </a:r>
          </a:p>
          <a:p>
            <a:pPr marL="914400" lvl="2" indent="-228600">
              <a:buFont typeface="Wingdings" pitchFamily="2" charset="2"/>
              <a:buChar char="§"/>
            </a:pPr>
            <a:r>
              <a:rPr lang="en-US" dirty="0" smtClean="0">
                <a:latin typeface="Arial" charset="0"/>
              </a:rPr>
              <a:t>ALTER TABLE t </a:t>
            </a:r>
            <a:r>
              <a:rPr lang="en-US" b="1" dirty="0" smtClean="0">
                <a:latin typeface="Arial" charset="0"/>
              </a:rPr>
              <a:t>ADD PARTITION </a:t>
            </a:r>
            <a:r>
              <a:rPr lang="en-US" dirty="0" smtClean="0">
                <a:latin typeface="Arial" charset="0"/>
              </a:rPr>
              <a:t>(</a:t>
            </a:r>
            <a:r>
              <a:rPr lang="en-US" dirty="0" err="1" smtClean="0">
                <a:latin typeface="Arial" charset="0"/>
              </a:rPr>
              <a:t>part_col</a:t>
            </a:r>
            <a:r>
              <a:rPr lang="en-US" dirty="0" smtClean="0">
                <a:latin typeface="Arial" charset="0"/>
              </a:rPr>
              <a:t>='</a:t>
            </a:r>
            <a:r>
              <a:rPr lang="en-US" dirty="0" err="1" smtClean="0">
                <a:latin typeface="Arial" charset="0"/>
              </a:rPr>
              <a:t>val</a:t>
            </a:r>
            <a:r>
              <a:rPr lang="en-US" dirty="0" smtClean="0">
                <a:latin typeface="Arial" charset="0"/>
              </a:rPr>
              <a:t>')</a:t>
            </a:r>
          </a:p>
          <a:p>
            <a:pPr marL="914400" lvl="2" indent="-228600">
              <a:buFont typeface="Wingdings" pitchFamily="2" charset="2"/>
              <a:buChar char="§"/>
            </a:pPr>
            <a:endParaRPr lang="en-US" dirty="0" smtClean="0">
              <a:latin typeface="Arial" charset="0"/>
            </a:endParaRPr>
          </a:p>
          <a:p>
            <a:pPr marL="914400" lvl="2" indent="-228600">
              <a:buFont typeface="Wingdings" pitchFamily="2" charset="2"/>
              <a:buChar char="§"/>
            </a:pPr>
            <a:r>
              <a:rPr lang="en-US" dirty="0" smtClean="0">
                <a:latin typeface="Arial" charset="0"/>
              </a:rPr>
              <a:t>ALTER TABLE t </a:t>
            </a:r>
            <a:r>
              <a:rPr lang="en-US" b="1" dirty="0" smtClean="0">
                <a:latin typeface="Arial" charset="0"/>
              </a:rPr>
              <a:t>DROP PARTITION </a:t>
            </a:r>
            <a:r>
              <a:rPr lang="en-US" dirty="0" smtClean="0">
                <a:latin typeface="Arial" charset="0"/>
              </a:rPr>
              <a:t>(</a:t>
            </a:r>
            <a:r>
              <a:rPr lang="en-US" dirty="0" err="1" smtClean="0">
                <a:latin typeface="Arial" charset="0"/>
              </a:rPr>
              <a:t>part_col</a:t>
            </a:r>
            <a:r>
              <a:rPr lang="en-US" dirty="0" smtClean="0">
                <a:latin typeface="Arial" charset="0"/>
              </a:rPr>
              <a:t>='</a:t>
            </a:r>
            <a:r>
              <a:rPr lang="en-US" dirty="0" err="1" smtClean="0">
                <a:latin typeface="Arial" charset="0"/>
              </a:rPr>
              <a:t>val</a:t>
            </a:r>
            <a:r>
              <a:rPr lang="en-US" dirty="0" smtClean="0">
                <a:latin typeface="Arial" charset="0"/>
              </a:rPr>
              <a:t>')</a:t>
            </a:r>
          </a:p>
          <a:p>
            <a:pPr marL="914400" lvl="2" indent="-228600">
              <a:buFont typeface="Wingdings" pitchFamily="2" charset="2"/>
              <a:buChar char="§"/>
            </a:pPr>
            <a:endParaRPr lang="en-US" dirty="0" smtClean="0">
              <a:latin typeface="Arial" charset="0"/>
            </a:endParaRPr>
          </a:p>
          <a:p>
            <a:pPr marL="914400" lvl="2" indent="-228600">
              <a:buFont typeface="Wingdings" pitchFamily="2" charset="2"/>
              <a:buChar char="§"/>
            </a:pPr>
            <a:r>
              <a:rPr lang="en-US" dirty="0" smtClean="0">
                <a:latin typeface="Arial" charset="0"/>
              </a:rPr>
              <a:t>ALTER TABLE t </a:t>
            </a:r>
            <a:r>
              <a:rPr lang="en-US" b="1" dirty="0" smtClean="0">
                <a:latin typeface="Arial" charset="0"/>
              </a:rPr>
              <a:t>RENAME</a:t>
            </a:r>
            <a:r>
              <a:rPr lang="en-US" dirty="0" smtClean="0">
                <a:latin typeface="Arial" charset="0"/>
              </a:rPr>
              <a:t> TO x</a:t>
            </a:r>
          </a:p>
          <a:p>
            <a:pPr marL="914400" lvl="2" indent="-228600">
              <a:buFont typeface="Wingdings" pitchFamily="2" charset="2"/>
              <a:buChar char="§"/>
            </a:pPr>
            <a:endParaRPr lang="en-US" dirty="0" smtClean="0">
              <a:latin typeface="Arial" charset="0"/>
            </a:endParaRPr>
          </a:p>
          <a:p>
            <a:pPr marL="914400" lvl="2" indent="-228600">
              <a:buFont typeface="Wingdings" pitchFamily="2" charset="2"/>
              <a:buChar char="§"/>
            </a:pPr>
            <a:r>
              <a:rPr lang="en-US" dirty="0" smtClean="0">
                <a:latin typeface="Arial" charset="0"/>
              </a:rPr>
              <a:t>ALTER TABLE t </a:t>
            </a:r>
            <a:r>
              <a:rPr lang="en-US" b="1" dirty="0" smtClean="0">
                <a:latin typeface="Arial" charset="0"/>
              </a:rPr>
              <a:t>CHANGE</a:t>
            </a:r>
            <a:r>
              <a:rPr lang="en-US" dirty="0" smtClean="0">
                <a:latin typeface="Arial" charset="0"/>
              </a:rPr>
              <a:t> </a:t>
            </a:r>
            <a:r>
              <a:rPr lang="en-US" dirty="0" err="1" smtClean="0">
                <a:latin typeface="Arial" charset="0"/>
              </a:rPr>
              <a:t>old_name</a:t>
            </a:r>
            <a:r>
              <a:rPr lang="en-US" dirty="0" smtClean="0">
                <a:latin typeface="Arial" charset="0"/>
              </a:rPr>
              <a:t> </a:t>
            </a:r>
            <a:r>
              <a:rPr lang="en-US" dirty="0" err="1" smtClean="0">
                <a:latin typeface="Arial" charset="0"/>
              </a:rPr>
              <a:t>new_name</a:t>
            </a:r>
            <a:r>
              <a:rPr lang="en-US" dirty="0" smtClean="0">
                <a:latin typeface="Arial" charset="0"/>
              </a:rPr>
              <a:t> </a:t>
            </a:r>
            <a:r>
              <a:rPr lang="en-US" dirty="0" err="1" smtClean="0">
                <a:latin typeface="Arial" charset="0"/>
              </a:rPr>
              <a:t>new_type</a:t>
            </a:r>
            <a:endParaRPr lang="en-US" dirty="0" smtClean="0">
              <a:latin typeface="Arial" charset="0"/>
            </a:endParaRPr>
          </a:p>
          <a:p>
            <a:pPr marL="914400" lvl="2" indent="-228600">
              <a:buFont typeface="Wingdings" pitchFamily="2" charset="2"/>
              <a:buChar char="§"/>
            </a:pPr>
            <a:endParaRPr lang="en-US" dirty="0" smtClean="0">
              <a:latin typeface="Arial" charset="0"/>
            </a:endParaRPr>
          </a:p>
          <a:p>
            <a:pPr marL="914400" lvl="2" indent="-228600">
              <a:buFont typeface="Wingdings" pitchFamily="2" charset="2"/>
              <a:buChar char="§"/>
            </a:pPr>
            <a:r>
              <a:rPr lang="en-US" dirty="0" smtClean="0">
                <a:latin typeface="Arial" charset="0"/>
              </a:rPr>
              <a:t>ALTER TABLE t  </a:t>
            </a:r>
            <a:r>
              <a:rPr lang="en-US" b="1" dirty="0" smtClean="0">
                <a:latin typeface="Arial" charset="0"/>
              </a:rPr>
              <a:t>ADD COLUMNS </a:t>
            </a:r>
            <a:r>
              <a:rPr lang="en-US" dirty="0" smtClean="0">
                <a:latin typeface="Arial" charset="0"/>
              </a:rPr>
              <a:t>(</a:t>
            </a:r>
            <a:r>
              <a:rPr lang="en-US" dirty="0" err="1" smtClean="0">
                <a:latin typeface="Arial" charset="0"/>
              </a:rPr>
              <a:t>col_name</a:t>
            </a:r>
            <a:r>
              <a:rPr lang="en-US" dirty="0" smtClean="0">
                <a:latin typeface="Arial" charset="0"/>
              </a:rPr>
              <a:t>, type, ...)</a:t>
            </a:r>
          </a:p>
          <a:p>
            <a:pPr marL="914400" lvl="2" indent="-228600">
              <a:buFont typeface="Wingdings" pitchFamily="2" charset="2"/>
              <a:buChar char="§"/>
            </a:pPr>
            <a:endParaRPr lang="en-US" dirty="0" smtClean="0">
              <a:latin typeface="Arial" charset="0"/>
            </a:endParaRPr>
          </a:p>
          <a:p>
            <a:pPr marL="914400" lvl="2" indent="-228600">
              <a:buFont typeface="Wingdings" pitchFamily="2" charset="2"/>
              <a:buChar char="§"/>
            </a:pPr>
            <a:r>
              <a:rPr lang="en-US" dirty="0" smtClean="0">
                <a:latin typeface="Arial" charset="0"/>
              </a:rPr>
              <a:t>ALTER TABLE t </a:t>
            </a:r>
            <a:r>
              <a:rPr lang="en-US" b="1" dirty="0" smtClean="0">
                <a:latin typeface="Arial" charset="0"/>
              </a:rPr>
              <a:t>SET LOCATION</a:t>
            </a:r>
            <a:r>
              <a:rPr lang="en-US" dirty="0" smtClean="0">
                <a:latin typeface="Arial" charset="0"/>
              </a:rPr>
              <a:t>  </a:t>
            </a:r>
            <a:r>
              <a:rPr lang="en-US" dirty="0" err="1" smtClean="0">
                <a:latin typeface="Arial" charset="0"/>
              </a:rPr>
              <a:t>new_location</a:t>
            </a:r>
            <a:r>
              <a:rPr lang="en-US" dirty="0" smtClean="0">
                <a:latin typeface="Arial" charset="0"/>
              </a:rPr>
              <a:t>  (change location for external table)                    </a:t>
            </a:r>
          </a:p>
          <a:p>
            <a:pPr>
              <a:spcBef>
                <a:spcPct val="0"/>
              </a:spcBef>
              <a:spcAft>
                <a:spcPct val="0"/>
              </a:spcAft>
            </a:pPr>
            <a:endParaRPr dirty="0" smtClean="0">
              <a:latin typeface="Arial" charset="0"/>
              <a:cs typeface="Arial" charset="0"/>
            </a:endParaRPr>
          </a:p>
        </p:txBody>
      </p:sp>
    </p:spTree>
    <p:extLst>
      <p:ext uri="{BB962C8B-B14F-4D97-AF65-F5344CB8AC3E}">
        <p14:creationId xmlns:p14="http://schemas.microsoft.com/office/powerpoint/2010/main" val="36052973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1377387" y="231494"/>
            <a:ext cx="7466576" cy="956137"/>
          </a:xfrm>
        </p:spPr>
        <p:txBody>
          <a:bodyPr/>
          <a:lstStyle/>
          <a:p>
            <a:r>
              <a:rPr sz="2800" dirty="0" smtClean="0">
                <a:latin typeface="Arial" charset="0"/>
              </a:rPr>
              <a:t>Loading data into Hive </a:t>
            </a:r>
          </a:p>
        </p:txBody>
      </p:sp>
      <p:sp>
        <p:nvSpPr>
          <p:cNvPr id="25603" name="Text Placeholder 2"/>
          <p:cNvSpPr>
            <a:spLocks noGrp="1"/>
          </p:cNvSpPr>
          <p:nvPr>
            <p:ph type="body" sz="quarter" idx="10"/>
          </p:nvPr>
        </p:nvSpPr>
        <p:spPr>
          <a:xfrm>
            <a:off x="590309" y="1150883"/>
            <a:ext cx="8256829" cy="4416594"/>
          </a:xfrm>
        </p:spPr>
        <p:txBody>
          <a:bodyPr/>
          <a:lstStyle/>
          <a:p>
            <a:pPr>
              <a:spcBef>
                <a:spcPct val="0"/>
              </a:spcBef>
              <a:spcAft>
                <a:spcPct val="0"/>
              </a:spcAft>
              <a:buNone/>
            </a:pPr>
            <a:endParaRPr dirty="0" smtClean="0">
              <a:latin typeface="Arial" charset="0"/>
              <a:cs typeface="Arial" charset="0"/>
            </a:endParaRPr>
          </a:p>
          <a:p>
            <a:pPr lvl="1">
              <a:spcBef>
                <a:spcPct val="0"/>
              </a:spcBef>
              <a:spcAft>
                <a:spcPct val="0"/>
              </a:spcAft>
            </a:pPr>
            <a:r>
              <a:rPr lang="en-US" sz="2000" dirty="0" smtClean="0">
                <a:latin typeface="Arial" charset="0"/>
                <a:cs typeface="Arial" charset="0"/>
              </a:rPr>
              <a:t>Loading data into a Hive table involves moving the data files into the Hive table warehouse directory in HDFS  </a:t>
            </a:r>
          </a:p>
          <a:p>
            <a:pPr lvl="1">
              <a:spcBef>
                <a:spcPct val="0"/>
              </a:spcBef>
              <a:spcAft>
                <a:spcPct val="0"/>
              </a:spcAft>
            </a:pPr>
            <a:endParaRPr lang="en-US" sz="2000" dirty="0" smtClean="0">
              <a:latin typeface="Arial" charset="0"/>
              <a:cs typeface="Arial" charset="0"/>
            </a:endParaRPr>
          </a:p>
          <a:p>
            <a:pPr lvl="1">
              <a:spcBef>
                <a:spcPct val="0"/>
              </a:spcBef>
              <a:spcAft>
                <a:spcPct val="0"/>
              </a:spcAft>
            </a:pPr>
            <a:r>
              <a:rPr lang="en-US" sz="2000" dirty="0" smtClean="0">
                <a:latin typeface="Arial" charset="0"/>
                <a:cs typeface="Arial" charset="0"/>
              </a:rPr>
              <a:t>This can be done by two ways</a:t>
            </a:r>
          </a:p>
          <a:p>
            <a:pPr marL="914400" lvl="2" indent="-228600">
              <a:buFont typeface="Wingdings" pitchFamily="2" charset="2"/>
              <a:buChar char="§"/>
            </a:pPr>
            <a:r>
              <a:rPr lang="en-US" dirty="0" smtClean="0">
                <a:latin typeface="Arial" charset="0"/>
              </a:rPr>
              <a:t>Can be done directly using </a:t>
            </a:r>
            <a:r>
              <a:rPr lang="en-US" dirty="0" err="1" smtClean="0">
                <a:latin typeface="Arial" charset="0"/>
              </a:rPr>
              <a:t>hadoop</a:t>
            </a:r>
            <a:r>
              <a:rPr lang="en-US" dirty="0" smtClean="0">
                <a:latin typeface="Arial" charset="0"/>
              </a:rPr>
              <a:t> </a:t>
            </a:r>
            <a:r>
              <a:rPr lang="en-US" dirty="0" err="1" smtClean="0">
                <a:latin typeface="Arial" charset="0"/>
              </a:rPr>
              <a:t>fs</a:t>
            </a:r>
            <a:r>
              <a:rPr lang="en-US" dirty="0" smtClean="0">
                <a:latin typeface="Arial" charset="0"/>
              </a:rPr>
              <a:t> command.</a:t>
            </a:r>
          </a:p>
          <a:p>
            <a:pPr>
              <a:spcBef>
                <a:spcPct val="0"/>
              </a:spcBef>
              <a:spcAft>
                <a:spcPct val="0"/>
              </a:spcAft>
            </a:pPr>
            <a:endParaRPr dirty="0" smtClean="0">
              <a:latin typeface="Arial" charset="0"/>
              <a:cs typeface="Arial" charset="0"/>
            </a:endParaRPr>
          </a:p>
          <a:p>
            <a:pPr>
              <a:spcBef>
                <a:spcPct val="0"/>
              </a:spcBef>
              <a:spcAft>
                <a:spcPct val="0"/>
              </a:spcAft>
              <a:buNone/>
            </a:pPr>
            <a:endParaRPr lang="en-US" dirty="0" smtClean="0">
              <a:latin typeface="Arial" charset="0"/>
              <a:cs typeface="Arial" charset="0"/>
            </a:endParaRPr>
          </a:p>
          <a:p>
            <a:pPr lvl="2">
              <a:spcBef>
                <a:spcPct val="0"/>
              </a:spcBef>
              <a:spcAft>
                <a:spcPct val="0"/>
              </a:spcAft>
              <a:buFont typeface="Wingdings" pitchFamily="2" charset="2"/>
              <a:buChar char="§"/>
            </a:pPr>
            <a:endParaRPr dirty="0" smtClean="0">
              <a:latin typeface="Arial" charset="0"/>
              <a:cs typeface="Arial" charset="0"/>
            </a:endParaRPr>
          </a:p>
          <a:p>
            <a:pPr marL="914400" lvl="2" indent="-228600">
              <a:buFont typeface="Wingdings" pitchFamily="2" charset="2"/>
              <a:buChar char="§"/>
            </a:pPr>
            <a:endParaRPr lang="en-US" dirty="0" smtClean="0">
              <a:latin typeface="Arial" charset="0"/>
            </a:endParaRPr>
          </a:p>
          <a:p>
            <a:pPr marL="914400" lvl="2" indent="-228600">
              <a:buFont typeface="Wingdings" pitchFamily="2" charset="2"/>
              <a:buChar char="§"/>
            </a:pPr>
            <a:r>
              <a:rPr lang="en-US" dirty="0" smtClean="0">
                <a:latin typeface="Arial" charset="0"/>
              </a:rPr>
              <a:t>Alternatively, use Hive’s </a:t>
            </a:r>
            <a:r>
              <a:rPr lang="en-US" b="1" dirty="0" smtClean="0">
                <a:latin typeface="Arial" charset="0"/>
              </a:rPr>
              <a:t>LOAD DATA  INPATH </a:t>
            </a:r>
            <a:r>
              <a:rPr lang="en-US" dirty="0" smtClean="0">
                <a:latin typeface="Arial" charset="0"/>
              </a:rPr>
              <a:t>command: </a:t>
            </a:r>
          </a:p>
          <a:p>
            <a:pPr>
              <a:lnSpc>
                <a:spcPct val="150000"/>
              </a:lnSpc>
              <a:spcBef>
                <a:spcPct val="0"/>
              </a:spcBef>
              <a:spcAft>
                <a:spcPct val="0"/>
              </a:spcAft>
              <a:buFont typeface="Arial" charset="0"/>
              <a:buNone/>
            </a:pPr>
            <a:r>
              <a:rPr dirty="0" smtClean="0">
                <a:latin typeface="Arial" charset="0"/>
                <a:cs typeface="Arial" charset="0"/>
              </a:rPr>
              <a:t>        </a:t>
            </a:r>
          </a:p>
          <a:p>
            <a:pPr>
              <a:spcBef>
                <a:spcPct val="0"/>
              </a:spcBef>
              <a:spcAft>
                <a:spcPct val="0"/>
              </a:spcAft>
              <a:buFont typeface="Arial" charset="0"/>
              <a:buNone/>
            </a:pPr>
            <a:endParaRPr dirty="0" smtClean="0">
              <a:latin typeface="Arial" charset="0"/>
              <a:cs typeface="Arial" charset="0"/>
            </a:endParaRPr>
          </a:p>
          <a:p>
            <a:pPr>
              <a:spcBef>
                <a:spcPct val="0"/>
              </a:spcBef>
              <a:spcAft>
                <a:spcPct val="0"/>
              </a:spcAft>
            </a:pPr>
            <a:endParaRPr dirty="0" smtClean="0">
              <a:latin typeface="Arial" charset="0"/>
              <a:cs typeface="Arial" charset="0"/>
            </a:endParaRPr>
          </a:p>
          <a:p>
            <a:pPr>
              <a:spcBef>
                <a:spcPct val="0"/>
              </a:spcBef>
              <a:spcAft>
                <a:spcPct val="0"/>
              </a:spcAft>
            </a:pPr>
            <a:endParaRPr dirty="0" smtClean="0">
              <a:latin typeface="Arial" charset="0"/>
              <a:cs typeface="Arial" charset="0"/>
            </a:endParaRPr>
          </a:p>
        </p:txBody>
      </p:sp>
      <p:sp>
        <p:nvSpPr>
          <p:cNvPr id="6" name="Rounded Rectangle 5"/>
          <p:cNvSpPr/>
          <p:nvPr/>
        </p:nvSpPr>
        <p:spPr>
          <a:xfrm>
            <a:off x="592794" y="2981143"/>
            <a:ext cx="8008882" cy="74098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defRPr/>
            </a:pPr>
            <a:r>
              <a:rPr lang="en-US" b="1" dirty="0" smtClean="0"/>
              <a:t>$ hadoop fs –mv  </a:t>
            </a:r>
            <a:r>
              <a:rPr lang="en-US" dirty="0" smtClean="0"/>
              <a:t>/depts/finance/salesdata   /user/hive/warehouse/sales/</a:t>
            </a:r>
            <a:endParaRPr lang="en-US" dirty="0"/>
          </a:p>
        </p:txBody>
      </p:sp>
      <p:sp>
        <p:nvSpPr>
          <p:cNvPr id="7" name="Rounded Rectangle 6"/>
          <p:cNvSpPr/>
          <p:nvPr/>
        </p:nvSpPr>
        <p:spPr>
          <a:xfrm>
            <a:off x="592794" y="4355183"/>
            <a:ext cx="8008882" cy="90389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nSpc>
                <a:spcPct val="150000"/>
              </a:lnSpc>
              <a:defRPr/>
            </a:pPr>
            <a:r>
              <a:rPr lang="en-US" dirty="0" smtClean="0"/>
              <a:t>hive&gt;</a:t>
            </a:r>
            <a:r>
              <a:rPr lang="en-US" b="1" dirty="0" smtClean="0"/>
              <a:t> LOAD DATA  INPATH  </a:t>
            </a:r>
            <a:r>
              <a:rPr lang="en-US" dirty="0" smtClean="0"/>
              <a:t>'/depts/finance/salesdata'</a:t>
            </a:r>
          </a:p>
          <a:p>
            <a:pPr>
              <a:lnSpc>
                <a:spcPct val="150000"/>
              </a:lnSpc>
              <a:defRPr/>
            </a:pPr>
            <a:r>
              <a:rPr lang="en-US" b="1" dirty="0" smtClean="0"/>
              <a:t>           INTO TABLE </a:t>
            </a:r>
            <a:r>
              <a:rPr lang="en-US" dirty="0" smtClean="0"/>
              <a:t>sales</a:t>
            </a:r>
            <a:r>
              <a:rPr lang="en-US" b="1" i="1" dirty="0" smtClean="0"/>
              <a:t> </a:t>
            </a:r>
            <a:r>
              <a:rPr lang="en-US" b="1" dirty="0" smtClean="0"/>
              <a:t>;</a:t>
            </a:r>
            <a:endParaRPr lang="en-US" dirty="0"/>
          </a:p>
        </p:txBody>
      </p:sp>
    </p:spTree>
    <p:extLst>
      <p:ext uri="{BB962C8B-B14F-4D97-AF65-F5344CB8AC3E}">
        <p14:creationId xmlns:p14="http://schemas.microsoft.com/office/powerpoint/2010/main" val="195014984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1377387" y="185195"/>
            <a:ext cx="7489725" cy="1001927"/>
          </a:xfrm>
        </p:spPr>
        <p:txBody>
          <a:bodyPr/>
          <a:lstStyle/>
          <a:p>
            <a:r>
              <a:rPr sz="2800" dirty="0" smtClean="0">
                <a:latin typeface="Arial" charset="0"/>
              </a:rPr>
              <a:t>Loading</a:t>
            </a:r>
            <a:r>
              <a:rPr dirty="0" smtClean="0">
                <a:latin typeface="Arial" charset="0"/>
              </a:rPr>
              <a:t> Data From Files (cont’d) </a:t>
            </a:r>
          </a:p>
        </p:txBody>
      </p:sp>
      <p:sp>
        <p:nvSpPr>
          <p:cNvPr id="26627" name="Text Placeholder 2"/>
          <p:cNvSpPr>
            <a:spLocks noGrp="1"/>
          </p:cNvSpPr>
          <p:nvPr>
            <p:ph type="body" sz="quarter" idx="10"/>
          </p:nvPr>
        </p:nvSpPr>
        <p:spPr>
          <a:xfrm>
            <a:off x="601883" y="1243481"/>
            <a:ext cx="8268404" cy="3385542"/>
          </a:xfrm>
        </p:spPr>
        <p:txBody>
          <a:bodyPr/>
          <a:lstStyle/>
          <a:p>
            <a:pPr>
              <a:spcBef>
                <a:spcPct val="0"/>
              </a:spcBef>
              <a:spcAft>
                <a:spcPct val="0"/>
              </a:spcAft>
            </a:pPr>
            <a:endParaRPr dirty="0" smtClean="0">
              <a:latin typeface="Arial" charset="0"/>
              <a:cs typeface="Arial" charset="0"/>
            </a:endParaRPr>
          </a:p>
          <a:p>
            <a:pPr lvl="1">
              <a:spcBef>
                <a:spcPct val="0"/>
              </a:spcBef>
              <a:spcAft>
                <a:spcPct val="0"/>
              </a:spcAft>
            </a:pPr>
            <a:r>
              <a:rPr lang="en-US" sz="2000" dirty="0" smtClean="0">
                <a:latin typeface="Arial" charset="0"/>
                <a:cs typeface="Arial" charset="0"/>
              </a:rPr>
              <a:t>Add the LOCAL keyword to load data from the local disk </a:t>
            </a:r>
          </a:p>
          <a:p>
            <a:pPr lvl="1">
              <a:spcBef>
                <a:spcPct val="0"/>
              </a:spcBef>
              <a:spcAft>
                <a:spcPct val="0"/>
              </a:spcAft>
            </a:pPr>
            <a:endParaRPr lang="en-US" sz="2000" dirty="0" smtClean="0">
              <a:latin typeface="Arial" charset="0"/>
              <a:cs typeface="Arial" charset="0"/>
            </a:endParaRPr>
          </a:p>
          <a:p>
            <a:pPr marL="914400" lvl="2" indent="-228600">
              <a:buFont typeface="Wingdings" pitchFamily="2" charset="2"/>
              <a:buChar char="§"/>
            </a:pPr>
            <a:r>
              <a:rPr lang="en-US" dirty="0" smtClean="0">
                <a:latin typeface="Arial" charset="0"/>
              </a:rPr>
              <a:t>Copies a local file (or directory) to the table’s directory in HDFS </a:t>
            </a:r>
          </a:p>
          <a:p>
            <a:pPr>
              <a:spcBef>
                <a:spcPct val="0"/>
              </a:spcBef>
              <a:spcAft>
                <a:spcPct val="0"/>
              </a:spcAft>
              <a:buFont typeface="Wingdings" pitchFamily="2" charset="2"/>
              <a:buChar char="q"/>
            </a:pPr>
            <a:endParaRPr dirty="0" smtClean="0">
              <a:latin typeface="Arial" charset="0"/>
              <a:cs typeface="Arial" charset="0"/>
            </a:endParaRPr>
          </a:p>
          <a:p>
            <a:pPr>
              <a:spcBef>
                <a:spcPct val="0"/>
              </a:spcBef>
              <a:spcAft>
                <a:spcPct val="0"/>
              </a:spcAft>
              <a:buFont typeface="Wingdings" pitchFamily="2" charset="2"/>
              <a:buChar char="q"/>
            </a:pPr>
            <a:endParaRPr dirty="0" smtClean="0">
              <a:latin typeface="Arial" charset="0"/>
              <a:cs typeface="Arial" charset="0"/>
            </a:endParaRPr>
          </a:p>
          <a:p>
            <a:pPr>
              <a:spcBef>
                <a:spcPct val="0"/>
              </a:spcBef>
              <a:spcAft>
                <a:spcPct val="0"/>
              </a:spcAft>
              <a:buFont typeface="Wingdings" pitchFamily="2" charset="2"/>
              <a:buChar char="q"/>
            </a:pPr>
            <a:endParaRPr dirty="0" smtClean="0">
              <a:latin typeface="Arial" charset="0"/>
              <a:cs typeface="Arial" charset="0"/>
            </a:endParaRPr>
          </a:p>
          <a:p>
            <a:pPr>
              <a:spcBef>
                <a:spcPct val="0"/>
              </a:spcBef>
              <a:spcAft>
                <a:spcPct val="0"/>
              </a:spcAft>
              <a:buFont typeface="Wingdings" pitchFamily="2" charset="2"/>
              <a:buChar char="q"/>
            </a:pPr>
            <a:endParaRPr dirty="0" smtClean="0">
              <a:latin typeface="Arial" charset="0"/>
              <a:cs typeface="Arial" charset="0"/>
            </a:endParaRPr>
          </a:p>
          <a:p>
            <a:pPr>
              <a:spcBef>
                <a:spcPct val="0"/>
              </a:spcBef>
              <a:spcAft>
                <a:spcPct val="0"/>
              </a:spcAft>
              <a:buFont typeface="Wingdings" pitchFamily="2" charset="2"/>
              <a:buChar char="q"/>
            </a:pPr>
            <a:endParaRPr dirty="0" smtClean="0">
              <a:latin typeface="Arial" charset="0"/>
              <a:cs typeface="Arial" charset="0"/>
            </a:endParaRPr>
          </a:p>
          <a:p>
            <a:pPr>
              <a:spcBef>
                <a:spcPct val="0"/>
              </a:spcBef>
              <a:spcAft>
                <a:spcPct val="0"/>
              </a:spcAft>
              <a:buFont typeface="Wingdings" pitchFamily="2" charset="2"/>
              <a:buChar char="q"/>
            </a:pPr>
            <a:endParaRPr dirty="0" smtClean="0">
              <a:latin typeface="Arial" charset="0"/>
              <a:cs typeface="Arial" charset="0"/>
            </a:endParaRPr>
          </a:p>
          <a:p>
            <a:pPr>
              <a:spcBef>
                <a:spcPct val="0"/>
              </a:spcBef>
              <a:spcAft>
                <a:spcPct val="0"/>
              </a:spcAft>
              <a:buFont typeface="Wingdings" pitchFamily="2" charset="2"/>
              <a:buChar char="q"/>
            </a:pPr>
            <a:endParaRPr lang="en-US" dirty="0" smtClean="0">
              <a:latin typeface="Arial" charset="0"/>
              <a:cs typeface="Arial" charset="0"/>
            </a:endParaRPr>
          </a:p>
          <a:p>
            <a:pPr>
              <a:spcBef>
                <a:spcPct val="0"/>
              </a:spcBef>
              <a:spcAft>
                <a:spcPct val="0"/>
              </a:spcAft>
              <a:buFont typeface="Wingdings" pitchFamily="2" charset="2"/>
              <a:buChar char="q"/>
            </a:pPr>
            <a:endParaRPr lang="en-US" dirty="0" smtClean="0">
              <a:latin typeface="Arial" charset="0"/>
              <a:cs typeface="Arial" charset="0"/>
            </a:endParaRPr>
          </a:p>
        </p:txBody>
      </p:sp>
      <p:sp>
        <p:nvSpPr>
          <p:cNvPr id="6" name="Rounded Rectangle 5"/>
          <p:cNvSpPr/>
          <p:nvPr/>
        </p:nvSpPr>
        <p:spPr>
          <a:xfrm>
            <a:off x="583526" y="2446103"/>
            <a:ext cx="7993118" cy="212834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nSpc>
                <a:spcPct val="150000"/>
              </a:lnSpc>
              <a:defRPr/>
            </a:pPr>
            <a:r>
              <a:rPr lang="en-US" dirty="0" smtClean="0">
                <a:latin typeface="Arial" pitchFamily="34" charset="0"/>
                <a:cs typeface="Arial" pitchFamily="34" charset="0"/>
              </a:rPr>
              <a:t>hive&gt;</a:t>
            </a:r>
            <a:r>
              <a:rPr lang="en-US" b="1" dirty="0" smtClean="0">
                <a:latin typeface="Arial" pitchFamily="34" charset="0"/>
                <a:cs typeface="Arial" pitchFamily="34" charset="0"/>
              </a:rPr>
              <a:t> LOAD DATA </a:t>
            </a:r>
            <a:r>
              <a:rPr lang="en-US" b="1" dirty="0" smtClean="0">
                <a:solidFill>
                  <a:schemeClr val="tx1"/>
                </a:solidFill>
                <a:latin typeface="Arial" pitchFamily="34" charset="0"/>
                <a:cs typeface="Arial" pitchFamily="34" charset="0"/>
              </a:rPr>
              <a:t>LOCAL</a:t>
            </a:r>
            <a:r>
              <a:rPr lang="en-US" b="1" dirty="0" smtClean="0">
                <a:latin typeface="Arial" pitchFamily="34" charset="0"/>
                <a:cs typeface="Arial" pitchFamily="34" charset="0"/>
              </a:rPr>
              <a:t> INPATH </a:t>
            </a:r>
            <a:r>
              <a:rPr lang="en-US" dirty="0" smtClean="0">
                <a:latin typeface="Arial" pitchFamily="34" charset="0"/>
                <a:cs typeface="Arial" pitchFamily="34" charset="0"/>
              </a:rPr>
              <a:t>'/home/bob/salesdata'</a:t>
            </a:r>
          </a:p>
          <a:p>
            <a:pPr>
              <a:lnSpc>
                <a:spcPct val="150000"/>
              </a:lnSpc>
              <a:defRPr/>
            </a:pPr>
            <a:r>
              <a:rPr lang="en-US" b="1" dirty="0" smtClean="0">
                <a:latin typeface="Arial" pitchFamily="34" charset="0"/>
                <a:cs typeface="Arial" pitchFamily="34" charset="0"/>
              </a:rPr>
              <a:t>           INTO TABLE </a:t>
            </a:r>
            <a:r>
              <a:rPr lang="en-US" dirty="0" smtClean="0">
                <a:latin typeface="Arial" pitchFamily="34" charset="0"/>
                <a:cs typeface="Arial" pitchFamily="34" charset="0"/>
              </a:rPr>
              <a:t>sales</a:t>
            </a:r>
            <a:r>
              <a:rPr lang="en-US" i="1" dirty="0" smtClean="0">
                <a:latin typeface="Arial" pitchFamily="34" charset="0"/>
                <a:cs typeface="Arial" pitchFamily="34" charset="0"/>
              </a:rPr>
              <a:t>;</a:t>
            </a:r>
          </a:p>
          <a:p>
            <a:pPr>
              <a:lnSpc>
                <a:spcPct val="150000"/>
              </a:lnSpc>
              <a:defRPr/>
            </a:pPr>
            <a:r>
              <a:rPr lang="en-US" dirty="0" smtClean="0">
                <a:latin typeface="Arial" pitchFamily="34" charset="0"/>
                <a:cs typeface="Arial" pitchFamily="34" charset="0"/>
              </a:rPr>
              <a:t> Or Alternatively  Hadoop fs </a:t>
            </a:r>
            <a:r>
              <a:rPr lang="en-US" b="1" dirty="0" smtClean="0">
                <a:latin typeface="Arial" pitchFamily="34" charset="0"/>
                <a:cs typeface="Arial" pitchFamily="34" charset="0"/>
              </a:rPr>
              <a:t>put </a:t>
            </a:r>
            <a:r>
              <a:rPr lang="en-US" dirty="0" smtClean="0">
                <a:latin typeface="Arial" pitchFamily="34" charset="0"/>
                <a:cs typeface="Arial" pitchFamily="34" charset="0"/>
              </a:rPr>
              <a:t>command </a:t>
            </a:r>
          </a:p>
          <a:p>
            <a:pPr>
              <a:lnSpc>
                <a:spcPct val="150000"/>
              </a:lnSpc>
              <a:defRPr/>
            </a:pPr>
            <a:r>
              <a:rPr lang="en-US" b="1" dirty="0" smtClean="0">
                <a:latin typeface="Arial" pitchFamily="34" charset="0"/>
                <a:cs typeface="Arial" pitchFamily="34" charset="0"/>
              </a:rPr>
              <a:t>  $ hadoop fs -put /home/bob/</a:t>
            </a:r>
            <a:r>
              <a:rPr lang="en-US" b="1" dirty="0" err="1" smtClean="0">
                <a:latin typeface="Arial" pitchFamily="34" charset="0"/>
                <a:cs typeface="Arial" pitchFamily="34" charset="0"/>
              </a:rPr>
              <a:t>salesdata</a:t>
            </a:r>
            <a:r>
              <a:rPr lang="en-US" b="1" dirty="0" smtClean="0">
                <a:latin typeface="Arial" pitchFamily="34" charset="0"/>
                <a:cs typeface="Arial" pitchFamily="34" charset="0"/>
              </a:rPr>
              <a:t>  /user/hive/warehouse/sales</a:t>
            </a:r>
            <a:endParaRPr lang="en-US" dirty="0">
              <a:latin typeface="Arial" pitchFamily="34" charset="0"/>
              <a:cs typeface="Arial" pitchFamily="34" charset="0"/>
            </a:endParaRPr>
          </a:p>
        </p:txBody>
      </p:sp>
    </p:spTree>
    <p:extLst>
      <p:ext uri="{BB962C8B-B14F-4D97-AF65-F5344CB8AC3E}">
        <p14:creationId xmlns:p14="http://schemas.microsoft.com/office/powerpoint/2010/main" val="298971236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7387" y="185195"/>
            <a:ext cx="7455001" cy="986163"/>
          </a:xfrm>
        </p:spPr>
        <p:txBody>
          <a:bodyPr/>
          <a:lstStyle/>
          <a:p>
            <a:r>
              <a:rPr lang="en-US" sz="2800" dirty="0" smtClean="0">
                <a:latin typeface="Arial" charset="0"/>
              </a:rPr>
              <a:t>Loading Data From Files (cont’d</a:t>
            </a:r>
            <a:r>
              <a:rPr lang="en-US" dirty="0" smtClean="0">
                <a:latin typeface="Arial" charset="0"/>
              </a:rPr>
              <a:t>) </a:t>
            </a:r>
            <a:endParaRPr lang="en-US" dirty="0"/>
          </a:p>
        </p:txBody>
      </p:sp>
      <p:sp>
        <p:nvSpPr>
          <p:cNvPr id="3" name="Text Placeholder 2"/>
          <p:cNvSpPr>
            <a:spLocks noGrp="1"/>
          </p:cNvSpPr>
          <p:nvPr>
            <p:ph type="body" sz="quarter" idx="10"/>
          </p:nvPr>
        </p:nvSpPr>
        <p:spPr>
          <a:xfrm>
            <a:off x="543177" y="1225924"/>
            <a:ext cx="8268404" cy="1015663"/>
          </a:xfrm>
        </p:spPr>
        <p:txBody>
          <a:bodyPr/>
          <a:lstStyle/>
          <a:p>
            <a:pPr lvl="1">
              <a:lnSpc>
                <a:spcPct val="150000"/>
              </a:lnSpc>
              <a:spcBef>
                <a:spcPct val="0"/>
              </a:spcBef>
              <a:spcAft>
                <a:spcPct val="0"/>
              </a:spcAft>
            </a:pPr>
            <a:r>
              <a:rPr lang="en-US" sz="2000" b="1" dirty="0">
                <a:latin typeface="Arial" charset="0"/>
                <a:cs typeface="Arial" charset="0"/>
              </a:rPr>
              <a:t>OVERWRITE</a:t>
            </a:r>
          </a:p>
          <a:p>
            <a:pPr marL="914400" lvl="2" indent="-228600">
              <a:buFont typeface="Wingdings" pitchFamily="2" charset="2"/>
              <a:buChar char="§"/>
            </a:pPr>
            <a:r>
              <a:rPr lang="en-US" dirty="0" smtClean="0">
                <a:latin typeface="Arial" charset="0"/>
              </a:rPr>
              <a:t>Direct </a:t>
            </a:r>
            <a:r>
              <a:rPr lang="en-US" dirty="0">
                <a:latin typeface="Arial" charset="0"/>
              </a:rPr>
              <a:t>update in hive </a:t>
            </a:r>
            <a:r>
              <a:rPr lang="en-US" dirty="0" smtClean="0">
                <a:latin typeface="Arial" charset="0"/>
              </a:rPr>
              <a:t>tables is not possible in which case, load the new </a:t>
            </a:r>
            <a:r>
              <a:rPr lang="en-US" dirty="0">
                <a:latin typeface="Arial" charset="0"/>
              </a:rPr>
              <a:t>updated file with updated </a:t>
            </a:r>
            <a:r>
              <a:rPr lang="en-US" dirty="0" smtClean="0">
                <a:latin typeface="Arial" charset="0"/>
              </a:rPr>
              <a:t>records using  OVERWRITE  command</a:t>
            </a:r>
          </a:p>
        </p:txBody>
      </p:sp>
      <p:sp>
        <p:nvSpPr>
          <p:cNvPr id="4" name="Rounded Rectangle 3"/>
          <p:cNvSpPr/>
          <p:nvPr/>
        </p:nvSpPr>
        <p:spPr>
          <a:xfrm>
            <a:off x="543177" y="2402380"/>
            <a:ext cx="7993118" cy="119818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nSpc>
                <a:spcPct val="150000"/>
              </a:lnSpc>
              <a:defRPr/>
            </a:pPr>
            <a:r>
              <a:rPr lang="en-US" dirty="0" smtClean="0"/>
              <a:t>hive&gt; </a:t>
            </a:r>
            <a:r>
              <a:rPr lang="en-US" b="1" dirty="0" smtClean="0"/>
              <a:t>LOAD DATA  INPATH </a:t>
            </a:r>
            <a:r>
              <a:rPr lang="en-US" dirty="0" smtClean="0"/>
              <a:t>'/depts/finance/salesdata'</a:t>
            </a:r>
          </a:p>
          <a:p>
            <a:pPr>
              <a:lnSpc>
                <a:spcPct val="150000"/>
              </a:lnSpc>
              <a:defRPr/>
            </a:pPr>
            <a:r>
              <a:rPr lang="en-US" b="1" dirty="0" smtClean="0">
                <a:solidFill>
                  <a:schemeClr val="tx1"/>
                </a:solidFill>
              </a:rPr>
              <a:t>           OVERWRITE  </a:t>
            </a:r>
            <a:r>
              <a:rPr lang="en-US" b="1" dirty="0" smtClean="0"/>
              <a:t>INTO TABLE </a:t>
            </a:r>
            <a:r>
              <a:rPr lang="en-US" dirty="0" smtClean="0"/>
              <a:t>sales</a:t>
            </a:r>
            <a:r>
              <a:rPr lang="en-US" b="1" i="1" dirty="0" smtClean="0"/>
              <a:t>;</a:t>
            </a:r>
            <a:endParaRPr lang="en-US" dirty="0"/>
          </a:p>
        </p:txBody>
      </p:sp>
    </p:spTree>
    <p:extLst>
      <p:ext uri="{BB962C8B-B14F-4D97-AF65-F5344CB8AC3E}">
        <p14:creationId xmlns:p14="http://schemas.microsoft.com/office/powerpoint/2010/main" val="10100785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1377387" y="231494"/>
            <a:ext cx="7478150" cy="956137"/>
          </a:xfrm>
        </p:spPr>
        <p:txBody>
          <a:bodyPr/>
          <a:lstStyle/>
          <a:p>
            <a:r>
              <a:rPr sz="2800" dirty="0" smtClean="0">
                <a:latin typeface="Arial" charset="0"/>
              </a:rPr>
              <a:t>Loading Data from a file Into an External Table</a:t>
            </a:r>
          </a:p>
        </p:txBody>
      </p:sp>
      <p:sp>
        <p:nvSpPr>
          <p:cNvPr id="27651" name="Text Placeholder 3"/>
          <p:cNvSpPr>
            <a:spLocks noGrp="1"/>
          </p:cNvSpPr>
          <p:nvPr>
            <p:ph type="body" sz="quarter" idx="10"/>
          </p:nvPr>
        </p:nvSpPr>
        <p:spPr>
          <a:xfrm>
            <a:off x="578734" y="1203766"/>
            <a:ext cx="8268404" cy="5058137"/>
          </a:xfrm>
        </p:spPr>
        <p:txBody>
          <a:bodyPr/>
          <a:lstStyle/>
          <a:p>
            <a:pPr lvl="1">
              <a:spcBef>
                <a:spcPct val="0"/>
              </a:spcBef>
              <a:spcAft>
                <a:spcPct val="0"/>
              </a:spcAft>
            </a:pPr>
            <a:r>
              <a:rPr dirty="0" smtClean="0">
                <a:latin typeface="Arial" charset="0"/>
                <a:cs typeface="Arial" charset="0"/>
              </a:rPr>
              <a:t> </a:t>
            </a:r>
            <a:r>
              <a:rPr lang="en-US" sz="2000" dirty="0" smtClean="0">
                <a:latin typeface="Arial" charset="0"/>
                <a:cs typeface="Arial" charset="0"/>
              </a:rPr>
              <a:t>Example </a:t>
            </a:r>
          </a:p>
          <a:p>
            <a:pPr marL="914400" lvl="2" indent="-228600">
              <a:buFont typeface="Wingdings" pitchFamily="2" charset="2"/>
              <a:buChar char="§"/>
            </a:pPr>
            <a:r>
              <a:rPr lang="en-US" dirty="0" smtClean="0">
                <a:latin typeface="Arial" charset="0"/>
              </a:rPr>
              <a:t>Define the External Table and point it to a directory within HDFS. </a:t>
            </a:r>
          </a:p>
          <a:p>
            <a:pPr lvl="2">
              <a:spcBef>
                <a:spcPct val="0"/>
              </a:spcBef>
              <a:spcAft>
                <a:spcPct val="0"/>
              </a:spcAft>
              <a:buFont typeface="Wingdings" pitchFamily="2" charset="2"/>
              <a:buChar char="§"/>
            </a:pPr>
            <a:endParaRPr lang="en-US" dirty="0" smtClean="0">
              <a:latin typeface="Arial" charset="0"/>
              <a:cs typeface="Arial" charset="0"/>
            </a:endParaRPr>
          </a:p>
          <a:p>
            <a:pPr lvl="2">
              <a:spcBef>
                <a:spcPct val="0"/>
              </a:spcBef>
              <a:spcAft>
                <a:spcPct val="0"/>
              </a:spcAft>
              <a:buFont typeface="Wingdings" pitchFamily="2" charset="2"/>
              <a:buChar char="§"/>
            </a:pPr>
            <a:endParaRPr lang="en-US" dirty="0" smtClean="0">
              <a:latin typeface="Arial" charset="0"/>
              <a:cs typeface="Arial" charset="0"/>
            </a:endParaRPr>
          </a:p>
          <a:p>
            <a:pPr lvl="2">
              <a:spcBef>
                <a:spcPct val="0"/>
              </a:spcBef>
              <a:spcAft>
                <a:spcPct val="0"/>
              </a:spcAft>
              <a:buFont typeface="Wingdings" pitchFamily="2" charset="2"/>
              <a:buChar char="§"/>
            </a:pPr>
            <a:endParaRPr lang="en-US" dirty="0" smtClean="0">
              <a:latin typeface="Arial" charset="0"/>
              <a:cs typeface="Arial" charset="0"/>
            </a:endParaRPr>
          </a:p>
          <a:p>
            <a:pPr lvl="2">
              <a:spcBef>
                <a:spcPct val="0"/>
              </a:spcBef>
              <a:spcAft>
                <a:spcPct val="0"/>
              </a:spcAft>
              <a:buFont typeface="Wingdings" pitchFamily="2" charset="2"/>
              <a:buChar char="§"/>
            </a:pPr>
            <a:endParaRPr lang="en-US" dirty="0" smtClean="0">
              <a:latin typeface="Arial" charset="0"/>
              <a:cs typeface="Arial" charset="0"/>
            </a:endParaRPr>
          </a:p>
          <a:p>
            <a:pPr lvl="2">
              <a:spcBef>
                <a:spcPct val="0"/>
              </a:spcBef>
              <a:spcAft>
                <a:spcPct val="0"/>
              </a:spcAft>
              <a:buFont typeface="Wingdings" pitchFamily="2" charset="2"/>
              <a:buChar char="§"/>
            </a:pPr>
            <a:endParaRPr lang="en-US" dirty="0" smtClean="0">
              <a:latin typeface="Arial" charset="0"/>
              <a:cs typeface="Arial" charset="0"/>
            </a:endParaRPr>
          </a:p>
          <a:p>
            <a:pPr lvl="2">
              <a:spcBef>
                <a:spcPct val="0"/>
              </a:spcBef>
              <a:spcAft>
                <a:spcPct val="0"/>
              </a:spcAft>
              <a:buFont typeface="Wingdings" pitchFamily="2" charset="2"/>
              <a:buChar char="§"/>
            </a:pPr>
            <a:endParaRPr dirty="0" smtClean="0">
              <a:latin typeface="Arial" charset="0"/>
              <a:cs typeface="Arial" charset="0"/>
            </a:endParaRPr>
          </a:p>
          <a:p>
            <a:pPr>
              <a:spcBef>
                <a:spcPct val="0"/>
              </a:spcBef>
              <a:spcAft>
                <a:spcPct val="0"/>
              </a:spcAft>
            </a:pPr>
            <a:endParaRPr lang="en-US" dirty="0" smtClean="0">
              <a:latin typeface="Arial" charset="0"/>
              <a:cs typeface="Arial" charset="0"/>
            </a:endParaRPr>
          </a:p>
          <a:p>
            <a:pPr>
              <a:spcBef>
                <a:spcPct val="0"/>
              </a:spcBef>
              <a:spcAft>
                <a:spcPct val="0"/>
              </a:spcAft>
            </a:pPr>
            <a:endParaRPr lang="en-US" dirty="0">
              <a:latin typeface="Arial" charset="0"/>
              <a:cs typeface="Arial" charset="0"/>
            </a:endParaRPr>
          </a:p>
          <a:p>
            <a:pPr>
              <a:spcBef>
                <a:spcPct val="0"/>
              </a:spcBef>
              <a:spcAft>
                <a:spcPct val="0"/>
              </a:spcAft>
            </a:pPr>
            <a:endParaRPr lang="en-US" dirty="0" smtClean="0">
              <a:latin typeface="Arial" charset="0"/>
              <a:cs typeface="Arial" charset="0"/>
            </a:endParaRPr>
          </a:p>
          <a:p>
            <a:pPr>
              <a:spcBef>
                <a:spcPct val="0"/>
              </a:spcBef>
              <a:spcAft>
                <a:spcPct val="0"/>
              </a:spcAft>
            </a:pPr>
            <a:endParaRPr dirty="0" smtClean="0">
              <a:latin typeface="Arial" charset="0"/>
              <a:cs typeface="Arial" charset="0"/>
            </a:endParaRPr>
          </a:p>
          <a:p>
            <a:pPr>
              <a:spcBef>
                <a:spcPct val="0"/>
              </a:spcBef>
              <a:spcAft>
                <a:spcPct val="0"/>
              </a:spcAft>
              <a:buNone/>
            </a:pPr>
            <a:endParaRPr dirty="0" smtClean="0">
              <a:latin typeface="Arial" charset="0"/>
              <a:cs typeface="Arial" charset="0"/>
            </a:endParaRPr>
          </a:p>
          <a:p>
            <a:pPr marL="914400" lvl="2" indent="-228600">
              <a:buFont typeface="Wingdings" pitchFamily="2" charset="2"/>
              <a:buChar char="§"/>
            </a:pPr>
            <a:r>
              <a:rPr lang="en-US" dirty="0" smtClean="0">
                <a:latin typeface="Arial" charset="0"/>
              </a:rPr>
              <a:t>Copy a local file into the specified HDFS directory.</a:t>
            </a:r>
            <a:endParaRPr lang="en-US" dirty="0">
              <a:latin typeface="Arial" charset="0"/>
            </a:endParaRPr>
          </a:p>
        </p:txBody>
      </p:sp>
      <p:sp>
        <p:nvSpPr>
          <p:cNvPr id="7" name="Rounded Rectangle 6"/>
          <p:cNvSpPr/>
          <p:nvPr/>
        </p:nvSpPr>
        <p:spPr>
          <a:xfrm>
            <a:off x="573417" y="1892678"/>
            <a:ext cx="8056180" cy="236482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nSpc>
                <a:spcPct val="150000"/>
              </a:lnSpc>
              <a:defRPr/>
            </a:pPr>
            <a:r>
              <a:rPr lang="en-US" b="1" dirty="0" smtClean="0">
                <a:solidFill>
                  <a:schemeClr val="tx1"/>
                </a:solidFill>
              </a:rPr>
              <a:t>CREATE EXTERNAL TABLE </a:t>
            </a:r>
            <a:r>
              <a:rPr lang="en-US" dirty="0" smtClean="0"/>
              <a:t>p_view_stagq (hitTime INT,  userid STRING, </a:t>
            </a:r>
            <a:r>
              <a:rPr lang="en-US" dirty="0" err="1" smtClean="0"/>
              <a:t>page_url</a:t>
            </a:r>
            <a:r>
              <a:rPr lang="en-US" dirty="0" smtClean="0"/>
              <a:t> STRING, comment STRING)</a:t>
            </a:r>
          </a:p>
          <a:p>
            <a:pPr>
              <a:lnSpc>
                <a:spcPct val="150000"/>
              </a:lnSpc>
              <a:defRPr/>
            </a:pPr>
            <a:r>
              <a:rPr lang="en-US" b="1" dirty="0" smtClean="0"/>
              <a:t> ROW FORMAT DELIMITED FIELDS TERMINATED BY </a:t>
            </a:r>
            <a:r>
              <a:rPr lang="en-US" dirty="0" smtClean="0"/>
              <a:t>'\t‘</a:t>
            </a:r>
          </a:p>
          <a:p>
            <a:pPr>
              <a:lnSpc>
                <a:spcPct val="150000"/>
              </a:lnSpc>
              <a:defRPr/>
            </a:pPr>
            <a:r>
              <a:rPr lang="en-US" b="1" dirty="0" smtClean="0"/>
              <a:t>STORED AS TEXTFILE</a:t>
            </a:r>
          </a:p>
          <a:p>
            <a:pPr>
              <a:lnSpc>
                <a:spcPct val="150000"/>
              </a:lnSpc>
              <a:defRPr/>
            </a:pPr>
            <a:r>
              <a:rPr lang="en-US" dirty="0" smtClean="0"/>
              <a:t> </a:t>
            </a:r>
            <a:r>
              <a:rPr lang="en-US" b="1" dirty="0" smtClean="0">
                <a:solidFill>
                  <a:schemeClr val="tx1"/>
                </a:solidFill>
              </a:rPr>
              <a:t>LOCATION</a:t>
            </a:r>
            <a:r>
              <a:rPr lang="en-US" dirty="0" smtClean="0">
                <a:solidFill>
                  <a:schemeClr val="tx1"/>
                </a:solidFill>
              </a:rPr>
              <a:t> '/user/data/staging/p_views';</a:t>
            </a:r>
            <a:endParaRPr lang="en-US" dirty="0">
              <a:solidFill>
                <a:schemeClr val="tx1"/>
              </a:solidFill>
            </a:endParaRPr>
          </a:p>
        </p:txBody>
      </p:sp>
      <p:sp>
        <p:nvSpPr>
          <p:cNvPr id="8" name="Rounded Rectangle 7"/>
          <p:cNvSpPr/>
          <p:nvPr/>
        </p:nvSpPr>
        <p:spPr>
          <a:xfrm>
            <a:off x="630567" y="5198933"/>
            <a:ext cx="7993118" cy="67791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nSpc>
                <a:spcPct val="150000"/>
              </a:lnSpc>
              <a:defRPr/>
            </a:pPr>
            <a:r>
              <a:rPr lang="en-US" b="1" dirty="0" smtClean="0">
                <a:solidFill>
                  <a:schemeClr val="tx1"/>
                </a:solidFill>
              </a:rPr>
              <a:t> </a:t>
            </a:r>
            <a:r>
              <a:rPr lang="en-US" dirty="0" smtClean="0">
                <a:solidFill>
                  <a:schemeClr val="tx1"/>
                </a:solidFill>
              </a:rPr>
              <a:t>$ hadoop fs -put  /tmp/pv_data.txt   /user/data/staging/p_views</a:t>
            </a:r>
            <a:endParaRPr lang="en-US" dirty="0">
              <a:solidFill>
                <a:schemeClr val="tx1"/>
              </a:solidFill>
            </a:endParaRPr>
          </a:p>
        </p:txBody>
      </p:sp>
    </p:spTree>
    <p:extLst>
      <p:ext uri="{BB962C8B-B14F-4D97-AF65-F5344CB8AC3E}">
        <p14:creationId xmlns:p14="http://schemas.microsoft.com/office/powerpoint/2010/main" val="34639462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676400" y="2971800"/>
            <a:ext cx="7315200" cy="387798"/>
          </a:xfrm>
        </p:spPr>
        <p:txBody>
          <a:bodyPr/>
          <a:lstStyle/>
          <a:p>
            <a:pPr algn="r" defTabSz="533400">
              <a:lnSpc>
                <a:spcPct val="90000"/>
              </a:lnSpc>
            </a:pPr>
            <a:r>
              <a:rPr sz="2800" dirty="0" smtClean="0">
                <a:latin typeface="Arial" charset="0"/>
              </a:rPr>
              <a:t>Introduction to Hive</a:t>
            </a:r>
          </a:p>
        </p:txBody>
      </p:sp>
    </p:spTree>
    <p:extLst>
      <p:ext uri="{BB962C8B-B14F-4D97-AF65-F5344CB8AC3E}">
        <p14:creationId xmlns:p14="http://schemas.microsoft.com/office/powerpoint/2010/main" val="8619232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1388962" y="231494"/>
            <a:ext cx="7420799" cy="430887"/>
          </a:xfrm>
        </p:spPr>
        <p:txBody>
          <a:bodyPr/>
          <a:lstStyle/>
          <a:p>
            <a:r>
              <a:rPr sz="2800" dirty="0" smtClean="0">
                <a:latin typeface="Arial" charset="0"/>
              </a:rPr>
              <a:t>Loading Data From Existing RDBMS Tables </a:t>
            </a:r>
          </a:p>
        </p:txBody>
      </p:sp>
      <p:sp>
        <p:nvSpPr>
          <p:cNvPr id="28675" name="Text Placeholder 2"/>
          <p:cNvSpPr>
            <a:spLocks noGrp="1"/>
          </p:cNvSpPr>
          <p:nvPr>
            <p:ph type="body" sz="quarter" idx="10"/>
          </p:nvPr>
        </p:nvSpPr>
        <p:spPr>
          <a:xfrm>
            <a:off x="570796" y="1222195"/>
            <a:ext cx="8268404" cy="1538883"/>
          </a:xfrm>
        </p:spPr>
        <p:txBody>
          <a:bodyPr/>
          <a:lstStyle/>
          <a:p>
            <a:pPr lvl="1">
              <a:spcBef>
                <a:spcPct val="0"/>
              </a:spcBef>
              <a:spcAft>
                <a:spcPct val="0"/>
              </a:spcAft>
            </a:pPr>
            <a:r>
              <a:rPr lang="en-US" sz="2000" dirty="0" smtClean="0">
                <a:latin typeface="Arial" charset="0"/>
                <a:cs typeface="Arial" charset="0"/>
              </a:rPr>
              <a:t>A frequent requirement is to load data from a table in an existing RDBMS. </a:t>
            </a:r>
          </a:p>
          <a:p>
            <a:pPr lvl="1">
              <a:spcBef>
                <a:spcPct val="0"/>
              </a:spcBef>
              <a:spcAft>
                <a:spcPct val="0"/>
              </a:spcAft>
              <a:tabLst>
                <a:tab pos="288925" algn="l"/>
              </a:tabLst>
            </a:pPr>
            <a:endParaRPr lang="en-US" sz="2000" dirty="0" smtClean="0">
              <a:latin typeface="Arial" charset="0"/>
              <a:cs typeface="Arial" charset="0"/>
            </a:endParaRPr>
          </a:p>
          <a:p>
            <a:pPr lvl="1">
              <a:spcBef>
                <a:spcPct val="0"/>
              </a:spcBef>
              <a:spcAft>
                <a:spcPct val="0"/>
              </a:spcAft>
            </a:pPr>
            <a:r>
              <a:rPr lang="en-US" sz="2000" b="1" dirty="0" err="1" smtClean="0">
                <a:latin typeface="Arial" charset="0"/>
                <a:cs typeface="Arial" charset="0"/>
              </a:rPr>
              <a:t>Sqoop</a:t>
            </a:r>
            <a:r>
              <a:rPr lang="en-US" sz="2000" dirty="0" smtClean="0">
                <a:latin typeface="Arial" charset="0"/>
                <a:cs typeface="Arial" charset="0"/>
              </a:rPr>
              <a:t>, an open-source tool from </a:t>
            </a:r>
            <a:r>
              <a:rPr lang="en-US" sz="2000" dirty="0" err="1" smtClean="0">
                <a:latin typeface="Arial" charset="0"/>
                <a:cs typeface="Arial" charset="0"/>
              </a:rPr>
              <a:t>Cloudera</a:t>
            </a:r>
            <a:r>
              <a:rPr lang="en-US" sz="2000" dirty="0" smtClean="0">
                <a:latin typeface="Arial" charset="0"/>
                <a:cs typeface="Arial" charset="0"/>
              </a:rPr>
              <a:t>, helps to automate this process. </a:t>
            </a:r>
            <a:endParaRPr lang="en-US" sz="2000" dirty="0">
              <a:latin typeface="Arial" charset="0"/>
              <a:cs typeface="Arial" charset="0"/>
            </a:endParaRPr>
          </a:p>
        </p:txBody>
      </p:sp>
      <p:sp>
        <p:nvSpPr>
          <p:cNvPr id="13" name="Flowchart: Magnetic Disk 12"/>
          <p:cNvSpPr/>
          <p:nvPr/>
        </p:nvSpPr>
        <p:spPr>
          <a:xfrm>
            <a:off x="1160463" y="3178175"/>
            <a:ext cx="1495425" cy="1741488"/>
          </a:xfrm>
          <a:prstGeom prst="flowChartMagneticDisk">
            <a:avLst/>
          </a:prstGeom>
          <a:solidFill>
            <a:srgbClr val="FFC000"/>
          </a:solidFill>
        </p:spPr>
        <p:style>
          <a:lnRef idx="2">
            <a:schemeClr val="accent6"/>
          </a:lnRef>
          <a:fillRef idx="1">
            <a:schemeClr val="lt1"/>
          </a:fillRef>
          <a:effectRef idx="0">
            <a:schemeClr val="accent6"/>
          </a:effectRef>
          <a:fontRef idx="minor">
            <a:schemeClr val="dk1"/>
          </a:fontRef>
        </p:style>
        <p:txBody>
          <a:bodyPr anchor="ctr"/>
          <a:lstStyle/>
          <a:p>
            <a:pPr algn="ctr">
              <a:defRPr/>
            </a:pPr>
            <a:r>
              <a:rPr lang="en-US" dirty="0"/>
              <a:t>MySQL</a:t>
            </a:r>
          </a:p>
        </p:txBody>
      </p:sp>
      <p:sp>
        <p:nvSpPr>
          <p:cNvPr id="14" name="Right Arrow 13"/>
          <p:cNvSpPr/>
          <p:nvPr/>
        </p:nvSpPr>
        <p:spPr>
          <a:xfrm>
            <a:off x="2641600" y="3832225"/>
            <a:ext cx="1930400" cy="725488"/>
          </a:xfrm>
          <a:prstGeom prst="rightArrow">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dirty="0"/>
              <a:t>Sqoop</a:t>
            </a:r>
          </a:p>
        </p:txBody>
      </p:sp>
      <p:sp>
        <p:nvSpPr>
          <p:cNvPr id="15" name="Flowchart: Magnetic Disk 14"/>
          <p:cNvSpPr/>
          <p:nvPr/>
        </p:nvSpPr>
        <p:spPr>
          <a:xfrm>
            <a:off x="4760913" y="3163888"/>
            <a:ext cx="1857375" cy="1916112"/>
          </a:xfrm>
          <a:prstGeom prst="flowChartMagneticDisk">
            <a:avLst/>
          </a:prstGeom>
          <a:solidFill>
            <a:srgbClr val="E6E3E2"/>
          </a:solidFill>
        </p:spPr>
        <p:style>
          <a:lnRef idx="2">
            <a:schemeClr val="accent2"/>
          </a:lnRef>
          <a:fillRef idx="1">
            <a:schemeClr val="lt1"/>
          </a:fillRef>
          <a:effectRef idx="0">
            <a:schemeClr val="accent2"/>
          </a:effectRef>
          <a:fontRef idx="minor">
            <a:schemeClr val="dk1"/>
          </a:fontRef>
        </p:style>
        <p:txBody>
          <a:bodyPr anchor="ctr"/>
          <a:lstStyle/>
          <a:p>
            <a:pPr algn="ctr">
              <a:defRPr/>
            </a:pPr>
            <a:r>
              <a:rPr lang="en-US" dirty="0"/>
              <a:t>Hadoop</a:t>
            </a:r>
          </a:p>
        </p:txBody>
      </p:sp>
      <p:sp>
        <p:nvSpPr>
          <p:cNvPr id="20" name="Curved Left Arrow 19"/>
          <p:cNvSpPr/>
          <p:nvPr/>
        </p:nvSpPr>
        <p:spPr>
          <a:xfrm>
            <a:off x="6632575" y="4543425"/>
            <a:ext cx="1538288" cy="1131888"/>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p:txBody>
      </p:sp>
      <p:sp>
        <p:nvSpPr>
          <p:cNvPr id="22" name="Curved Left Arrow 21"/>
          <p:cNvSpPr/>
          <p:nvPr/>
        </p:nvSpPr>
        <p:spPr>
          <a:xfrm rot="10800000">
            <a:off x="3148188" y="4296700"/>
            <a:ext cx="1531937" cy="1154113"/>
          </a:xfrm>
          <a:prstGeom prst="curvedLeftArrow">
            <a:avLst>
              <a:gd name="adj1" fmla="val 25000"/>
              <a:gd name="adj2" fmla="val 50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p:txBody>
      </p:sp>
      <p:sp>
        <p:nvSpPr>
          <p:cNvPr id="23" name="TextBox 22"/>
          <p:cNvSpPr txBox="1"/>
          <p:nvPr/>
        </p:nvSpPr>
        <p:spPr>
          <a:xfrm>
            <a:off x="4788129" y="5117438"/>
            <a:ext cx="1778923" cy="738664"/>
          </a:xfrm>
          <a:prstGeom prst="rect">
            <a:avLst/>
          </a:prstGeom>
          <a:solidFill>
            <a:srgbClr val="00B0F0"/>
          </a:solidFill>
          <a:ln w="9525">
            <a:noFill/>
            <a:miter lim="800000"/>
            <a:headEnd/>
            <a:tailEnd/>
          </a:ln>
        </p:spPr>
        <p:txBody>
          <a:bodyPr wrap="square" lIns="0" tIns="0" rIns="0" bIns="0">
            <a:spAutoFit/>
          </a:bodyPr>
          <a:lstStyle/>
          <a:p>
            <a:pPr>
              <a:buFont typeface="Arial" pitchFamily="34" charset="0"/>
              <a:buNone/>
              <a:defRPr/>
            </a:pPr>
            <a:r>
              <a:rPr lang="en-US" sz="1600" dirty="0" smtClean="0">
                <a:latin typeface="+mj-lt"/>
              </a:rPr>
              <a:t> Via auto </a:t>
            </a:r>
            <a:r>
              <a:rPr lang="en-US" sz="1600" dirty="0">
                <a:latin typeface="+mj-lt"/>
              </a:rPr>
              <a:t>- </a:t>
            </a:r>
            <a:r>
              <a:rPr lang="en-US" sz="1600" dirty="0" smtClean="0">
                <a:latin typeface="+mj-lt"/>
              </a:rPr>
              <a:t>   generated </a:t>
            </a:r>
            <a:r>
              <a:rPr lang="en-US" sz="1600" dirty="0" err="1" smtClean="0">
                <a:latin typeface="+mj-lt"/>
              </a:rPr>
              <a:t>datatype</a:t>
            </a:r>
            <a:r>
              <a:rPr lang="en-US" sz="1600" dirty="0" smtClean="0">
                <a:latin typeface="+mj-lt"/>
              </a:rPr>
              <a:t> definitions</a:t>
            </a:r>
            <a:endParaRPr lang="en-US" sz="1600" dirty="0">
              <a:latin typeface="+mj-lt"/>
            </a:endParaRPr>
          </a:p>
        </p:txBody>
      </p:sp>
      <p:sp>
        <p:nvSpPr>
          <p:cNvPr id="28682" name="Rectangle 23"/>
          <p:cNvSpPr>
            <a:spLocks noChangeArrowheads="1"/>
          </p:cNvSpPr>
          <p:nvPr/>
        </p:nvSpPr>
        <p:spPr bwMode="auto">
          <a:xfrm>
            <a:off x="7002463" y="3387725"/>
            <a:ext cx="1836737" cy="1235075"/>
          </a:xfrm>
          <a:prstGeom prst="rect">
            <a:avLst/>
          </a:prstGeom>
          <a:noFill/>
          <a:ln w="9525">
            <a:noFill/>
            <a:miter lim="800000"/>
            <a:headEnd/>
            <a:tailEnd/>
          </a:ln>
        </p:spPr>
        <p:txBody>
          <a:bodyPr>
            <a:spAutoFit/>
          </a:bodyPr>
          <a:lstStyle/>
          <a:p>
            <a:r>
              <a:rPr lang="en-US" i="1" dirty="0"/>
              <a:t>Custom</a:t>
            </a:r>
          </a:p>
          <a:p>
            <a:r>
              <a:rPr lang="en-US" i="1" dirty="0"/>
              <a:t>MapReduce</a:t>
            </a:r>
          </a:p>
          <a:p>
            <a:r>
              <a:rPr lang="en-US" i="1" dirty="0"/>
              <a:t>programs</a:t>
            </a:r>
          </a:p>
          <a:p>
            <a:r>
              <a:rPr lang="en-US" i="1" dirty="0"/>
              <a:t>reinterpret data</a:t>
            </a:r>
            <a:endParaRPr lang="en-US" dirty="0"/>
          </a:p>
        </p:txBody>
      </p:sp>
    </p:spTree>
    <p:extLst>
      <p:ext uri="{BB962C8B-B14F-4D97-AF65-F5344CB8AC3E}">
        <p14:creationId xmlns:p14="http://schemas.microsoft.com/office/powerpoint/2010/main" val="24607837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1388962" y="231494"/>
            <a:ext cx="7455001" cy="956137"/>
          </a:xfrm>
        </p:spPr>
        <p:txBody>
          <a:bodyPr/>
          <a:lstStyle/>
          <a:p>
            <a:r>
              <a:rPr sz="2800" dirty="0" err="1" smtClean="0">
                <a:latin typeface="Arial" charset="0"/>
              </a:rPr>
              <a:t>Sqoop</a:t>
            </a:r>
            <a:r>
              <a:rPr sz="2800" dirty="0" smtClean="0">
                <a:latin typeface="Arial" charset="0"/>
              </a:rPr>
              <a:t> Concepts </a:t>
            </a:r>
          </a:p>
        </p:txBody>
      </p:sp>
      <p:sp>
        <p:nvSpPr>
          <p:cNvPr id="29699" name="Text Placeholder 2"/>
          <p:cNvSpPr>
            <a:spLocks noGrp="1"/>
          </p:cNvSpPr>
          <p:nvPr>
            <p:ph type="body" sz="quarter" idx="10"/>
          </p:nvPr>
        </p:nvSpPr>
        <p:spPr>
          <a:xfrm>
            <a:off x="578734" y="1205942"/>
            <a:ext cx="8378766" cy="4462760"/>
          </a:xfrm>
        </p:spPr>
        <p:txBody>
          <a:bodyPr/>
          <a:lstStyle/>
          <a:p>
            <a:pPr lvl="1">
              <a:spcBef>
                <a:spcPct val="0"/>
              </a:spcBef>
              <a:spcAft>
                <a:spcPct val="0"/>
              </a:spcAft>
            </a:pPr>
            <a:r>
              <a:rPr lang="en-US" sz="2000" dirty="0" smtClean="0">
                <a:latin typeface="Arial" charset="0"/>
                <a:cs typeface="Arial" charset="0"/>
              </a:rPr>
              <a:t>The </a:t>
            </a:r>
            <a:r>
              <a:rPr lang="en-US" sz="2000" dirty="0" err="1" smtClean="0">
                <a:latin typeface="Arial" charset="0"/>
                <a:cs typeface="Arial" charset="0"/>
              </a:rPr>
              <a:t>Sqoop</a:t>
            </a:r>
            <a:r>
              <a:rPr lang="en-US" sz="2000" dirty="0" smtClean="0">
                <a:latin typeface="Arial" charset="0"/>
                <a:cs typeface="Arial" charset="0"/>
              </a:rPr>
              <a:t> program launches a Map-only </a:t>
            </a:r>
            <a:r>
              <a:rPr lang="en-US" sz="2000" dirty="0" err="1" smtClean="0">
                <a:latin typeface="Arial" charset="0"/>
                <a:cs typeface="Arial" charset="0"/>
              </a:rPr>
              <a:t>MapReduce</a:t>
            </a:r>
            <a:r>
              <a:rPr lang="en-US" sz="2000" dirty="0" smtClean="0">
                <a:latin typeface="Arial" charset="0"/>
                <a:cs typeface="Arial" charset="0"/>
              </a:rPr>
              <a:t> job to import the data. </a:t>
            </a:r>
          </a:p>
          <a:p>
            <a:pPr lvl="1">
              <a:spcBef>
                <a:spcPct val="0"/>
              </a:spcBef>
              <a:spcAft>
                <a:spcPct val="0"/>
              </a:spcAft>
              <a:buNone/>
            </a:pPr>
            <a:endParaRPr dirty="0" smtClean="0">
              <a:latin typeface="Arial" charset="0"/>
              <a:cs typeface="Arial" charset="0"/>
            </a:endParaRPr>
          </a:p>
          <a:p>
            <a:pPr lvl="1">
              <a:spcBef>
                <a:spcPct val="0"/>
              </a:spcBef>
              <a:spcAft>
                <a:spcPct val="0"/>
              </a:spcAft>
            </a:pPr>
            <a:r>
              <a:rPr lang="en-US" sz="2000" dirty="0" smtClean="0">
                <a:latin typeface="Arial" charset="0"/>
                <a:cs typeface="Arial" charset="0"/>
              </a:rPr>
              <a:t>Makes multiple simultaneous connections to the RDBMS. </a:t>
            </a:r>
          </a:p>
          <a:p>
            <a:pPr marL="914400" lvl="2" indent="-228600">
              <a:buFont typeface="Wingdings" pitchFamily="2" charset="2"/>
              <a:buChar char="§"/>
            </a:pPr>
            <a:r>
              <a:rPr lang="en-US" dirty="0" smtClean="0">
                <a:latin typeface="Arial" charset="0"/>
              </a:rPr>
              <a:t>Default is four</a:t>
            </a:r>
          </a:p>
          <a:p>
            <a:pPr marL="914400" lvl="2" indent="-228600">
              <a:buFont typeface="Wingdings" pitchFamily="2" charset="2"/>
              <a:buChar char="§"/>
            </a:pPr>
            <a:endParaRPr lang="en-US" dirty="0" smtClean="0">
              <a:latin typeface="Arial" charset="0"/>
            </a:endParaRPr>
          </a:p>
          <a:p>
            <a:pPr marL="914400" lvl="2" indent="-228600">
              <a:buFont typeface="Wingdings" pitchFamily="2" charset="2"/>
              <a:buChar char="§"/>
            </a:pPr>
            <a:r>
              <a:rPr lang="en-US" dirty="0" smtClean="0">
                <a:latin typeface="Arial" charset="0"/>
              </a:rPr>
              <a:t>Each connection imports a portion of the table</a:t>
            </a:r>
          </a:p>
          <a:p>
            <a:pPr marL="914400" lvl="2" indent="-228600">
              <a:buFont typeface="Wingdings" pitchFamily="2" charset="2"/>
              <a:buChar char="§"/>
            </a:pPr>
            <a:endParaRPr lang="en-US" dirty="0" smtClean="0">
              <a:latin typeface="Arial" charset="0"/>
            </a:endParaRPr>
          </a:p>
          <a:p>
            <a:pPr lvl="1">
              <a:spcBef>
                <a:spcPct val="0"/>
              </a:spcBef>
              <a:spcAft>
                <a:spcPct val="0"/>
              </a:spcAft>
            </a:pPr>
            <a:r>
              <a:rPr lang="en-US" sz="2000" dirty="0" err="1" smtClean="0">
                <a:latin typeface="Arial" charset="0"/>
                <a:cs typeface="Arial" charset="0"/>
              </a:rPr>
              <a:t>Sqoop</a:t>
            </a:r>
            <a:r>
              <a:rPr lang="en-US" sz="2000" dirty="0" smtClean="0">
                <a:latin typeface="Arial" charset="0"/>
                <a:cs typeface="Arial" charset="0"/>
              </a:rPr>
              <a:t> uses JDBC to connect to RDBMSs. </a:t>
            </a:r>
          </a:p>
          <a:p>
            <a:pPr lvl="1">
              <a:spcBef>
                <a:spcPct val="0"/>
              </a:spcBef>
              <a:spcAft>
                <a:spcPct val="0"/>
              </a:spcAft>
            </a:pPr>
            <a:endParaRPr lang="en-US" sz="2000" dirty="0" smtClean="0">
              <a:latin typeface="Arial" charset="0"/>
              <a:cs typeface="Arial" charset="0"/>
            </a:endParaRPr>
          </a:p>
          <a:p>
            <a:pPr lvl="1">
              <a:spcBef>
                <a:spcPct val="0"/>
              </a:spcBef>
              <a:spcAft>
                <a:spcPct val="0"/>
              </a:spcAft>
            </a:pPr>
            <a:r>
              <a:rPr lang="en-US" sz="2000" dirty="0" smtClean="0">
                <a:latin typeface="Arial" charset="0"/>
                <a:cs typeface="Arial" charset="0"/>
              </a:rPr>
              <a:t>Inspects the table and creates a mapping from the database column types to the corresponding Java data types. </a:t>
            </a:r>
          </a:p>
          <a:p>
            <a:pPr lvl="1">
              <a:spcBef>
                <a:spcPct val="0"/>
              </a:spcBef>
              <a:spcAft>
                <a:spcPct val="0"/>
              </a:spcAft>
            </a:pPr>
            <a:endParaRPr lang="en-US" sz="2000" dirty="0" smtClean="0">
              <a:latin typeface="Arial" charset="0"/>
              <a:cs typeface="Arial" charset="0"/>
            </a:endParaRPr>
          </a:p>
          <a:p>
            <a:pPr lvl="1">
              <a:spcBef>
                <a:spcPct val="0"/>
              </a:spcBef>
              <a:spcAft>
                <a:spcPct val="0"/>
              </a:spcAft>
            </a:pPr>
            <a:r>
              <a:rPr lang="en-US" sz="2000" dirty="0" smtClean="0">
                <a:latin typeface="Arial" charset="0"/>
                <a:cs typeface="Arial" charset="0"/>
              </a:rPr>
              <a:t>Can be configured to automatically create a Hive table from the imported  data. </a:t>
            </a:r>
            <a:endParaRPr lang="en-US" sz="2000" dirty="0">
              <a:latin typeface="Arial" charset="0"/>
              <a:cs typeface="Arial" charset="0"/>
            </a:endParaRPr>
          </a:p>
        </p:txBody>
      </p:sp>
    </p:spTree>
    <p:extLst>
      <p:ext uri="{BB962C8B-B14F-4D97-AF65-F5344CB8AC3E}">
        <p14:creationId xmlns:p14="http://schemas.microsoft.com/office/powerpoint/2010/main" val="296624482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1388962" y="231493"/>
            <a:ext cx="7489724" cy="1033969"/>
          </a:xfrm>
        </p:spPr>
        <p:txBody>
          <a:bodyPr/>
          <a:lstStyle/>
          <a:p>
            <a:r>
              <a:rPr sz="2800" dirty="0" err="1" smtClean="0">
                <a:latin typeface="Arial" charset="0"/>
              </a:rPr>
              <a:t>Sqoop</a:t>
            </a:r>
            <a:r>
              <a:rPr sz="2800" dirty="0" smtClean="0">
                <a:latin typeface="Arial" charset="0"/>
              </a:rPr>
              <a:t> Custom Connectors </a:t>
            </a:r>
          </a:p>
        </p:txBody>
      </p:sp>
      <p:sp>
        <p:nvSpPr>
          <p:cNvPr id="30723" name="Text Placeholder 2"/>
          <p:cNvSpPr>
            <a:spLocks noGrp="1"/>
          </p:cNvSpPr>
          <p:nvPr>
            <p:ph type="body" sz="quarter" idx="10"/>
          </p:nvPr>
        </p:nvSpPr>
        <p:spPr>
          <a:xfrm>
            <a:off x="590309" y="1190118"/>
            <a:ext cx="8268404" cy="1846659"/>
          </a:xfrm>
        </p:spPr>
        <p:txBody>
          <a:bodyPr/>
          <a:lstStyle/>
          <a:p>
            <a:pPr lvl="1">
              <a:spcBef>
                <a:spcPct val="0"/>
              </a:spcBef>
              <a:spcAft>
                <a:spcPct val="0"/>
              </a:spcAft>
            </a:pPr>
            <a:r>
              <a:rPr lang="en-US" sz="2000" dirty="0" smtClean="0">
                <a:latin typeface="Arial" charset="0"/>
                <a:cs typeface="Arial" charset="0"/>
              </a:rPr>
              <a:t>Connectors allow data transfer at much higher speeds than the standard JDBC interface. </a:t>
            </a:r>
          </a:p>
          <a:p>
            <a:pPr lvl="1">
              <a:spcBef>
                <a:spcPct val="0"/>
              </a:spcBef>
              <a:spcAft>
                <a:spcPct val="0"/>
              </a:spcAft>
            </a:pPr>
            <a:endParaRPr lang="en-US" sz="2000" dirty="0" smtClean="0">
              <a:latin typeface="Arial" charset="0"/>
              <a:cs typeface="Arial" charset="0"/>
            </a:endParaRPr>
          </a:p>
          <a:p>
            <a:pPr lvl="1">
              <a:spcBef>
                <a:spcPct val="0"/>
              </a:spcBef>
              <a:spcAft>
                <a:spcPct val="0"/>
              </a:spcAft>
            </a:pPr>
            <a:r>
              <a:rPr lang="en-US" sz="2000" dirty="0">
                <a:latin typeface="Arial" charset="0"/>
                <a:cs typeface="Arial" charset="0"/>
              </a:rPr>
              <a:t>These connectors are not open-source but are provided free-of-charge by their respective OEMs (Original Equipment Manufacturers) like </a:t>
            </a:r>
            <a:r>
              <a:rPr lang="en-US" sz="2000" dirty="0" err="1">
                <a:latin typeface="Arial" charset="0"/>
                <a:cs typeface="Arial" charset="0"/>
              </a:rPr>
              <a:t>Netezza</a:t>
            </a:r>
            <a:r>
              <a:rPr lang="en-US" sz="2000" dirty="0">
                <a:latin typeface="Arial" charset="0"/>
                <a:cs typeface="Arial" charset="0"/>
              </a:rPr>
              <a:t>, Teradata, Oracle (via Quest software</a:t>
            </a:r>
            <a:r>
              <a:rPr lang="en-US" sz="2000" dirty="0" smtClean="0">
                <a:latin typeface="Arial" charset="0"/>
                <a:cs typeface="Arial" charset="0"/>
              </a:rPr>
              <a:t>).</a:t>
            </a:r>
            <a:endParaRPr lang="en-US" sz="2000" dirty="0">
              <a:latin typeface="Arial" charset="0"/>
              <a:cs typeface="Arial" charset="0"/>
            </a:endParaRPr>
          </a:p>
        </p:txBody>
      </p:sp>
    </p:spTree>
    <p:extLst>
      <p:ext uri="{BB962C8B-B14F-4D97-AF65-F5344CB8AC3E}">
        <p14:creationId xmlns:p14="http://schemas.microsoft.com/office/powerpoint/2010/main" val="12302919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1388962" y="231495"/>
            <a:ext cx="7455001" cy="951946"/>
          </a:xfrm>
        </p:spPr>
        <p:txBody>
          <a:bodyPr/>
          <a:lstStyle/>
          <a:p>
            <a:r>
              <a:rPr sz="2800" dirty="0" err="1" smtClean="0">
                <a:latin typeface="Arial" charset="0"/>
              </a:rPr>
              <a:t>Sqoop</a:t>
            </a:r>
            <a:r>
              <a:rPr sz="2800" dirty="0" smtClean="0">
                <a:latin typeface="Arial" charset="0"/>
              </a:rPr>
              <a:t> Syntax </a:t>
            </a:r>
          </a:p>
        </p:txBody>
      </p:sp>
      <p:sp>
        <p:nvSpPr>
          <p:cNvPr id="31747" name="Text Placeholder 2"/>
          <p:cNvSpPr>
            <a:spLocks noGrp="1"/>
          </p:cNvSpPr>
          <p:nvPr>
            <p:ph type="body" sz="quarter" idx="10"/>
          </p:nvPr>
        </p:nvSpPr>
        <p:spPr>
          <a:xfrm>
            <a:off x="590308" y="1187471"/>
            <a:ext cx="8268404" cy="615553"/>
          </a:xfrm>
        </p:spPr>
        <p:txBody>
          <a:bodyPr/>
          <a:lstStyle/>
          <a:p>
            <a:pPr lvl="1">
              <a:spcBef>
                <a:spcPct val="0"/>
              </a:spcBef>
              <a:spcAft>
                <a:spcPct val="0"/>
              </a:spcAft>
            </a:pPr>
            <a:r>
              <a:rPr lang="en-US" sz="2000" dirty="0" smtClean="0">
                <a:cs typeface="Arial" charset="0"/>
              </a:rPr>
              <a:t> </a:t>
            </a:r>
            <a:r>
              <a:rPr lang="en-US" sz="2000" dirty="0">
                <a:cs typeface="Arial" charset="0"/>
              </a:rPr>
              <a:t>Basic </a:t>
            </a:r>
            <a:r>
              <a:rPr lang="en-US" sz="2000" dirty="0" err="1">
                <a:cs typeface="Arial" charset="0"/>
              </a:rPr>
              <a:t>Sqoop</a:t>
            </a:r>
            <a:r>
              <a:rPr lang="en-US" sz="2000" dirty="0">
                <a:cs typeface="Arial" charset="0"/>
              </a:rPr>
              <a:t> syntax to import table t1 from database </a:t>
            </a:r>
            <a:r>
              <a:rPr lang="en-US" sz="2000" dirty="0" err="1">
                <a:cs typeface="Arial" charset="0"/>
              </a:rPr>
              <a:t>db</a:t>
            </a:r>
            <a:r>
              <a:rPr lang="en-US" sz="2000" dirty="0">
                <a:cs typeface="Arial" charset="0"/>
              </a:rPr>
              <a:t>, store as tab-</a:t>
            </a:r>
          </a:p>
          <a:p>
            <a:pPr marL="0" lvl="1" indent="0">
              <a:spcBef>
                <a:spcPct val="0"/>
              </a:spcBef>
              <a:spcAft>
                <a:spcPct val="0"/>
              </a:spcAft>
              <a:buNone/>
            </a:pPr>
            <a:r>
              <a:rPr lang="en-US" sz="2000" dirty="0" smtClean="0">
                <a:cs typeface="Arial" charset="0"/>
              </a:rPr>
              <a:t>     separated </a:t>
            </a:r>
            <a:r>
              <a:rPr lang="en-US" sz="2000" dirty="0">
                <a:cs typeface="Arial" charset="0"/>
              </a:rPr>
              <a:t>files, and create a Hive table </a:t>
            </a:r>
          </a:p>
        </p:txBody>
      </p:sp>
      <p:sp>
        <p:nvSpPr>
          <p:cNvPr id="5" name="Rounded Rectangle 4"/>
          <p:cNvSpPr/>
          <p:nvPr/>
        </p:nvSpPr>
        <p:spPr>
          <a:xfrm>
            <a:off x="578733" y="2055304"/>
            <a:ext cx="7948295" cy="285355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nSpc>
                <a:spcPct val="150000"/>
              </a:lnSpc>
              <a:defRPr/>
            </a:pPr>
            <a:r>
              <a:rPr lang="en-US" dirty="0" smtClean="0"/>
              <a:t>sqoop import \</a:t>
            </a:r>
          </a:p>
          <a:p>
            <a:pPr>
              <a:lnSpc>
                <a:spcPct val="150000"/>
              </a:lnSpc>
              <a:defRPr/>
            </a:pPr>
            <a:r>
              <a:rPr lang="en-US" dirty="0" smtClean="0"/>
              <a:t>            --username </a:t>
            </a:r>
            <a:r>
              <a:rPr lang="en-US" i="1" dirty="0" smtClean="0"/>
              <a:t>user \</a:t>
            </a:r>
          </a:p>
          <a:p>
            <a:pPr>
              <a:lnSpc>
                <a:spcPct val="150000"/>
              </a:lnSpc>
              <a:defRPr/>
            </a:pPr>
            <a:r>
              <a:rPr lang="en-US" dirty="0" smtClean="0"/>
              <a:t>            --password </a:t>
            </a:r>
            <a:r>
              <a:rPr lang="en-US" i="1" dirty="0" smtClean="0"/>
              <a:t>pass \</a:t>
            </a:r>
          </a:p>
          <a:p>
            <a:pPr>
              <a:lnSpc>
                <a:spcPct val="150000"/>
              </a:lnSpc>
              <a:defRPr/>
            </a:pPr>
            <a:r>
              <a:rPr lang="en-US" dirty="0" smtClean="0"/>
              <a:t>            --connect jdbc:mysql://</a:t>
            </a:r>
            <a:r>
              <a:rPr lang="en-US" i="1" dirty="0" smtClean="0"/>
              <a:t>dbserver.example.com/db \</a:t>
            </a:r>
          </a:p>
          <a:p>
            <a:pPr>
              <a:lnSpc>
                <a:spcPct val="150000"/>
              </a:lnSpc>
              <a:defRPr/>
            </a:pPr>
            <a:r>
              <a:rPr lang="en-US" dirty="0" smtClean="0"/>
              <a:t>            --hive-import \</a:t>
            </a:r>
          </a:p>
          <a:p>
            <a:pPr>
              <a:lnSpc>
                <a:spcPct val="150000"/>
              </a:lnSpc>
              <a:defRPr/>
            </a:pPr>
            <a:r>
              <a:rPr lang="en-US" dirty="0" smtClean="0"/>
              <a:t>            --fields-terminated-by '\t' \</a:t>
            </a:r>
          </a:p>
          <a:p>
            <a:pPr>
              <a:lnSpc>
                <a:spcPct val="150000"/>
              </a:lnSpc>
              <a:defRPr/>
            </a:pPr>
            <a:r>
              <a:rPr lang="en-US" dirty="0" smtClean="0"/>
              <a:t>            --table </a:t>
            </a:r>
            <a:r>
              <a:rPr lang="en-US" i="1" dirty="0" smtClean="0"/>
              <a:t>t1</a:t>
            </a:r>
            <a:endParaRPr lang="en-US" dirty="0">
              <a:solidFill>
                <a:srgbClr val="FF0000"/>
              </a:solidFill>
            </a:endParaRPr>
          </a:p>
        </p:txBody>
      </p:sp>
    </p:spTree>
    <p:extLst>
      <p:ext uri="{BB962C8B-B14F-4D97-AF65-F5344CB8AC3E}">
        <p14:creationId xmlns:p14="http://schemas.microsoft.com/office/powerpoint/2010/main" val="288138984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1388962" y="231494"/>
            <a:ext cx="7455001" cy="1448581"/>
          </a:xfrm>
        </p:spPr>
        <p:txBody>
          <a:bodyPr/>
          <a:lstStyle/>
          <a:p>
            <a:pPr marL="342900" indent="-342900"/>
            <a:r>
              <a:rPr sz="2800" dirty="0" smtClean="0">
                <a:latin typeface="Arial" charset="0"/>
              </a:rPr>
              <a:t>Storing Query Results in HDFS </a:t>
            </a:r>
            <a:r>
              <a:rPr dirty="0" smtClean="0">
                <a:latin typeface="Arial" charset="0"/>
              </a:rPr>
              <a:t/>
            </a:r>
            <a:br>
              <a:rPr dirty="0" smtClean="0">
                <a:latin typeface="Arial" charset="0"/>
              </a:rPr>
            </a:br>
            <a:endParaRPr dirty="0" smtClean="0">
              <a:latin typeface="Arial" charset="0"/>
            </a:endParaRPr>
          </a:p>
        </p:txBody>
      </p:sp>
      <p:sp>
        <p:nvSpPr>
          <p:cNvPr id="32771" name="Text Placeholder 2"/>
          <p:cNvSpPr>
            <a:spLocks noGrp="1"/>
          </p:cNvSpPr>
          <p:nvPr>
            <p:ph type="body" sz="quarter" idx="10"/>
          </p:nvPr>
        </p:nvSpPr>
        <p:spPr>
          <a:xfrm>
            <a:off x="544010" y="1199068"/>
            <a:ext cx="8233680" cy="1908215"/>
          </a:xfrm>
        </p:spPr>
        <p:txBody>
          <a:bodyPr/>
          <a:lstStyle/>
          <a:p>
            <a:pPr lvl="1">
              <a:spcBef>
                <a:spcPct val="0"/>
              </a:spcBef>
              <a:spcAft>
                <a:spcPct val="0"/>
              </a:spcAft>
            </a:pPr>
            <a:r>
              <a:rPr lang="en-US" sz="2000" dirty="0">
                <a:cs typeface="Arial" charset="0"/>
              </a:rPr>
              <a:t>Writing Output into Local </a:t>
            </a:r>
            <a:r>
              <a:rPr lang="en-US" sz="2000" dirty="0" err="1">
                <a:cs typeface="Arial" charset="0"/>
              </a:rPr>
              <a:t>Filesystem</a:t>
            </a:r>
            <a:r>
              <a:rPr lang="en-US" sz="2000" dirty="0">
                <a:cs typeface="Arial" charset="0"/>
              </a:rPr>
              <a:t> or HDFS.</a:t>
            </a:r>
          </a:p>
          <a:p>
            <a:pPr marL="914400" lvl="2" indent="-228600">
              <a:buFont typeface="Wingdings" pitchFamily="2" charset="2"/>
              <a:buChar char="§"/>
            </a:pPr>
            <a:r>
              <a:rPr lang="en-US" sz="1600" dirty="0">
                <a:latin typeface="Arial" charset="0"/>
              </a:rPr>
              <a:t>INSERT OVERWRITE DIRECTORY</a:t>
            </a:r>
          </a:p>
          <a:p>
            <a:pPr>
              <a:spcBef>
                <a:spcPct val="0"/>
              </a:spcBef>
              <a:spcAft>
                <a:spcPct val="0"/>
              </a:spcAft>
              <a:buNone/>
            </a:pPr>
            <a:endParaRPr dirty="0" smtClean="0">
              <a:latin typeface="Arial" charset="0"/>
              <a:cs typeface="Arial" charset="0"/>
            </a:endParaRPr>
          </a:p>
          <a:p>
            <a:pPr lvl="1">
              <a:spcBef>
                <a:spcPct val="0"/>
              </a:spcBef>
              <a:spcAft>
                <a:spcPct val="0"/>
              </a:spcAft>
            </a:pPr>
            <a:r>
              <a:rPr lang="en-US" sz="2000" dirty="0" smtClean="0">
                <a:cs typeface="Arial" charset="0"/>
              </a:rPr>
              <a:t>Writing Output to an existing Hive Table. </a:t>
            </a:r>
          </a:p>
          <a:p>
            <a:pPr marL="914400" lvl="2" indent="-228600">
              <a:buFont typeface="Wingdings" pitchFamily="2" charset="2"/>
              <a:buChar char="§"/>
            </a:pPr>
            <a:r>
              <a:rPr lang="en-US" sz="1600" dirty="0" smtClean="0">
                <a:latin typeface="Arial" charset="0"/>
              </a:rPr>
              <a:t>INSERT OVERWRITE</a:t>
            </a:r>
          </a:p>
          <a:p>
            <a:pPr marL="914400" lvl="2" indent="-228600">
              <a:buFont typeface="Wingdings" pitchFamily="2" charset="2"/>
              <a:buChar char="§"/>
            </a:pPr>
            <a:endParaRPr lang="en-US" sz="1600" dirty="0" smtClean="0">
              <a:latin typeface="Arial" charset="0"/>
            </a:endParaRPr>
          </a:p>
          <a:p>
            <a:pPr marL="914400" lvl="2" indent="-228600">
              <a:buFont typeface="Wingdings" pitchFamily="2" charset="2"/>
              <a:buChar char="§"/>
            </a:pPr>
            <a:r>
              <a:rPr lang="en-US" sz="1600" dirty="0" smtClean="0">
                <a:latin typeface="Arial" charset="0"/>
              </a:rPr>
              <a:t>INSERT INTO</a:t>
            </a:r>
            <a:endParaRPr lang="en-US" sz="1600" dirty="0">
              <a:latin typeface="Arial" charset="0"/>
            </a:endParaRPr>
          </a:p>
        </p:txBody>
      </p:sp>
    </p:spTree>
    <p:extLst>
      <p:ext uri="{BB962C8B-B14F-4D97-AF65-F5344CB8AC3E}">
        <p14:creationId xmlns:p14="http://schemas.microsoft.com/office/powerpoint/2010/main" val="115387725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1388962" y="231494"/>
            <a:ext cx="7455001" cy="956137"/>
          </a:xfrm>
        </p:spPr>
        <p:txBody>
          <a:bodyPr/>
          <a:lstStyle/>
          <a:p>
            <a:r>
              <a:rPr sz="2800" dirty="0" smtClean="0">
                <a:latin typeface="Arial" charset="0"/>
              </a:rPr>
              <a:t>Writing Output an Existing Hive Table </a:t>
            </a:r>
          </a:p>
        </p:txBody>
      </p:sp>
      <p:sp>
        <p:nvSpPr>
          <p:cNvPr id="33795" name="Text Placeholder 2"/>
          <p:cNvSpPr>
            <a:spLocks noGrp="1"/>
          </p:cNvSpPr>
          <p:nvPr>
            <p:ph type="body" sz="quarter" idx="10"/>
          </p:nvPr>
        </p:nvSpPr>
        <p:spPr>
          <a:xfrm>
            <a:off x="590308" y="1158574"/>
            <a:ext cx="8209533" cy="4801314"/>
          </a:xfrm>
        </p:spPr>
        <p:txBody>
          <a:bodyPr/>
          <a:lstStyle/>
          <a:p>
            <a:pPr lvl="1">
              <a:spcBef>
                <a:spcPct val="0"/>
              </a:spcBef>
              <a:spcAft>
                <a:spcPct val="0"/>
              </a:spcAft>
            </a:pPr>
            <a:r>
              <a:rPr lang="en-US" sz="2000" dirty="0" smtClean="0">
                <a:cs typeface="Arial" charset="0"/>
              </a:rPr>
              <a:t>INSERT OVERWRITE</a:t>
            </a:r>
          </a:p>
          <a:p>
            <a:pPr marL="914400" lvl="2" indent="-228600">
              <a:buFont typeface="Wingdings" pitchFamily="2" charset="2"/>
              <a:buChar char="§"/>
            </a:pPr>
            <a:r>
              <a:rPr lang="en-US" dirty="0" smtClean="0">
                <a:latin typeface="Arial" charset="0"/>
              </a:rPr>
              <a:t>Copies data from one Hive table into another table </a:t>
            </a:r>
          </a:p>
          <a:p>
            <a:pPr marL="914400" lvl="2" indent="-228600">
              <a:buFont typeface="Wingdings" pitchFamily="2" charset="2"/>
              <a:buChar char="§"/>
            </a:pPr>
            <a:endParaRPr lang="en-US" dirty="0" smtClean="0">
              <a:latin typeface="Arial" charset="0"/>
            </a:endParaRPr>
          </a:p>
          <a:p>
            <a:pPr marL="914400" lvl="2" indent="-228600">
              <a:buFont typeface="Wingdings" pitchFamily="2" charset="2"/>
              <a:buChar char="§"/>
            </a:pPr>
            <a:r>
              <a:rPr lang="en-US" dirty="0" smtClean="0">
                <a:latin typeface="Arial" charset="0"/>
              </a:rPr>
              <a:t>Overwrites contents of second table</a:t>
            </a:r>
          </a:p>
          <a:p>
            <a:pPr marL="914400" lvl="2" indent="-228600">
              <a:buFont typeface="Wingdings" pitchFamily="2" charset="2"/>
              <a:buChar char="§"/>
            </a:pPr>
            <a:endParaRPr lang="en-US" dirty="0">
              <a:latin typeface="Arial" charset="0"/>
            </a:endParaRPr>
          </a:p>
          <a:p>
            <a:pPr marL="914400" lvl="2" indent="-228600">
              <a:buFont typeface="Wingdings" pitchFamily="2" charset="2"/>
              <a:buChar char="§"/>
            </a:pPr>
            <a:endParaRPr lang="en-US" dirty="0" smtClean="0">
              <a:latin typeface="Arial" charset="0"/>
            </a:endParaRPr>
          </a:p>
          <a:p>
            <a:pPr lvl="1">
              <a:spcBef>
                <a:spcPct val="0"/>
              </a:spcBef>
              <a:spcAft>
                <a:spcPct val="0"/>
              </a:spcAft>
              <a:buFont typeface="Wingdings" pitchFamily="2" charset="2"/>
              <a:buNone/>
            </a:pPr>
            <a:endParaRPr dirty="0" smtClean="0">
              <a:latin typeface="Arial" charset="0"/>
              <a:cs typeface="Arial" charset="0"/>
            </a:endParaRPr>
          </a:p>
          <a:p>
            <a:pPr lvl="1">
              <a:spcBef>
                <a:spcPct val="0"/>
              </a:spcBef>
              <a:spcAft>
                <a:spcPct val="0"/>
              </a:spcAft>
            </a:pPr>
            <a:r>
              <a:rPr lang="en-US" sz="2000" dirty="0" smtClean="0">
                <a:cs typeface="Arial" charset="0"/>
              </a:rPr>
              <a:t>INSERT INTO</a:t>
            </a:r>
          </a:p>
          <a:p>
            <a:pPr marL="914400" lvl="2" indent="-228600">
              <a:buFont typeface="Wingdings" pitchFamily="2" charset="2"/>
              <a:buChar char="§"/>
            </a:pPr>
            <a:r>
              <a:rPr lang="en-US" dirty="0" smtClean="0">
                <a:latin typeface="Arial" charset="0"/>
              </a:rPr>
              <a:t>Like INSERT OVERWRITE, it copies data from one table into another</a:t>
            </a:r>
          </a:p>
          <a:p>
            <a:pPr marL="914400" lvl="2" indent="-228600">
              <a:buFont typeface="Wingdings" pitchFamily="2" charset="2"/>
              <a:buChar char="§"/>
            </a:pPr>
            <a:endParaRPr lang="en-US" dirty="0" smtClean="0">
              <a:latin typeface="Arial" charset="0"/>
            </a:endParaRPr>
          </a:p>
          <a:p>
            <a:pPr marL="914400" lvl="2" indent="-228600">
              <a:buFont typeface="Wingdings" pitchFamily="2" charset="2"/>
              <a:buChar char="§"/>
            </a:pPr>
            <a:r>
              <a:rPr lang="en-US" dirty="0" smtClean="0">
                <a:latin typeface="Arial" charset="0"/>
              </a:rPr>
              <a:t>However, it appends to (rather than overwrite) the contents of  the second table</a:t>
            </a:r>
          </a:p>
          <a:p>
            <a:pPr marL="914400" lvl="2" indent="-228600">
              <a:buFont typeface="Wingdings" pitchFamily="2" charset="2"/>
              <a:buChar char="§"/>
            </a:pPr>
            <a:endParaRPr lang="en-US" dirty="0" smtClean="0">
              <a:latin typeface="Arial" charset="0"/>
            </a:endParaRPr>
          </a:p>
          <a:p>
            <a:pPr lvl="1">
              <a:spcBef>
                <a:spcPct val="0"/>
              </a:spcBef>
              <a:spcAft>
                <a:spcPct val="0"/>
              </a:spcAft>
            </a:pPr>
            <a:r>
              <a:rPr lang="en-US" sz="2000" dirty="0" smtClean="0">
                <a:cs typeface="Arial" charset="0"/>
              </a:rPr>
              <a:t>INSERT INTO is only supported in Hive versions 0.8 and later</a:t>
            </a:r>
          </a:p>
          <a:p>
            <a:pPr lvl="1">
              <a:spcBef>
                <a:spcPct val="0"/>
              </a:spcBef>
              <a:spcAft>
                <a:spcPct val="0"/>
              </a:spcAft>
            </a:pPr>
            <a:endParaRPr dirty="0" smtClean="0">
              <a:latin typeface="Arial" charset="0"/>
              <a:cs typeface="Arial" charset="0"/>
            </a:endParaRPr>
          </a:p>
          <a:p>
            <a:pPr lvl="1">
              <a:spcBef>
                <a:spcPct val="0"/>
              </a:spcBef>
              <a:spcAft>
                <a:spcPct val="0"/>
              </a:spcAft>
              <a:buFont typeface="Wingdings" pitchFamily="2" charset="2"/>
              <a:buNone/>
            </a:pPr>
            <a:endParaRPr dirty="0" smtClean="0">
              <a:latin typeface="Arial" charset="0"/>
              <a:cs typeface="Arial" charset="0"/>
            </a:endParaRPr>
          </a:p>
          <a:p>
            <a:pPr lvl="1">
              <a:spcBef>
                <a:spcPct val="0"/>
              </a:spcBef>
              <a:spcAft>
                <a:spcPct val="0"/>
              </a:spcAft>
            </a:pPr>
            <a:endParaRPr dirty="0" smtClean="0">
              <a:latin typeface="Arial" charset="0"/>
              <a:cs typeface="Arial" charset="0"/>
            </a:endParaRPr>
          </a:p>
        </p:txBody>
      </p:sp>
      <p:sp>
        <p:nvSpPr>
          <p:cNvPr id="6" name="Rounded Rectangle 5"/>
          <p:cNvSpPr/>
          <p:nvPr/>
        </p:nvSpPr>
        <p:spPr>
          <a:xfrm>
            <a:off x="590308" y="2356946"/>
            <a:ext cx="7700853" cy="583323"/>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defRPr/>
            </a:pPr>
            <a:r>
              <a:rPr lang="en-US" b="1" dirty="0" smtClean="0"/>
              <a:t>INSERT </a:t>
            </a:r>
            <a:r>
              <a:rPr lang="en-US" b="1" dirty="0" smtClean="0">
                <a:solidFill>
                  <a:schemeClr val="tx1"/>
                </a:solidFill>
              </a:rPr>
              <a:t>OVERWRITE TABLE </a:t>
            </a:r>
            <a:r>
              <a:rPr lang="en-US" dirty="0" smtClean="0"/>
              <a:t>t2</a:t>
            </a:r>
            <a:r>
              <a:rPr lang="en-US" b="1" dirty="0" smtClean="0"/>
              <a:t> SELECT * FROM</a:t>
            </a:r>
            <a:r>
              <a:rPr lang="en-US" dirty="0" smtClean="0"/>
              <a:t> t</a:t>
            </a:r>
            <a:r>
              <a:rPr lang="en-US" b="1" dirty="0" smtClean="0"/>
              <a:t>;</a:t>
            </a:r>
            <a:endParaRPr lang="en-US" dirty="0">
              <a:solidFill>
                <a:srgbClr val="FF0000"/>
              </a:solidFill>
            </a:endParaRPr>
          </a:p>
        </p:txBody>
      </p:sp>
      <p:sp>
        <p:nvSpPr>
          <p:cNvPr id="7" name="Rounded Rectangle 6"/>
          <p:cNvSpPr/>
          <p:nvPr/>
        </p:nvSpPr>
        <p:spPr>
          <a:xfrm>
            <a:off x="537505" y="5221354"/>
            <a:ext cx="7753656" cy="583323"/>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defRPr/>
            </a:pPr>
            <a:r>
              <a:rPr lang="en-US" b="1" dirty="0" smtClean="0"/>
              <a:t>INSERT</a:t>
            </a:r>
            <a:r>
              <a:rPr lang="en-US" b="1" dirty="0" smtClean="0">
                <a:solidFill>
                  <a:schemeClr val="tx1"/>
                </a:solidFill>
              </a:rPr>
              <a:t> INTO </a:t>
            </a:r>
            <a:r>
              <a:rPr lang="en-US" b="1" dirty="0" smtClean="0"/>
              <a:t>TABLE </a:t>
            </a:r>
            <a:r>
              <a:rPr lang="en-US" dirty="0" smtClean="0"/>
              <a:t>t2 </a:t>
            </a:r>
            <a:r>
              <a:rPr lang="en-US" b="1" dirty="0" smtClean="0"/>
              <a:t>SELECT * FROM </a:t>
            </a:r>
            <a:r>
              <a:rPr lang="en-US" dirty="0" smtClean="0"/>
              <a:t>t</a:t>
            </a:r>
            <a:r>
              <a:rPr lang="en-US" b="1" dirty="0" smtClean="0"/>
              <a:t>;</a:t>
            </a:r>
            <a:endParaRPr lang="en-US" dirty="0">
              <a:solidFill>
                <a:srgbClr val="FF0000"/>
              </a:solidFill>
            </a:endParaRPr>
          </a:p>
        </p:txBody>
      </p:sp>
    </p:spTree>
    <p:extLst>
      <p:ext uri="{BB962C8B-B14F-4D97-AF65-F5344CB8AC3E}">
        <p14:creationId xmlns:p14="http://schemas.microsoft.com/office/powerpoint/2010/main" val="93537584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1388962" y="231494"/>
            <a:ext cx="7455001" cy="924607"/>
          </a:xfrm>
        </p:spPr>
        <p:txBody>
          <a:bodyPr/>
          <a:lstStyle/>
          <a:p>
            <a:r>
              <a:rPr sz="2800" dirty="0" smtClean="0">
                <a:latin typeface="Arial" charset="0"/>
              </a:rPr>
              <a:t>Writing Output into Local File system or HDFS </a:t>
            </a:r>
          </a:p>
        </p:txBody>
      </p:sp>
      <p:sp>
        <p:nvSpPr>
          <p:cNvPr id="34819" name="Text Placeholder 2"/>
          <p:cNvSpPr>
            <a:spLocks noGrp="1"/>
          </p:cNvSpPr>
          <p:nvPr>
            <p:ph type="body" sz="quarter" idx="10"/>
          </p:nvPr>
        </p:nvSpPr>
        <p:spPr>
          <a:xfrm>
            <a:off x="578733" y="1191892"/>
            <a:ext cx="8268405" cy="5047536"/>
          </a:xfrm>
        </p:spPr>
        <p:txBody>
          <a:bodyPr/>
          <a:lstStyle/>
          <a:p>
            <a:pPr lvl="1">
              <a:spcBef>
                <a:spcPct val="0"/>
              </a:spcBef>
              <a:spcAft>
                <a:spcPct val="0"/>
              </a:spcAft>
            </a:pPr>
            <a:r>
              <a:rPr dirty="0" smtClean="0">
                <a:latin typeface="Arial" charset="0"/>
                <a:cs typeface="Arial" charset="0"/>
              </a:rPr>
              <a:t> </a:t>
            </a:r>
            <a:r>
              <a:rPr lang="en-US" sz="2000" dirty="0" smtClean="0">
                <a:cs typeface="Arial" charset="0"/>
              </a:rPr>
              <a:t>INSERT OVERWRITE DIRECTORY</a:t>
            </a:r>
          </a:p>
          <a:p>
            <a:pPr marL="914400" lvl="2" indent="-228600">
              <a:buFont typeface="Wingdings" pitchFamily="2" charset="2"/>
              <a:buChar char="§"/>
            </a:pPr>
            <a:r>
              <a:rPr lang="en-US" dirty="0" smtClean="0">
                <a:latin typeface="Arial" charset="0"/>
              </a:rPr>
              <a:t>Writes query results into HDFS</a:t>
            </a:r>
          </a:p>
          <a:p>
            <a:pPr marL="914400" lvl="2" indent="-228600">
              <a:buFont typeface="Wingdings" pitchFamily="2" charset="2"/>
              <a:buChar char="§"/>
            </a:pPr>
            <a:endParaRPr lang="en-US" dirty="0" smtClean="0">
              <a:latin typeface="Arial" charset="0"/>
            </a:endParaRPr>
          </a:p>
          <a:p>
            <a:pPr marL="914400" lvl="2" indent="-228600">
              <a:buFont typeface="Wingdings" pitchFamily="2" charset="2"/>
              <a:buChar char="§"/>
            </a:pPr>
            <a:r>
              <a:rPr lang="en-US" dirty="0" smtClean="0">
                <a:latin typeface="Arial" charset="0"/>
              </a:rPr>
              <a:t>Can specify LOCAL to write to the local file system</a:t>
            </a:r>
          </a:p>
          <a:p>
            <a:pPr marL="914400" lvl="2" indent="-228600">
              <a:buFont typeface="Wingdings" pitchFamily="2" charset="2"/>
              <a:buChar char="§"/>
            </a:pPr>
            <a:endParaRPr lang="en-US" dirty="0" smtClean="0">
              <a:latin typeface="Arial" charset="0"/>
            </a:endParaRPr>
          </a:p>
          <a:p>
            <a:pPr marL="914400" lvl="2" indent="-228600">
              <a:buFont typeface="Wingdings" pitchFamily="2" charset="2"/>
              <a:buChar char="§"/>
            </a:pPr>
            <a:r>
              <a:rPr lang="en-US" dirty="0" smtClean="0">
                <a:latin typeface="Arial" charset="0"/>
              </a:rPr>
              <a:t>Data written to the file system is serialized as text</a:t>
            </a:r>
          </a:p>
          <a:p>
            <a:pPr marL="685800" lvl="2" indent="0">
              <a:buNone/>
            </a:pPr>
            <a:endParaRPr lang="en-US" dirty="0" smtClean="0">
              <a:latin typeface="Arial" charset="0"/>
            </a:endParaRPr>
          </a:p>
          <a:p>
            <a:pPr marL="914400" lvl="2" indent="-228600">
              <a:buFont typeface="Wingdings" pitchFamily="2" charset="2"/>
              <a:buChar char="§"/>
            </a:pPr>
            <a:r>
              <a:rPr lang="en-US" dirty="0" smtClean="0">
                <a:latin typeface="Arial" charset="0"/>
              </a:rPr>
              <a:t>Columns are separated by Ctrl-A characters  </a:t>
            </a:r>
          </a:p>
          <a:p>
            <a:pPr marL="914400" lvl="2" indent="-228600">
              <a:buFont typeface="Wingdings" pitchFamily="2" charset="2"/>
              <a:buChar char="§"/>
            </a:pPr>
            <a:endParaRPr lang="en-US" dirty="0" smtClean="0">
              <a:latin typeface="Arial" charset="0"/>
            </a:endParaRPr>
          </a:p>
          <a:p>
            <a:pPr marL="914400" lvl="2" indent="-228600">
              <a:buFont typeface="Wingdings" pitchFamily="2" charset="2"/>
              <a:buChar char="§"/>
            </a:pPr>
            <a:r>
              <a:rPr lang="en-US" dirty="0" smtClean="0">
                <a:latin typeface="Arial" charset="0"/>
              </a:rPr>
              <a:t>Rows are separated by newlines</a:t>
            </a:r>
          </a:p>
          <a:p>
            <a:pPr marL="914400" lvl="2" indent="-228600">
              <a:buFont typeface="Wingdings" pitchFamily="2" charset="2"/>
              <a:buChar char="§"/>
            </a:pPr>
            <a:endParaRPr lang="en-US" dirty="0" smtClean="0">
              <a:latin typeface="Arial" charset="0"/>
            </a:endParaRPr>
          </a:p>
          <a:p>
            <a:pPr marL="914400" lvl="2" indent="-228600">
              <a:buFont typeface="Wingdings" pitchFamily="2" charset="2"/>
              <a:buChar char="§"/>
            </a:pPr>
            <a:r>
              <a:rPr lang="en-US" dirty="0" smtClean="0">
                <a:latin typeface="Arial" charset="0"/>
              </a:rPr>
              <a:t>Appropriate for extracting large amounts of data from Hive</a:t>
            </a:r>
          </a:p>
          <a:p>
            <a:pPr lvl="2">
              <a:spcBef>
                <a:spcPct val="0"/>
              </a:spcBef>
              <a:spcAft>
                <a:spcPct val="0"/>
              </a:spcAft>
              <a:buNone/>
            </a:pPr>
            <a:endParaRPr dirty="0" smtClean="0">
              <a:latin typeface="Arial" charset="0"/>
              <a:cs typeface="Arial" charset="0"/>
            </a:endParaRPr>
          </a:p>
          <a:p>
            <a:pPr lvl="1">
              <a:spcBef>
                <a:spcPct val="0"/>
              </a:spcBef>
              <a:spcAft>
                <a:spcPct val="0"/>
              </a:spcAft>
            </a:pPr>
            <a:r>
              <a:rPr lang="en-US" sz="2000" dirty="0" smtClean="0">
                <a:cs typeface="Arial" charset="0"/>
              </a:rPr>
              <a:t>Example </a:t>
            </a:r>
          </a:p>
          <a:p>
            <a:pPr marL="914400" lvl="2" indent="-228600">
              <a:buFont typeface="Wingdings" pitchFamily="2" charset="2"/>
              <a:buChar char="§"/>
            </a:pPr>
            <a:r>
              <a:rPr lang="en-US" dirty="0">
                <a:latin typeface="Arial" charset="0"/>
              </a:rPr>
              <a:t>Write out the entire contents of table ‘t’ to the local file </a:t>
            </a:r>
            <a:r>
              <a:rPr lang="en-US" dirty="0" smtClean="0">
                <a:latin typeface="Arial" charset="0"/>
              </a:rPr>
              <a:t>system.</a:t>
            </a:r>
          </a:p>
          <a:p>
            <a:pPr>
              <a:spcBef>
                <a:spcPct val="0"/>
              </a:spcBef>
              <a:spcAft>
                <a:spcPct val="0"/>
              </a:spcAft>
            </a:pPr>
            <a:endParaRPr dirty="0" smtClean="0">
              <a:latin typeface="Arial" charset="0"/>
              <a:cs typeface="Arial" charset="0"/>
            </a:endParaRPr>
          </a:p>
          <a:p>
            <a:pPr>
              <a:spcBef>
                <a:spcPct val="0"/>
              </a:spcBef>
              <a:spcAft>
                <a:spcPct val="0"/>
              </a:spcAft>
              <a:buFont typeface="Arial" charset="0"/>
              <a:buNone/>
            </a:pPr>
            <a:r>
              <a:rPr dirty="0" smtClean="0">
                <a:latin typeface="Arial" charset="0"/>
                <a:cs typeface="Arial" charset="0"/>
              </a:rPr>
              <a:t> </a:t>
            </a:r>
          </a:p>
          <a:p>
            <a:pPr>
              <a:spcBef>
                <a:spcPct val="0"/>
              </a:spcBef>
              <a:spcAft>
                <a:spcPct val="0"/>
              </a:spcAft>
            </a:pPr>
            <a:endParaRPr dirty="0" smtClean="0">
              <a:latin typeface="Arial" charset="0"/>
              <a:cs typeface="Arial" charset="0"/>
            </a:endParaRPr>
          </a:p>
        </p:txBody>
      </p:sp>
      <p:sp>
        <p:nvSpPr>
          <p:cNvPr id="5" name="Rounded Rectangle 4"/>
          <p:cNvSpPr/>
          <p:nvPr/>
        </p:nvSpPr>
        <p:spPr>
          <a:xfrm>
            <a:off x="578733" y="5482603"/>
            <a:ext cx="7850197" cy="74097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defRPr/>
            </a:pPr>
            <a:r>
              <a:rPr lang="en-US" b="1" dirty="0" smtClean="0">
                <a:solidFill>
                  <a:schemeClr val="tx1"/>
                </a:solidFill>
                <a:latin typeface="Arial" pitchFamily="34" charset="0"/>
                <a:cs typeface="Arial" pitchFamily="34" charset="0"/>
              </a:rPr>
              <a:t>INSERT OVERWRITE LOCAL DIRECTORY   </a:t>
            </a:r>
            <a:r>
              <a:rPr lang="en-US" dirty="0" smtClean="0">
                <a:latin typeface="Arial" pitchFamily="34" charset="0"/>
                <a:cs typeface="Arial" pitchFamily="34" charset="0"/>
              </a:rPr>
              <a:t>'/path/file.dat'</a:t>
            </a:r>
          </a:p>
          <a:p>
            <a:pPr>
              <a:defRPr/>
            </a:pPr>
            <a:r>
              <a:rPr lang="en-US" b="1" dirty="0" smtClean="0">
                <a:latin typeface="Arial" pitchFamily="34" charset="0"/>
                <a:cs typeface="Arial" pitchFamily="34" charset="0"/>
              </a:rPr>
              <a:t>                   SELECT * FROM </a:t>
            </a:r>
            <a:r>
              <a:rPr lang="en-US" dirty="0" smtClean="0">
                <a:latin typeface="Arial" pitchFamily="34" charset="0"/>
                <a:cs typeface="Arial" pitchFamily="34" charset="0"/>
              </a:rPr>
              <a:t>t</a:t>
            </a:r>
            <a:r>
              <a:rPr lang="en-US" b="1" dirty="0" smtClean="0">
                <a:latin typeface="Arial" pitchFamily="34" charset="0"/>
                <a:cs typeface="Arial" pitchFamily="34" charset="0"/>
              </a:rPr>
              <a:t>;</a:t>
            </a:r>
            <a:endParaRPr lang="en-US" dirty="0">
              <a:solidFill>
                <a:srgbClr val="FF0000"/>
              </a:solidFill>
              <a:latin typeface="Arial" pitchFamily="34" charset="0"/>
              <a:cs typeface="Arial" pitchFamily="34" charset="0"/>
            </a:endParaRPr>
          </a:p>
        </p:txBody>
      </p:sp>
    </p:spTree>
    <p:extLst>
      <p:ext uri="{BB962C8B-B14F-4D97-AF65-F5344CB8AC3E}">
        <p14:creationId xmlns:p14="http://schemas.microsoft.com/office/powerpoint/2010/main" val="87434100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1388961" y="231494"/>
            <a:ext cx="7358163" cy="956137"/>
          </a:xfrm>
        </p:spPr>
        <p:txBody>
          <a:bodyPr/>
          <a:lstStyle/>
          <a:p>
            <a:r>
              <a:rPr sz="2800" dirty="0" smtClean="0">
                <a:latin typeface="Arial" charset="0"/>
              </a:rPr>
              <a:t>Multiple Databases in Hive </a:t>
            </a:r>
          </a:p>
        </p:txBody>
      </p:sp>
      <p:sp>
        <p:nvSpPr>
          <p:cNvPr id="35843" name="Text Placeholder 2"/>
          <p:cNvSpPr>
            <a:spLocks noGrp="1"/>
          </p:cNvSpPr>
          <p:nvPr>
            <p:ph type="body" sz="quarter" idx="10"/>
          </p:nvPr>
        </p:nvSpPr>
        <p:spPr>
          <a:xfrm>
            <a:off x="544010" y="1222195"/>
            <a:ext cx="8268404" cy="2400657"/>
          </a:xfrm>
        </p:spPr>
        <p:txBody>
          <a:bodyPr/>
          <a:lstStyle/>
          <a:p>
            <a:pPr lvl="1">
              <a:spcBef>
                <a:spcPct val="0"/>
              </a:spcBef>
              <a:spcAft>
                <a:spcPct val="0"/>
              </a:spcAft>
            </a:pPr>
            <a:r>
              <a:rPr lang="en-US" sz="2000" dirty="0" smtClean="0">
                <a:cs typeface="Arial" charset="0"/>
              </a:rPr>
              <a:t>Earlier versions of Hive placed all tables in the same namespace. </a:t>
            </a:r>
          </a:p>
          <a:p>
            <a:pPr lvl="1">
              <a:spcBef>
                <a:spcPct val="0"/>
              </a:spcBef>
              <a:spcAft>
                <a:spcPct val="0"/>
              </a:spcAft>
            </a:pPr>
            <a:endParaRPr lang="en-US" sz="2000" dirty="0" smtClean="0">
              <a:cs typeface="Arial" charset="0"/>
            </a:endParaRPr>
          </a:p>
          <a:p>
            <a:pPr lvl="1">
              <a:spcBef>
                <a:spcPct val="0"/>
              </a:spcBef>
              <a:spcAft>
                <a:spcPct val="0"/>
              </a:spcAft>
            </a:pPr>
            <a:r>
              <a:rPr lang="en-US" sz="2000" dirty="0" smtClean="0">
                <a:cs typeface="Arial" charset="0"/>
              </a:rPr>
              <a:t>This is still the default. </a:t>
            </a:r>
          </a:p>
          <a:p>
            <a:pPr lvl="1">
              <a:spcBef>
                <a:spcPct val="0"/>
              </a:spcBef>
              <a:spcAft>
                <a:spcPct val="0"/>
              </a:spcAft>
            </a:pPr>
            <a:endParaRPr lang="en-US" sz="2000" dirty="0" smtClean="0">
              <a:cs typeface="Arial" charset="0"/>
            </a:endParaRPr>
          </a:p>
          <a:p>
            <a:pPr lvl="1">
              <a:spcBef>
                <a:spcPct val="0"/>
              </a:spcBef>
              <a:spcAft>
                <a:spcPct val="0"/>
              </a:spcAft>
            </a:pPr>
            <a:r>
              <a:rPr lang="en-US" sz="2000" dirty="0" smtClean="0">
                <a:cs typeface="Arial" charset="0"/>
              </a:rPr>
              <a:t>Recent versions support the creation of multiple databases. </a:t>
            </a:r>
          </a:p>
          <a:p>
            <a:pPr marL="914400" lvl="2" indent="-228600">
              <a:buFont typeface="Wingdings" pitchFamily="2" charset="2"/>
              <a:buChar char="§"/>
            </a:pPr>
            <a:r>
              <a:rPr lang="en-US" dirty="0" smtClean="0">
                <a:latin typeface="Arial" charset="0"/>
              </a:rPr>
              <a:t>Useful on clusters with multiple users</a:t>
            </a:r>
          </a:p>
          <a:p>
            <a:pPr marL="914400" lvl="2" indent="-228600">
              <a:buFont typeface="Wingdings" pitchFamily="2" charset="2"/>
              <a:buChar char="§"/>
            </a:pPr>
            <a:endParaRPr lang="en-US" dirty="0" smtClean="0">
              <a:latin typeface="Arial" charset="0"/>
            </a:endParaRPr>
          </a:p>
          <a:p>
            <a:pPr lvl="1">
              <a:spcBef>
                <a:spcPct val="0"/>
              </a:spcBef>
              <a:spcAft>
                <a:spcPct val="0"/>
              </a:spcAft>
            </a:pPr>
            <a:r>
              <a:rPr dirty="0" smtClean="0">
                <a:latin typeface="Arial" charset="0"/>
                <a:cs typeface="Arial" charset="0"/>
              </a:rPr>
              <a:t> </a:t>
            </a:r>
            <a:r>
              <a:rPr lang="en-US" sz="2000" dirty="0" smtClean="0">
                <a:cs typeface="Arial" charset="0"/>
              </a:rPr>
              <a:t>Default database is named </a:t>
            </a:r>
            <a:r>
              <a:rPr lang="en-US" sz="2000" b="1" dirty="0" smtClean="0">
                <a:cs typeface="Arial" charset="0"/>
              </a:rPr>
              <a:t>default</a:t>
            </a:r>
            <a:r>
              <a:rPr lang="en-US" sz="2000" dirty="0" smtClean="0">
                <a:cs typeface="Arial" charset="0"/>
              </a:rPr>
              <a:t>.</a:t>
            </a:r>
            <a:endParaRPr lang="en-US" sz="2000" dirty="0">
              <a:cs typeface="Arial" charset="0"/>
            </a:endParaRPr>
          </a:p>
        </p:txBody>
      </p:sp>
    </p:spTree>
    <p:extLst>
      <p:ext uri="{BB962C8B-B14F-4D97-AF65-F5344CB8AC3E}">
        <p14:creationId xmlns:p14="http://schemas.microsoft.com/office/powerpoint/2010/main" val="36395488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1676400" y="2971800"/>
            <a:ext cx="7315200" cy="430887"/>
          </a:xfrm>
        </p:spPr>
        <p:txBody>
          <a:bodyPr/>
          <a:lstStyle/>
          <a:p>
            <a:pPr algn="r"/>
            <a:r>
              <a:rPr sz="2800" dirty="0" smtClean="0">
                <a:latin typeface="Arial" charset="0"/>
              </a:rPr>
              <a:t>Hands-On Exercise</a:t>
            </a:r>
            <a:endParaRPr sz="2800" dirty="0" smtClean="0">
              <a:latin typeface="Arial" charset="0"/>
              <a:cs typeface="Arial" charset="0"/>
            </a:endParaRPr>
          </a:p>
        </p:txBody>
      </p:sp>
    </p:spTree>
    <p:extLst>
      <p:ext uri="{BB962C8B-B14F-4D97-AF65-F5344CB8AC3E}">
        <p14:creationId xmlns:p14="http://schemas.microsoft.com/office/powerpoint/2010/main" val="354407363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1676400" y="2971800"/>
            <a:ext cx="7315200" cy="430887"/>
          </a:xfrm>
        </p:spPr>
        <p:txBody>
          <a:bodyPr/>
          <a:lstStyle/>
          <a:p>
            <a:pPr algn="r"/>
            <a:r>
              <a:rPr sz="2800" dirty="0" smtClean="0">
                <a:latin typeface="Arial" charset="0"/>
              </a:rPr>
              <a:t>Manipulating Data with Hive</a:t>
            </a:r>
            <a:endParaRPr sz="2800" dirty="0" smtClean="0">
              <a:latin typeface="Arial" charset="0"/>
              <a:cs typeface="Arial" charset="0"/>
            </a:endParaRPr>
          </a:p>
        </p:txBody>
      </p:sp>
    </p:spTree>
    <p:extLst>
      <p:ext uri="{BB962C8B-B14F-4D97-AF65-F5344CB8AC3E}">
        <p14:creationId xmlns:p14="http://schemas.microsoft.com/office/powerpoint/2010/main" val="37693610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9"/>
          <p:cNvSpPr>
            <a:spLocks noGrp="1" noChangeArrowheads="1"/>
          </p:cNvSpPr>
          <p:nvPr>
            <p:ph type="title"/>
          </p:nvPr>
        </p:nvSpPr>
        <p:spPr>
          <a:xfrm>
            <a:off x="1377387" y="231494"/>
            <a:ext cx="7466576" cy="908841"/>
          </a:xfrm>
        </p:spPr>
        <p:txBody>
          <a:bodyPr/>
          <a:lstStyle/>
          <a:p>
            <a:pPr marL="342900" indent="-342900"/>
            <a:r>
              <a:rPr sz="2800" dirty="0" smtClean="0">
                <a:latin typeface="Arial" charset="0"/>
              </a:rPr>
              <a:t>Introduction to Hive</a:t>
            </a:r>
          </a:p>
        </p:txBody>
      </p:sp>
      <p:sp>
        <p:nvSpPr>
          <p:cNvPr id="8195" name="Text Placeholder 2"/>
          <p:cNvSpPr>
            <a:spLocks noGrp="1"/>
          </p:cNvSpPr>
          <p:nvPr>
            <p:ph type="body" sz="quarter" idx="10"/>
          </p:nvPr>
        </p:nvSpPr>
        <p:spPr>
          <a:xfrm>
            <a:off x="578734" y="1215342"/>
            <a:ext cx="8268404" cy="4866569"/>
          </a:xfrm>
        </p:spPr>
        <p:txBody>
          <a:bodyPr/>
          <a:lstStyle/>
          <a:p>
            <a:pPr marL="349250" lvl="3" indent="-349250">
              <a:buSzPct val="120000"/>
              <a:tabLst>
                <a:tab pos="511175" algn="l"/>
              </a:tabLst>
            </a:pPr>
            <a:r>
              <a:rPr lang="en-US" sz="2000" dirty="0" smtClean="0">
                <a:latin typeface="+mn-lt"/>
              </a:rPr>
              <a:t>What Is Hive?</a:t>
            </a:r>
          </a:p>
          <a:p>
            <a:pPr marL="349250" lvl="3" indent="-349250">
              <a:buSzPct val="120000"/>
              <a:tabLst>
                <a:tab pos="511175" algn="l"/>
              </a:tabLst>
            </a:pPr>
            <a:endParaRPr lang="en-US" sz="2000" dirty="0" smtClean="0">
              <a:latin typeface="+mn-lt"/>
            </a:endParaRPr>
          </a:p>
          <a:p>
            <a:pPr marL="349250" lvl="3" indent="-349250">
              <a:buSzPct val="120000"/>
              <a:tabLst>
                <a:tab pos="511175" algn="l"/>
              </a:tabLst>
            </a:pPr>
            <a:r>
              <a:rPr lang="en-US" sz="2000" dirty="0" smtClean="0">
                <a:latin typeface="+mn-lt"/>
              </a:rPr>
              <a:t>Benefits of Hive</a:t>
            </a:r>
          </a:p>
          <a:p>
            <a:pPr marL="349250" lvl="3" indent="-349250">
              <a:buSzPct val="120000"/>
              <a:tabLst>
                <a:tab pos="511175" algn="l"/>
              </a:tabLst>
            </a:pPr>
            <a:endParaRPr lang="en-US" sz="2000" dirty="0" smtClean="0">
              <a:latin typeface="+mn-lt"/>
            </a:endParaRPr>
          </a:p>
          <a:p>
            <a:pPr marL="349250" lvl="3" indent="-349250">
              <a:buSzPct val="120000"/>
              <a:tabLst>
                <a:tab pos="511175" algn="l"/>
              </a:tabLst>
            </a:pPr>
            <a:r>
              <a:rPr lang="en-US" sz="2000" dirty="0" smtClean="0">
                <a:latin typeface="+mn-lt"/>
              </a:rPr>
              <a:t>Getting Data into Hive </a:t>
            </a:r>
          </a:p>
          <a:p>
            <a:pPr marL="349250" lvl="3" indent="-349250">
              <a:buSzPct val="120000"/>
              <a:tabLst>
                <a:tab pos="511175" algn="l"/>
              </a:tabLst>
            </a:pPr>
            <a:endParaRPr lang="en-US" sz="2000" dirty="0" smtClean="0">
              <a:latin typeface="+mn-lt"/>
            </a:endParaRPr>
          </a:p>
          <a:p>
            <a:pPr marL="349250" lvl="3" indent="-349250">
              <a:buSzPct val="120000"/>
              <a:tabLst>
                <a:tab pos="511175" algn="l"/>
              </a:tabLst>
            </a:pPr>
            <a:r>
              <a:rPr lang="en-US" sz="2000" dirty="0" smtClean="0">
                <a:latin typeface="+mn-lt"/>
              </a:rPr>
              <a:t>The Hive Architecture </a:t>
            </a:r>
          </a:p>
          <a:p>
            <a:pPr marL="349250" lvl="3" indent="-349250">
              <a:buSzPct val="120000"/>
              <a:tabLst>
                <a:tab pos="511175" algn="l"/>
              </a:tabLst>
            </a:pPr>
            <a:endParaRPr lang="en-US" sz="2000" dirty="0" smtClean="0">
              <a:latin typeface="+mn-lt"/>
            </a:endParaRPr>
          </a:p>
          <a:p>
            <a:pPr marL="349250" lvl="3" indent="-349250">
              <a:buSzPct val="120000"/>
              <a:tabLst>
                <a:tab pos="511175" algn="l"/>
              </a:tabLst>
            </a:pPr>
            <a:r>
              <a:rPr lang="en-US" sz="2000" dirty="0" smtClean="0">
                <a:latin typeface="+mn-lt"/>
              </a:rPr>
              <a:t>Creating Hive Tables </a:t>
            </a:r>
          </a:p>
          <a:p>
            <a:pPr marL="349250" lvl="3" indent="-349250">
              <a:buSzPct val="120000"/>
              <a:tabLst>
                <a:tab pos="511175" algn="l"/>
              </a:tabLst>
            </a:pPr>
            <a:endParaRPr lang="en-US" sz="2000" dirty="0" smtClean="0">
              <a:latin typeface="+mn-lt"/>
            </a:endParaRPr>
          </a:p>
          <a:p>
            <a:pPr marL="349250" lvl="3" indent="-349250">
              <a:buSzPct val="120000"/>
              <a:tabLst>
                <a:tab pos="511175" algn="l"/>
              </a:tabLst>
            </a:pPr>
            <a:r>
              <a:rPr lang="en-US" sz="2000" dirty="0" smtClean="0">
                <a:latin typeface="+mn-lt"/>
              </a:rPr>
              <a:t>Loading Data into Hive </a:t>
            </a:r>
          </a:p>
          <a:p>
            <a:pPr marL="349250" lvl="3" indent="-349250">
              <a:buSzPct val="120000"/>
              <a:tabLst>
                <a:tab pos="511175" algn="l"/>
              </a:tabLst>
            </a:pPr>
            <a:endParaRPr lang="en-US" sz="2000" dirty="0" smtClean="0">
              <a:latin typeface="+mn-lt"/>
            </a:endParaRPr>
          </a:p>
          <a:p>
            <a:pPr marL="349250" lvl="3" indent="-349250">
              <a:buSzPct val="120000"/>
              <a:tabLst>
                <a:tab pos="511175" algn="l"/>
              </a:tabLst>
            </a:pPr>
            <a:r>
              <a:rPr lang="en-US" sz="2000" dirty="0" smtClean="0">
                <a:latin typeface="+mn-lt"/>
              </a:rPr>
              <a:t>Storing Query Results in HDFS </a:t>
            </a:r>
          </a:p>
          <a:p>
            <a:pPr marL="349250" lvl="3" indent="-349250">
              <a:buSzPct val="120000"/>
              <a:tabLst>
                <a:tab pos="511175" algn="l"/>
              </a:tabLst>
            </a:pPr>
            <a:endParaRPr lang="en-US" sz="2000" dirty="0" smtClean="0">
              <a:latin typeface="+mn-lt"/>
            </a:endParaRPr>
          </a:p>
          <a:p>
            <a:pPr marL="349250" lvl="3" indent="-349250">
              <a:buSzPct val="120000"/>
              <a:tabLst>
                <a:tab pos="511175" algn="l"/>
              </a:tabLst>
            </a:pPr>
            <a:r>
              <a:rPr lang="en-US" sz="2000" dirty="0" smtClean="0">
                <a:latin typeface="+mn-lt"/>
              </a:rPr>
              <a:t>Creating Different Databases </a:t>
            </a:r>
            <a:endParaRPr lang="en-US" sz="2000" dirty="0">
              <a:latin typeface="+mn-lt"/>
            </a:endParaRPr>
          </a:p>
        </p:txBody>
      </p:sp>
    </p:spTree>
    <p:extLst>
      <p:ext uri="{BB962C8B-B14F-4D97-AF65-F5344CB8AC3E}">
        <p14:creationId xmlns:p14="http://schemas.microsoft.com/office/powerpoint/2010/main" val="221614224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9"/>
          <p:cNvSpPr>
            <a:spLocks noGrp="1" noChangeArrowheads="1"/>
          </p:cNvSpPr>
          <p:nvPr>
            <p:ph type="title"/>
          </p:nvPr>
        </p:nvSpPr>
        <p:spPr>
          <a:xfrm>
            <a:off x="1377388" y="231493"/>
            <a:ext cx="8577746" cy="365828"/>
          </a:xfrm>
        </p:spPr>
        <p:txBody>
          <a:bodyPr/>
          <a:lstStyle/>
          <a:p>
            <a:pPr marL="342900" indent="-342900"/>
            <a:r>
              <a:rPr sz="2800" dirty="0" smtClean="0">
                <a:latin typeface="Arial" charset="0"/>
              </a:rPr>
              <a:t>Manipulating Data with Hive </a:t>
            </a:r>
          </a:p>
        </p:txBody>
      </p:sp>
      <p:sp>
        <p:nvSpPr>
          <p:cNvPr id="38915" name="Text Placeholder 2"/>
          <p:cNvSpPr>
            <a:spLocks noGrp="1"/>
          </p:cNvSpPr>
          <p:nvPr>
            <p:ph type="body" sz="quarter" idx="10"/>
          </p:nvPr>
        </p:nvSpPr>
        <p:spPr>
          <a:xfrm>
            <a:off x="567159" y="1196977"/>
            <a:ext cx="8279979" cy="3385542"/>
          </a:xfrm>
        </p:spPr>
        <p:txBody>
          <a:bodyPr/>
          <a:lstStyle/>
          <a:p>
            <a:pPr lvl="1">
              <a:spcBef>
                <a:spcPct val="0"/>
              </a:spcBef>
              <a:spcAft>
                <a:spcPct val="0"/>
              </a:spcAft>
            </a:pPr>
            <a:r>
              <a:rPr lang="en-US" sz="2000" dirty="0" smtClean="0">
                <a:cs typeface="Arial" charset="0"/>
              </a:rPr>
              <a:t>An Introduction to </a:t>
            </a:r>
            <a:r>
              <a:rPr lang="en-US" sz="2000" dirty="0" err="1" smtClean="0">
                <a:cs typeface="Arial" charset="0"/>
              </a:rPr>
              <a:t>HiveQL</a:t>
            </a:r>
            <a:endParaRPr lang="en-US" sz="2000" dirty="0" smtClean="0">
              <a:cs typeface="Arial" charset="0"/>
            </a:endParaRPr>
          </a:p>
          <a:p>
            <a:pPr lvl="1">
              <a:spcBef>
                <a:spcPct val="0"/>
              </a:spcBef>
              <a:spcAft>
                <a:spcPct val="0"/>
              </a:spcAft>
            </a:pPr>
            <a:endParaRPr lang="en-US" sz="2000" dirty="0" smtClean="0">
              <a:cs typeface="Arial" charset="0"/>
            </a:endParaRPr>
          </a:p>
          <a:p>
            <a:pPr lvl="1">
              <a:spcBef>
                <a:spcPct val="0"/>
              </a:spcBef>
              <a:spcAft>
                <a:spcPct val="0"/>
              </a:spcAft>
            </a:pPr>
            <a:r>
              <a:rPr lang="en-US" sz="2000" dirty="0" smtClean="0">
                <a:cs typeface="Arial" charset="0"/>
              </a:rPr>
              <a:t>Retrieving Data using the Select statement</a:t>
            </a:r>
          </a:p>
          <a:p>
            <a:pPr lvl="1">
              <a:spcBef>
                <a:spcPct val="0"/>
              </a:spcBef>
              <a:spcAft>
                <a:spcPct val="0"/>
              </a:spcAft>
            </a:pPr>
            <a:endParaRPr lang="en-US" sz="2000" dirty="0" smtClean="0">
              <a:cs typeface="Arial" charset="0"/>
            </a:endParaRPr>
          </a:p>
          <a:p>
            <a:pPr lvl="1">
              <a:spcBef>
                <a:spcPct val="0"/>
              </a:spcBef>
              <a:spcAft>
                <a:spcPct val="0"/>
              </a:spcAft>
            </a:pPr>
            <a:r>
              <a:rPr lang="en-US" sz="2000" dirty="0" smtClean="0">
                <a:cs typeface="Arial" charset="0"/>
              </a:rPr>
              <a:t>Joining Tables </a:t>
            </a:r>
          </a:p>
          <a:p>
            <a:pPr lvl="1">
              <a:spcBef>
                <a:spcPct val="0"/>
              </a:spcBef>
              <a:spcAft>
                <a:spcPct val="0"/>
              </a:spcAft>
            </a:pPr>
            <a:endParaRPr lang="en-US" sz="2000" dirty="0" smtClean="0">
              <a:cs typeface="Arial" charset="0"/>
            </a:endParaRPr>
          </a:p>
          <a:p>
            <a:pPr lvl="1">
              <a:spcBef>
                <a:spcPct val="0"/>
              </a:spcBef>
              <a:spcAft>
                <a:spcPct val="0"/>
              </a:spcAft>
            </a:pPr>
            <a:r>
              <a:rPr lang="en-US" sz="2000" dirty="0" smtClean="0">
                <a:cs typeface="Arial" charset="0"/>
              </a:rPr>
              <a:t>Basic Hive Functions </a:t>
            </a:r>
          </a:p>
          <a:p>
            <a:pPr lvl="1">
              <a:spcBef>
                <a:spcPct val="0"/>
              </a:spcBef>
              <a:spcAft>
                <a:spcPct val="0"/>
              </a:spcAft>
            </a:pPr>
            <a:endParaRPr lang="en-US" sz="2000" dirty="0" smtClean="0">
              <a:cs typeface="Arial" charset="0"/>
            </a:endParaRPr>
          </a:p>
          <a:p>
            <a:pPr lvl="1">
              <a:spcBef>
                <a:spcPct val="0"/>
              </a:spcBef>
              <a:spcAft>
                <a:spcPct val="0"/>
              </a:spcAft>
            </a:pPr>
            <a:r>
              <a:rPr lang="en-US" sz="2000" dirty="0" smtClean="0">
                <a:cs typeface="Arial" charset="0"/>
              </a:rPr>
              <a:t>More Advanced </a:t>
            </a:r>
            <a:r>
              <a:rPr lang="en-US" sz="2000" dirty="0" err="1" smtClean="0">
                <a:cs typeface="Arial" charset="0"/>
              </a:rPr>
              <a:t>HiveQL</a:t>
            </a:r>
            <a:r>
              <a:rPr lang="en-US" sz="2000" dirty="0" smtClean="0">
                <a:cs typeface="Arial" charset="0"/>
              </a:rPr>
              <a:t> Queries </a:t>
            </a:r>
          </a:p>
          <a:p>
            <a:pPr lvl="1">
              <a:spcBef>
                <a:spcPct val="0"/>
              </a:spcBef>
              <a:spcAft>
                <a:spcPct val="0"/>
              </a:spcAft>
            </a:pPr>
            <a:endParaRPr lang="en-US" sz="2000" dirty="0" smtClean="0">
              <a:cs typeface="Arial" charset="0"/>
            </a:endParaRPr>
          </a:p>
          <a:p>
            <a:pPr lvl="1">
              <a:spcBef>
                <a:spcPct val="0"/>
              </a:spcBef>
              <a:spcAft>
                <a:spcPct val="0"/>
              </a:spcAft>
            </a:pPr>
            <a:r>
              <a:rPr lang="en-US" sz="2000" dirty="0" smtClean="0">
                <a:cs typeface="Arial" charset="0"/>
              </a:rPr>
              <a:t>Statistics and Data Mining</a:t>
            </a:r>
            <a:endParaRPr lang="en-US" sz="2000" dirty="0">
              <a:cs typeface="Arial" charset="0"/>
            </a:endParaRPr>
          </a:p>
        </p:txBody>
      </p:sp>
    </p:spTree>
    <p:extLst>
      <p:ext uri="{BB962C8B-B14F-4D97-AF65-F5344CB8AC3E}">
        <p14:creationId xmlns:p14="http://schemas.microsoft.com/office/powerpoint/2010/main" val="241750321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1388962" y="231495"/>
            <a:ext cx="7451279" cy="956138"/>
          </a:xfrm>
        </p:spPr>
        <p:txBody>
          <a:bodyPr/>
          <a:lstStyle/>
          <a:p>
            <a:r>
              <a:rPr sz="2800" dirty="0" smtClean="0">
                <a:latin typeface="Arial" charset="0"/>
              </a:rPr>
              <a:t>An Introduction to </a:t>
            </a:r>
            <a:r>
              <a:rPr sz="2800" dirty="0" err="1" smtClean="0">
                <a:latin typeface="Arial" charset="0"/>
              </a:rPr>
              <a:t>HiveQL</a:t>
            </a:r>
            <a:endParaRPr sz="2800" dirty="0" smtClean="0">
              <a:latin typeface="Arial" charset="0"/>
            </a:endParaRPr>
          </a:p>
        </p:txBody>
      </p:sp>
      <p:sp>
        <p:nvSpPr>
          <p:cNvPr id="39939" name="Text Placeholder 2"/>
          <p:cNvSpPr>
            <a:spLocks noGrp="1"/>
          </p:cNvSpPr>
          <p:nvPr>
            <p:ph type="body" sz="quarter" idx="10"/>
          </p:nvPr>
        </p:nvSpPr>
        <p:spPr>
          <a:xfrm>
            <a:off x="544010" y="1187471"/>
            <a:ext cx="8268404" cy="5324535"/>
          </a:xfrm>
        </p:spPr>
        <p:txBody>
          <a:bodyPr/>
          <a:lstStyle/>
          <a:p>
            <a:pPr lvl="1">
              <a:spcBef>
                <a:spcPct val="0"/>
              </a:spcBef>
              <a:spcAft>
                <a:spcPct val="0"/>
              </a:spcAft>
            </a:pPr>
            <a:r>
              <a:rPr lang="en-US" sz="2000" dirty="0" err="1" smtClean="0">
                <a:cs typeface="Arial" charset="0"/>
              </a:rPr>
              <a:t>HiveQL</a:t>
            </a:r>
            <a:r>
              <a:rPr lang="en-US" sz="2000" dirty="0" smtClean="0">
                <a:cs typeface="Arial" charset="0"/>
              </a:rPr>
              <a:t>  is Hive’s query language, a dialectic of SQL</a:t>
            </a:r>
          </a:p>
          <a:p>
            <a:pPr marL="914400" lvl="2" indent="-228600">
              <a:buFont typeface="Wingdings" pitchFamily="2" charset="2"/>
              <a:buChar char="§"/>
            </a:pPr>
            <a:r>
              <a:rPr lang="en-US" dirty="0">
                <a:latin typeface="Arial" charset="0"/>
              </a:rPr>
              <a:t>Has many elements that are in </a:t>
            </a:r>
            <a:r>
              <a:rPr lang="en-US" dirty="0" smtClean="0">
                <a:latin typeface="Arial" charset="0"/>
              </a:rPr>
              <a:t>SQL-92</a:t>
            </a:r>
          </a:p>
          <a:p>
            <a:pPr marL="914400" lvl="2" indent="-228600">
              <a:buFont typeface="Wingdings" pitchFamily="2" charset="2"/>
              <a:buChar char="§"/>
            </a:pPr>
            <a:endParaRPr lang="en-US" dirty="0">
              <a:latin typeface="Arial" charset="0"/>
            </a:endParaRPr>
          </a:p>
          <a:p>
            <a:pPr marL="914400" lvl="2" indent="-228600">
              <a:buFont typeface="Wingdings" pitchFamily="2" charset="2"/>
              <a:buChar char="§"/>
            </a:pPr>
            <a:r>
              <a:rPr lang="en-US" dirty="0">
                <a:latin typeface="Arial" charset="0"/>
              </a:rPr>
              <a:t>Has some additional elements that are not in </a:t>
            </a:r>
            <a:r>
              <a:rPr lang="en-US" dirty="0" smtClean="0">
                <a:latin typeface="Arial" charset="0"/>
              </a:rPr>
              <a:t>SQL-92</a:t>
            </a:r>
          </a:p>
          <a:p>
            <a:pPr marL="914400" lvl="2" indent="-228600">
              <a:buFont typeface="Wingdings" pitchFamily="2" charset="2"/>
              <a:buChar char="§"/>
            </a:pPr>
            <a:endParaRPr lang="en-US" dirty="0">
              <a:latin typeface="Arial" charset="0"/>
            </a:endParaRPr>
          </a:p>
          <a:p>
            <a:pPr marL="914400" lvl="2" indent="-228600">
              <a:buFont typeface="Wingdings" pitchFamily="2" charset="2"/>
              <a:buChar char="§"/>
            </a:pPr>
            <a:r>
              <a:rPr lang="en-US" dirty="0">
                <a:latin typeface="Arial" charset="0"/>
              </a:rPr>
              <a:t>Supports JOINS, AGGREGATES,SUBQUERIES etc</a:t>
            </a:r>
            <a:r>
              <a:rPr lang="en-US" dirty="0" smtClean="0">
                <a:latin typeface="Arial" charset="0"/>
              </a:rPr>
              <a:t>.</a:t>
            </a:r>
          </a:p>
          <a:p>
            <a:pPr marL="914400" lvl="2" indent="-228600">
              <a:buFont typeface="Wingdings" pitchFamily="2" charset="2"/>
              <a:buChar char="§"/>
            </a:pPr>
            <a:endParaRPr lang="en-US" dirty="0">
              <a:latin typeface="Arial" charset="0"/>
            </a:endParaRPr>
          </a:p>
          <a:p>
            <a:pPr marL="914400" lvl="2" indent="-228600">
              <a:buFont typeface="Wingdings" pitchFamily="2" charset="2"/>
              <a:buChar char="§"/>
            </a:pPr>
            <a:r>
              <a:rPr lang="en-US" dirty="0">
                <a:latin typeface="Arial" charset="0"/>
              </a:rPr>
              <a:t>Does not support UPDATE or DELETE</a:t>
            </a:r>
          </a:p>
          <a:p>
            <a:pPr lvl="2">
              <a:spcBef>
                <a:spcPct val="0"/>
              </a:spcBef>
              <a:spcAft>
                <a:spcPct val="0"/>
              </a:spcAft>
            </a:pPr>
            <a:endParaRPr dirty="0" smtClean="0">
              <a:latin typeface="Arial" charset="0"/>
              <a:cs typeface="Arial" charset="0"/>
            </a:endParaRPr>
          </a:p>
          <a:p>
            <a:pPr lvl="1">
              <a:spcBef>
                <a:spcPct val="0"/>
              </a:spcBef>
              <a:spcAft>
                <a:spcPct val="0"/>
              </a:spcAft>
            </a:pPr>
            <a:r>
              <a:rPr lang="en-US" sz="2000" dirty="0" smtClean="0">
                <a:cs typeface="Arial" charset="0"/>
              </a:rPr>
              <a:t>Includes Hive-specific extensions</a:t>
            </a:r>
          </a:p>
          <a:p>
            <a:pPr marL="914400" lvl="2" indent="-228600">
              <a:buFont typeface="Wingdings" pitchFamily="2" charset="2"/>
              <a:buChar char="§"/>
            </a:pPr>
            <a:r>
              <a:rPr lang="en-US" dirty="0" smtClean="0">
                <a:latin typeface="Arial" charset="0"/>
              </a:rPr>
              <a:t>Partitioning</a:t>
            </a:r>
          </a:p>
          <a:p>
            <a:pPr marL="914400" lvl="2" indent="-228600">
              <a:buFont typeface="Wingdings" pitchFamily="2" charset="2"/>
              <a:buChar char="§"/>
            </a:pPr>
            <a:endParaRPr lang="en-US" dirty="0" smtClean="0">
              <a:latin typeface="Arial" charset="0"/>
            </a:endParaRPr>
          </a:p>
          <a:p>
            <a:pPr marL="914400" lvl="2" indent="-228600">
              <a:buFont typeface="Wingdings" pitchFamily="2" charset="2"/>
              <a:buChar char="§"/>
            </a:pPr>
            <a:r>
              <a:rPr lang="en-US" dirty="0" smtClean="0">
                <a:latin typeface="Arial" charset="0"/>
              </a:rPr>
              <a:t>Sampling</a:t>
            </a:r>
          </a:p>
          <a:p>
            <a:pPr marL="914400" lvl="2" indent="-228600">
              <a:buFont typeface="Wingdings" pitchFamily="2" charset="2"/>
              <a:buChar char="§"/>
            </a:pPr>
            <a:endParaRPr lang="en-US" dirty="0" smtClean="0">
              <a:latin typeface="Arial" charset="0"/>
            </a:endParaRPr>
          </a:p>
          <a:p>
            <a:pPr marL="914400" lvl="2" indent="-228600">
              <a:buFont typeface="Wingdings" pitchFamily="2" charset="2"/>
              <a:buChar char="§"/>
            </a:pPr>
            <a:r>
              <a:rPr lang="en-US" dirty="0" smtClean="0">
                <a:latin typeface="Arial" charset="0"/>
              </a:rPr>
              <a:t>Complex data structures (</a:t>
            </a:r>
            <a:r>
              <a:rPr lang="en-US" dirty="0" err="1" smtClean="0">
                <a:latin typeface="Arial" charset="0"/>
              </a:rPr>
              <a:t>Structs</a:t>
            </a:r>
            <a:r>
              <a:rPr lang="en-US" dirty="0" smtClean="0">
                <a:latin typeface="Arial" charset="0"/>
              </a:rPr>
              <a:t>, Maps, Arrays)</a:t>
            </a:r>
          </a:p>
          <a:p>
            <a:pPr marL="914400" lvl="2" indent="-228600">
              <a:buFont typeface="Wingdings" pitchFamily="2" charset="2"/>
              <a:buChar char="§"/>
            </a:pPr>
            <a:endParaRPr lang="en-US" dirty="0" smtClean="0">
              <a:latin typeface="Arial" charset="0"/>
            </a:endParaRPr>
          </a:p>
          <a:p>
            <a:pPr marL="914400" lvl="2" indent="-228600">
              <a:buFont typeface="Wingdings" pitchFamily="2" charset="2"/>
              <a:buChar char="§"/>
            </a:pPr>
            <a:r>
              <a:rPr lang="en-US" dirty="0" smtClean="0">
                <a:latin typeface="Arial" charset="0"/>
              </a:rPr>
              <a:t>User-defined functions</a:t>
            </a:r>
          </a:p>
          <a:p>
            <a:pPr marL="914400" lvl="2" indent="-228600">
              <a:buFont typeface="Wingdings" pitchFamily="2" charset="2"/>
              <a:buChar char="§"/>
            </a:pPr>
            <a:endParaRPr lang="en-US" dirty="0" smtClean="0">
              <a:latin typeface="Arial" charset="0"/>
            </a:endParaRPr>
          </a:p>
          <a:p>
            <a:pPr marL="914400" lvl="2" indent="-228600">
              <a:buFont typeface="Wingdings" pitchFamily="2" charset="2"/>
              <a:buChar char="§"/>
            </a:pPr>
            <a:r>
              <a:rPr lang="en-US" dirty="0" smtClean="0">
                <a:latin typeface="Arial" charset="0"/>
              </a:rPr>
              <a:t>Multi-table inserts</a:t>
            </a:r>
            <a:endParaRPr lang="en-US" dirty="0">
              <a:latin typeface="Arial" charset="0"/>
            </a:endParaRPr>
          </a:p>
        </p:txBody>
      </p:sp>
    </p:spTree>
    <p:extLst>
      <p:ext uri="{BB962C8B-B14F-4D97-AF65-F5344CB8AC3E}">
        <p14:creationId xmlns:p14="http://schemas.microsoft.com/office/powerpoint/2010/main" val="1124761740"/>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1388962" y="231494"/>
            <a:ext cx="7452756" cy="971903"/>
          </a:xfrm>
        </p:spPr>
        <p:txBody>
          <a:bodyPr/>
          <a:lstStyle/>
          <a:p>
            <a:pPr marL="342900" indent="-342900"/>
            <a:r>
              <a:rPr sz="2800" dirty="0" smtClean="0">
                <a:latin typeface="Arial" charset="0"/>
              </a:rPr>
              <a:t>Retrieving Data using select Statement</a:t>
            </a:r>
          </a:p>
        </p:txBody>
      </p:sp>
      <p:sp>
        <p:nvSpPr>
          <p:cNvPr id="40963" name="Text Placeholder 2"/>
          <p:cNvSpPr>
            <a:spLocks noGrp="1"/>
          </p:cNvSpPr>
          <p:nvPr>
            <p:ph type="body" sz="quarter" idx="10"/>
          </p:nvPr>
        </p:nvSpPr>
        <p:spPr>
          <a:xfrm>
            <a:off x="590307" y="1226916"/>
            <a:ext cx="8268404" cy="2769989"/>
          </a:xfrm>
        </p:spPr>
        <p:txBody>
          <a:bodyPr/>
          <a:lstStyle/>
          <a:p>
            <a:pPr lvl="1">
              <a:spcBef>
                <a:spcPct val="0"/>
              </a:spcBef>
              <a:spcAft>
                <a:spcPct val="0"/>
              </a:spcAft>
            </a:pPr>
            <a:r>
              <a:rPr lang="en-US" sz="2000" dirty="0" smtClean="0">
                <a:cs typeface="Arial" charset="0"/>
              </a:rPr>
              <a:t>Hive uses the SELECT statement to retrieve data.</a:t>
            </a:r>
          </a:p>
          <a:p>
            <a:pPr lvl="1">
              <a:spcBef>
                <a:spcPct val="0"/>
              </a:spcBef>
              <a:spcAft>
                <a:spcPct val="0"/>
              </a:spcAft>
            </a:pPr>
            <a:endParaRPr lang="en-US" sz="2000" dirty="0" smtClean="0">
              <a:cs typeface="Arial" charset="0"/>
            </a:endParaRPr>
          </a:p>
          <a:p>
            <a:pPr lvl="1">
              <a:spcBef>
                <a:spcPct val="0"/>
              </a:spcBef>
              <a:spcAft>
                <a:spcPct val="0"/>
              </a:spcAft>
            </a:pPr>
            <a:endParaRPr lang="en-US" sz="2000" dirty="0" smtClean="0">
              <a:cs typeface="Arial" charset="0"/>
            </a:endParaRPr>
          </a:p>
          <a:p>
            <a:pPr lvl="1">
              <a:spcBef>
                <a:spcPct val="0"/>
              </a:spcBef>
              <a:spcAft>
                <a:spcPct val="0"/>
              </a:spcAft>
              <a:buNone/>
            </a:pPr>
            <a:endParaRPr lang="en-US" sz="2000" dirty="0" smtClean="0">
              <a:cs typeface="Arial" charset="0"/>
            </a:endParaRPr>
          </a:p>
          <a:p>
            <a:pPr lvl="1">
              <a:spcBef>
                <a:spcPct val="0"/>
              </a:spcBef>
              <a:spcAft>
                <a:spcPct val="0"/>
              </a:spcAft>
            </a:pPr>
            <a:r>
              <a:rPr lang="en-US" sz="2000" dirty="0" smtClean="0">
                <a:cs typeface="Arial" charset="0"/>
              </a:rPr>
              <a:t>Expressions can be column names, function calls etc.</a:t>
            </a:r>
          </a:p>
          <a:p>
            <a:pPr lvl="1">
              <a:spcBef>
                <a:spcPct val="0"/>
              </a:spcBef>
              <a:spcAft>
                <a:spcPct val="0"/>
              </a:spcAft>
            </a:pPr>
            <a:endParaRPr lang="en-US" sz="2000" dirty="0" smtClean="0">
              <a:cs typeface="Arial" charset="0"/>
            </a:endParaRPr>
          </a:p>
          <a:p>
            <a:pPr lvl="1">
              <a:spcBef>
                <a:spcPct val="0"/>
              </a:spcBef>
              <a:spcAft>
                <a:spcPct val="0"/>
              </a:spcAft>
            </a:pPr>
            <a:r>
              <a:rPr lang="en-US" sz="2000" dirty="0" smtClean="0">
                <a:cs typeface="Arial" charset="0"/>
              </a:rPr>
              <a:t>FROM clause is required.</a:t>
            </a:r>
          </a:p>
          <a:p>
            <a:pPr lvl="1">
              <a:spcBef>
                <a:spcPct val="0"/>
              </a:spcBef>
              <a:spcAft>
                <a:spcPct val="0"/>
              </a:spcAft>
            </a:pPr>
            <a:endParaRPr lang="en-US" sz="2000" dirty="0" smtClean="0">
              <a:cs typeface="Arial" charset="0"/>
            </a:endParaRPr>
          </a:p>
          <a:p>
            <a:pPr lvl="1">
              <a:spcBef>
                <a:spcPct val="0"/>
              </a:spcBef>
              <a:spcAft>
                <a:spcPct val="0"/>
              </a:spcAft>
            </a:pPr>
            <a:r>
              <a:rPr lang="en-US" sz="2000" dirty="0" smtClean="0">
                <a:cs typeface="Arial" charset="0"/>
              </a:rPr>
              <a:t>Hive keywords are not case-sensitive.</a:t>
            </a:r>
            <a:endParaRPr lang="en-US" sz="2000" dirty="0">
              <a:cs typeface="Arial" charset="0"/>
            </a:endParaRPr>
          </a:p>
        </p:txBody>
      </p:sp>
      <p:sp>
        <p:nvSpPr>
          <p:cNvPr id="7" name="Rounded Rectangle 6"/>
          <p:cNvSpPr/>
          <p:nvPr/>
        </p:nvSpPr>
        <p:spPr>
          <a:xfrm>
            <a:off x="590307" y="1576554"/>
            <a:ext cx="7755155" cy="63062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defRPr/>
            </a:pPr>
            <a:r>
              <a:rPr lang="en-US" b="1" dirty="0" smtClean="0">
                <a:solidFill>
                  <a:schemeClr val="tx1"/>
                </a:solidFill>
                <a:latin typeface="Arial" pitchFamily="34" charset="0"/>
                <a:cs typeface="Arial" pitchFamily="34" charset="0"/>
              </a:rPr>
              <a:t>SELECT  </a:t>
            </a:r>
            <a:r>
              <a:rPr lang="en-US" dirty="0" smtClean="0">
                <a:solidFill>
                  <a:schemeClr val="tx1"/>
                </a:solidFill>
                <a:latin typeface="Arial" pitchFamily="34" charset="0"/>
                <a:cs typeface="Arial" pitchFamily="34" charset="0"/>
              </a:rPr>
              <a:t>expr, expr, … </a:t>
            </a:r>
            <a:r>
              <a:rPr lang="en-US" b="1" dirty="0" smtClean="0">
                <a:solidFill>
                  <a:schemeClr val="tx1"/>
                </a:solidFill>
                <a:latin typeface="Arial" pitchFamily="34" charset="0"/>
                <a:cs typeface="Arial" pitchFamily="34" charset="0"/>
              </a:rPr>
              <a:t>FROM</a:t>
            </a:r>
            <a:r>
              <a:rPr lang="en-US" dirty="0" smtClean="0">
                <a:solidFill>
                  <a:schemeClr val="tx1"/>
                </a:solidFill>
                <a:latin typeface="Arial" pitchFamily="34" charset="0"/>
                <a:cs typeface="Arial" pitchFamily="34" charset="0"/>
              </a:rPr>
              <a:t> tablename</a:t>
            </a:r>
            <a:endParaRPr lang="en-US"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1656399712"/>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1388962" y="231495"/>
            <a:ext cx="7486532" cy="924606"/>
          </a:xfrm>
        </p:spPr>
        <p:txBody>
          <a:bodyPr/>
          <a:lstStyle/>
          <a:p>
            <a:r>
              <a:rPr sz="2800" dirty="0" smtClean="0">
                <a:latin typeface="Arial" charset="0"/>
              </a:rPr>
              <a:t>Basic SELECT Syntax</a:t>
            </a:r>
          </a:p>
        </p:txBody>
      </p:sp>
      <p:sp>
        <p:nvSpPr>
          <p:cNvPr id="41987" name="Text Placeholder 2"/>
          <p:cNvSpPr>
            <a:spLocks noGrp="1"/>
          </p:cNvSpPr>
          <p:nvPr>
            <p:ph type="body" sz="quarter" idx="10"/>
          </p:nvPr>
        </p:nvSpPr>
        <p:spPr>
          <a:xfrm>
            <a:off x="578734" y="1247702"/>
            <a:ext cx="8268404" cy="4185761"/>
          </a:xfrm>
        </p:spPr>
        <p:txBody>
          <a:bodyPr/>
          <a:lstStyle/>
          <a:p>
            <a:pPr lvl="1">
              <a:spcBef>
                <a:spcPct val="0"/>
              </a:spcBef>
              <a:spcAft>
                <a:spcPct val="0"/>
              </a:spcAft>
            </a:pPr>
            <a:r>
              <a:rPr lang="en-US" sz="2000" dirty="0">
                <a:cs typeface="Arial" charset="0"/>
              </a:rPr>
              <a:t>Tables can be aliased in Hive.</a:t>
            </a:r>
          </a:p>
          <a:p>
            <a:pPr marL="914400" lvl="2" indent="-228600">
              <a:buFont typeface="Wingdings" pitchFamily="2" charset="2"/>
              <a:buChar char="§"/>
            </a:pPr>
            <a:r>
              <a:rPr lang="en-US" dirty="0" smtClean="0">
                <a:latin typeface="Arial" charset="0"/>
              </a:rPr>
              <a:t>However, Hive only accepts the following syntax</a:t>
            </a:r>
          </a:p>
          <a:p>
            <a:pPr marL="914400" lvl="2" indent="-228600">
              <a:buFont typeface="Wingdings" pitchFamily="2" charset="2"/>
              <a:buChar char="§"/>
            </a:pPr>
            <a:endParaRPr lang="en-US" dirty="0" smtClean="0">
              <a:latin typeface="Arial" charset="0"/>
            </a:endParaRPr>
          </a:p>
          <a:p>
            <a:pPr marL="914400" lvl="2" indent="-228600">
              <a:buFont typeface="Wingdings" pitchFamily="2" charset="2"/>
              <a:buChar char="§"/>
            </a:pPr>
            <a:endParaRPr lang="en-US" dirty="0" smtClean="0">
              <a:latin typeface="Arial" charset="0"/>
            </a:endParaRPr>
          </a:p>
          <a:p>
            <a:pPr marL="914400" lvl="2" indent="-228600">
              <a:buFont typeface="Wingdings" pitchFamily="2" charset="2"/>
              <a:buChar char="§"/>
            </a:pPr>
            <a:endParaRPr lang="en-US" dirty="0" smtClean="0">
              <a:latin typeface="Arial" charset="0"/>
            </a:endParaRPr>
          </a:p>
          <a:p>
            <a:pPr marL="914400" lvl="2" indent="-228600">
              <a:buFont typeface="Wingdings" pitchFamily="2" charset="2"/>
              <a:buChar char="§"/>
            </a:pPr>
            <a:endParaRPr lang="en-US" dirty="0" smtClean="0">
              <a:latin typeface="Arial" charset="0"/>
            </a:endParaRPr>
          </a:p>
          <a:p>
            <a:pPr marL="914400" lvl="2" indent="-228600">
              <a:buFont typeface="Wingdings" pitchFamily="2" charset="2"/>
              <a:buChar char="§"/>
            </a:pPr>
            <a:r>
              <a:rPr lang="en-US" dirty="0" smtClean="0">
                <a:latin typeface="Arial" charset="0"/>
              </a:rPr>
              <a:t>Useful to get around a bug that won’t allow a SELECT from a column that has the same name as the table name</a:t>
            </a:r>
          </a:p>
          <a:p>
            <a:pPr marL="914400" lvl="2" indent="-228600">
              <a:buFont typeface="Wingdings" pitchFamily="2" charset="2"/>
              <a:buChar char="§"/>
            </a:pPr>
            <a:endParaRPr lang="en-US" dirty="0">
              <a:latin typeface="Arial" charset="0"/>
            </a:endParaRPr>
          </a:p>
          <a:p>
            <a:pPr marL="914400" lvl="2" indent="-228600">
              <a:buFont typeface="Wingdings" pitchFamily="2" charset="2"/>
              <a:buChar char="§"/>
            </a:pPr>
            <a:endParaRPr lang="en-US" dirty="0" smtClean="0">
              <a:latin typeface="Arial" charset="0"/>
            </a:endParaRPr>
          </a:p>
          <a:p>
            <a:pPr marL="914400" lvl="2" indent="-228600">
              <a:buFont typeface="Wingdings" pitchFamily="2" charset="2"/>
              <a:buChar char="§"/>
            </a:pPr>
            <a:endParaRPr lang="en-US" dirty="0">
              <a:latin typeface="Arial" charset="0"/>
            </a:endParaRPr>
          </a:p>
          <a:p>
            <a:pPr marL="914400" lvl="2" indent="-228600">
              <a:buFont typeface="Wingdings" pitchFamily="2" charset="2"/>
              <a:buChar char="§"/>
            </a:pPr>
            <a:endParaRPr lang="en-US" dirty="0">
              <a:latin typeface="Arial" charset="0"/>
            </a:endParaRPr>
          </a:p>
          <a:p>
            <a:pPr marL="914400" lvl="2" indent="-228600">
              <a:buFont typeface="Wingdings" pitchFamily="2" charset="2"/>
              <a:buChar char="§"/>
            </a:pPr>
            <a:r>
              <a:rPr lang="en-US" dirty="0">
                <a:latin typeface="Arial" charset="0"/>
              </a:rPr>
              <a:t>Also note that the alternative AS syntax used by some RDBMSs is not supported in </a:t>
            </a:r>
            <a:r>
              <a:rPr lang="en-US" dirty="0" smtClean="0">
                <a:latin typeface="Arial" charset="0"/>
              </a:rPr>
              <a:t>Hive</a:t>
            </a:r>
          </a:p>
          <a:p>
            <a:pPr lvl="3">
              <a:spcBef>
                <a:spcPct val="0"/>
              </a:spcBef>
              <a:spcAft>
                <a:spcPct val="0"/>
              </a:spcAft>
            </a:pPr>
            <a:endParaRPr dirty="0" smtClean="0">
              <a:latin typeface="Arial" charset="0"/>
              <a:cs typeface="Arial" charset="0"/>
            </a:endParaRPr>
          </a:p>
        </p:txBody>
      </p:sp>
      <p:sp>
        <p:nvSpPr>
          <p:cNvPr id="4" name="Rounded Rectangle 3"/>
          <p:cNvSpPr/>
          <p:nvPr/>
        </p:nvSpPr>
        <p:spPr>
          <a:xfrm>
            <a:off x="662217" y="1951281"/>
            <a:ext cx="7832056" cy="633046"/>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defRPr/>
            </a:pPr>
            <a:r>
              <a:rPr lang="en-US" b="1" dirty="0">
                <a:solidFill>
                  <a:schemeClr val="tx1"/>
                </a:solidFill>
                <a:latin typeface="Arial" pitchFamily="34" charset="0"/>
                <a:cs typeface="Arial" pitchFamily="34" charset="0"/>
              </a:rPr>
              <a:t>SELECT </a:t>
            </a:r>
            <a:r>
              <a:rPr lang="en-US" dirty="0">
                <a:solidFill>
                  <a:schemeClr val="tx1"/>
                </a:solidFill>
                <a:latin typeface="Arial" pitchFamily="34" charset="0"/>
                <a:cs typeface="Arial" pitchFamily="34" charset="0"/>
              </a:rPr>
              <a:t>expr, expr, … </a:t>
            </a:r>
            <a:r>
              <a:rPr lang="en-US" b="1" dirty="0">
                <a:solidFill>
                  <a:schemeClr val="tx1"/>
                </a:solidFill>
                <a:latin typeface="Arial" pitchFamily="34" charset="0"/>
                <a:cs typeface="Arial" pitchFamily="34" charset="0"/>
              </a:rPr>
              <a:t>FROM </a:t>
            </a:r>
            <a:r>
              <a:rPr lang="en-US" dirty="0" err="1">
                <a:solidFill>
                  <a:schemeClr val="tx1"/>
                </a:solidFill>
                <a:latin typeface="Arial" pitchFamily="34" charset="0"/>
                <a:cs typeface="Arial" pitchFamily="34" charset="0"/>
              </a:rPr>
              <a:t>tablename</a:t>
            </a:r>
            <a:r>
              <a:rPr lang="en-US" dirty="0">
                <a:solidFill>
                  <a:schemeClr val="tx1"/>
                </a:solidFill>
                <a:latin typeface="Arial" pitchFamily="34" charset="0"/>
                <a:cs typeface="Arial" pitchFamily="34" charset="0"/>
              </a:rPr>
              <a:t> </a:t>
            </a:r>
            <a:r>
              <a:rPr lang="en-US" dirty="0" smtClean="0">
                <a:solidFill>
                  <a:schemeClr val="tx1"/>
                </a:solidFill>
                <a:latin typeface="Arial" pitchFamily="34" charset="0"/>
                <a:cs typeface="Arial" pitchFamily="34" charset="0"/>
              </a:rPr>
              <a:t>alias </a:t>
            </a:r>
            <a:endParaRPr lang="en-US" dirty="0">
              <a:solidFill>
                <a:schemeClr val="tx1"/>
              </a:solidFill>
              <a:latin typeface="Arial" pitchFamily="34" charset="0"/>
              <a:cs typeface="Arial" pitchFamily="34" charset="0"/>
            </a:endParaRPr>
          </a:p>
        </p:txBody>
      </p:sp>
      <p:sp>
        <p:nvSpPr>
          <p:cNvPr id="5" name="Rounded Rectangle 4"/>
          <p:cNvSpPr/>
          <p:nvPr/>
        </p:nvSpPr>
        <p:spPr>
          <a:xfrm>
            <a:off x="654934" y="3544202"/>
            <a:ext cx="7704170" cy="633046"/>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defRPr/>
            </a:pPr>
            <a:r>
              <a:rPr lang="en-US" b="1" dirty="0">
                <a:solidFill>
                  <a:schemeClr val="tx1"/>
                </a:solidFill>
                <a:latin typeface="Arial" pitchFamily="34" charset="0"/>
                <a:cs typeface="Arial" pitchFamily="34" charset="0"/>
              </a:rPr>
              <a:t>SELECT </a:t>
            </a:r>
            <a:r>
              <a:rPr lang="en-US" dirty="0">
                <a:solidFill>
                  <a:schemeClr val="tx1"/>
                </a:solidFill>
                <a:latin typeface="Arial" pitchFamily="34" charset="0"/>
                <a:cs typeface="Arial" pitchFamily="34" charset="0"/>
              </a:rPr>
              <a:t>alias.t </a:t>
            </a:r>
            <a:r>
              <a:rPr lang="en-US" b="1" dirty="0">
                <a:solidFill>
                  <a:schemeClr val="tx1"/>
                </a:solidFill>
                <a:latin typeface="Arial" pitchFamily="34" charset="0"/>
                <a:cs typeface="Arial" pitchFamily="34" charset="0"/>
              </a:rPr>
              <a:t> FROM </a:t>
            </a:r>
            <a:r>
              <a:rPr lang="en-US" dirty="0">
                <a:solidFill>
                  <a:schemeClr val="tx1"/>
                </a:solidFill>
                <a:latin typeface="Arial" pitchFamily="34" charset="0"/>
                <a:cs typeface="Arial" pitchFamily="34" charset="0"/>
              </a:rPr>
              <a:t>t</a:t>
            </a:r>
            <a:r>
              <a:rPr lang="en-US" b="1" dirty="0">
                <a:solidFill>
                  <a:schemeClr val="tx1"/>
                </a:solidFill>
                <a:latin typeface="Arial" pitchFamily="34" charset="0"/>
                <a:cs typeface="Arial" pitchFamily="34" charset="0"/>
              </a:rPr>
              <a:t> </a:t>
            </a:r>
            <a:r>
              <a:rPr lang="en-US" dirty="0">
                <a:solidFill>
                  <a:schemeClr val="tx1"/>
                </a:solidFill>
                <a:latin typeface="Arial" pitchFamily="34" charset="0"/>
                <a:cs typeface="Arial" pitchFamily="34" charset="0"/>
              </a:rPr>
              <a:t>alias</a:t>
            </a:r>
          </a:p>
        </p:txBody>
      </p:sp>
      <p:sp>
        <p:nvSpPr>
          <p:cNvPr id="6" name="Rounded Rectangle 5"/>
          <p:cNvSpPr/>
          <p:nvPr/>
        </p:nvSpPr>
        <p:spPr>
          <a:xfrm>
            <a:off x="731134" y="5185813"/>
            <a:ext cx="7832056" cy="633046"/>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defRPr/>
            </a:pPr>
            <a:r>
              <a:rPr lang="en-US" b="1" dirty="0">
                <a:solidFill>
                  <a:schemeClr val="tx1"/>
                </a:solidFill>
                <a:latin typeface="Arial" pitchFamily="34" charset="0"/>
                <a:cs typeface="Arial" pitchFamily="34" charset="0"/>
              </a:rPr>
              <a:t>SELECT </a:t>
            </a:r>
            <a:r>
              <a:rPr lang="en-US" dirty="0">
                <a:solidFill>
                  <a:schemeClr val="tx1"/>
                </a:solidFill>
                <a:latin typeface="Arial" pitchFamily="34" charset="0"/>
                <a:cs typeface="Arial" pitchFamily="34" charset="0"/>
              </a:rPr>
              <a:t>expr, expr, … </a:t>
            </a:r>
            <a:r>
              <a:rPr lang="en-US" b="1" dirty="0">
                <a:solidFill>
                  <a:schemeClr val="tx1"/>
                </a:solidFill>
                <a:latin typeface="Arial" pitchFamily="34" charset="0"/>
                <a:cs typeface="Arial" pitchFamily="34" charset="0"/>
              </a:rPr>
              <a:t>FROM </a:t>
            </a:r>
            <a:r>
              <a:rPr lang="en-US" dirty="0" err="1">
                <a:solidFill>
                  <a:schemeClr val="tx1"/>
                </a:solidFill>
                <a:latin typeface="Arial" pitchFamily="34" charset="0"/>
                <a:cs typeface="Arial" pitchFamily="34" charset="0"/>
              </a:rPr>
              <a:t>tablename</a:t>
            </a:r>
            <a:r>
              <a:rPr lang="en-US" dirty="0">
                <a:solidFill>
                  <a:schemeClr val="tx1"/>
                </a:solidFill>
                <a:latin typeface="Arial" pitchFamily="34" charset="0"/>
                <a:cs typeface="Arial" pitchFamily="34" charset="0"/>
              </a:rPr>
              <a:t> </a:t>
            </a:r>
            <a:r>
              <a:rPr lang="en-US" dirty="0" smtClean="0">
                <a:solidFill>
                  <a:schemeClr val="tx1"/>
                </a:solidFill>
                <a:latin typeface="Arial" pitchFamily="34" charset="0"/>
                <a:cs typeface="Arial" pitchFamily="34" charset="0"/>
              </a:rPr>
              <a:t>AS alias </a:t>
            </a:r>
            <a:endParaRPr lang="en-US"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4259564824"/>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8"/>
          <p:cNvSpPr>
            <a:spLocks noGrp="1"/>
          </p:cNvSpPr>
          <p:nvPr>
            <p:ph type="title"/>
          </p:nvPr>
        </p:nvSpPr>
        <p:spPr>
          <a:xfrm>
            <a:off x="1388962" y="231495"/>
            <a:ext cx="7470767" cy="971902"/>
          </a:xfrm>
        </p:spPr>
        <p:txBody>
          <a:bodyPr/>
          <a:lstStyle/>
          <a:p>
            <a:r>
              <a:rPr sz="2800" dirty="0" smtClean="0">
                <a:latin typeface="Arial" charset="0"/>
              </a:rPr>
              <a:t>Limiting the rows returned</a:t>
            </a:r>
          </a:p>
        </p:txBody>
      </p:sp>
      <p:sp>
        <p:nvSpPr>
          <p:cNvPr id="43011" name="Rectangle 3"/>
          <p:cNvSpPr>
            <a:spLocks noChangeArrowheads="1"/>
          </p:cNvSpPr>
          <p:nvPr/>
        </p:nvSpPr>
        <p:spPr bwMode="auto">
          <a:xfrm>
            <a:off x="578733" y="1190096"/>
            <a:ext cx="8325555" cy="4339650"/>
          </a:xfrm>
          <a:prstGeom prst="rect">
            <a:avLst/>
          </a:prstGeom>
          <a:noFill/>
          <a:ln w="9525">
            <a:noFill/>
            <a:miter lim="800000"/>
            <a:headEnd/>
            <a:tailEnd/>
          </a:ln>
        </p:spPr>
        <p:txBody>
          <a:bodyPr wrap="square">
            <a:spAutoFit/>
          </a:bodyPr>
          <a:lstStyle/>
          <a:p>
            <a:pPr marL="285750" lvl="1" indent="-285750" fontAlgn="base">
              <a:lnSpc>
                <a:spcPct val="150000"/>
              </a:lnSpc>
              <a:spcBef>
                <a:spcPct val="0"/>
              </a:spcBef>
              <a:spcAft>
                <a:spcPct val="0"/>
              </a:spcAft>
              <a:buClr>
                <a:schemeClr val="bg2"/>
              </a:buClr>
              <a:buSzPct val="100000"/>
              <a:buFont typeface="Wingdings" pitchFamily="2" charset="2"/>
              <a:buChar char="§"/>
            </a:pPr>
            <a:r>
              <a:rPr lang="en-US" dirty="0" smtClean="0">
                <a:cs typeface="Arial" charset="0"/>
              </a:rPr>
              <a:t> </a:t>
            </a:r>
            <a:r>
              <a:rPr lang="en-US" sz="2000" dirty="0">
                <a:cs typeface="Arial" charset="0"/>
              </a:rPr>
              <a:t>Limit the rows returned from the query with the WHERE clause.</a:t>
            </a:r>
          </a:p>
          <a:p>
            <a:pPr marL="285750" lvl="1" indent="-285750" fontAlgn="base">
              <a:lnSpc>
                <a:spcPct val="150000"/>
              </a:lnSpc>
              <a:spcBef>
                <a:spcPct val="0"/>
              </a:spcBef>
              <a:spcAft>
                <a:spcPct val="0"/>
              </a:spcAft>
              <a:buClr>
                <a:schemeClr val="bg2"/>
              </a:buClr>
              <a:buSzPct val="100000"/>
              <a:buFont typeface="Wingdings" pitchFamily="2" charset="2"/>
              <a:buChar char="§"/>
            </a:pPr>
            <a:endParaRPr lang="en-US" sz="2000" dirty="0">
              <a:cs typeface="Arial" charset="0"/>
            </a:endParaRPr>
          </a:p>
          <a:p>
            <a:pPr marL="285750" lvl="1" indent="-285750" fontAlgn="base">
              <a:lnSpc>
                <a:spcPct val="150000"/>
              </a:lnSpc>
              <a:spcBef>
                <a:spcPct val="0"/>
              </a:spcBef>
              <a:spcAft>
                <a:spcPct val="0"/>
              </a:spcAft>
              <a:buClr>
                <a:schemeClr val="bg2"/>
              </a:buClr>
              <a:buSzPct val="100000"/>
              <a:buFont typeface="Wingdings" pitchFamily="2" charset="2"/>
              <a:buChar char="§"/>
            </a:pPr>
            <a:endParaRPr lang="en-US" sz="2000" dirty="0">
              <a:cs typeface="Arial" charset="0"/>
            </a:endParaRPr>
          </a:p>
          <a:p>
            <a:pPr marL="285750" lvl="1" indent="-285750" fontAlgn="base">
              <a:lnSpc>
                <a:spcPct val="150000"/>
              </a:lnSpc>
              <a:spcBef>
                <a:spcPct val="0"/>
              </a:spcBef>
              <a:spcAft>
                <a:spcPct val="0"/>
              </a:spcAft>
              <a:buClr>
                <a:schemeClr val="bg2"/>
              </a:buClr>
              <a:buSzPct val="100000"/>
              <a:buFont typeface="Wingdings" pitchFamily="2" charset="2"/>
              <a:buChar char="§"/>
            </a:pPr>
            <a:r>
              <a:rPr lang="en-US" sz="2000" dirty="0">
                <a:cs typeface="Arial" charset="0"/>
              </a:rPr>
              <a:t> Conditions can be any Boolean expression. Examples: </a:t>
            </a:r>
          </a:p>
          <a:p>
            <a:pPr lvl="2" indent="-228600" fontAlgn="base">
              <a:buClr>
                <a:schemeClr val="bg2"/>
              </a:buClr>
              <a:buSzPct val="90000"/>
              <a:buFont typeface="Wingdings" pitchFamily="2" charset="2"/>
              <a:buChar char="§"/>
            </a:pPr>
            <a:r>
              <a:rPr lang="en-US" dirty="0">
                <a:latin typeface="Arial" charset="0"/>
                <a:cs typeface="Arial" pitchFamily="34" charset="0"/>
              </a:rPr>
              <a:t> countryCode = 'USA</a:t>
            </a:r>
            <a:r>
              <a:rPr lang="en-US" dirty="0" smtClean="0">
                <a:latin typeface="Arial" charset="0"/>
                <a:cs typeface="Arial" pitchFamily="34" charset="0"/>
              </a:rPr>
              <a:t>‘</a:t>
            </a:r>
          </a:p>
          <a:p>
            <a:pPr lvl="2" indent="-228600" fontAlgn="base">
              <a:buClr>
                <a:schemeClr val="bg2"/>
              </a:buClr>
              <a:buSzPct val="90000"/>
              <a:buFont typeface="Wingdings" pitchFamily="2" charset="2"/>
              <a:buChar char="§"/>
            </a:pPr>
            <a:endParaRPr lang="en-US" dirty="0">
              <a:latin typeface="Arial" charset="0"/>
              <a:cs typeface="Arial" pitchFamily="34" charset="0"/>
            </a:endParaRPr>
          </a:p>
          <a:p>
            <a:pPr lvl="2" indent="-228600" fontAlgn="base">
              <a:buClr>
                <a:schemeClr val="bg2"/>
              </a:buClr>
              <a:buSzPct val="90000"/>
              <a:buFont typeface="Wingdings" pitchFamily="2" charset="2"/>
              <a:buChar char="§"/>
            </a:pPr>
            <a:r>
              <a:rPr lang="en-US" dirty="0">
                <a:latin typeface="Arial" charset="0"/>
                <a:cs typeface="Arial" pitchFamily="34" charset="0"/>
              </a:rPr>
              <a:t> id &gt; </a:t>
            </a:r>
            <a:r>
              <a:rPr lang="en-US" dirty="0" smtClean="0">
                <a:latin typeface="Arial" charset="0"/>
                <a:cs typeface="Arial" pitchFamily="34" charset="0"/>
              </a:rPr>
              <a:t>100000</a:t>
            </a:r>
          </a:p>
          <a:p>
            <a:pPr lvl="2" indent="-228600" fontAlgn="base">
              <a:buClr>
                <a:schemeClr val="bg2"/>
              </a:buClr>
              <a:buSzPct val="90000"/>
              <a:buFont typeface="Wingdings" pitchFamily="2" charset="2"/>
              <a:buChar char="§"/>
            </a:pPr>
            <a:endParaRPr lang="en-US" dirty="0">
              <a:latin typeface="Arial" charset="0"/>
              <a:cs typeface="Arial" pitchFamily="34" charset="0"/>
            </a:endParaRPr>
          </a:p>
          <a:p>
            <a:pPr lvl="2" indent="-228600" fontAlgn="base">
              <a:buClr>
                <a:schemeClr val="bg2"/>
              </a:buClr>
              <a:buSzPct val="90000"/>
              <a:buFont typeface="Wingdings" pitchFamily="2" charset="2"/>
              <a:buChar char="§"/>
            </a:pPr>
            <a:r>
              <a:rPr lang="en-US" dirty="0">
                <a:latin typeface="Arial" charset="0"/>
                <a:cs typeface="Arial" pitchFamily="34" charset="0"/>
              </a:rPr>
              <a:t> url LIKE '%.example.com</a:t>
            </a:r>
            <a:r>
              <a:rPr lang="en-US" dirty="0" smtClean="0">
                <a:latin typeface="Arial" charset="0"/>
                <a:cs typeface="Arial" pitchFamily="34" charset="0"/>
              </a:rPr>
              <a:t>’</a:t>
            </a:r>
          </a:p>
          <a:p>
            <a:pPr lvl="2" indent="-228600" fontAlgn="base">
              <a:buClr>
                <a:schemeClr val="bg2"/>
              </a:buClr>
              <a:buSzPct val="90000"/>
              <a:buFont typeface="Wingdings" pitchFamily="2" charset="2"/>
              <a:buChar char="§"/>
            </a:pPr>
            <a:endParaRPr lang="en-US" dirty="0">
              <a:latin typeface="Arial" charset="0"/>
              <a:cs typeface="Arial" pitchFamily="34" charset="0"/>
            </a:endParaRPr>
          </a:p>
          <a:p>
            <a:pPr lvl="2" indent="-228600" fontAlgn="base">
              <a:buClr>
                <a:schemeClr val="bg2"/>
              </a:buClr>
              <a:buSzPct val="90000"/>
              <a:buFont typeface="Wingdings" pitchFamily="2" charset="2"/>
              <a:buChar char="§"/>
            </a:pPr>
            <a:r>
              <a:rPr lang="en-US" dirty="0">
                <a:latin typeface="Arial" charset="0"/>
                <a:cs typeface="Arial" pitchFamily="34" charset="0"/>
              </a:rPr>
              <a:t>col1 IS NULL</a:t>
            </a:r>
          </a:p>
          <a:p>
            <a:pPr marL="285750" lvl="1" indent="-285750" fontAlgn="base">
              <a:lnSpc>
                <a:spcPct val="150000"/>
              </a:lnSpc>
              <a:spcBef>
                <a:spcPct val="0"/>
              </a:spcBef>
              <a:spcAft>
                <a:spcPct val="0"/>
              </a:spcAft>
              <a:buClr>
                <a:schemeClr val="bg2"/>
              </a:buClr>
              <a:buSzPct val="100000"/>
              <a:buFont typeface="Wingdings" pitchFamily="2" charset="2"/>
              <a:buChar char="§"/>
            </a:pPr>
            <a:r>
              <a:rPr lang="en-US" sz="2000" dirty="0">
                <a:cs typeface="Arial" charset="0"/>
              </a:rPr>
              <a:t> Conditions can be combined using  AND/OR.</a:t>
            </a:r>
          </a:p>
        </p:txBody>
      </p:sp>
      <p:sp>
        <p:nvSpPr>
          <p:cNvPr id="5" name="Rounded Rectangle 4"/>
          <p:cNvSpPr/>
          <p:nvPr/>
        </p:nvSpPr>
        <p:spPr>
          <a:xfrm>
            <a:off x="575452" y="1790690"/>
            <a:ext cx="7928948" cy="609181"/>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defRPr/>
            </a:pPr>
            <a:r>
              <a:rPr lang="en-US" b="1" dirty="0">
                <a:solidFill>
                  <a:schemeClr val="tx1"/>
                </a:solidFill>
                <a:latin typeface="Arial" pitchFamily="34" charset="0"/>
                <a:cs typeface="Arial" pitchFamily="34" charset="0"/>
              </a:rPr>
              <a:t>SELECT </a:t>
            </a:r>
            <a:r>
              <a:rPr lang="en-US" dirty="0">
                <a:solidFill>
                  <a:schemeClr val="tx1"/>
                </a:solidFill>
                <a:latin typeface="Arial" pitchFamily="34" charset="0"/>
                <a:cs typeface="Arial" pitchFamily="34" charset="0"/>
              </a:rPr>
              <a:t>expr, expr, … </a:t>
            </a:r>
            <a:r>
              <a:rPr lang="en-US" b="1" dirty="0">
                <a:solidFill>
                  <a:schemeClr val="tx1"/>
                </a:solidFill>
                <a:latin typeface="Arial" pitchFamily="34" charset="0"/>
                <a:cs typeface="Arial" pitchFamily="34" charset="0"/>
              </a:rPr>
              <a:t>FROM</a:t>
            </a:r>
            <a:r>
              <a:rPr lang="en-US" dirty="0">
                <a:solidFill>
                  <a:schemeClr val="tx1"/>
                </a:solidFill>
                <a:latin typeface="Arial" pitchFamily="34" charset="0"/>
                <a:cs typeface="Arial" pitchFamily="34" charset="0"/>
              </a:rPr>
              <a:t> tablename  </a:t>
            </a:r>
            <a:r>
              <a:rPr lang="en-US" b="1" dirty="0">
                <a:solidFill>
                  <a:schemeClr val="tx1"/>
                </a:solidFill>
                <a:latin typeface="Arial" pitchFamily="34" charset="0"/>
                <a:cs typeface="Arial" pitchFamily="34" charset="0"/>
              </a:rPr>
              <a:t>WHERE </a:t>
            </a:r>
            <a:r>
              <a:rPr lang="en-US" dirty="0">
                <a:solidFill>
                  <a:schemeClr val="tx1"/>
                </a:solidFill>
                <a:latin typeface="Arial" pitchFamily="34" charset="0"/>
                <a:cs typeface="Arial" pitchFamily="34" charset="0"/>
              </a:rPr>
              <a:t>condition</a:t>
            </a:r>
          </a:p>
        </p:txBody>
      </p:sp>
    </p:spTree>
    <p:extLst>
      <p:ext uri="{BB962C8B-B14F-4D97-AF65-F5344CB8AC3E}">
        <p14:creationId xmlns:p14="http://schemas.microsoft.com/office/powerpoint/2010/main" val="1387485014"/>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8"/>
          <p:cNvSpPr>
            <a:spLocks noGrp="1"/>
          </p:cNvSpPr>
          <p:nvPr>
            <p:ph type="title"/>
          </p:nvPr>
        </p:nvSpPr>
        <p:spPr>
          <a:xfrm>
            <a:off x="1377387" y="231494"/>
            <a:ext cx="7435046" cy="1448581"/>
          </a:xfrm>
        </p:spPr>
        <p:txBody>
          <a:bodyPr/>
          <a:lstStyle/>
          <a:p>
            <a:r>
              <a:rPr sz="2800" dirty="0" smtClean="0">
                <a:latin typeface="Arial" charset="0"/>
                <a:cs typeface="Arial" charset="0"/>
              </a:rPr>
              <a:t>Sorting the Rows returned</a:t>
            </a:r>
            <a:r>
              <a:rPr dirty="0" smtClean="0">
                <a:latin typeface="Arial" charset="0"/>
                <a:cs typeface="Arial" charset="0"/>
              </a:rPr>
              <a:t/>
            </a:r>
            <a:br>
              <a:rPr dirty="0" smtClean="0">
                <a:latin typeface="Arial" charset="0"/>
                <a:cs typeface="Arial" charset="0"/>
              </a:rPr>
            </a:br>
            <a:endParaRPr dirty="0" smtClean="0">
              <a:latin typeface="Arial" charset="0"/>
            </a:endParaRPr>
          </a:p>
        </p:txBody>
      </p:sp>
      <p:sp>
        <p:nvSpPr>
          <p:cNvPr id="44035" name="Text Placeholder 2"/>
          <p:cNvSpPr>
            <a:spLocks noGrp="1"/>
          </p:cNvSpPr>
          <p:nvPr>
            <p:ph type="body" sz="quarter" idx="10"/>
          </p:nvPr>
        </p:nvSpPr>
        <p:spPr>
          <a:xfrm>
            <a:off x="600075" y="1238456"/>
            <a:ext cx="8543925" cy="5333794"/>
          </a:xfrm>
        </p:spPr>
        <p:txBody>
          <a:bodyPr/>
          <a:lstStyle/>
          <a:p>
            <a:pPr lvl="1">
              <a:spcBef>
                <a:spcPct val="0"/>
              </a:spcBef>
              <a:spcAft>
                <a:spcPct val="0"/>
              </a:spcAft>
            </a:pPr>
            <a:r>
              <a:rPr sz="2000" dirty="0" err="1">
                <a:cs typeface="Arial" charset="0"/>
              </a:rPr>
              <a:t>HiveQL</a:t>
            </a:r>
            <a:r>
              <a:rPr sz="2000" dirty="0">
                <a:cs typeface="Arial" charset="0"/>
              </a:rPr>
              <a:t> supports the </a:t>
            </a:r>
            <a:r>
              <a:rPr sz="2000" b="1" dirty="0">
                <a:cs typeface="Arial" charset="0"/>
              </a:rPr>
              <a:t>ORDER BY </a:t>
            </a:r>
            <a:r>
              <a:rPr sz="2000" dirty="0">
                <a:cs typeface="Arial" charset="0"/>
              </a:rPr>
              <a:t>expression</a:t>
            </a:r>
            <a:r>
              <a:rPr sz="2000" dirty="0" smtClean="0">
                <a:cs typeface="Arial" charset="0"/>
              </a:rPr>
              <a:t>.</a:t>
            </a:r>
          </a:p>
          <a:p>
            <a:pPr lvl="1">
              <a:spcBef>
                <a:spcPct val="0"/>
              </a:spcBef>
              <a:spcAft>
                <a:spcPct val="0"/>
              </a:spcAft>
            </a:pPr>
            <a:endParaRPr sz="2000" dirty="0">
              <a:cs typeface="Arial" charset="0"/>
            </a:endParaRPr>
          </a:p>
          <a:p>
            <a:pPr lvl="1">
              <a:spcBef>
                <a:spcPct val="0"/>
              </a:spcBef>
              <a:spcAft>
                <a:spcPct val="0"/>
              </a:spcAft>
            </a:pPr>
            <a:r>
              <a:rPr sz="2000" dirty="0" smtClean="0">
                <a:cs typeface="Arial" charset="0"/>
              </a:rPr>
              <a:t>Can </a:t>
            </a:r>
            <a:r>
              <a:rPr sz="2000" dirty="0">
                <a:cs typeface="Arial" charset="0"/>
              </a:rPr>
              <a:t>sort in descending order with </a:t>
            </a:r>
            <a:r>
              <a:rPr sz="2000" b="1" dirty="0">
                <a:cs typeface="Arial" charset="0"/>
              </a:rPr>
              <a:t>ORDER BY </a:t>
            </a:r>
            <a:r>
              <a:rPr sz="2000" b="1" dirty="0" err="1">
                <a:cs typeface="Arial" charset="0"/>
              </a:rPr>
              <a:t>expr</a:t>
            </a:r>
            <a:r>
              <a:rPr sz="2000" b="1" dirty="0">
                <a:cs typeface="Arial" charset="0"/>
              </a:rPr>
              <a:t> DESC</a:t>
            </a:r>
            <a:r>
              <a:rPr sz="2000" dirty="0" smtClean="0">
                <a:cs typeface="Arial" charset="0"/>
              </a:rPr>
              <a:t>.</a:t>
            </a:r>
          </a:p>
          <a:p>
            <a:pPr lvl="1">
              <a:spcBef>
                <a:spcPct val="0"/>
              </a:spcBef>
              <a:spcAft>
                <a:spcPct val="0"/>
              </a:spcAft>
            </a:pPr>
            <a:endParaRPr lang="en-US" sz="2000" dirty="0">
              <a:cs typeface="Arial" charset="0"/>
            </a:endParaRPr>
          </a:p>
          <a:p>
            <a:pPr lvl="1">
              <a:spcBef>
                <a:spcPct val="0"/>
              </a:spcBef>
              <a:spcAft>
                <a:spcPct val="0"/>
              </a:spcAft>
            </a:pPr>
            <a:endParaRPr lang="en-US" sz="2000" dirty="0" smtClean="0">
              <a:cs typeface="Arial" charset="0"/>
            </a:endParaRPr>
          </a:p>
          <a:p>
            <a:pPr lvl="1">
              <a:spcBef>
                <a:spcPct val="0"/>
              </a:spcBef>
              <a:spcAft>
                <a:spcPct val="0"/>
              </a:spcAft>
            </a:pPr>
            <a:endParaRPr lang="en-US" sz="2000" dirty="0">
              <a:cs typeface="Arial" charset="0"/>
            </a:endParaRPr>
          </a:p>
          <a:p>
            <a:pPr lvl="1">
              <a:spcBef>
                <a:spcPct val="0"/>
              </a:spcBef>
              <a:spcAft>
                <a:spcPct val="0"/>
              </a:spcAft>
            </a:pPr>
            <a:endParaRPr lang="en-US" sz="2000" dirty="0" smtClean="0">
              <a:cs typeface="Arial" charset="0"/>
            </a:endParaRPr>
          </a:p>
          <a:p>
            <a:pPr lvl="1">
              <a:spcBef>
                <a:spcPct val="0"/>
              </a:spcBef>
              <a:spcAft>
                <a:spcPct val="0"/>
              </a:spcAft>
            </a:pPr>
            <a:endParaRPr lang="en-US" sz="2000" dirty="0">
              <a:cs typeface="Arial" charset="0"/>
            </a:endParaRPr>
          </a:p>
          <a:p>
            <a:pPr lvl="1">
              <a:spcBef>
                <a:spcPct val="0"/>
              </a:spcBef>
              <a:spcAft>
                <a:spcPct val="0"/>
              </a:spcAft>
            </a:pPr>
            <a:r>
              <a:rPr sz="2000" dirty="0" smtClean="0">
                <a:cs typeface="Arial" charset="0"/>
              </a:rPr>
              <a:t>Often </a:t>
            </a:r>
            <a:r>
              <a:rPr sz="2000" dirty="0">
                <a:cs typeface="Arial" charset="0"/>
              </a:rPr>
              <a:t>used with a LIMIT clause.</a:t>
            </a:r>
          </a:p>
          <a:p>
            <a:pPr marL="914400" lvl="2" indent="-228600">
              <a:spcBef>
                <a:spcPct val="0"/>
              </a:spcBef>
              <a:spcAft>
                <a:spcPct val="0"/>
              </a:spcAft>
              <a:buFont typeface="Wingdings" pitchFamily="2" charset="2"/>
              <a:buChar char="§"/>
            </a:pPr>
            <a:r>
              <a:rPr dirty="0">
                <a:latin typeface="Arial" charset="0"/>
              </a:rPr>
              <a:t>Limits the output to the first n rows</a:t>
            </a:r>
          </a:p>
          <a:p>
            <a:pPr>
              <a:lnSpc>
                <a:spcPct val="150000"/>
              </a:lnSpc>
              <a:spcBef>
                <a:spcPct val="0"/>
              </a:spcBef>
              <a:spcAft>
                <a:spcPct val="0"/>
              </a:spcAft>
              <a:buFont typeface="Arial" charset="0"/>
              <a:buNone/>
            </a:pPr>
            <a:endParaRPr dirty="0" smtClean="0">
              <a:latin typeface="Arial" charset="0"/>
              <a:cs typeface="Arial" charset="0"/>
            </a:endParaRPr>
          </a:p>
          <a:p>
            <a:pPr>
              <a:lnSpc>
                <a:spcPct val="150000"/>
              </a:lnSpc>
              <a:spcBef>
                <a:spcPct val="0"/>
              </a:spcBef>
              <a:spcAft>
                <a:spcPct val="0"/>
              </a:spcAft>
              <a:buFont typeface="Arial" charset="0"/>
              <a:buNone/>
            </a:pPr>
            <a:r>
              <a:rPr dirty="0" smtClean="0">
                <a:latin typeface="Arial" charset="0"/>
                <a:cs typeface="Arial" charset="0"/>
              </a:rPr>
              <a:t> </a:t>
            </a:r>
          </a:p>
        </p:txBody>
      </p:sp>
      <p:sp>
        <p:nvSpPr>
          <p:cNvPr id="14" name="Rounded Rectangle 13"/>
          <p:cNvSpPr/>
          <p:nvPr/>
        </p:nvSpPr>
        <p:spPr>
          <a:xfrm>
            <a:off x="606084" y="2166014"/>
            <a:ext cx="8273075" cy="1196374"/>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r>
              <a:rPr lang="en-US" b="1" dirty="0">
                <a:solidFill>
                  <a:schemeClr val="tx1"/>
                </a:solidFill>
                <a:latin typeface="Arial" pitchFamily="34" charset="0"/>
                <a:cs typeface="Arial" pitchFamily="34" charset="0"/>
              </a:rPr>
              <a:t>SELECT expr, expr, … FROM tablename  </a:t>
            </a:r>
          </a:p>
          <a:p>
            <a:r>
              <a:rPr lang="en-US" b="1" dirty="0">
                <a:solidFill>
                  <a:schemeClr val="tx1"/>
                </a:solidFill>
                <a:latin typeface="Arial" pitchFamily="34" charset="0"/>
                <a:cs typeface="Arial" pitchFamily="34" charset="0"/>
              </a:rPr>
              <a:t>WHERE condition</a:t>
            </a:r>
          </a:p>
          <a:p>
            <a:r>
              <a:rPr lang="en-US" b="1" dirty="0">
                <a:solidFill>
                  <a:schemeClr val="tx1"/>
                </a:solidFill>
                <a:latin typeface="Arial" pitchFamily="34" charset="0"/>
                <a:cs typeface="Arial" pitchFamily="34" charset="0"/>
              </a:rPr>
              <a:t>ORDER  BY  </a:t>
            </a:r>
            <a:r>
              <a:rPr lang="en-US" b="1" dirty="0" err="1">
                <a:solidFill>
                  <a:schemeClr val="tx1"/>
                </a:solidFill>
                <a:latin typeface="Arial" pitchFamily="34" charset="0"/>
                <a:cs typeface="Arial" pitchFamily="34" charset="0"/>
              </a:rPr>
              <a:t>expr</a:t>
            </a:r>
            <a:r>
              <a:rPr lang="en-US" b="1" dirty="0">
                <a:solidFill>
                  <a:schemeClr val="tx1"/>
                </a:solidFill>
                <a:latin typeface="Arial" pitchFamily="34" charset="0"/>
                <a:cs typeface="Arial" pitchFamily="34" charset="0"/>
              </a:rPr>
              <a:t>;</a:t>
            </a:r>
          </a:p>
        </p:txBody>
      </p:sp>
      <p:sp>
        <p:nvSpPr>
          <p:cNvPr id="15" name="Rounded Rectangle 14"/>
          <p:cNvSpPr/>
          <p:nvPr/>
        </p:nvSpPr>
        <p:spPr>
          <a:xfrm>
            <a:off x="610238" y="4297245"/>
            <a:ext cx="8268921" cy="1736597"/>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r>
              <a:rPr lang="en-US" b="1" dirty="0">
                <a:solidFill>
                  <a:schemeClr val="tx1"/>
                </a:solidFill>
                <a:latin typeface="Arial" pitchFamily="34" charset="0"/>
                <a:cs typeface="Arial" pitchFamily="34" charset="0"/>
              </a:rPr>
              <a:t>SELECT expr, expr, … FROM tablename  </a:t>
            </a:r>
          </a:p>
          <a:p>
            <a:r>
              <a:rPr lang="en-US" b="1" dirty="0">
                <a:solidFill>
                  <a:schemeClr val="tx1"/>
                </a:solidFill>
                <a:latin typeface="Arial" pitchFamily="34" charset="0"/>
                <a:cs typeface="Arial" pitchFamily="34" charset="0"/>
              </a:rPr>
              <a:t>WHERE condition</a:t>
            </a:r>
          </a:p>
          <a:p>
            <a:r>
              <a:rPr lang="en-US" b="1" dirty="0">
                <a:solidFill>
                  <a:schemeClr val="tx1"/>
                </a:solidFill>
                <a:latin typeface="Arial" pitchFamily="34" charset="0"/>
                <a:cs typeface="Arial" pitchFamily="34" charset="0"/>
              </a:rPr>
              <a:t>ORDER  BY  expr</a:t>
            </a:r>
          </a:p>
          <a:p>
            <a:r>
              <a:rPr lang="en-US" b="1" dirty="0">
                <a:solidFill>
                  <a:schemeClr val="tx1"/>
                </a:solidFill>
                <a:latin typeface="Arial" pitchFamily="34" charset="0"/>
                <a:cs typeface="Arial" pitchFamily="34" charset="0"/>
              </a:rPr>
              <a:t>LIMIT n;</a:t>
            </a:r>
          </a:p>
        </p:txBody>
      </p:sp>
    </p:spTree>
    <p:extLst>
      <p:ext uri="{BB962C8B-B14F-4D97-AF65-F5344CB8AC3E}">
        <p14:creationId xmlns:p14="http://schemas.microsoft.com/office/powerpoint/2010/main" val="2184415877"/>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7"/>
          <p:cNvSpPr>
            <a:spLocks noGrp="1"/>
          </p:cNvSpPr>
          <p:nvPr>
            <p:ph type="title"/>
          </p:nvPr>
        </p:nvSpPr>
        <p:spPr>
          <a:xfrm>
            <a:off x="1377387" y="185194"/>
            <a:ext cx="7373979" cy="567161"/>
          </a:xfrm>
        </p:spPr>
        <p:txBody>
          <a:bodyPr/>
          <a:lstStyle/>
          <a:p>
            <a:r>
              <a:rPr sz="2800" dirty="0" smtClean="0">
                <a:latin typeface="Arial" charset="0"/>
                <a:cs typeface="Arial" charset="0"/>
              </a:rPr>
              <a:t>Sorting the Rows returned(Cont’d</a:t>
            </a:r>
            <a:r>
              <a:rPr dirty="0" smtClean="0">
                <a:latin typeface="Arial" charset="0"/>
                <a:cs typeface="Arial" charset="0"/>
              </a:rPr>
              <a:t>)</a:t>
            </a:r>
            <a:endParaRPr dirty="0" smtClean="0">
              <a:latin typeface="Arial" charset="0"/>
            </a:endParaRPr>
          </a:p>
        </p:txBody>
      </p:sp>
      <p:sp>
        <p:nvSpPr>
          <p:cNvPr id="45059" name="Text Placeholder 2"/>
          <p:cNvSpPr>
            <a:spLocks noGrp="1"/>
          </p:cNvSpPr>
          <p:nvPr>
            <p:ph type="body" sz="quarter" idx="10"/>
          </p:nvPr>
        </p:nvSpPr>
        <p:spPr>
          <a:xfrm>
            <a:off x="590309" y="1195490"/>
            <a:ext cx="8284169" cy="1846659"/>
          </a:xfrm>
        </p:spPr>
        <p:txBody>
          <a:bodyPr/>
          <a:lstStyle/>
          <a:p>
            <a:pPr lvl="1">
              <a:lnSpc>
                <a:spcPct val="150000"/>
              </a:lnSpc>
              <a:spcBef>
                <a:spcPct val="0"/>
              </a:spcBef>
              <a:spcAft>
                <a:spcPct val="0"/>
              </a:spcAft>
            </a:pPr>
            <a:r>
              <a:rPr lang="en-US" sz="2000" dirty="0" err="1" smtClean="0">
                <a:cs typeface="Arial" charset="0"/>
              </a:rPr>
              <a:t>HiveQL</a:t>
            </a:r>
            <a:r>
              <a:rPr lang="en-US" sz="2000" dirty="0" smtClean="0">
                <a:cs typeface="Arial" charset="0"/>
              </a:rPr>
              <a:t> also supports the SORT BY expression</a:t>
            </a:r>
          </a:p>
          <a:p>
            <a:pPr marL="914400" lvl="2" indent="-228600">
              <a:spcBef>
                <a:spcPct val="0"/>
              </a:spcBef>
              <a:spcAft>
                <a:spcPct val="0"/>
              </a:spcAft>
              <a:buFont typeface="Wingdings" pitchFamily="2" charset="2"/>
              <a:buChar char="§"/>
            </a:pPr>
            <a:r>
              <a:rPr lang="en-US" dirty="0" smtClean="0">
                <a:latin typeface="Arial" charset="0"/>
              </a:rPr>
              <a:t>Sorts the rows before feeding to a reducer</a:t>
            </a:r>
          </a:p>
          <a:p>
            <a:pPr marL="914400" lvl="2" indent="-228600">
              <a:spcBef>
                <a:spcPct val="0"/>
              </a:spcBef>
              <a:spcAft>
                <a:spcPct val="0"/>
              </a:spcAft>
              <a:buFont typeface="Wingdings" pitchFamily="2" charset="2"/>
              <a:buChar char="§"/>
            </a:pPr>
            <a:endParaRPr lang="en-US" dirty="0" smtClean="0">
              <a:latin typeface="Arial" charset="0"/>
            </a:endParaRPr>
          </a:p>
          <a:p>
            <a:pPr marL="914400" lvl="2" indent="-228600">
              <a:spcBef>
                <a:spcPct val="0"/>
              </a:spcBef>
              <a:spcAft>
                <a:spcPct val="0"/>
              </a:spcAft>
              <a:buFont typeface="Wingdings" pitchFamily="2" charset="2"/>
              <a:buChar char="§"/>
            </a:pPr>
            <a:r>
              <a:rPr lang="en-US" dirty="0" smtClean="0">
                <a:latin typeface="Arial" charset="0"/>
              </a:rPr>
              <a:t>Sort order is dependent upon the column type</a:t>
            </a:r>
          </a:p>
          <a:p>
            <a:pPr marL="685800" lvl="2" indent="0">
              <a:spcBef>
                <a:spcPct val="0"/>
              </a:spcBef>
              <a:spcAft>
                <a:spcPct val="0"/>
              </a:spcAft>
              <a:buNone/>
            </a:pPr>
            <a:r>
              <a:rPr lang="en-US" dirty="0" smtClean="0">
                <a:latin typeface="Arial" charset="0"/>
              </a:rPr>
              <a:t>    i.e. if numeric then numeric order, if string then lexicographical </a:t>
            </a:r>
          </a:p>
          <a:p>
            <a:pPr marL="685800" lvl="2" indent="0">
              <a:spcBef>
                <a:spcPct val="0"/>
              </a:spcBef>
              <a:spcAft>
                <a:spcPct val="0"/>
              </a:spcAft>
              <a:buNone/>
            </a:pPr>
            <a:r>
              <a:rPr lang="en-US" dirty="0" smtClean="0">
                <a:latin typeface="Arial" charset="0"/>
              </a:rPr>
              <a:t>    (alphabetical) order.</a:t>
            </a:r>
            <a:endParaRPr lang="en-US" dirty="0">
              <a:latin typeface="Arial" charset="0"/>
            </a:endParaRPr>
          </a:p>
        </p:txBody>
      </p:sp>
      <p:sp>
        <p:nvSpPr>
          <p:cNvPr id="4" name="Rounded Rectangle 3"/>
          <p:cNvSpPr/>
          <p:nvPr/>
        </p:nvSpPr>
        <p:spPr>
          <a:xfrm>
            <a:off x="483171" y="3260801"/>
            <a:ext cx="8045224" cy="1538901"/>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r>
              <a:rPr lang="en-US" b="1" dirty="0">
                <a:solidFill>
                  <a:schemeClr val="tx1"/>
                </a:solidFill>
                <a:latin typeface="Arial" pitchFamily="34" charset="0"/>
                <a:cs typeface="Arial" pitchFamily="34" charset="0"/>
              </a:rPr>
              <a:t>SELECT expr, expr, … FROM tablename  </a:t>
            </a:r>
          </a:p>
          <a:p>
            <a:r>
              <a:rPr lang="en-US" b="1" dirty="0">
                <a:solidFill>
                  <a:schemeClr val="tx1"/>
                </a:solidFill>
                <a:latin typeface="Arial" pitchFamily="34" charset="0"/>
                <a:cs typeface="Arial" pitchFamily="34" charset="0"/>
              </a:rPr>
              <a:t>WHERE condition</a:t>
            </a:r>
          </a:p>
          <a:p>
            <a:r>
              <a:rPr lang="en-US" b="1" dirty="0">
                <a:solidFill>
                  <a:schemeClr val="tx1"/>
                </a:solidFill>
                <a:latin typeface="Arial" pitchFamily="34" charset="0"/>
                <a:cs typeface="Arial" pitchFamily="34" charset="0"/>
              </a:rPr>
              <a:t>SORT  BY  </a:t>
            </a:r>
            <a:r>
              <a:rPr lang="en-US" b="1" dirty="0" err="1">
                <a:solidFill>
                  <a:schemeClr val="tx1"/>
                </a:solidFill>
                <a:latin typeface="Arial" pitchFamily="34" charset="0"/>
                <a:cs typeface="Arial" pitchFamily="34" charset="0"/>
              </a:rPr>
              <a:t>expr</a:t>
            </a:r>
            <a:r>
              <a:rPr lang="en-US" b="1" dirty="0">
                <a:solidFill>
                  <a:schemeClr val="tx1"/>
                </a:solidFill>
                <a:latin typeface="Arial" pitchFamily="34" charset="0"/>
                <a:cs typeface="Arial" pitchFamily="34" charset="0"/>
              </a:rPr>
              <a:t>;</a:t>
            </a:r>
          </a:p>
        </p:txBody>
      </p:sp>
    </p:spTree>
    <p:extLst>
      <p:ext uri="{BB962C8B-B14F-4D97-AF65-F5344CB8AC3E}">
        <p14:creationId xmlns:p14="http://schemas.microsoft.com/office/powerpoint/2010/main" val="1126095641"/>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3"/>
          <p:cNvSpPr>
            <a:spLocks noGrp="1"/>
          </p:cNvSpPr>
          <p:nvPr>
            <p:ph type="title"/>
          </p:nvPr>
        </p:nvSpPr>
        <p:spPr>
          <a:xfrm>
            <a:off x="1377387" y="231494"/>
            <a:ext cx="7466576" cy="956137"/>
          </a:xfrm>
        </p:spPr>
        <p:txBody>
          <a:bodyPr/>
          <a:lstStyle/>
          <a:p>
            <a:r>
              <a:rPr sz="2800" dirty="0" smtClean="0">
                <a:latin typeface="Arial" charset="0"/>
              </a:rPr>
              <a:t>SORT BY and ORDER BY</a:t>
            </a:r>
          </a:p>
        </p:txBody>
      </p:sp>
      <p:sp>
        <p:nvSpPr>
          <p:cNvPr id="46083" name="Text Placeholder 2"/>
          <p:cNvSpPr>
            <a:spLocks noGrp="1"/>
          </p:cNvSpPr>
          <p:nvPr>
            <p:ph type="body" sz="quarter" idx="10"/>
          </p:nvPr>
        </p:nvSpPr>
        <p:spPr>
          <a:xfrm>
            <a:off x="671331" y="1225025"/>
            <a:ext cx="8268404" cy="5047536"/>
          </a:xfrm>
        </p:spPr>
        <p:txBody>
          <a:bodyPr/>
          <a:lstStyle/>
          <a:p>
            <a:pPr lvl="1">
              <a:spcBef>
                <a:spcPct val="0"/>
              </a:spcBef>
              <a:spcAft>
                <a:spcPct val="0"/>
              </a:spcAft>
            </a:pPr>
            <a:r>
              <a:rPr lang="en-US" sz="2000" dirty="0" smtClean="0">
                <a:cs typeface="Arial" charset="0"/>
              </a:rPr>
              <a:t>SORT BY</a:t>
            </a:r>
          </a:p>
          <a:p>
            <a:pPr marL="914400" lvl="2" indent="-228600">
              <a:spcBef>
                <a:spcPct val="0"/>
              </a:spcBef>
              <a:spcAft>
                <a:spcPct val="0"/>
              </a:spcAft>
              <a:buFont typeface="Wingdings" pitchFamily="2" charset="2"/>
              <a:buChar char="§"/>
            </a:pPr>
            <a:r>
              <a:rPr lang="en-US" dirty="0" smtClean="0">
                <a:latin typeface="Arial" charset="0"/>
              </a:rPr>
              <a:t>May use multiple reducers for final output</a:t>
            </a:r>
          </a:p>
          <a:p>
            <a:pPr marL="914400" lvl="2" indent="-228600">
              <a:spcBef>
                <a:spcPct val="0"/>
              </a:spcBef>
              <a:spcAft>
                <a:spcPct val="0"/>
              </a:spcAft>
              <a:buFont typeface="Wingdings" pitchFamily="2" charset="2"/>
              <a:buChar char="§"/>
            </a:pPr>
            <a:endParaRPr lang="en-US" dirty="0" smtClean="0">
              <a:latin typeface="Arial" charset="0"/>
            </a:endParaRPr>
          </a:p>
          <a:p>
            <a:pPr marL="914400" lvl="2" indent="-228600">
              <a:spcBef>
                <a:spcPct val="0"/>
              </a:spcBef>
              <a:spcAft>
                <a:spcPct val="0"/>
              </a:spcAft>
              <a:buFont typeface="Wingdings" pitchFamily="2" charset="2"/>
              <a:buChar char="§"/>
            </a:pPr>
            <a:r>
              <a:rPr lang="en-US" dirty="0" smtClean="0">
                <a:latin typeface="Arial" charset="0"/>
              </a:rPr>
              <a:t>Sorts the data per reducer</a:t>
            </a:r>
          </a:p>
          <a:p>
            <a:pPr marL="914400" lvl="2" indent="-228600">
              <a:spcBef>
                <a:spcPct val="0"/>
              </a:spcBef>
              <a:spcAft>
                <a:spcPct val="0"/>
              </a:spcAft>
              <a:buFont typeface="Wingdings" pitchFamily="2" charset="2"/>
              <a:buChar char="§"/>
            </a:pPr>
            <a:endParaRPr lang="en-US" dirty="0" smtClean="0">
              <a:latin typeface="Arial" charset="0"/>
            </a:endParaRPr>
          </a:p>
          <a:p>
            <a:pPr marL="914400" lvl="2" indent="-228600">
              <a:spcBef>
                <a:spcPct val="0"/>
              </a:spcBef>
              <a:spcAft>
                <a:spcPct val="0"/>
              </a:spcAft>
              <a:buFont typeface="Wingdings" pitchFamily="2" charset="2"/>
              <a:buChar char="§"/>
            </a:pPr>
            <a:r>
              <a:rPr lang="en-US" dirty="0" smtClean="0">
                <a:latin typeface="Arial" charset="0"/>
              </a:rPr>
              <a:t>Only guarantees ordering of rows within reducers</a:t>
            </a:r>
          </a:p>
          <a:p>
            <a:pPr marL="914400" lvl="2" indent="-228600">
              <a:spcBef>
                <a:spcPct val="0"/>
              </a:spcBef>
              <a:spcAft>
                <a:spcPct val="0"/>
              </a:spcAft>
              <a:buFont typeface="Wingdings" pitchFamily="2" charset="2"/>
              <a:buChar char="§"/>
            </a:pPr>
            <a:endParaRPr lang="en-US" dirty="0" smtClean="0">
              <a:latin typeface="Arial" charset="0"/>
            </a:endParaRPr>
          </a:p>
          <a:p>
            <a:pPr marL="914400" lvl="2" indent="-228600">
              <a:spcBef>
                <a:spcPct val="0"/>
              </a:spcBef>
              <a:spcAft>
                <a:spcPct val="0"/>
              </a:spcAft>
              <a:buFont typeface="Wingdings" pitchFamily="2" charset="2"/>
              <a:buChar char="§"/>
            </a:pPr>
            <a:r>
              <a:rPr lang="en-US" dirty="0" smtClean="0">
                <a:latin typeface="Arial" charset="0"/>
              </a:rPr>
              <a:t>May give partially ordered final results</a:t>
            </a:r>
          </a:p>
          <a:p>
            <a:pPr marL="914400" lvl="2" indent="-228600">
              <a:spcBef>
                <a:spcPct val="0"/>
              </a:spcBef>
              <a:spcAft>
                <a:spcPct val="0"/>
              </a:spcAft>
              <a:buFont typeface="Wingdings" pitchFamily="2" charset="2"/>
              <a:buChar char="§"/>
            </a:pPr>
            <a:endParaRPr dirty="0" smtClean="0">
              <a:latin typeface="Arial" charset="0"/>
              <a:cs typeface="Arial" charset="0"/>
            </a:endParaRPr>
          </a:p>
          <a:p>
            <a:pPr lvl="1">
              <a:spcBef>
                <a:spcPct val="0"/>
              </a:spcBef>
              <a:spcAft>
                <a:spcPct val="0"/>
              </a:spcAft>
            </a:pPr>
            <a:r>
              <a:rPr dirty="0" smtClean="0">
                <a:latin typeface="Arial" charset="0"/>
                <a:cs typeface="Arial" charset="0"/>
              </a:rPr>
              <a:t> </a:t>
            </a:r>
            <a:r>
              <a:rPr lang="en-US" sz="2000" dirty="0" smtClean="0">
                <a:cs typeface="Arial" charset="0"/>
              </a:rPr>
              <a:t>ORDER BY</a:t>
            </a:r>
          </a:p>
          <a:p>
            <a:pPr marL="914400" lvl="2" indent="-228600">
              <a:spcBef>
                <a:spcPct val="0"/>
              </a:spcBef>
              <a:spcAft>
                <a:spcPct val="0"/>
              </a:spcAft>
              <a:buFont typeface="Wingdings" pitchFamily="2" charset="2"/>
              <a:buChar char="§"/>
            </a:pPr>
            <a:r>
              <a:rPr lang="en-US" dirty="0" smtClean="0">
                <a:latin typeface="Arial" charset="0"/>
              </a:rPr>
              <a:t>Uses a single reducer to guarantee total order in output</a:t>
            </a:r>
          </a:p>
          <a:p>
            <a:pPr marL="914400" lvl="2" indent="-228600">
              <a:spcBef>
                <a:spcPct val="0"/>
              </a:spcBef>
              <a:spcAft>
                <a:spcPct val="0"/>
              </a:spcAft>
              <a:buFont typeface="Wingdings" pitchFamily="2" charset="2"/>
              <a:buChar char="§"/>
            </a:pPr>
            <a:endParaRPr lang="en-US" dirty="0" smtClean="0">
              <a:latin typeface="Arial" charset="0"/>
            </a:endParaRPr>
          </a:p>
          <a:p>
            <a:pPr marL="914400" lvl="2" indent="-228600">
              <a:spcBef>
                <a:spcPct val="0"/>
              </a:spcBef>
              <a:spcAft>
                <a:spcPct val="0"/>
              </a:spcAft>
              <a:buFont typeface="Wingdings" pitchFamily="2" charset="2"/>
              <a:buChar char="§"/>
            </a:pPr>
            <a:r>
              <a:rPr lang="en-US" dirty="0" smtClean="0">
                <a:latin typeface="Arial" charset="0"/>
              </a:rPr>
              <a:t>Single reducer will take long to sort very large outputs</a:t>
            </a:r>
          </a:p>
          <a:p>
            <a:pPr marL="914400" lvl="2" indent="-228600">
              <a:spcBef>
                <a:spcPct val="0"/>
              </a:spcBef>
              <a:spcAft>
                <a:spcPct val="0"/>
              </a:spcAft>
              <a:buFont typeface="Wingdings" pitchFamily="2" charset="2"/>
              <a:buChar char="§"/>
            </a:pPr>
            <a:endParaRPr lang="en-US" dirty="0" smtClean="0">
              <a:latin typeface="Arial" charset="0"/>
            </a:endParaRPr>
          </a:p>
          <a:p>
            <a:pPr marL="914400" lvl="2" indent="-228600">
              <a:spcBef>
                <a:spcPct val="0"/>
              </a:spcBef>
              <a:spcAft>
                <a:spcPct val="0"/>
              </a:spcAft>
              <a:buFont typeface="Wingdings" pitchFamily="2" charset="2"/>
              <a:buChar char="§"/>
            </a:pPr>
            <a:r>
              <a:rPr lang="en-US" dirty="0" smtClean="0">
                <a:latin typeface="Arial" charset="0"/>
              </a:rPr>
              <a:t>One reducer writes to one file in HDFS, this could fill the disk on a  particular node</a:t>
            </a:r>
          </a:p>
          <a:p>
            <a:pPr marL="914400" lvl="2" indent="-228600">
              <a:spcBef>
                <a:spcPct val="0"/>
              </a:spcBef>
              <a:spcAft>
                <a:spcPct val="0"/>
              </a:spcAft>
              <a:buFont typeface="Wingdings" pitchFamily="2" charset="2"/>
              <a:buChar char="§"/>
            </a:pPr>
            <a:endParaRPr lang="en-US" dirty="0" smtClean="0">
              <a:latin typeface="Arial" charset="0"/>
            </a:endParaRPr>
          </a:p>
          <a:p>
            <a:pPr marL="914400" lvl="2" indent="-228600">
              <a:spcBef>
                <a:spcPct val="0"/>
              </a:spcBef>
              <a:spcAft>
                <a:spcPct val="0"/>
              </a:spcAft>
              <a:buFont typeface="Wingdings" pitchFamily="2" charset="2"/>
              <a:buChar char="§"/>
            </a:pPr>
            <a:r>
              <a:rPr lang="en-US" dirty="0" smtClean="0">
                <a:latin typeface="Arial" charset="0"/>
              </a:rPr>
              <a:t>Use the LIMIT clause to minimize sort time</a:t>
            </a:r>
            <a:endParaRPr lang="en-US" dirty="0">
              <a:latin typeface="Arial" charset="0"/>
            </a:endParaRPr>
          </a:p>
        </p:txBody>
      </p:sp>
    </p:spTree>
    <p:extLst>
      <p:ext uri="{BB962C8B-B14F-4D97-AF65-F5344CB8AC3E}">
        <p14:creationId xmlns:p14="http://schemas.microsoft.com/office/powerpoint/2010/main" val="3965165606"/>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1365813" y="266218"/>
            <a:ext cx="7478150" cy="874117"/>
          </a:xfrm>
        </p:spPr>
        <p:txBody>
          <a:bodyPr/>
          <a:lstStyle/>
          <a:p>
            <a:r>
              <a:rPr sz="2800" dirty="0" smtClean="0">
                <a:latin typeface="Arial" charset="0"/>
              </a:rPr>
              <a:t>DISTRIBUTE BY</a:t>
            </a:r>
          </a:p>
        </p:txBody>
      </p:sp>
      <p:sp>
        <p:nvSpPr>
          <p:cNvPr id="47107" name="Text Placeholder 2"/>
          <p:cNvSpPr>
            <a:spLocks noGrp="1"/>
          </p:cNvSpPr>
          <p:nvPr>
            <p:ph type="body" sz="quarter" idx="10"/>
          </p:nvPr>
        </p:nvSpPr>
        <p:spPr>
          <a:xfrm>
            <a:off x="578734" y="1222808"/>
            <a:ext cx="8268404" cy="2625291"/>
          </a:xfrm>
        </p:spPr>
        <p:txBody>
          <a:bodyPr/>
          <a:lstStyle/>
          <a:p>
            <a:pPr lvl="1">
              <a:spcBef>
                <a:spcPct val="0"/>
              </a:spcBef>
              <a:spcAft>
                <a:spcPct val="0"/>
              </a:spcAft>
            </a:pPr>
            <a:r>
              <a:rPr lang="en-US" sz="2000" dirty="0" smtClean="0">
                <a:cs typeface="Arial" charset="0"/>
              </a:rPr>
              <a:t>DISTRIBUTE BY</a:t>
            </a:r>
          </a:p>
          <a:p>
            <a:pPr marL="914400" lvl="2" indent="-228600">
              <a:spcBef>
                <a:spcPct val="0"/>
              </a:spcBef>
              <a:spcAft>
                <a:spcPct val="0"/>
              </a:spcAft>
              <a:buFont typeface="Wingdings" pitchFamily="2" charset="2"/>
              <a:buChar char="§"/>
            </a:pPr>
            <a:r>
              <a:rPr lang="en-US" dirty="0" smtClean="0">
                <a:latin typeface="Arial" charset="0"/>
              </a:rPr>
              <a:t>Distributes the rows among reducers</a:t>
            </a:r>
          </a:p>
          <a:p>
            <a:pPr marL="914400" lvl="2" indent="-228600">
              <a:spcBef>
                <a:spcPct val="0"/>
              </a:spcBef>
              <a:spcAft>
                <a:spcPct val="0"/>
              </a:spcAft>
              <a:buFont typeface="Wingdings" pitchFamily="2" charset="2"/>
              <a:buChar char="§"/>
            </a:pPr>
            <a:endParaRPr lang="en-US" dirty="0" smtClean="0">
              <a:latin typeface="Arial" charset="0"/>
            </a:endParaRPr>
          </a:p>
          <a:p>
            <a:pPr marL="914400" lvl="2" indent="-228600">
              <a:spcBef>
                <a:spcPct val="0"/>
              </a:spcBef>
              <a:spcAft>
                <a:spcPct val="0"/>
              </a:spcAft>
              <a:buFont typeface="Wingdings" pitchFamily="2" charset="2"/>
              <a:buChar char="§"/>
            </a:pPr>
            <a:r>
              <a:rPr lang="en-US" dirty="0" smtClean="0">
                <a:latin typeface="Arial" charset="0"/>
              </a:rPr>
              <a:t>Does not guarantee clustering or sorting properties</a:t>
            </a:r>
          </a:p>
          <a:p>
            <a:pPr marL="914400" lvl="2" indent="-228600">
              <a:spcBef>
                <a:spcPct val="0"/>
              </a:spcBef>
              <a:spcAft>
                <a:spcPct val="0"/>
              </a:spcAft>
              <a:buFont typeface="Wingdings" pitchFamily="2" charset="2"/>
              <a:buChar char="§"/>
            </a:pPr>
            <a:endParaRPr lang="en-US" dirty="0" smtClean="0">
              <a:latin typeface="Arial" charset="0"/>
            </a:endParaRPr>
          </a:p>
          <a:p>
            <a:pPr marL="914400" lvl="2" indent="-228600">
              <a:spcBef>
                <a:spcPct val="0"/>
              </a:spcBef>
              <a:spcAft>
                <a:spcPct val="0"/>
              </a:spcAft>
              <a:buFont typeface="Wingdings" pitchFamily="2" charset="2"/>
              <a:buChar char="§"/>
            </a:pPr>
            <a:r>
              <a:rPr lang="en-US" dirty="0" smtClean="0">
                <a:latin typeface="Arial" charset="0"/>
              </a:rPr>
              <a:t>Useful if there is a need to partition and sort the output of the query for subsequent queries</a:t>
            </a:r>
            <a:endParaRPr lang="en-US" dirty="0">
              <a:latin typeface="Arial" charset="0"/>
            </a:endParaRPr>
          </a:p>
        </p:txBody>
      </p:sp>
    </p:spTree>
    <p:extLst>
      <p:ext uri="{BB962C8B-B14F-4D97-AF65-F5344CB8AC3E}">
        <p14:creationId xmlns:p14="http://schemas.microsoft.com/office/powerpoint/2010/main" val="2243887297"/>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5813" y="208344"/>
            <a:ext cx="7466577" cy="613458"/>
          </a:xfrm>
        </p:spPr>
        <p:txBody>
          <a:bodyPr/>
          <a:lstStyle/>
          <a:p>
            <a:r>
              <a:rPr lang="en-IN" sz="2800" dirty="0" smtClean="0">
                <a:latin typeface="Arial" charset="0"/>
              </a:rPr>
              <a:t>DISTRIBUTE BY (cont’d</a:t>
            </a:r>
            <a:r>
              <a:rPr lang="en-IN" dirty="0" smtClean="0">
                <a:latin typeface="Arial" charset="0"/>
              </a:rPr>
              <a:t>)</a:t>
            </a:r>
            <a:endParaRPr lang="en-IN" dirty="0"/>
          </a:p>
        </p:txBody>
      </p:sp>
      <p:sp>
        <p:nvSpPr>
          <p:cNvPr id="3" name="Text Placeholder 2"/>
          <p:cNvSpPr>
            <a:spLocks noGrp="1"/>
          </p:cNvSpPr>
          <p:nvPr>
            <p:ph type="body" sz="quarter" idx="10"/>
          </p:nvPr>
        </p:nvSpPr>
        <p:spPr>
          <a:xfrm>
            <a:off x="567159" y="1237437"/>
            <a:ext cx="8298911" cy="404663"/>
          </a:xfrm>
        </p:spPr>
        <p:txBody>
          <a:bodyPr/>
          <a:lstStyle/>
          <a:p>
            <a:pPr lvl="1">
              <a:lnSpc>
                <a:spcPct val="150000"/>
              </a:lnSpc>
              <a:spcBef>
                <a:spcPct val="0"/>
              </a:spcBef>
              <a:spcAft>
                <a:spcPct val="0"/>
              </a:spcAft>
            </a:pPr>
            <a:r>
              <a:rPr lang="en-IN" sz="2000" dirty="0">
                <a:cs typeface="Arial" charset="0"/>
              </a:rPr>
              <a:t>EXAMPLES</a:t>
            </a:r>
          </a:p>
        </p:txBody>
      </p:sp>
      <p:sp>
        <p:nvSpPr>
          <p:cNvPr id="4" name="Rounded Rectangle 3"/>
          <p:cNvSpPr/>
          <p:nvPr/>
        </p:nvSpPr>
        <p:spPr>
          <a:xfrm>
            <a:off x="942138" y="3773099"/>
            <a:ext cx="1255362" cy="1906292"/>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dirty="0"/>
          </a:p>
          <a:p>
            <a:pPr algn="ctr">
              <a:defRPr/>
            </a:pPr>
            <a:r>
              <a:rPr lang="en-US" dirty="0"/>
              <a:t>Cat </a:t>
            </a:r>
          </a:p>
          <a:p>
            <a:pPr algn="ctr">
              <a:defRPr/>
            </a:pPr>
            <a:r>
              <a:rPr lang="en-US" dirty="0"/>
              <a:t>Fish</a:t>
            </a:r>
          </a:p>
          <a:p>
            <a:pPr algn="ctr">
              <a:defRPr/>
            </a:pPr>
            <a:r>
              <a:rPr lang="en-US" dirty="0"/>
              <a:t>Dog</a:t>
            </a:r>
          </a:p>
          <a:p>
            <a:pPr algn="ctr">
              <a:defRPr/>
            </a:pPr>
            <a:r>
              <a:rPr lang="en-US" dirty="0"/>
              <a:t>Cat </a:t>
            </a:r>
          </a:p>
          <a:p>
            <a:pPr algn="ctr">
              <a:defRPr/>
            </a:pPr>
            <a:r>
              <a:rPr lang="en-US" dirty="0"/>
              <a:t>Dog</a:t>
            </a:r>
          </a:p>
          <a:p>
            <a:pPr algn="ctr">
              <a:defRPr/>
            </a:pPr>
            <a:r>
              <a:rPr lang="en-US" dirty="0"/>
              <a:t>Bird</a:t>
            </a:r>
          </a:p>
          <a:p>
            <a:pPr algn="ctr">
              <a:defRPr/>
            </a:pPr>
            <a:endParaRPr lang="en-US" dirty="0"/>
          </a:p>
        </p:txBody>
      </p:sp>
      <p:sp>
        <p:nvSpPr>
          <p:cNvPr id="5" name="Rounded Rectangle 4"/>
          <p:cNvSpPr/>
          <p:nvPr/>
        </p:nvSpPr>
        <p:spPr>
          <a:xfrm>
            <a:off x="3093069" y="3283572"/>
            <a:ext cx="870487" cy="1164954"/>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dirty="0"/>
          </a:p>
          <a:p>
            <a:pPr algn="ctr">
              <a:defRPr/>
            </a:pPr>
            <a:r>
              <a:rPr lang="en-US" dirty="0"/>
              <a:t>Cat </a:t>
            </a:r>
          </a:p>
          <a:p>
            <a:pPr algn="ctr">
              <a:defRPr/>
            </a:pPr>
            <a:r>
              <a:rPr lang="en-US" dirty="0"/>
              <a:t>Fish</a:t>
            </a:r>
          </a:p>
          <a:p>
            <a:pPr algn="ctr">
              <a:defRPr/>
            </a:pPr>
            <a:r>
              <a:rPr lang="en-US" dirty="0"/>
              <a:t>Cat </a:t>
            </a:r>
          </a:p>
          <a:p>
            <a:pPr algn="ctr">
              <a:defRPr/>
            </a:pPr>
            <a:endParaRPr lang="en-US" dirty="0"/>
          </a:p>
        </p:txBody>
      </p:sp>
      <p:cxnSp>
        <p:nvCxnSpPr>
          <p:cNvPr id="6" name="Straight Arrow Connector 5"/>
          <p:cNvCxnSpPr/>
          <p:nvPr/>
        </p:nvCxnSpPr>
        <p:spPr>
          <a:xfrm>
            <a:off x="3980263" y="3888414"/>
            <a:ext cx="650875" cy="158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 name="Straight Arrow Connector 6"/>
          <p:cNvCxnSpPr/>
          <p:nvPr/>
        </p:nvCxnSpPr>
        <p:spPr>
          <a:xfrm flipV="1">
            <a:off x="3980263" y="5632923"/>
            <a:ext cx="666750" cy="1587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8" name="TextBox 7"/>
          <p:cNvSpPr txBox="1"/>
          <p:nvPr/>
        </p:nvSpPr>
        <p:spPr>
          <a:xfrm>
            <a:off x="4786252" y="3748048"/>
            <a:ext cx="1410643" cy="276999"/>
          </a:xfrm>
          <a:prstGeom prst="rect">
            <a:avLst/>
          </a:prstGeom>
          <a:noFill/>
          <a:ln w="9525">
            <a:noFill/>
            <a:miter lim="800000"/>
            <a:headEnd/>
            <a:tailEnd/>
          </a:ln>
        </p:spPr>
        <p:txBody>
          <a:bodyPr wrap="none" lIns="0" tIns="0" rIns="0" bIns="0">
            <a:spAutoFit/>
          </a:bodyPr>
          <a:lstStyle/>
          <a:p>
            <a:pPr>
              <a:buFont typeface="Arial" pitchFamily="34" charset="0"/>
              <a:buNone/>
              <a:defRPr/>
            </a:pPr>
            <a:r>
              <a:rPr lang="en-US" dirty="0" smtClean="0">
                <a:latin typeface="+mj-lt"/>
              </a:rPr>
              <a:t>Cat, Fish, Cat</a:t>
            </a:r>
            <a:endParaRPr lang="en-US" dirty="0">
              <a:latin typeface="+mj-lt"/>
            </a:endParaRPr>
          </a:p>
        </p:txBody>
      </p:sp>
      <p:sp>
        <p:nvSpPr>
          <p:cNvPr id="9" name="TextBox 8"/>
          <p:cNvSpPr txBox="1"/>
          <p:nvPr/>
        </p:nvSpPr>
        <p:spPr>
          <a:xfrm>
            <a:off x="1175150" y="3400898"/>
            <a:ext cx="807978" cy="276999"/>
          </a:xfrm>
          <a:prstGeom prst="rect">
            <a:avLst/>
          </a:prstGeom>
          <a:noFill/>
          <a:ln w="9525">
            <a:noFill/>
            <a:miter lim="800000"/>
            <a:headEnd/>
            <a:tailEnd/>
          </a:ln>
        </p:spPr>
        <p:txBody>
          <a:bodyPr wrap="none" lIns="0" tIns="0" rIns="0" bIns="0">
            <a:spAutoFit/>
          </a:bodyPr>
          <a:lstStyle/>
          <a:p>
            <a:pPr>
              <a:buFont typeface="Arial" pitchFamily="34" charset="0"/>
              <a:buNone/>
              <a:defRPr/>
            </a:pPr>
            <a:r>
              <a:rPr lang="en-US" dirty="0">
                <a:latin typeface="+mj-lt"/>
              </a:rPr>
              <a:t>Table </a:t>
            </a:r>
            <a:r>
              <a:rPr lang="en-US" dirty="0" smtClean="0">
                <a:latin typeface="+mj-lt"/>
              </a:rPr>
              <a:t>t1</a:t>
            </a:r>
            <a:endParaRPr lang="en-US" dirty="0">
              <a:latin typeface="+mj-lt"/>
            </a:endParaRPr>
          </a:p>
        </p:txBody>
      </p:sp>
      <p:sp>
        <p:nvSpPr>
          <p:cNvPr id="10" name="TextBox 9"/>
          <p:cNvSpPr txBox="1"/>
          <p:nvPr/>
        </p:nvSpPr>
        <p:spPr>
          <a:xfrm>
            <a:off x="3049988" y="2899606"/>
            <a:ext cx="1064394" cy="276999"/>
          </a:xfrm>
          <a:prstGeom prst="rect">
            <a:avLst/>
          </a:prstGeom>
          <a:noFill/>
          <a:ln w="9525">
            <a:noFill/>
            <a:miter lim="800000"/>
            <a:headEnd/>
            <a:tailEnd/>
          </a:ln>
        </p:spPr>
        <p:txBody>
          <a:bodyPr wrap="none" lIns="0" tIns="0" rIns="0" bIns="0">
            <a:spAutoFit/>
          </a:bodyPr>
          <a:lstStyle/>
          <a:p>
            <a:pPr>
              <a:buFont typeface="Arial" pitchFamily="34" charset="0"/>
              <a:buNone/>
              <a:defRPr/>
            </a:pPr>
            <a:r>
              <a:rPr lang="en-US" dirty="0" smtClean="0">
                <a:latin typeface="+mj-lt"/>
              </a:rPr>
              <a:t>Reducer </a:t>
            </a:r>
            <a:r>
              <a:rPr lang="en-US" dirty="0">
                <a:latin typeface="+mj-lt"/>
              </a:rPr>
              <a:t>1</a:t>
            </a:r>
          </a:p>
        </p:txBody>
      </p:sp>
      <p:sp>
        <p:nvSpPr>
          <p:cNvPr id="11" name="TextBox 10"/>
          <p:cNvSpPr txBox="1"/>
          <p:nvPr/>
        </p:nvSpPr>
        <p:spPr>
          <a:xfrm>
            <a:off x="2984900" y="4701060"/>
            <a:ext cx="1128514" cy="276999"/>
          </a:xfrm>
          <a:prstGeom prst="rect">
            <a:avLst/>
          </a:prstGeom>
          <a:noFill/>
          <a:ln w="9525">
            <a:noFill/>
            <a:miter lim="800000"/>
            <a:headEnd/>
            <a:tailEnd/>
          </a:ln>
        </p:spPr>
        <p:txBody>
          <a:bodyPr wrap="none" lIns="0" tIns="0" rIns="0" bIns="0">
            <a:spAutoFit/>
          </a:bodyPr>
          <a:lstStyle/>
          <a:p>
            <a:pPr>
              <a:buFont typeface="Arial" pitchFamily="34" charset="0"/>
              <a:buNone/>
              <a:defRPr/>
            </a:pPr>
            <a:r>
              <a:rPr lang="en-US" dirty="0">
                <a:latin typeface="+mj-lt"/>
              </a:rPr>
              <a:t> </a:t>
            </a:r>
            <a:r>
              <a:rPr lang="en-US" dirty="0" smtClean="0">
                <a:latin typeface="+mj-lt"/>
              </a:rPr>
              <a:t>Reducer </a:t>
            </a:r>
            <a:r>
              <a:rPr lang="en-US" dirty="0">
                <a:latin typeface="+mj-lt"/>
              </a:rPr>
              <a:t>2</a:t>
            </a:r>
          </a:p>
        </p:txBody>
      </p:sp>
      <p:sp>
        <p:nvSpPr>
          <p:cNvPr id="12" name="TextBox 11"/>
          <p:cNvSpPr txBox="1"/>
          <p:nvPr/>
        </p:nvSpPr>
        <p:spPr>
          <a:xfrm>
            <a:off x="4770838" y="5509098"/>
            <a:ext cx="1513235" cy="276999"/>
          </a:xfrm>
          <a:prstGeom prst="rect">
            <a:avLst/>
          </a:prstGeom>
          <a:noFill/>
          <a:ln w="9525">
            <a:noFill/>
            <a:miter lim="800000"/>
            <a:headEnd/>
            <a:tailEnd/>
          </a:ln>
        </p:spPr>
        <p:txBody>
          <a:bodyPr wrap="none" lIns="0" tIns="0" rIns="0" bIns="0">
            <a:spAutoFit/>
          </a:bodyPr>
          <a:lstStyle/>
          <a:p>
            <a:pPr>
              <a:buFont typeface="Arial" pitchFamily="34" charset="0"/>
              <a:buNone/>
              <a:defRPr/>
            </a:pPr>
            <a:r>
              <a:rPr lang="en-US" dirty="0" smtClean="0">
                <a:latin typeface="+mj-lt"/>
              </a:rPr>
              <a:t>Dog</a:t>
            </a:r>
            <a:r>
              <a:rPr lang="en-US" dirty="0">
                <a:latin typeface="+mj-lt"/>
              </a:rPr>
              <a:t>, </a:t>
            </a:r>
            <a:r>
              <a:rPr lang="en-US" dirty="0" smtClean="0">
                <a:latin typeface="+mj-lt"/>
              </a:rPr>
              <a:t>Dog, Bird</a:t>
            </a:r>
            <a:endParaRPr lang="en-US" dirty="0">
              <a:latin typeface="+mj-lt"/>
            </a:endParaRPr>
          </a:p>
        </p:txBody>
      </p:sp>
      <p:sp>
        <p:nvSpPr>
          <p:cNvPr id="13" name="Rounded Rectangle 12"/>
          <p:cNvSpPr/>
          <p:nvPr/>
        </p:nvSpPr>
        <p:spPr>
          <a:xfrm>
            <a:off x="6658429" y="3817011"/>
            <a:ext cx="1255362" cy="1906292"/>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dirty="0"/>
          </a:p>
          <a:p>
            <a:pPr algn="ctr">
              <a:defRPr/>
            </a:pPr>
            <a:r>
              <a:rPr lang="en-US" dirty="0"/>
              <a:t>Cat </a:t>
            </a:r>
          </a:p>
          <a:p>
            <a:pPr algn="ctr">
              <a:defRPr/>
            </a:pPr>
            <a:r>
              <a:rPr lang="en-US" dirty="0"/>
              <a:t>Fish</a:t>
            </a:r>
          </a:p>
          <a:p>
            <a:pPr algn="ctr">
              <a:defRPr/>
            </a:pPr>
            <a:r>
              <a:rPr lang="en-US" dirty="0"/>
              <a:t>Cat</a:t>
            </a:r>
          </a:p>
          <a:p>
            <a:pPr algn="ctr">
              <a:defRPr/>
            </a:pPr>
            <a:r>
              <a:rPr lang="en-US" dirty="0"/>
              <a:t>Dog</a:t>
            </a:r>
          </a:p>
          <a:p>
            <a:pPr algn="ctr">
              <a:defRPr/>
            </a:pPr>
            <a:r>
              <a:rPr lang="en-US" dirty="0"/>
              <a:t>Dog</a:t>
            </a:r>
          </a:p>
          <a:p>
            <a:pPr algn="ctr">
              <a:defRPr/>
            </a:pPr>
            <a:r>
              <a:rPr lang="en-US" dirty="0"/>
              <a:t>Bird</a:t>
            </a:r>
          </a:p>
          <a:p>
            <a:pPr algn="ctr">
              <a:defRPr/>
            </a:pPr>
            <a:endParaRPr lang="en-US" dirty="0"/>
          </a:p>
        </p:txBody>
      </p:sp>
      <p:sp>
        <p:nvSpPr>
          <p:cNvPr id="14" name="TextBox 13"/>
          <p:cNvSpPr txBox="1"/>
          <p:nvPr/>
        </p:nvSpPr>
        <p:spPr>
          <a:xfrm>
            <a:off x="6661550" y="3432648"/>
            <a:ext cx="1204913" cy="276225"/>
          </a:xfrm>
          <a:prstGeom prst="rect">
            <a:avLst/>
          </a:prstGeom>
          <a:noFill/>
          <a:ln w="9525">
            <a:noFill/>
            <a:miter lim="800000"/>
            <a:headEnd/>
            <a:tailEnd/>
          </a:ln>
        </p:spPr>
        <p:txBody>
          <a:bodyPr wrap="none" lIns="0" tIns="0" rIns="0" bIns="0">
            <a:spAutoFit/>
          </a:bodyPr>
          <a:lstStyle/>
          <a:p>
            <a:pPr>
              <a:buFont typeface="Arial" pitchFamily="34" charset="0"/>
              <a:buNone/>
              <a:defRPr/>
            </a:pPr>
            <a:r>
              <a:rPr lang="en-US" dirty="0">
                <a:latin typeface="+mj-lt"/>
              </a:rPr>
              <a:t>Final output</a:t>
            </a:r>
          </a:p>
        </p:txBody>
      </p:sp>
      <p:sp>
        <p:nvSpPr>
          <p:cNvPr id="15" name="Rounded Rectangle 14"/>
          <p:cNvSpPr/>
          <p:nvPr/>
        </p:nvSpPr>
        <p:spPr>
          <a:xfrm>
            <a:off x="3091237" y="5049128"/>
            <a:ext cx="870487" cy="1164954"/>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dirty="0"/>
          </a:p>
          <a:p>
            <a:pPr algn="ctr">
              <a:defRPr/>
            </a:pPr>
            <a:r>
              <a:rPr lang="en-US" dirty="0" smtClean="0"/>
              <a:t>Dog</a:t>
            </a:r>
            <a:endParaRPr lang="en-US" dirty="0"/>
          </a:p>
          <a:p>
            <a:pPr algn="ctr">
              <a:defRPr/>
            </a:pPr>
            <a:r>
              <a:rPr lang="en-US" dirty="0"/>
              <a:t>Dog</a:t>
            </a:r>
          </a:p>
          <a:p>
            <a:pPr algn="ctr">
              <a:defRPr/>
            </a:pPr>
            <a:r>
              <a:rPr lang="en-US" dirty="0"/>
              <a:t>Bird</a:t>
            </a:r>
          </a:p>
          <a:p>
            <a:pPr algn="ctr">
              <a:defRPr/>
            </a:pPr>
            <a:endParaRPr lang="en-US" dirty="0"/>
          </a:p>
        </p:txBody>
      </p:sp>
      <p:sp>
        <p:nvSpPr>
          <p:cNvPr id="16" name="Rounded Rectangle 15"/>
          <p:cNvSpPr/>
          <p:nvPr/>
        </p:nvSpPr>
        <p:spPr>
          <a:xfrm>
            <a:off x="567159" y="1752967"/>
            <a:ext cx="8053616" cy="609181"/>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marL="0" lvl="2" indent="49213">
              <a:lnSpc>
                <a:spcPct val="150000"/>
              </a:lnSpc>
            </a:pPr>
            <a:r>
              <a:rPr lang="en-IN" b="1" dirty="0" smtClean="0">
                <a:latin typeface="Arial" charset="0"/>
                <a:cs typeface="Arial" charset="0"/>
              </a:rPr>
              <a:t>SELECT</a:t>
            </a:r>
            <a:r>
              <a:rPr lang="en-IN" dirty="0" smtClean="0">
                <a:latin typeface="Arial" charset="0"/>
                <a:cs typeface="Arial" charset="0"/>
              </a:rPr>
              <a:t>  pets</a:t>
            </a:r>
            <a:r>
              <a:rPr lang="en-IN" b="1" dirty="0" smtClean="0">
                <a:latin typeface="Arial" charset="0"/>
                <a:cs typeface="Arial" charset="0"/>
              </a:rPr>
              <a:t> FROM </a:t>
            </a:r>
            <a:r>
              <a:rPr lang="en-IN" dirty="0" smtClean="0">
                <a:latin typeface="Arial" charset="0"/>
                <a:cs typeface="Arial" charset="0"/>
              </a:rPr>
              <a:t>t1 </a:t>
            </a:r>
            <a:r>
              <a:rPr lang="en-IN" b="1" dirty="0" smtClean="0">
                <a:latin typeface="Arial" charset="0"/>
                <a:cs typeface="Arial" charset="0"/>
              </a:rPr>
              <a:t>DISTRIBUTE BY </a:t>
            </a:r>
            <a:r>
              <a:rPr lang="en-IN" dirty="0" smtClean="0">
                <a:latin typeface="Arial" charset="0"/>
                <a:cs typeface="Arial" charset="0"/>
              </a:rPr>
              <a:t>pets;</a:t>
            </a:r>
          </a:p>
        </p:txBody>
      </p:sp>
    </p:spTree>
    <p:extLst>
      <p:ext uri="{BB962C8B-B14F-4D97-AF65-F5344CB8AC3E}">
        <p14:creationId xmlns:p14="http://schemas.microsoft.com/office/powerpoint/2010/main" val="1990528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1388962" y="231494"/>
            <a:ext cx="7455001" cy="956137"/>
          </a:xfrm>
        </p:spPr>
        <p:txBody>
          <a:bodyPr/>
          <a:lstStyle/>
          <a:p>
            <a:r>
              <a:rPr sz="2800" dirty="0" smtClean="0">
                <a:latin typeface="Arial" charset="0"/>
              </a:rPr>
              <a:t>What is Hive?</a:t>
            </a:r>
          </a:p>
        </p:txBody>
      </p:sp>
      <p:sp>
        <p:nvSpPr>
          <p:cNvPr id="9219" name="Text Placeholder 2"/>
          <p:cNvSpPr>
            <a:spLocks noGrp="1"/>
          </p:cNvSpPr>
          <p:nvPr>
            <p:ph type="body" sz="quarter" idx="10"/>
          </p:nvPr>
        </p:nvSpPr>
        <p:spPr>
          <a:xfrm>
            <a:off x="590308" y="1216446"/>
            <a:ext cx="8268404" cy="4555093"/>
          </a:xfrm>
        </p:spPr>
        <p:txBody>
          <a:bodyPr/>
          <a:lstStyle/>
          <a:p>
            <a:pPr marL="349250" lvl="3" indent="-349250">
              <a:buSzPct val="120000"/>
              <a:tabLst>
                <a:tab pos="511175" algn="l"/>
              </a:tabLst>
            </a:pPr>
            <a:r>
              <a:rPr lang="en-US" sz="2000" dirty="0" smtClean="0">
                <a:latin typeface="+mn-lt"/>
              </a:rPr>
              <a:t>Hive is an open-source data warehousing solution built on top of  </a:t>
            </a:r>
            <a:r>
              <a:rPr lang="en-US" sz="2000" dirty="0" err="1" smtClean="0">
                <a:latin typeface="+mn-lt"/>
              </a:rPr>
              <a:t>Hadoop</a:t>
            </a:r>
            <a:r>
              <a:rPr lang="en-US" sz="2000" dirty="0" smtClean="0">
                <a:latin typeface="+mn-lt"/>
              </a:rPr>
              <a:t>.</a:t>
            </a:r>
          </a:p>
          <a:p>
            <a:pPr marL="349250" lvl="3" indent="-349250">
              <a:buSzPct val="120000"/>
              <a:tabLst>
                <a:tab pos="511175" algn="l"/>
              </a:tabLst>
            </a:pPr>
            <a:endParaRPr lang="en-US" sz="2000" dirty="0" smtClean="0">
              <a:latin typeface="+mn-lt"/>
            </a:endParaRPr>
          </a:p>
          <a:p>
            <a:pPr marL="349250" lvl="3" indent="-349250">
              <a:buSzPct val="120000"/>
              <a:tabLst>
                <a:tab pos="511175" algn="l"/>
              </a:tabLst>
            </a:pPr>
            <a:r>
              <a:rPr lang="en-US" sz="2000" dirty="0" smtClean="0">
                <a:latin typeface="+mn-lt"/>
              </a:rPr>
              <a:t>Hive is a way to allow non-Java programmers access to the data stored in </a:t>
            </a:r>
            <a:r>
              <a:rPr lang="en-US" sz="2000" dirty="0" err="1" smtClean="0">
                <a:latin typeface="+mn-lt"/>
              </a:rPr>
              <a:t>Hadoop</a:t>
            </a:r>
            <a:r>
              <a:rPr lang="en-US" sz="2000" dirty="0" smtClean="0">
                <a:latin typeface="+mn-lt"/>
              </a:rPr>
              <a:t> clusters.</a:t>
            </a:r>
          </a:p>
          <a:p>
            <a:pPr marL="914400" lvl="2" indent="-228600">
              <a:buFont typeface="Wingdings" pitchFamily="2" charset="2"/>
              <a:buChar char="§"/>
            </a:pPr>
            <a:r>
              <a:rPr lang="en-US" dirty="0" smtClean="0">
                <a:latin typeface="Arial" charset="0"/>
              </a:rPr>
              <a:t>Data analysts, Statisticians, Scientists  </a:t>
            </a:r>
            <a:r>
              <a:rPr lang="en-US" dirty="0" err="1" smtClean="0">
                <a:latin typeface="Arial" charset="0"/>
              </a:rPr>
              <a:t>etc</a:t>
            </a:r>
            <a:endParaRPr lang="en-US" dirty="0" smtClean="0">
              <a:latin typeface="Arial" charset="0"/>
            </a:endParaRPr>
          </a:p>
          <a:p>
            <a:pPr lvl="2">
              <a:spcBef>
                <a:spcPct val="0"/>
              </a:spcBef>
              <a:spcAft>
                <a:spcPct val="0"/>
              </a:spcAft>
              <a:buFont typeface="Wingdings" pitchFamily="2" charset="2"/>
              <a:buChar char="§"/>
            </a:pPr>
            <a:endParaRPr dirty="0" smtClean="0">
              <a:latin typeface="Arial" charset="0"/>
              <a:cs typeface="Arial" charset="0"/>
            </a:endParaRPr>
          </a:p>
          <a:p>
            <a:pPr marL="349250" lvl="3" indent="-349250">
              <a:buSzPct val="120000"/>
              <a:tabLst>
                <a:tab pos="511175" algn="l"/>
              </a:tabLst>
            </a:pPr>
            <a:r>
              <a:rPr lang="en-US" sz="2000" dirty="0" smtClean="0">
                <a:latin typeface="+mn-lt"/>
              </a:rPr>
              <a:t>Hive supports queries expressed in a SQL-like declarative language - </a:t>
            </a:r>
            <a:r>
              <a:rPr lang="en-US" sz="2000" dirty="0" err="1" smtClean="0">
                <a:latin typeface="+mn-lt"/>
              </a:rPr>
              <a:t>HiveQL</a:t>
            </a:r>
            <a:r>
              <a:rPr lang="en-US" sz="2000" dirty="0" smtClean="0">
                <a:latin typeface="+mn-lt"/>
              </a:rPr>
              <a:t>, which are compiled into </a:t>
            </a:r>
            <a:r>
              <a:rPr lang="en-US" sz="2000" dirty="0" err="1" smtClean="0">
                <a:latin typeface="+mn-lt"/>
              </a:rPr>
              <a:t>MapReduce</a:t>
            </a:r>
            <a:r>
              <a:rPr lang="en-US" sz="2000" dirty="0" smtClean="0">
                <a:latin typeface="+mn-lt"/>
              </a:rPr>
              <a:t> jobs that are executed using </a:t>
            </a:r>
            <a:r>
              <a:rPr lang="en-US" sz="2000" dirty="0" err="1" smtClean="0">
                <a:latin typeface="+mn-lt"/>
              </a:rPr>
              <a:t>Hadoop</a:t>
            </a:r>
            <a:r>
              <a:rPr lang="en-US" sz="2000" dirty="0" smtClean="0">
                <a:latin typeface="+mn-lt"/>
              </a:rPr>
              <a:t>.</a:t>
            </a:r>
          </a:p>
          <a:p>
            <a:pPr marL="349250" lvl="3" indent="-349250">
              <a:buSzPct val="120000"/>
              <a:tabLst>
                <a:tab pos="511175" algn="l"/>
              </a:tabLst>
            </a:pPr>
            <a:endParaRPr lang="en-US" sz="2000" dirty="0" smtClean="0">
              <a:latin typeface="+mn-lt"/>
            </a:endParaRPr>
          </a:p>
          <a:p>
            <a:pPr marL="349250" lvl="3" indent="-349250">
              <a:buSzPct val="120000"/>
              <a:tabLst>
                <a:tab pos="511175" algn="l"/>
              </a:tabLst>
            </a:pPr>
            <a:r>
              <a:rPr lang="en-US" sz="2000" dirty="0" err="1" smtClean="0">
                <a:latin typeface="+mn-lt"/>
              </a:rPr>
              <a:t>HiveQL</a:t>
            </a:r>
            <a:r>
              <a:rPr lang="en-US" sz="2000" dirty="0" smtClean="0">
                <a:latin typeface="+mn-lt"/>
              </a:rPr>
              <a:t> includes a type system with support for tables.</a:t>
            </a:r>
            <a:r>
              <a:rPr lang="en-IN" sz="2000" dirty="0">
                <a:latin typeface="+mn-lt"/>
              </a:rPr>
              <a:t> </a:t>
            </a:r>
            <a:endParaRPr lang="en-IN" sz="2000" dirty="0" smtClean="0">
              <a:latin typeface="+mn-lt"/>
            </a:endParaRPr>
          </a:p>
          <a:p>
            <a:pPr marL="349250" lvl="3" indent="-349250">
              <a:buSzPct val="120000"/>
              <a:tabLst>
                <a:tab pos="511175" algn="l"/>
              </a:tabLst>
            </a:pPr>
            <a:endParaRPr lang="en-IN" sz="2000" dirty="0">
              <a:latin typeface="+mn-lt"/>
            </a:endParaRPr>
          </a:p>
          <a:p>
            <a:pPr marL="349250" lvl="3" indent="-349250">
              <a:buSzPct val="120000"/>
              <a:tabLst>
                <a:tab pos="511175" algn="l"/>
              </a:tabLst>
            </a:pPr>
            <a:r>
              <a:rPr lang="en-IN" sz="2000" dirty="0" err="1">
                <a:latin typeface="+mn-lt"/>
              </a:rPr>
              <a:t>HiveQL</a:t>
            </a:r>
            <a:r>
              <a:rPr lang="en-IN" sz="2000" dirty="0">
                <a:latin typeface="+mn-lt"/>
              </a:rPr>
              <a:t> contains primitive types, collections like arrays &amp; maps and nested compositions of the same</a:t>
            </a:r>
            <a:r>
              <a:rPr lang="en-IN" sz="2000" dirty="0" smtClean="0">
                <a:latin typeface="+mn-lt"/>
              </a:rPr>
              <a:t>.</a:t>
            </a:r>
            <a:endParaRPr lang="en-US" sz="2000" dirty="0">
              <a:latin typeface="+mn-lt"/>
            </a:endParaRPr>
          </a:p>
        </p:txBody>
      </p:sp>
    </p:spTree>
    <p:extLst>
      <p:ext uri="{BB962C8B-B14F-4D97-AF65-F5344CB8AC3E}">
        <p14:creationId xmlns:p14="http://schemas.microsoft.com/office/powerpoint/2010/main" val="75018848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1354238" y="243068"/>
            <a:ext cx="7489725" cy="944563"/>
          </a:xfrm>
        </p:spPr>
        <p:txBody>
          <a:bodyPr/>
          <a:lstStyle/>
          <a:p>
            <a:r>
              <a:rPr sz="2800" dirty="0" smtClean="0">
                <a:latin typeface="Arial" charset="0"/>
              </a:rPr>
              <a:t>CLUSTER BY</a:t>
            </a:r>
          </a:p>
        </p:txBody>
      </p:sp>
      <p:sp>
        <p:nvSpPr>
          <p:cNvPr id="48131" name="Text Placeholder 2"/>
          <p:cNvSpPr>
            <a:spLocks noGrp="1"/>
          </p:cNvSpPr>
          <p:nvPr>
            <p:ph type="body" sz="quarter" idx="10"/>
          </p:nvPr>
        </p:nvSpPr>
        <p:spPr>
          <a:xfrm>
            <a:off x="567159" y="1199137"/>
            <a:ext cx="8268404" cy="1846659"/>
          </a:xfrm>
        </p:spPr>
        <p:txBody>
          <a:bodyPr/>
          <a:lstStyle/>
          <a:p>
            <a:pPr lvl="1">
              <a:lnSpc>
                <a:spcPct val="150000"/>
              </a:lnSpc>
              <a:spcBef>
                <a:spcPct val="0"/>
              </a:spcBef>
              <a:spcAft>
                <a:spcPct val="0"/>
              </a:spcAft>
            </a:pPr>
            <a:r>
              <a:rPr lang="en-US" sz="2000" dirty="0">
                <a:cs typeface="Arial" charset="0"/>
              </a:rPr>
              <a:t>CLUSTER BY</a:t>
            </a:r>
          </a:p>
          <a:p>
            <a:pPr marL="914400" lvl="2" indent="-228600">
              <a:spcBef>
                <a:spcPct val="0"/>
              </a:spcBef>
              <a:spcAft>
                <a:spcPct val="0"/>
              </a:spcAft>
              <a:buFont typeface="Wingdings" pitchFamily="2" charset="2"/>
              <a:buChar char="§"/>
            </a:pPr>
            <a:r>
              <a:rPr lang="en-US" dirty="0" smtClean="0">
                <a:latin typeface="Arial" charset="0"/>
              </a:rPr>
              <a:t>Combination of </a:t>
            </a:r>
            <a:r>
              <a:rPr lang="en-US" b="1" dirty="0" smtClean="0">
                <a:latin typeface="Arial" charset="0"/>
              </a:rPr>
              <a:t>DISTRIBUTE BY </a:t>
            </a:r>
            <a:r>
              <a:rPr lang="en-US" dirty="0" smtClean="0">
                <a:latin typeface="Arial" charset="0"/>
              </a:rPr>
              <a:t>and </a:t>
            </a:r>
            <a:r>
              <a:rPr lang="en-US" b="1" dirty="0" smtClean="0">
                <a:latin typeface="Arial" charset="0"/>
              </a:rPr>
              <a:t>SORT BY</a:t>
            </a:r>
          </a:p>
          <a:p>
            <a:pPr marL="914400" lvl="2" indent="-228600">
              <a:spcBef>
                <a:spcPct val="0"/>
              </a:spcBef>
              <a:spcAft>
                <a:spcPct val="0"/>
              </a:spcAft>
              <a:buFont typeface="Wingdings" pitchFamily="2" charset="2"/>
              <a:buChar char="§"/>
            </a:pPr>
            <a:endParaRPr lang="en-US" b="1" dirty="0" smtClean="0">
              <a:latin typeface="Arial" charset="0"/>
            </a:endParaRPr>
          </a:p>
          <a:p>
            <a:pPr marL="914400" lvl="2" indent="-228600">
              <a:spcBef>
                <a:spcPct val="0"/>
              </a:spcBef>
              <a:spcAft>
                <a:spcPct val="0"/>
              </a:spcAft>
              <a:buFont typeface="Wingdings" pitchFamily="2" charset="2"/>
              <a:buChar char="§"/>
            </a:pPr>
            <a:r>
              <a:rPr lang="en-US" dirty="0" smtClean="0">
                <a:latin typeface="Arial" charset="0"/>
              </a:rPr>
              <a:t>Rows with the same keys are distributed to the same reducer</a:t>
            </a:r>
          </a:p>
          <a:p>
            <a:pPr marL="914400" lvl="2" indent="-228600">
              <a:spcBef>
                <a:spcPct val="0"/>
              </a:spcBef>
              <a:spcAft>
                <a:spcPct val="0"/>
              </a:spcAft>
              <a:buFont typeface="Wingdings" pitchFamily="2" charset="2"/>
              <a:buChar char="§"/>
            </a:pPr>
            <a:endParaRPr lang="en-US" dirty="0" smtClean="0">
              <a:latin typeface="Arial" charset="0"/>
            </a:endParaRPr>
          </a:p>
          <a:p>
            <a:pPr marL="914400" lvl="2" indent="-228600">
              <a:spcBef>
                <a:spcPct val="0"/>
              </a:spcBef>
              <a:spcAft>
                <a:spcPct val="0"/>
              </a:spcAft>
              <a:buFont typeface="Wingdings" pitchFamily="2" charset="2"/>
              <a:buChar char="§"/>
            </a:pPr>
            <a:r>
              <a:rPr lang="en-US" dirty="0" smtClean="0">
                <a:latin typeface="Arial" charset="0"/>
              </a:rPr>
              <a:t>Clustered in adjacent position and </a:t>
            </a:r>
            <a:r>
              <a:rPr lang="en-US" b="1" dirty="0" smtClean="0">
                <a:latin typeface="Arial" charset="0"/>
              </a:rPr>
              <a:t>sorted per reducer</a:t>
            </a:r>
            <a:endParaRPr lang="en-US" b="1" dirty="0">
              <a:latin typeface="Arial" charset="0"/>
            </a:endParaRPr>
          </a:p>
        </p:txBody>
      </p:sp>
    </p:spTree>
    <p:extLst>
      <p:ext uri="{BB962C8B-B14F-4D97-AF65-F5344CB8AC3E}">
        <p14:creationId xmlns:p14="http://schemas.microsoft.com/office/powerpoint/2010/main" val="3036939467"/>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5813" y="243069"/>
            <a:ext cx="7455001" cy="951561"/>
          </a:xfrm>
        </p:spPr>
        <p:txBody>
          <a:bodyPr/>
          <a:lstStyle/>
          <a:p>
            <a:r>
              <a:rPr lang="en-IN" sz="2800" dirty="0" smtClean="0">
                <a:latin typeface="Arial" charset="0"/>
              </a:rPr>
              <a:t>CLUSTER BY</a:t>
            </a:r>
            <a:endParaRPr lang="en-IN" sz="2800" dirty="0"/>
          </a:p>
        </p:txBody>
      </p:sp>
      <p:sp>
        <p:nvSpPr>
          <p:cNvPr id="3" name="Text Placeholder 2"/>
          <p:cNvSpPr>
            <a:spLocks noGrp="1"/>
          </p:cNvSpPr>
          <p:nvPr>
            <p:ph type="body" sz="quarter" idx="10"/>
          </p:nvPr>
        </p:nvSpPr>
        <p:spPr>
          <a:xfrm>
            <a:off x="590308" y="1224968"/>
            <a:ext cx="8222106" cy="404663"/>
          </a:xfrm>
        </p:spPr>
        <p:txBody>
          <a:bodyPr/>
          <a:lstStyle/>
          <a:p>
            <a:pPr lvl="1">
              <a:lnSpc>
                <a:spcPct val="150000"/>
              </a:lnSpc>
              <a:spcBef>
                <a:spcPct val="0"/>
              </a:spcBef>
              <a:spcAft>
                <a:spcPct val="0"/>
              </a:spcAft>
            </a:pPr>
            <a:r>
              <a:rPr lang="en-IN" sz="2000" dirty="0">
                <a:cs typeface="Arial" charset="0"/>
              </a:rPr>
              <a:t>EXAMPLE</a:t>
            </a:r>
          </a:p>
        </p:txBody>
      </p:sp>
      <p:sp>
        <p:nvSpPr>
          <p:cNvPr id="4" name="Rounded Rectangle 3"/>
          <p:cNvSpPr/>
          <p:nvPr/>
        </p:nvSpPr>
        <p:spPr>
          <a:xfrm>
            <a:off x="971634" y="3987825"/>
            <a:ext cx="1255362" cy="1906292"/>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dirty="0"/>
          </a:p>
          <a:p>
            <a:pPr algn="ctr">
              <a:defRPr/>
            </a:pPr>
            <a:r>
              <a:rPr lang="en-US" dirty="0"/>
              <a:t>Cat </a:t>
            </a:r>
          </a:p>
          <a:p>
            <a:pPr algn="ctr">
              <a:defRPr/>
            </a:pPr>
            <a:r>
              <a:rPr lang="en-US" dirty="0"/>
              <a:t>Fish</a:t>
            </a:r>
          </a:p>
          <a:p>
            <a:pPr algn="ctr">
              <a:defRPr/>
            </a:pPr>
            <a:r>
              <a:rPr lang="en-US" dirty="0" smtClean="0"/>
              <a:t>Dog</a:t>
            </a:r>
          </a:p>
          <a:p>
            <a:pPr algn="ctr">
              <a:defRPr/>
            </a:pPr>
            <a:r>
              <a:rPr lang="en-US" dirty="0" smtClean="0"/>
              <a:t>Cat </a:t>
            </a:r>
          </a:p>
          <a:p>
            <a:pPr algn="ctr">
              <a:defRPr/>
            </a:pPr>
            <a:r>
              <a:rPr lang="en-US" dirty="0" smtClean="0"/>
              <a:t>Dog</a:t>
            </a:r>
            <a:endParaRPr lang="en-US" dirty="0"/>
          </a:p>
          <a:p>
            <a:pPr algn="ctr">
              <a:defRPr/>
            </a:pPr>
            <a:r>
              <a:rPr lang="en-US" dirty="0"/>
              <a:t>Bird</a:t>
            </a:r>
          </a:p>
          <a:p>
            <a:pPr algn="ctr">
              <a:defRPr/>
            </a:pPr>
            <a:endParaRPr lang="en-US" dirty="0"/>
          </a:p>
        </p:txBody>
      </p:sp>
      <p:sp>
        <p:nvSpPr>
          <p:cNvPr id="5" name="TextBox 4"/>
          <p:cNvSpPr txBox="1"/>
          <p:nvPr/>
        </p:nvSpPr>
        <p:spPr>
          <a:xfrm>
            <a:off x="1204646" y="3616592"/>
            <a:ext cx="807978" cy="276999"/>
          </a:xfrm>
          <a:prstGeom prst="rect">
            <a:avLst/>
          </a:prstGeom>
          <a:noFill/>
          <a:ln w="9525">
            <a:noFill/>
            <a:miter lim="800000"/>
            <a:headEnd/>
            <a:tailEnd/>
          </a:ln>
        </p:spPr>
        <p:txBody>
          <a:bodyPr wrap="none" lIns="0" tIns="0" rIns="0" bIns="0">
            <a:spAutoFit/>
          </a:bodyPr>
          <a:lstStyle/>
          <a:p>
            <a:pPr>
              <a:buFont typeface="Arial" pitchFamily="34" charset="0"/>
              <a:buNone/>
              <a:defRPr/>
            </a:pPr>
            <a:r>
              <a:rPr lang="en-US" dirty="0">
                <a:latin typeface="+mj-lt"/>
              </a:rPr>
              <a:t>Table </a:t>
            </a:r>
            <a:r>
              <a:rPr lang="en-US" dirty="0" smtClean="0">
                <a:latin typeface="+mj-lt"/>
              </a:rPr>
              <a:t>t1</a:t>
            </a:r>
            <a:endParaRPr lang="en-US" dirty="0">
              <a:latin typeface="+mj-lt"/>
            </a:endParaRPr>
          </a:p>
        </p:txBody>
      </p:sp>
      <p:sp>
        <p:nvSpPr>
          <p:cNvPr id="6" name="Rounded Rectangle 5"/>
          <p:cNvSpPr/>
          <p:nvPr/>
        </p:nvSpPr>
        <p:spPr>
          <a:xfrm>
            <a:off x="3107816" y="3313067"/>
            <a:ext cx="870487" cy="1164954"/>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dirty="0"/>
          </a:p>
          <a:p>
            <a:pPr algn="ctr">
              <a:defRPr/>
            </a:pPr>
            <a:r>
              <a:rPr lang="en-US" dirty="0"/>
              <a:t>Cat </a:t>
            </a:r>
          </a:p>
          <a:p>
            <a:pPr algn="ctr">
              <a:defRPr/>
            </a:pPr>
            <a:r>
              <a:rPr lang="en-US" dirty="0"/>
              <a:t>Fish</a:t>
            </a:r>
          </a:p>
          <a:p>
            <a:pPr algn="ctr">
              <a:defRPr/>
            </a:pPr>
            <a:r>
              <a:rPr lang="en-US" dirty="0"/>
              <a:t>Cat </a:t>
            </a:r>
          </a:p>
          <a:p>
            <a:pPr algn="ctr">
              <a:defRPr/>
            </a:pPr>
            <a:endParaRPr lang="en-US" dirty="0"/>
          </a:p>
        </p:txBody>
      </p:sp>
      <p:sp>
        <p:nvSpPr>
          <p:cNvPr id="7" name="Rounded Rectangle 6"/>
          <p:cNvSpPr/>
          <p:nvPr/>
        </p:nvSpPr>
        <p:spPr>
          <a:xfrm>
            <a:off x="3120733" y="5093372"/>
            <a:ext cx="870487" cy="1164954"/>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dirty="0"/>
          </a:p>
          <a:p>
            <a:pPr algn="ctr">
              <a:defRPr/>
            </a:pPr>
            <a:r>
              <a:rPr lang="en-US" dirty="0"/>
              <a:t>Dog</a:t>
            </a:r>
          </a:p>
          <a:p>
            <a:pPr algn="ctr">
              <a:defRPr/>
            </a:pPr>
            <a:r>
              <a:rPr lang="en-US" dirty="0"/>
              <a:t>Dog</a:t>
            </a:r>
          </a:p>
          <a:p>
            <a:pPr algn="ctr">
              <a:defRPr/>
            </a:pPr>
            <a:r>
              <a:rPr lang="en-US" dirty="0"/>
              <a:t>Bird</a:t>
            </a:r>
          </a:p>
          <a:p>
            <a:pPr algn="ctr">
              <a:defRPr/>
            </a:pPr>
            <a:endParaRPr lang="en-US" dirty="0"/>
          </a:p>
        </p:txBody>
      </p:sp>
      <p:sp>
        <p:nvSpPr>
          <p:cNvPr id="8" name="Rounded Rectangle 7"/>
          <p:cNvSpPr/>
          <p:nvPr/>
        </p:nvSpPr>
        <p:spPr>
          <a:xfrm>
            <a:off x="6687925" y="3861255"/>
            <a:ext cx="1255362" cy="1906292"/>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dirty="0"/>
          </a:p>
          <a:p>
            <a:pPr algn="ctr">
              <a:defRPr/>
            </a:pPr>
            <a:r>
              <a:rPr lang="en-US" dirty="0"/>
              <a:t>Cat </a:t>
            </a:r>
          </a:p>
          <a:p>
            <a:pPr algn="ctr">
              <a:defRPr/>
            </a:pPr>
            <a:r>
              <a:rPr lang="en-US" dirty="0"/>
              <a:t>Cat</a:t>
            </a:r>
          </a:p>
          <a:p>
            <a:pPr algn="ctr">
              <a:defRPr/>
            </a:pPr>
            <a:r>
              <a:rPr lang="en-US" dirty="0"/>
              <a:t>Fish</a:t>
            </a:r>
          </a:p>
          <a:p>
            <a:pPr algn="ctr">
              <a:defRPr/>
            </a:pPr>
            <a:r>
              <a:rPr lang="en-US" dirty="0"/>
              <a:t>Bird</a:t>
            </a:r>
          </a:p>
          <a:p>
            <a:pPr algn="ctr">
              <a:defRPr/>
            </a:pPr>
            <a:r>
              <a:rPr lang="en-US" dirty="0"/>
              <a:t>Dog</a:t>
            </a:r>
          </a:p>
          <a:p>
            <a:pPr algn="ctr">
              <a:defRPr/>
            </a:pPr>
            <a:r>
              <a:rPr lang="en-US" dirty="0"/>
              <a:t>Dog</a:t>
            </a:r>
          </a:p>
          <a:p>
            <a:pPr algn="ctr">
              <a:defRPr/>
            </a:pPr>
            <a:endParaRPr lang="en-US" dirty="0"/>
          </a:p>
        </p:txBody>
      </p:sp>
      <p:sp>
        <p:nvSpPr>
          <p:cNvPr id="9" name="TextBox 8"/>
          <p:cNvSpPr txBox="1"/>
          <p:nvPr/>
        </p:nvSpPr>
        <p:spPr>
          <a:xfrm>
            <a:off x="3035239" y="2958598"/>
            <a:ext cx="1064394" cy="276999"/>
          </a:xfrm>
          <a:prstGeom prst="rect">
            <a:avLst/>
          </a:prstGeom>
          <a:noFill/>
          <a:ln w="9525">
            <a:noFill/>
            <a:miter lim="800000"/>
            <a:headEnd/>
            <a:tailEnd/>
          </a:ln>
        </p:spPr>
        <p:txBody>
          <a:bodyPr wrap="none" lIns="0" tIns="0" rIns="0" bIns="0">
            <a:spAutoFit/>
          </a:bodyPr>
          <a:lstStyle/>
          <a:p>
            <a:pPr>
              <a:buFont typeface="Arial" pitchFamily="34" charset="0"/>
              <a:buNone/>
              <a:defRPr/>
            </a:pPr>
            <a:r>
              <a:rPr lang="en-US" dirty="0" smtClean="0">
                <a:latin typeface="+mj-lt"/>
              </a:rPr>
              <a:t>Reducer </a:t>
            </a:r>
            <a:r>
              <a:rPr lang="en-US" dirty="0">
                <a:latin typeface="+mj-lt"/>
              </a:rPr>
              <a:t>1</a:t>
            </a:r>
          </a:p>
        </p:txBody>
      </p:sp>
      <p:sp>
        <p:nvSpPr>
          <p:cNvPr id="10" name="TextBox 9"/>
          <p:cNvSpPr txBox="1"/>
          <p:nvPr/>
        </p:nvSpPr>
        <p:spPr>
          <a:xfrm>
            <a:off x="3092184" y="4729429"/>
            <a:ext cx="1064394" cy="276999"/>
          </a:xfrm>
          <a:prstGeom prst="rect">
            <a:avLst/>
          </a:prstGeom>
          <a:noFill/>
          <a:ln w="9525">
            <a:noFill/>
            <a:miter lim="800000"/>
            <a:headEnd/>
            <a:tailEnd/>
          </a:ln>
        </p:spPr>
        <p:txBody>
          <a:bodyPr wrap="none" lIns="0" tIns="0" rIns="0" bIns="0">
            <a:spAutoFit/>
          </a:bodyPr>
          <a:lstStyle/>
          <a:p>
            <a:pPr>
              <a:buFont typeface="Arial" pitchFamily="34" charset="0"/>
              <a:buNone/>
              <a:defRPr/>
            </a:pPr>
            <a:r>
              <a:rPr lang="en-US" dirty="0" smtClean="0">
                <a:latin typeface="+mj-lt"/>
              </a:rPr>
              <a:t>Reducer </a:t>
            </a:r>
            <a:r>
              <a:rPr lang="en-US" dirty="0">
                <a:latin typeface="+mj-lt"/>
              </a:rPr>
              <a:t>2</a:t>
            </a:r>
          </a:p>
        </p:txBody>
      </p:sp>
      <p:cxnSp>
        <p:nvCxnSpPr>
          <p:cNvPr id="11" name="Straight Arrow Connector 10"/>
          <p:cNvCxnSpPr/>
          <p:nvPr/>
        </p:nvCxnSpPr>
        <p:spPr>
          <a:xfrm>
            <a:off x="4009759" y="3903162"/>
            <a:ext cx="650875" cy="158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Straight Arrow Connector 11"/>
          <p:cNvCxnSpPr/>
          <p:nvPr/>
        </p:nvCxnSpPr>
        <p:spPr>
          <a:xfrm>
            <a:off x="3976421" y="5627954"/>
            <a:ext cx="650875"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3" name="TextBox 12"/>
          <p:cNvSpPr txBox="1"/>
          <p:nvPr/>
        </p:nvSpPr>
        <p:spPr>
          <a:xfrm>
            <a:off x="4830496" y="3762795"/>
            <a:ext cx="1411288" cy="277813"/>
          </a:xfrm>
          <a:prstGeom prst="rect">
            <a:avLst/>
          </a:prstGeom>
          <a:noFill/>
          <a:ln w="9525">
            <a:noFill/>
            <a:miter lim="800000"/>
            <a:headEnd/>
            <a:tailEnd/>
          </a:ln>
        </p:spPr>
        <p:txBody>
          <a:bodyPr wrap="none" lIns="0" tIns="0" rIns="0" bIns="0">
            <a:spAutoFit/>
          </a:bodyPr>
          <a:lstStyle/>
          <a:p>
            <a:pPr>
              <a:buFont typeface="Arial" pitchFamily="34" charset="0"/>
              <a:buNone/>
              <a:defRPr/>
            </a:pPr>
            <a:r>
              <a:rPr lang="en-US" dirty="0">
                <a:latin typeface="+mj-lt"/>
              </a:rPr>
              <a:t>Cat, Cat, Fish</a:t>
            </a:r>
          </a:p>
        </p:txBody>
      </p:sp>
      <p:sp>
        <p:nvSpPr>
          <p:cNvPr id="14" name="TextBox 13"/>
          <p:cNvSpPr txBox="1"/>
          <p:nvPr/>
        </p:nvSpPr>
        <p:spPr>
          <a:xfrm>
            <a:off x="4765409" y="5472379"/>
            <a:ext cx="1513235" cy="276999"/>
          </a:xfrm>
          <a:prstGeom prst="rect">
            <a:avLst/>
          </a:prstGeom>
          <a:noFill/>
          <a:ln w="9525">
            <a:noFill/>
            <a:miter lim="800000"/>
            <a:headEnd/>
            <a:tailEnd/>
          </a:ln>
        </p:spPr>
        <p:txBody>
          <a:bodyPr wrap="none" lIns="0" tIns="0" rIns="0" bIns="0">
            <a:spAutoFit/>
          </a:bodyPr>
          <a:lstStyle/>
          <a:p>
            <a:pPr>
              <a:buFont typeface="Arial" pitchFamily="34" charset="0"/>
              <a:buNone/>
              <a:defRPr/>
            </a:pPr>
            <a:r>
              <a:rPr lang="en-US" dirty="0">
                <a:latin typeface="+mj-lt"/>
              </a:rPr>
              <a:t>Bird, </a:t>
            </a:r>
            <a:r>
              <a:rPr lang="en-US" dirty="0" smtClean="0">
                <a:latin typeface="+mj-lt"/>
              </a:rPr>
              <a:t>Dog</a:t>
            </a:r>
            <a:r>
              <a:rPr lang="en-US" dirty="0">
                <a:latin typeface="+mj-lt"/>
              </a:rPr>
              <a:t>, Dog</a:t>
            </a:r>
          </a:p>
        </p:txBody>
      </p:sp>
      <p:sp>
        <p:nvSpPr>
          <p:cNvPr id="15" name="TextBox 14"/>
          <p:cNvSpPr txBox="1"/>
          <p:nvPr/>
        </p:nvSpPr>
        <p:spPr>
          <a:xfrm>
            <a:off x="6694800" y="3432648"/>
            <a:ext cx="1204913" cy="276225"/>
          </a:xfrm>
          <a:prstGeom prst="rect">
            <a:avLst/>
          </a:prstGeom>
          <a:noFill/>
          <a:ln w="9525">
            <a:noFill/>
            <a:miter lim="800000"/>
            <a:headEnd/>
            <a:tailEnd/>
          </a:ln>
        </p:spPr>
        <p:txBody>
          <a:bodyPr wrap="none" lIns="0" tIns="0" rIns="0" bIns="0">
            <a:spAutoFit/>
          </a:bodyPr>
          <a:lstStyle/>
          <a:p>
            <a:pPr>
              <a:buFont typeface="Arial" pitchFamily="34" charset="0"/>
              <a:buNone/>
              <a:defRPr/>
            </a:pPr>
            <a:r>
              <a:rPr lang="en-US" dirty="0">
                <a:latin typeface="+mj-lt"/>
              </a:rPr>
              <a:t>Final output</a:t>
            </a:r>
          </a:p>
        </p:txBody>
      </p:sp>
      <p:sp>
        <p:nvSpPr>
          <p:cNvPr id="16" name="Rounded Rectangle 15"/>
          <p:cNvSpPr/>
          <p:nvPr/>
        </p:nvSpPr>
        <p:spPr>
          <a:xfrm>
            <a:off x="628775" y="1865838"/>
            <a:ext cx="8063717" cy="609181"/>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marL="285750" lvl="1" indent="-285750" fontAlgn="base">
              <a:lnSpc>
                <a:spcPct val="150000"/>
              </a:lnSpc>
              <a:spcBef>
                <a:spcPct val="0"/>
              </a:spcBef>
              <a:spcAft>
                <a:spcPct val="0"/>
              </a:spcAft>
              <a:buClr>
                <a:schemeClr val="bg2"/>
              </a:buClr>
              <a:buSzPct val="100000"/>
              <a:buFont typeface="Wingdings" pitchFamily="2" charset="2"/>
              <a:buChar char="§"/>
            </a:pPr>
            <a:endParaRPr lang="en-IN" sz="2000" dirty="0">
              <a:solidFill>
                <a:schemeClr val="tx1"/>
              </a:solidFill>
              <a:cs typeface="Arial" charset="0"/>
            </a:endParaRPr>
          </a:p>
          <a:p>
            <a:pPr marL="0" lvl="2" indent="49213">
              <a:lnSpc>
                <a:spcPct val="150000"/>
              </a:lnSpc>
            </a:pPr>
            <a:r>
              <a:rPr lang="en-IN" b="1" dirty="0" smtClean="0">
                <a:latin typeface="Arial" charset="0"/>
                <a:cs typeface="Arial" charset="0"/>
              </a:rPr>
              <a:t>SELECT</a:t>
            </a:r>
            <a:r>
              <a:rPr lang="en-IN" dirty="0" smtClean="0">
                <a:latin typeface="Arial" charset="0"/>
                <a:cs typeface="Arial" charset="0"/>
              </a:rPr>
              <a:t> pets </a:t>
            </a:r>
            <a:r>
              <a:rPr lang="en-IN" b="1" dirty="0" smtClean="0">
                <a:latin typeface="Arial" charset="0"/>
                <a:cs typeface="Arial" charset="0"/>
              </a:rPr>
              <a:t>FROM</a:t>
            </a:r>
            <a:r>
              <a:rPr lang="en-IN" dirty="0" smtClean="0">
                <a:latin typeface="Arial" charset="0"/>
                <a:cs typeface="Arial" charset="0"/>
              </a:rPr>
              <a:t> t1 </a:t>
            </a:r>
            <a:r>
              <a:rPr lang="en-IN" b="1" dirty="0" smtClean="0">
                <a:latin typeface="Arial" charset="0"/>
                <a:cs typeface="Arial" charset="0"/>
              </a:rPr>
              <a:t>CLUSTER BY </a:t>
            </a:r>
            <a:r>
              <a:rPr lang="en-IN" dirty="0" smtClean="0">
                <a:latin typeface="Arial" charset="0"/>
                <a:cs typeface="Arial" charset="0"/>
              </a:rPr>
              <a:t>pets;</a:t>
            </a:r>
          </a:p>
          <a:p>
            <a:pPr marL="0" lvl="2" indent="49213">
              <a:lnSpc>
                <a:spcPct val="150000"/>
              </a:lnSpc>
            </a:pPr>
            <a:endParaRPr lang="en-IN" dirty="0" smtClean="0">
              <a:latin typeface="Arial" charset="0"/>
              <a:cs typeface="Arial" charset="0"/>
            </a:endParaRPr>
          </a:p>
        </p:txBody>
      </p:sp>
    </p:spTree>
    <p:extLst>
      <p:ext uri="{BB962C8B-B14F-4D97-AF65-F5344CB8AC3E}">
        <p14:creationId xmlns:p14="http://schemas.microsoft.com/office/powerpoint/2010/main" val="11156001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1388962" y="243068"/>
            <a:ext cx="7455001" cy="960329"/>
          </a:xfrm>
        </p:spPr>
        <p:txBody>
          <a:bodyPr/>
          <a:lstStyle/>
          <a:p>
            <a:r>
              <a:rPr sz="2800" dirty="0" smtClean="0">
                <a:latin typeface="Arial" charset="0"/>
              </a:rPr>
              <a:t>Grouping the rows returned</a:t>
            </a:r>
          </a:p>
        </p:txBody>
      </p:sp>
      <p:sp>
        <p:nvSpPr>
          <p:cNvPr id="49155" name="Text Placeholder 2"/>
          <p:cNvSpPr>
            <a:spLocks noGrp="1"/>
          </p:cNvSpPr>
          <p:nvPr>
            <p:ph type="body" sz="quarter" idx="10"/>
          </p:nvPr>
        </p:nvSpPr>
        <p:spPr>
          <a:xfrm>
            <a:off x="580074" y="1255740"/>
            <a:ext cx="8258128" cy="4308872"/>
          </a:xfrm>
        </p:spPr>
        <p:txBody>
          <a:bodyPr/>
          <a:lstStyle/>
          <a:p>
            <a:pPr lvl="1">
              <a:spcBef>
                <a:spcPct val="0"/>
              </a:spcBef>
              <a:spcAft>
                <a:spcPct val="0"/>
              </a:spcAft>
            </a:pPr>
            <a:r>
              <a:rPr lang="en-US" sz="2000" dirty="0" smtClean="0">
                <a:cs typeface="Arial" charset="0"/>
              </a:rPr>
              <a:t>The </a:t>
            </a:r>
            <a:r>
              <a:rPr lang="en-US" sz="2000" b="1" dirty="0" smtClean="0">
                <a:cs typeface="Arial" charset="0"/>
              </a:rPr>
              <a:t>GROUP BY </a:t>
            </a:r>
            <a:r>
              <a:rPr lang="en-US" sz="2000" dirty="0" smtClean="0">
                <a:cs typeface="Arial" charset="0"/>
              </a:rPr>
              <a:t>aggregate function is used to group the retrieved data by one or more columns</a:t>
            </a:r>
          </a:p>
          <a:p>
            <a:pPr lvl="1">
              <a:spcBef>
                <a:spcPct val="0"/>
              </a:spcBef>
              <a:spcAft>
                <a:spcPct val="0"/>
              </a:spcAft>
            </a:pPr>
            <a:endParaRPr lang="en-US" sz="2000" dirty="0">
              <a:cs typeface="Arial" charset="0"/>
            </a:endParaRPr>
          </a:p>
          <a:p>
            <a:pPr lvl="1">
              <a:spcBef>
                <a:spcPct val="0"/>
              </a:spcBef>
              <a:spcAft>
                <a:spcPct val="0"/>
              </a:spcAft>
            </a:pPr>
            <a:endParaRPr lang="en-US" sz="2000" dirty="0" smtClean="0">
              <a:cs typeface="Arial" charset="0"/>
            </a:endParaRPr>
          </a:p>
          <a:p>
            <a:pPr lvl="1">
              <a:spcBef>
                <a:spcPct val="0"/>
              </a:spcBef>
              <a:spcAft>
                <a:spcPct val="0"/>
              </a:spcAft>
              <a:buFont typeface="Wingdings" pitchFamily="2" charset="2"/>
              <a:buChar char="q"/>
            </a:pPr>
            <a:endParaRPr lang="en-US" dirty="0" smtClean="0">
              <a:latin typeface="Arial" charset="0"/>
              <a:cs typeface="Arial" charset="0"/>
            </a:endParaRPr>
          </a:p>
          <a:p>
            <a:pPr lvl="1">
              <a:spcBef>
                <a:spcPct val="0"/>
              </a:spcBef>
              <a:spcAft>
                <a:spcPct val="0"/>
              </a:spcAft>
              <a:buFont typeface="Wingdings" pitchFamily="2" charset="2"/>
              <a:buChar char="q"/>
            </a:pPr>
            <a:endParaRPr dirty="0" smtClean="0">
              <a:latin typeface="Arial" charset="0"/>
              <a:cs typeface="Arial" charset="0"/>
            </a:endParaRPr>
          </a:p>
          <a:p>
            <a:pPr lvl="1">
              <a:spcBef>
                <a:spcPct val="0"/>
              </a:spcBef>
              <a:spcAft>
                <a:spcPct val="0"/>
              </a:spcAft>
            </a:pPr>
            <a:endParaRPr dirty="0" smtClean="0">
              <a:latin typeface="Arial" charset="0"/>
              <a:cs typeface="Arial" charset="0"/>
            </a:endParaRPr>
          </a:p>
          <a:p>
            <a:pPr lvl="1">
              <a:spcBef>
                <a:spcPct val="0"/>
              </a:spcBef>
              <a:spcAft>
                <a:spcPct val="0"/>
              </a:spcAft>
              <a:buNone/>
            </a:pPr>
            <a:endParaRPr dirty="0" smtClean="0">
              <a:latin typeface="Arial" charset="0"/>
              <a:cs typeface="Arial" charset="0"/>
            </a:endParaRPr>
          </a:p>
          <a:p>
            <a:pPr lvl="1">
              <a:spcBef>
                <a:spcPct val="0"/>
              </a:spcBef>
              <a:spcAft>
                <a:spcPct val="0"/>
              </a:spcAft>
            </a:pPr>
            <a:r>
              <a:rPr lang="en-US" sz="2000" dirty="0" smtClean="0">
                <a:cs typeface="Arial" charset="0"/>
              </a:rPr>
              <a:t>Also used with multiple aggregations</a:t>
            </a:r>
          </a:p>
          <a:p>
            <a:pPr lvl="1">
              <a:lnSpc>
                <a:spcPct val="150000"/>
              </a:lnSpc>
              <a:spcBef>
                <a:spcPct val="0"/>
              </a:spcBef>
              <a:spcAft>
                <a:spcPct val="0"/>
              </a:spcAft>
            </a:pPr>
            <a:endParaRPr dirty="0" smtClean="0">
              <a:latin typeface="Arial" charset="0"/>
              <a:cs typeface="Arial" charset="0"/>
            </a:endParaRPr>
          </a:p>
          <a:p>
            <a:pPr lvl="1">
              <a:lnSpc>
                <a:spcPct val="150000"/>
              </a:lnSpc>
              <a:spcBef>
                <a:spcPct val="0"/>
              </a:spcBef>
              <a:spcAft>
                <a:spcPct val="0"/>
              </a:spcAft>
            </a:pPr>
            <a:endParaRPr dirty="0" smtClean="0">
              <a:latin typeface="Arial" charset="0"/>
              <a:cs typeface="Arial" charset="0"/>
            </a:endParaRPr>
          </a:p>
          <a:p>
            <a:pPr>
              <a:lnSpc>
                <a:spcPct val="150000"/>
              </a:lnSpc>
              <a:spcBef>
                <a:spcPct val="0"/>
              </a:spcBef>
              <a:spcAft>
                <a:spcPct val="0"/>
              </a:spcAft>
            </a:pPr>
            <a:endParaRPr dirty="0" smtClean="0">
              <a:latin typeface="Arial" charset="0"/>
              <a:cs typeface="Arial" charset="0"/>
            </a:endParaRPr>
          </a:p>
          <a:p>
            <a:pPr>
              <a:lnSpc>
                <a:spcPct val="150000"/>
              </a:lnSpc>
              <a:spcBef>
                <a:spcPct val="0"/>
              </a:spcBef>
              <a:spcAft>
                <a:spcPct val="0"/>
              </a:spcAft>
            </a:pPr>
            <a:endParaRPr dirty="0" smtClean="0">
              <a:latin typeface="Arial" charset="0"/>
              <a:cs typeface="Arial" charset="0"/>
            </a:endParaRPr>
          </a:p>
        </p:txBody>
      </p:sp>
      <p:sp>
        <p:nvSpPr>
          <p:cNvPr id="6" name="Rounded Rectangle 5"/>
          <p:cNvSpPr/>
          <p:nvPr/>
        </p:nvSpPr>
        <p:spPr>
          <a:xfrm>
            <a:off x="582756" y="1947799"/>
            <a:ext cx="7936397" cy="1334053"/>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nSpc>
                <a:spcPct val="150000"/>
              </a:lnSpc>
              <a:defRPr/>
            </a:pPr>
            <a:r>
              <a:rPr lang="en-US" b="1" dirty="0">
                <a:solidFill>
                  <a:schemeClr val="tx1"/>
                </a:solidFill>
                <a:latin typeface="Arial" pitchFamily="34" charset="0"/>
                <a:cs typeface="Arial" pitchFamily="34" charset="0"/>
              </a:rPr>
              <a:t>SELECT </a:t>
            </a:r>
            <a:r>
              <a:rPr lang="en-US" dirty="0">
                <a:solidFill>
                  <a:schemeClr val="tx1"/>
                </a:solidFill>
                <a:latin typeface="Arial" pitchFamily="34" charset="0"/>
                <a:cs typeface="Arial" pitchFamily="34" charset="0"/>
              </a:rPr>
              <a:t>gender, count  (</a:t>
            </a:r>
            <a:r>
              <a:rPr lang="en-US" b="1" dirty="0">
                <a:solidFill>
                  <a:schemeClr val="tx1"/>
                </a:solidFill>
                <a:latin typeface="Arial" pitchFamily="34" charset="0"/>
                <a:cs typeface="Arial" pitchFamily="34" charset="0"/>
              </a:rPr>
              <a:t>DISTINCT</a:t>
            </a:r>
            <a:r>
              <a:rPr lang="en-US" dirty="0">
                <a:solidFill>
                  <a:schemeClr val="tx1"/>
                </a:solidFill>
                <a:latin typeface="Arial" pitchFamily="34" charset="0"/>
                <a:cs typeface="Arial" pitchFamily="34" charset="0"/>
              </a:rPr>
              <a:t> userid ) </a:t>
            </a:r>
          </a:p>
          <a:p>
            <a:pPr>
              <a:lnSpc>
                <a:spcPct val="150000"/>
              </a:lnSpc>
              <a:defRPr/>
            </a:pPr>
            <a:r>
              <a:rPr lang="en-US" b="1" dirty="0">
                <a:solidFill>
                  <a:schemeClr val="tx1"/>
                </a:solidFill>
                <a:latin typeface="Arial" pitchFamily="34" charset="0"/>
                <a:cs typeface="Arial" pitchFamily="34" charset="0"/>
              </a:rPr>
              <a:t>FROM</a:t>
            </a:r>
            <a:r>
              <a:rPr lang="en-US" dirty="0">
                <a:solidFill>
                  <a:schemeClr val="tx1"/>
                </a:solidFill>
                <a:latin typeface="Arial" pitchFamily="34" charset="0"/>
                <a:cs typeface="Arial" pitchFamily="34" charset="0"/>
              </a:rPr>
              <a:t> users</a:t>
            </a:r>
          </a:p>
          <a:p>
            <a:pPr>
              <a:lnSpc>
                <a:spcPct val="150000"/>
              </a:lnSpc>
              <a:defRPr/>
            </a:pPr>
            <a:r>
              <a:rPr lang="en-US" b="1" dirty="0">
                <a:solidFill>
                  <a:schemeClr val="tx1"/>
                </a:solidFill>
                <a:latin typeface="Arial" pitchFamily="34" charset="0"/>
                <a:cs typeface="Arial" pitchFamily="34" charset="0"/>
              </a:rPr>
              <a:t>GROUP  BY  </a:t>
            </a:r>
            <a:r>
              <a:rPr lang="en-US" dirty="0" smtClean="0">
                <a:solidFill>
                  <a:schemeClr val="tx1"/>
                </a:solidFill>
                <a:latin typeface="Arial" pitchFamily="34" charset="0"/>
                <a:cs typeface="Arial" pitchFamily="34" charset="0"/>
              </a:rPr>
              <a:t>gender;</a:t>
            </a:r>
            <a:endParaRPr lang="en-US" dirty="0">
              <a:solidFill>
                <a:schemeClr val="tx1"/>
              </a:solidFill>
              <a:latin typeface="Arial" pitchFamily="34" charset="0"/>
              <a:cs typeface="Arial" pitchFamily="34" charset="0"/>
            </a:endParaRPr>
          </a:p>
        </p:txBody>
      </p:sp>
      <p:sp>
        <p:nvSpPr>
          <p:cNvPr id="7" name="Rounded Rectangle 6"/>
          <p:cNvSpPr/>
          <p:nvPr/>
        </p:nvSpPr>
        <p:spPr>
          <a:xfrm>
            <a:off x="581415" y="4028089"/>
            <a:ext cx="8056355" cy="1631853"/>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nSpc>
                <a:spcPct val="150000"/>
              </a:lnSpc>
              <a:defRPr/>
            </a:pPr>
            <a:r>
              <a:rPr lang="en-US" b="1" dirty="0">
                <a:solidFill>
                  <a:schemeClr val="tx1"/>
                </a:solidFill>
                <a:latin typeface="Arial" pitchFamily="34" charset="0"/>
                <a:cs typeface="Arial" pitchFamily="34" charset="0"/>
              </a:rPr>
              <a:t>SELECT</a:t>
            </a:r>
            <a:r>
              <a:rPr lang="en-US" dirty="0">
                <a:solidFill>
                  <a:schemeClr val="tx1"/>
                </a:solidFill>
                <a:latin typeface="Arial" pitchFamily="34" charset="0"/>
                <a:cs typeface="Arial" pitchFamily="34" charset="0"/>
              </a:rPr>
              <a:t> gender, count  (</a:t>
            </a:r>
            <a:r>
              <a:rPr lang="en-US" b="1" dirty="0">
                <a:solidFill>
                  <a:schemeClr val="tx1"/>
                </a:solidFill>
                <a:latin typeface="Arial" pitchFamily="34" charset="0"/>
                <a:cs typeface="Arial" pitchFamily="34" charset="0"/>
              </a:rPr>
              <a:t>DISTINCT</a:t>
            </a:r>
            <a:r>
              <a:rPr lang="en-US" dirty="0">
                <a:solidFill>
                  <a:schemeClr val="tx1"/>
                </a:solidFill>
                <a:latin typeface="Arial" pitchFamily="34" charset="0"/>
                <a:cs typeface="Arial" pitchFamily="34" charset="0"/>
              </a:rPr>
              <a:t> userid ), count(*) </a:t>
            </a:r>
          </a:p>
          <a:p>
            <a:pPr>
              <a:lnSpc>
                <a:spcPct val="150000"/>
              </a:lnSpc>
              <a:defRPr/>
            </a:pPr>
            <a:r>
              <a:rPr lang="en-US" b="1" dirty="0">
                <a:solidFill>
                  <a:schemeClr val="tx1"/>
                </a:solidFill>
                <a:latin typeface="Arial" pitchFamily="34" charset="0"/>
                <a:cs typeface="Arial" pitchFamily="34" charset="0"/>
              </a:rPr>
              <a:t>FROM</a:t>
            </a:r>
            <a:r>
              <a:rPr lang="en-US" dirty="0">
                <a:solidFill>
                  <a:schemeClr val="tx1"/>
                </a:solidFill>
                <a:latin typeface="Arial" pitchFamily="34" charset="0"/>
                <a:cs typeface="Arial" pitchFamily="34" charset="0"/>
              </a:rPr>
              <a:t> users</a:t>
            </a:r>
          </a:p>
          <a:p>
            <a:pPr>
              <a:lnSpc>
                <a:spcPct val="150000"/>
              </a:lnSpc>
              <a:defRPr/>
            </a:pPr>
            <a:r>
              <a:rPr lang="en-US" b="1" dirty="0">
                <a:solidFill>
                  <a:schemeClr val="tx1"/>
                </a:solidFill>
                <a:latin typeface="Arial" pitchFamily="34" charset="0"/>
                <a:cs typeface="Arial" pitchFamily="34" charset="0"/>
              </a:rPr>
              <a:t>GROUP  BY  </a:t>
            </a:r>
            <a:r>
              <a:rPr lang="en-US" dirty="0" smtClean="0">
                <a:solidFill>
                  <a:schemeClr val="tx1"/>
                </a:solidFill>
                <a:latin typeface="Arial" pitchFamily="34" charset="0"/>
                <a:cs typeface="Arial" pitchFamily="34" charset="0"/>
              </a:rPr>
              <a:t>gender;</a:t>
            </a:r>
            <a:endParaRPr lang="en-US"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3892879766"/>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1676400" y="2971800"/>
            <a:ext cx="7315200" cy="430887"/>
          </a:xfrm>
        </p:spPr>
        <p:txBody>
          <a:bodyPr/>
          <a:lstStyle/>
          <a:p>
            <a:pPr algn="r"/>
            <a:r>
              <a:rPr sz="2800" dirty="0" smtClean="0">
                <a:latin typeface="Arial" charset="0"/>
              </a:rPr>
              <a:t>Hands-On Exercise</a:t>
            </a:r>
            <a:endParaRPr sz="2800" dirty="0" smtClean="0">
              <a:latin typeface="Arial" charset="0"/>
              <a:cs typeface="Arial" charset="0"/>
            </a:endParaRPr>
          </a:p>
        </p:txBody>
      </p:sp>
    </p:spTree>
    <p:extLst>
      <p:ext uri="{BB962C8B-B14F-4D97-AF65-F5344CB8AC3E}">
        <p14:creationId xmlns:p14="http://schemas.microsoft.com/office/powerpoint/2010/main" val="15500862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1676400" y="2971800"/>
            <a:ext cx="7315200" cy="430887"/>
          </a:xfrm>
        </p:spPr>
        <p:txBody>
          <a:bodyPr/>
          <a:lstStyle/>
          <a:p>
            <a:pPr algn="r"/>
            <a:r>
              <a:rPr sz="2800" dirty="0" smtClean="0">
                <a:latin typeface="Arial" charset="0"/>
              </a:rPr>
              <a:t>Joining Tables</a:t>
            </a:r>
            <a:endParaRPr sz="2800" dirty="0" smtClean="0">
              <a:latin typeface="Arial" charset="0"/>
              <a:cs typeface="Arial" charset="0"/>
            </a:endParaRPr>
          </a:p>
        </p:txBody>
      </p:sp>
    </p:spTree>
    <p:extLst>
      <p:ext uri="{BB962C8B-B14F-4D97-AF65-F5344CB8AC3E}">
        <p14:creationId xmlns:p14="http://schemas.microsoft.com/office/powerpoint/2010/main" val="393115214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1365813" y="231494"/>
            <a:ext cx="7478150" cy="956137"/>
          </a:xfrm>
        </p:spPr>
        <p:txBody>
          <a:bodyPr/>
          <a:lstStyle/>
          <a:p>
            <a:r>
              <a:rPr sz="2800" dirty="0" smtClean="0">
                <a:latin typeface="Arial" charset="0"/>
              </a:rPr>
              <a:t>Joining Tables</a:t>
            </a:r>
          </a:p>
        </p:txBody>
      </p:sp>
      <p:sp>
        <p:nvSpPr>
          <p:cNvPr id="52227" name="Text Placeholder 2"/>
          <p:cNvSpPr>
            <a:spLocks noGrp="1"/>
          </p:cNvSpPr>
          <p:nvPr>
            <p:ph type="body" sz="quarter" idx="10"/>
          </p:nvPr>
        </p:nvSpPr>
        <p:spPr>
          <a:xfrm>
            <a:off x="613458" y="1182011"/>
            <a:ext cx="8268404" cy="4154984"/>
          </a:xfrm>
        </p:spPr>
        <p:txBody>
          <a:bodyPr/>
          <a:lstStyle/>
          <a:p>
            <a:pPr lvl="1">
              <a:spcBef>
                <a:spcPct val="0"/>
              </a:spcBef>
              <a:spcAft>
                <a:spcPct val="0"/>
              </a:spcAft>
            </a:pPr>
            <a:r>
              <a:rPr lang="en-US" sz="2000" dirty="0" smtClean="0">
                <a:cs typeface="Arial" charset="0"/>
              </a:rPr>
              <a:t>A frequent requirement is to join two or more tables together.</a:t>
            </a:r>
          </a:p>
          <a:p>
            <a:pPr lvl="1">
              <a:spcBef>
                <a:spcPct val="0"/>
              </a:spcBef>
              <a:spcAft>
                <a:spcPct val="0"/>
              </a:spcAft>
            </a:pPr>
            <a:endParaRPr lang="en-US" sz="2000" dirty="0" smtClean="0">
              <a:cs typeface="Arial" charset="0"/>
            </a:endParaRPr>
          </a:p>
          <a:p>
            <a:pPr lvl="1">
              <a:spcBef>
                <a:spcPct val="0"/>
              </a:spcBef>
              <a:spcAft>
                <a:spcPct val="0"/>
              </a:spcAft>
            </a:pPr>
            <a:r>
              <a:rPr lang="en-US" sz="2000" dirty="0" smtClean="0">
                <a:cs typeface="Arial" charset="0"/>
              </a:rPr>
              <a:t>Hive supports</a:t>
            </a:r>
          </a:p>
          <a:p>
            <a:pPr marL="914400" lvl="2" indent="-228600">
              <a:spcBef>
                <a:spcPct val="0"/>
              </a:spcBef>
              <a:spcAft>
                <a:spcPct val="0"/>
              </a:spcAft>
              <a:buFont typeface="Wingdings" pitchFamily="2" charset="2"/>
              <a:buChar char="§"/>
            </a:pPr>
            <a:r>
              <a:rPr lang="en-US" dirty="0" smtClean="0">
                <a:latin typeface="Arial" charset="0"/>
              </a:rPr>
              <a:t>Inner joins</a:t>
            </a:r>
          </a:p>
          <a:p>
            <a:pPr marL="914400" lvl="2" indent="-228600">
              <a:spcBef>
                <a:spcPct val="0"/>
              </a:spcBef>
              <a:spcAft>
                <a:spcPct val="0"/>
              </a:spcAft>
              <a:buFont typeface="Wingdings" pitchFamily="2" charset="2"/>
              <a:buChar char="§"/>
            </a:pPr>
            <a:endParaRPr lang="en-US" dirty="0" smtClean="0">
              <a:latin typeface="Arial" charset="0"/>
            </a:endParaRPr>
          </a:p>
          <a:p>
            <a:pPr marL="914400" lvl="2" indent="-228600">
              <a:spcBef>
                <a:spcPct val="0"/>
              </a:spcBef>
              <a:spcAft>
                <a:spcPct val="0"/>
              </a:spcAft>
              <a:buFont typeface="Wingdings" pitchFamily="2" charset="2"/>
              <a:buChar char="§"/>
            </a:pPr>
            <a:r>
              <a:rPr lang="en-US" dirty="0" smtClean="0">
                <a:latin typeface="Arial" charset="0"/>
              </a:rPr>
              <a:t>Left Outer joins</a:t>
            </a:r>
          </a:p>
          <a:p>
            <a:pPr marL="914400" lvl="2" indent="-228600">
              <a:spcBef>
                <a:spcPct val="0"/>
              </a:spcBef>
              <a:spcAft>
                <a:spcPct val="0"/>
              </a:spcAft>
              <a:buFont typeface="Wingdings" pitchFamily="2" charset="2"/>
              <a:buChar char="§"/>
            </a:pPr>
            <a:endParaRPr lang="en-US" dirty="0" smtClean="0">
              <a:latin typeface="Arial" charset="0"/>
            </a:endParaRPr>
          </a:p>
          <a:p>
            <a:pPr marL="914400" lvl="2" indent="-228600">
              <a:spcBef>
                <a:spcPct val="0"/>
              </a:spcBef>
              <a:spcAft>
                <a:spcPct val="0"/>
              </a:spcAft>
              <a:buFont typeface="Wingdings" pitchFamily="2" charset="2"/>
              <a:buChar char="§"/>
            </a:pPr>
            <a:r>
              <a:rPr lang="en-US" dirty="0" smtClean="0">
                <a:latin typeface="Arial" charset="0"/>
              </a:rPr>
              <a:t>Right Outer joins</a:t>
            </a:r>
          </a:p>
          <a:p>
            <a:pPr marL="914400" lvl="2" indent="-228600">
              <a:spcBef>
                <a:spcPct val="0"/>
              </a:spcBef>
              <a:spcAft>
                <a:spcPct val="0"/>
              </a:spcAft>
              <a:buFont typeface="Wingdings" pitchFamily="2" charset="2"/>
              <a:buChar char="§"/>
            </a:pPr>
            <a:endParaRPr lang="en-US" dirty="0" smtClean="0">
              <a:latin typeface="Arial" charset="0"/>
            </a:endParaRPr>
          </a:p>
          <a:p>
            <a:pPr marL="914400" lvl="2" indent="-228600">
              <a:spcBef>
                <a:spcPct val="0"/>
              </a:spcBef>
              <a:spcAft>
                <a:spcPct val="0"/>
              </a:spcAft>
              <a:buFont typeface="Wingdings" pitchFamily="2" charset="2"/>
              <a:buChar char="§"/>
            </a:pPr>
            <a:r>
              <a:rPr lang="en-US" dirty="0" smtClean="0">
                <a:latin typeface="Arial" charset="0"/>
              </a:rPr>
              <a:t>Full Outer joins</a:t>
            </a:r>
          </a:p>
          <a:p>
            <a:pPr marL="914400" lvl="2" indent="-228600">
              <a:spcBef>
                <a:spcPct val="0"/>
              </a:spcBef>
              <a:spcAft>
                <a:spcPct val="0"/>
              </a:spcAft>
              <a:buFont typeface="Wingdings" pitchFamily="2" charset="2"/>
              <a:buChar char="§"/>
            </a:pPr>
            <a:endParaRPr lang="en-US" dirty="0" smtClean="0">
              <a:latin typeface="Arial" charset="0"/>
            </a:endParaRPr>
          </a:p>
          <a:p>
            <a:pPr marL="914400" lvl="2" indent="-228600">
              <a:spcBef>
                <a:spcPct val="0"/>
              </a:spcBef>
              <a:spcAft>
                <a:spcPct val="0"/>
              </a:spcAft>
              <a:buFont typeface="Wingdings" pitchFamily="2" charset="2"/>
              <a:buChar char="§"/>
            </a:pPr>
            <a:r>
              <a:rPr lang="en-US" dirty="0" smtClean="0">
                <a:latin typeface="Arial" charset="0"/>
              </a:rPr>
              <a:t>Left semi joins</a:t>
            </a:r>
          </a:p>
          <a:p>
            <a:pPr marL="1146175" lvl="2" indent="334963">
              <a:spcBef>
                <a:spcPct val="0"/>
              </a:spcBef>
              <a:spcAft>
                <a:spcPct val="0"/>
              </a:spcAft>
              <a:buFont typeface="Wingdings" pitchFamily="2" charset="2"/>
              <a:buChar char="§"/>
            </a:pPr>
            <a:r>
              <a:rPr lang="en-US" sz="1600" dirty="0" smtClean="0">
                <a:latin typeface="Arial" charset="0"/>
              </a:rPr>
              <a:t>Returns rows from the first table when one or more matches are found </a:t>
            </a:r>
          </a:p>
          <a:p>
            <a:pPr marL="1146175" lvl="2" indent="0">
              <a:spcBef>
                <a:spcPct val="0"/>
              </a:spcBef>
              <a:spcAft>
                <a:spcPct val="0"/>
              </a:spcAft>
              <a:buNone/>
            </a:pPr>
            <a:r>
              <a:rPr lang="en-US" sz="1600" dirty="0">
                <a:latin typeface="Arial" charset="0"/>
              </a:rPr>
              <a:t> </a:t>
            </a:r>
            <a:r>
              <a:rPr lang="en-US" sz="1600" dirty="0" smtClean="0">
                <a:latin typeface="Arial" charset="0"/>
              </a:rPr>
              <a:t>    in the second table (e.g. list the departments in a table that have at       </a:t>
            </a:r>
          </a:p>
          <a:p>
            <a:pPr marL="1146175" lvl="2" indent="0">
              <a:spcBef>
                <a:spcPct val="0"/>
              </a:spcBef>
              <a:spcAft>
                <a:spcPct val="0"/>
              </a:spcAft>
              <a:buNone/>
            </a:pPr>
            <a:r>
              <a:rPr lang="en-US" sz="1600" dirty="0" smtClean="0">
                <a:latin typeface="Arial" charset="0"/>
              </a:rPr>
              <a:t>     least one employee)</a:t>
            </a:r>
            <a:endParaRPr lang="en-US" sz="1600" dirty="0">
              <a:latin typeface="Arial" charset="0"/>
            </a:endParaRPr>
          </a:p>
        </p:txBody>
      </p:sp>
    </p:spTree>
    <p:extLst>
      <p:ext uri="{BB962C8B-B14F-4D97-AF65-F5344CB8AC3E}">
        <p14:creationId xmlns:p14="http://schemas.microsoft.com/office/powerpoint/2010/main" val="2034222800"/>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1377387" y="231494"/>
            <a:ext cx="7466576" cy="940371"/>
          </a:xfrm>
        </p:spPr>
        <p:txBody>
          <a:bodyPr/>
          <a:lstStyle/>
          <a:p>
            <a:r>
              <a:rPr sz="2800" dirty="0" smtClean="0">
                <a:latin typeface="Arial" charset="0"/>
              </a:rPr>
              <a:t>Default Join Behavior</a:t>
            </a:r>
          </a:p>
        </p:txBody>
      </p:sp>
      <p:sp>
        <p:nvSpPr>
          <p:cNvPr id="53251" name="Text Placeholder 2"/>
          <p:cNvSpPr>
            <a:spLocks noGrp="1"/>
          </p:cNvSpPr>
          <p:nvPr>
            <p:ph type="body" sz="quarter" idx="10"/>
          </p:nvPr>
        </p:nvSpPr>
        <p:spPr>
          <a:xfrm>
            <a:off x="590309" y="1182903"/>
            <a:ext cx="8499471" cy="861774"/>
          </a:xfrm>
        </p:spPr>
        <p:txBody>
          <a:bodyPr/>
          <a:lstStyle/>
          <a:p>
            <a:pPr lvl="1">
              <a:spcBef>
                <a:spcPct val="0"/>
              </a:spcBef>
              <a:spcAft>
                <a:spcPct val="0"/>
              </a:spcAft>
            </a:pPr>
            <a:r>
              <a:rPr lang="en-US" sz="2000" dirty="0" smtClean="0">
                <a:cs typeface="Arial" charset="0"/>
              </a:rPr>
              <a:t>Reduce side join</a:t>
            </a:r>
          </a:p>
          <a:p>
            <a:pPr marL="914400" lvl="2" indent="-228600">
              <a:spcBef>
                <a:spcPct val="0"/>
              </a:spcBef>
              <a:spcAft>
                <a:spcPct val="0"/>
              </a:spcAft>
              <a:buFont typeface="Wingdings" pitchFamily="2" charset="2"/>
              <a:buChar char="§"/>
            </a:pPr>
            <a:r>
              <a:rPr lang="en-US" dirty="0" smtClean="0">
                <a:latin typeface="Arial" charset="0"/>
              </a:rPr>
              <a:t>Mapper reads the tables and emits the join key and join value</a:t>
            </a:r>
          </a:p>
          <a:p>
            <a:pPr marL="914400" lvl="2" indent="-228600">
              <a:spcBef>
                <a:spcPct val="0"/>
              </a:spcBef>
              <a:spcAft>
                <a:spcPct val="0"/>
              </a:spcAft>
              <a:buFont typeface="Wingdings" pitchFamily="2" charset="2"/>
              <a:buChar char="§"/>
            </a:pPr>
            <a:r>
              <a:rPr lang="en-US" dirty="0" smtClean="0">
                <a:latin typeface="Arial" charset="0"/>
              </a:rPr>
              <a:t>Reducer performs the actual join</a:t>
            </a:r>
            <a:endParaRPr lang="en-US" dirty="0">
              <a:latin typeface="Arial" charset="0"/>
            </a:endParaRPr>
          </a:p>
        </p:txBody>
      </p:sp>
      <p:sp>
        <p:nvSpPr>
          <p:cNvPr id="4" name="Rectangle 3"/>
          <p:cNvSpPr/>
          <p:nvPr/>
        </p:nvSpPr>
        <p:spPr>
          <a:xfrm>
            <a:off x="1736359" y="2214419"/>
            <a:ext cx="2039938" cy="704288"/>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1400" dirty="0"/>
              <a:t>SELECT * FROM A JOIN B ON A.Value=B.value</a:t>
            </a:r>
          </a:p>
        </p:txBody>
      </p:sp>
      <p:sp>
        <p:nvSpPr>
          <p:cNvPr id="5" name="Rounded Rectangle 4"/>
          <p:cNvSpPr/>
          <p:nvPr/>
        </p:nvSpPr>
        <p:spPr>
          <a:xfrm>
            <a:off x="3635351" y="2925489"/>
            <a:ext cx="1927274" cy="442920"/>
          </a:xfrm>
          <a:prstGeom prst="round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dirty="0"/>
              <a:t>Map Reduce Task</a:t>
            </a:r>
          </a:p>
        </p:txBody>
      </p:sp>
      <p:sp>
        <p:nvSpPr>
          <p:cNvPr id="6" name="Rectangle 5"/>
          <p:cNvSpPr/>
          <p:nvPr/>
        </p:nvSpPr>
        <p:spPr>
          <a:xfrm>
            <a:off x="2515822" y="3575931"/>
            <a:ext cx="873125" cy="541337"/>
          </a:xfrm>
          <a:prstGeom prst="rect">
            <a:avLst/>
          </a:prstGeom>
        </p:spPr>
        <p:style>
          <a:lnRef idx="1">
            <a:schemeClr val="dk1"/>
          </a:lnRef>
          <a:fillRef idx="2">
            <a:schemeClr val="dk1"/>
          </a:fillRef>
          <a:effectRef idx="1">
            <a:schemeClr val="dk1"/>
          </a:effectRef>
          <a:fontRef idx="minor">
            <a:schemeClr val="dk1"/>
          </a:fontRef>
        </p:style>
        <p:txBody>
          <a:bodyPr anchor="ctr"/>
          <a:lstStyle/>
          <a:p>
            <a:pPr algn="ctr">
              <a:defRPr/>
            </a:pPr>
            <a:r>
              <a:rPr lang="en-US" dirty="0"/>
              <a:t>Table A</a:t>
            </a:r>
          </a:p>
        </p:txBody>
      </p:sp>
      <p:sp>
        <p:nvSpPr>
          <p:cNvPr id="8" name="Rectangle 7"/>
          <p:cNvSpPr/>
          <p:nvPr/>
        </p:nvSpPr>
        <p:spPr>
          <a:xfrm>
            <a:off x="6146434" y="3507668"/>
            <a:ext cx="873125" cy="484188"/>
          </a:xfrm>
          <a:prstGeom prst="rect">
            <a:avLst/>
          </a:prstGeom>
        </p:spPr>
        <p:style>
          <a:lnRef idx="1">
            <a:schemeClr val="dk1"/>
          </a:lnRef>
          <a:fillRef idx="2">
            <a:schemeClr val="dk1"/>
          </a:fillRef>
          <a:effectRef idx="1">
            <a:schemeClr val="dk1"/>
          </a:effectRef>
          <a:fontRef idx="minor">
            <a:schemeClr val="dk1"/>
          </a:fontRef>
        </p:style>
        <p:txBody>
          <a:bodyPr anchor="ctr"/>
          <a:lstStyle/>
          <a:p>
            <a:pPr algn="ctr">
              <a:defRPr/>
            </a:pPr>
            <a:r>
              <a:rPr lang="en-US" dirty="0"/>
              <a:t>Table B</a:t>
            </a:r>
          </a:p>
        </p:txBody>
      </p:sp>
      <p:graphicFrame>
        <p:nvGraphicFramePr>
          <p:cNvPr id="9" name="Table 8"/>
          <p:cNvGraphicFramePr>
            <a:graphicFrameLocks noGrp="1"/>
          </p:cNvGraphicFramePr>
          <p:nvPr>
            <p:extLst>
              <p:ext uri="{D42A27DB-BD31-4B8C-83A1-F6EECF244321}">
                <p14:modId xmlns:p14="http://schemas.microsoft.com/office/powerpoint/2010/main" val="2993377819"/>
              </p:ext>
            </p:extLst>
          </p:nvPr>
        </p:nvGraphicFramePr>
        <p:xfrm>
          <a:off x="3666759" y="3601331"/>
          <a:ext cx="1025237" cy="1112520"/>
        </p:xfrm>
        <a:graphic>
          <a:graphicData uri="http://schemas.openxmlformats.org/drawingml/2006/table">
            <a:tbl>
              <a:tblPr firstRow="1" bandRow="1">
                <a:tableStyleId>{21E4AEA4-8DFA-4A89-87EB-49C32662AFE0}</a:tableStyleId>
              </a:tblPr>
              <a:tblGrid>
                <a:gridCol w="1025237"/>
              </a:tblGrid>
              <a:tr h="370840">
                <a:tc>
                  <a:txBody>
                    <a:bodyPr/>
                    <a:lstStyle/>
                    <a:p>
                      <a:r>
                        <a:rPr lang="en-US" dirty="0" smtClean="0">
                          <a:solidFill>
                            <a:schemeClr val="tx1"/>
                          </a:solidFill>
                        </a:rPr>
                        <a:t>Mapper</a:t>
                      </a:r>
                      <a:endParaRPr lang="en-US" dirty="0">
                        <a:solidFill>
                          <a:schemeClr val="tx1"/>
                        </a:solidFill>
                      </a:endParaRPr>
                    </a:p>
                  </a:txBody>
                  <a:tcPr/>
                </a:tc>
              </a:tr>
              <a:tr h="370840">
                <a:tc>
                  <a:txBody>
                    <a:bodyPr/>
                    <a:lstStyle/>
                    <a:p>
                      <a:r>
                        <a:rPr lang="en-US" dirty="0" smtClean="0"/>
                        <a:t>Mapper</a:t>
                      </a:r>
                      <a:endParaRPr lang="en-US" dirty="0"/>
                    </a:p>
                  </a:txBody>
                  <a:tcPr/>
                </a:tc>
              </a:tr>
              <a:tr h="370840">
                <a:tc>
                  <a:txBody>
                    <a:bodyPr/>
                    <a:lstStyle/>
                    <a:p>
                      <a:r>
                        <a:rPr lang="en-US" dirty="0" smtClean="0"/>
                        <a:t>Mapper</a:t>
                      </a:r>
                      <a:endParaRPr lang="en-US" dirty="0"/>
                    </a:p>
                  </a:txBody>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185420859"/>
              </p:ext>
            </p:extLst>
          </p:nvPr>
        </p:nvGraphicFramePr>
        <p:xfrm>
          <a:off x="4954222" y="3588631"/>
          <a:ext cx="1025237" cy="1112520"/>
        </p:xfrm>
        <a:graphic>
          <a:graphicData uri="http://schemas.openxmlformats.org/drawingml/2006/table">
            <a:tbl>
              <a:tblPr firstRow="1" bandRow="1">
                <a:tableStyleId>{21E4AEA4-8DFA-4A89-87EB-49C32662AFE0}</a:tableStyleId>
              </a:tblPr>
              <a:tblGrid>
                <a:gridCol w="1025237"/>
              </a:tblGrid>
              <a:tr h="370840">
                <a:tc>
                  <a:txBody>
                    <a:bodyPr/>
                    <a:lstStyle/>
                    <a:p>
                      <a:r>
                        <a:rPr lang="en-US" dirty="0" smtClean="0">
                          <a:solidFill>
                            <a:schemeClr val="tx1"/>
                          </a:solidFill>
                        </a:rPr>
                        <a:t>Mapper</a:t>
                      </a:r>
                      <a:endParaRPr lang="en-US" dirty="0">
                        <a:solidFill>
                          <a:schemeClr val="tx1"/>
                        </a:solidFill>
                      </a:endParaRPr>
                    </a:p>
                  </a:txBody>
                  <a:tcPr/>
                </a:tc>
              </a:tr>
              <a:tr h="370840">
                <a:tc>
                  <a:txBody>
                    <a:bodyPr/>
                    <a:lstStyle/>
                    <a:p>
                      <a:r>
                        <a:rPr lang="en-US" dirty="0" smtClean="0"/>
                        <a:t>Mapper</a:t>
                      </a:r>
                      <a:endParaRPr lang="en-US" dirty="0"/>
                    </a:p>
                  </a:txBody>
                  <a:tcPr/>
                </a:tc>
              </a:tr>
              <a:tr h="370840">
                <a:tc>
                  <a:txBody>
                    <a:bodyPr/>
                    <a:lstStyle/>
                    <a:p>
                      <a:r>
                        <a:rPr lang="en-US" dirty="0" smtClean="0"/>
                        <a:t>Mapper</a:t>
                      </a:r>
                      <a:endParaRPr lang="en-US" dirty="0"/>
                    </a:p>
                  </a:txBody>
                  <a:tcPr/>
                </a:tc>
              </a:tr>
            </a:tbl>
          </a:graphicData>
        </a:graphic>
      </p:graphicFrame>
      <p:sp>
        <p:nvSpPr>
          <p:cNvPr id="12" name="Rectangle 11"/>
          <p:cNvSpPr/>
          <p:nvPr/>
        </p:nvSpPr>
        <p:spPr>
          <a:xfrm>
            <a:off x="3611197" y="5045956"/>
            <a:ext cx="2520950" cy="373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Shuffle and Sort</a:t>
            </a:r>
          </a:p>
        </p:txBody>
      </p:sp>
      <p:sp>
        <p:nvSpPr>
          <p:cNvPr id="13" name="Rectangle 12"/>
          <p:cNvSpPr/>
          <p:nvPr/>
        </p:nvSpPr>
        <p:spPr>
          <a:xfrm>
            <a:off x="3915997" y="5779381"/>
            <a:ext cx="1855787" cy="4714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Reducer</a:t>
            </a:r>
          </a:p>
        </p:txBody>
      </p:sp>
      <p:cxnSp>
        <p:nvCxnSpPr>
          <p:cNvPr id="15" name="Straight Arrow Connector 14"/>
          <p:cNvCxnSpPr/>
          <p:nvPr/>
        </p:nvCxnSpPr>
        <p:spPr>
          <a:xfrm>
            <a:off x="3776297" y="2609143"/>
            <a:ext cx="714374" cy="0"/>
          </a:xfrm>
          <a:prstGeom prst="straightConnector1">
            <a:avLst/>
          </a:prstGeom>
          <a:ln>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4504165" y="3396543"/>
            <a:ext cx="103983" cy="1793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4927234" y="3369556"/>
            <a:ext cx="360363" cy="2063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2978150" y="4109332"/>
            <a:ext cx="657201"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10800000" flipV="1">
            <a:off x="5994034" y="4061706"/>
            <a:ext cx="457200" cy="2762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16200000" flipV="1">
            <a:off x="4323984" y="4718931"/>
            <a:ext cx="333375" cy="2921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2" idx="0"/>
          </p:cNvCxnSpPr>
          <p:nvPr/>
        </p:nvCxnSpPr>
        <p:spPr>
          <a:xfrm rot="5400000" flipH="1" flipV="1">
            <a:off x="4878816" y="4719724"/>
            <a:ext cx="319088" cy="3333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rot="16200000" flipV="1">
            <a:off x="4345415" y="5488075"/>
            <a:ext cx="360363" cy="2222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rot="5400000" flipH="1" flipV="1">
            <a:off x="5024865" y="5502363"/>
            <a:ext cx="346075" cy="20796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53289" name="Picture 10"/>
          <p:cNvPicPr>
            <a:picLocks noChangeAspect="1" noChangeArrowheads="1"/>
          </p:cNvPicPr>
          <p:nvPr/>
        </p:nvPicPr>
        <p:blipFill>
          <a:blip r:embed="rId2"/>
          <a:srcRect/>
          <a:stretch>
            <a:fillRect/>
          </a:stretch>
        </p:blipFill>
        <p:spPr bwMode="auto">
          <a:xfrm>
            <a:off x="4891214" y="1947648"/>
            <a:ext cx="803275" cy="814388"/>
          </a:xfrm>
          <a:prstGeom prst="rect">
            <a:avLst/>
          </a:prstGeom>
          <a:noFill/>
          <a:ln w="9525">
            <a:noFill/>
            <a:miter lim="800000"/>
            <a:headEnd/>
            <a:tailEnd/>
          </a:ln>
        </p:spPr>
      </p:pic>
      <p:cxnSp>
        <p:nvCxnSpPr>
          <p:cNvPr id="40" name="Straight Arrow Connector 39"/>
          <p:cNvCxnSpPr/>
          <p:nvPr/>
        </p:nvCxnSpPr>
        <p:spPr>
          <a:xfrm flipH="1">
            <a:off x="4871672" y="2507543"/>
            <a:ext cx="179388" cy="41116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7919083"/>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a:xfrm>
            <a:off x="1365813" y="231494"/>
            <a:ext cx="7478151" cy="971903"/>
          </a:xfrm>
        </p:spPr>
        <p:txBody>
          <a:bodyPr/>
          <a:lstStyle/>
          <a:p>
            <a:r>
              <a:rPr sz="2800" dirty="0" smtClean="0">
                <a:latin typeface="Arial" charset="0"/>
              </a:rPr>
              <a:t>Join Optimization</a:t>
            </a:r>
          </a:p>
        </p:txBody>
      </p:sp>
      <p:sp>
        <p:nvSpPr>
          <p:cNvPr id="54275" name="Text Placeholder 2"/>
          <p:cNvSpPr>
            <a:spLocks noGrp="1"/>
          </p:cNvSpPr>
          <p:nvPr>
            <p:ph type="body" sz="quarter" idx="10"/>
          </p:nvPr>
        </p:nvSpPr>
        <p:spPr>
          <a:xfrm>
            <a:off x="578734" y="1103585"/>
            <a:ext cx="8375761" cy="2523768"/>
          </a:xfrm>
        </p:spPr>
        <p:txBody>
          <a:bodyPr/>
          <a:lstStyle/>
          <a:p>
            <a:pPr lvl="1">
              <a:spcBef>
                <a:spcPct val="0"/>
              </a:spcBef>
              <a:spcAft>
                <a:spcPct val="0"/>
              </a:spcAft>
            </a:pPr>
            <a:r>
              <a:rPr lang="en-US" sz="2000" dirty="0" smtClean="0">
                <a:cs typeface="Arial" charset="0"/>
              </a:rPr>
              <a:t>Map-side join</a:t>
            </a:r>
          </a:p>
          <a:p>
            <a:pPr marL="914400" lvl="2" indent="-228600">
              <a:spcBef>
                <a:spcPct val="0"/>
              </a:spcBef>
              <a:spcAft>
                <a:spcPct val="0"/>
              </a:spcAft>
              <a:buFont typeface="Wingdings" pitchFamily="2" charset="2"/>
              <a:buChar char="§"/>
            </a:pPr>
            <a:r>
              <a:rPr lang="en-US" dirty="0" smtClean="0">
                <a:latin typeface="Arial" charset="0"/>
              </a:rPr>
              <a:t>Reads the smaller table to an in-memory hash table</a:t>
            </a:r>
          </a:p>
          <a:p>
            <a:pPr marL="914400" lvl="2" indent="-228600">
              <a:spcBef>
                <a:spcPct val="0"/>
              </a:spcBef>
              <a:spcAft>
                <a:spcPct val="0"/>
              </a:spcAft>
              <a:buFont typeface="Wingdings" pitchFamily="2" charset="2"/>
              <a:buChar char="§"/>
            </a:pPr>
            <a:endParaRPr lang="en-US" dirty="0" smtClean="0">
              <a:latin typeface="Arial" charset="0"/>
            </a:endParaRPr>
          </a:p>
          <a:p>
            <a:pPr marL="914400" lvl="2" indent="-228600">
              <a:spcBef>
                <a:spcPct val="0"/>
              </a:spcBef>
              <a:spcAft>
                <a:spcPct val="0"/>
              </a:spcAft>
              <a:buFont typeface="Wingdings" pitchFamily="2" charset="2"/>
              <a:buChar char="§"/>
            </a:pPr>
            <a:r>
              <a:rPr lang="en-US" dirty="0" smtClean="0">
                <a:latin typeface="Arial" charset="0"/>
              </a:rPr>
              <a:t>Each mapper gets its own copy of the hash table</a:t>
            </a:r>
          </a:p>
          <a:p>
            <a:pPr marL="914400" lvl="2" indent="-228600">
              <a:spcBef>
                <a:spcPct val="0"/>
              </a:spcBef>
              <a:spcAft>
                <a:spcPct val="0"/>
              </a:spcAft>
              <a:buFont typeface="Wingdings" pitchFamily="2" charset="2"/>
              <a:buChar char="§"/>
            </a:pPr>
            <a:endParaRPr lang="en-US" dirty="0" smtClean="0">
              <a:latin typeface="Arial" charset="0"/>
            </a:endParaRPr>
          </a:p>
          <a:p>
            <a:pPr marL="914400" lvl="2" indent="-228600">
              <a:spcBef>
                <a:spcPct val="0"/>
              </a:spcBef>
              <a:spcAft>
                <a:spcPct val="0"/>
              </a:spcAft>
              <a:buFont typeface="Wingdings" pitchFamily="2" charset="2"/>
              <a:buChar char="§"/>
            </a:pPr>
            <a:r>
              <a:rPr lang="en-US" dirty="0" smtClean="0">
                <a:latin typeface="Arial" charset="0"/>
              </a:rPr>
              <a:t>The join is performed in the mapper</a:t>
            </a:r>
          </a:p>
          <a:p>
            <a:pPr marL="914400" lvl="2" indent="-228600">
              <a:spcBef>
                <a:spcPct val="0"/>
              </a:spcBef>
              <a:spcAft>
                <a:spcPct val="0"/>
              </a:spcAft>
              <a:buFont typeface="Wingdings" pitchFamily="2" charset="2"/>
              <a:buChar char="§"/>
            </a:pPr>
            <a:endParaRPr lang="en-US" dirty="0" smtClean="0">
              <a:latin typeface="Arial" charset="0"/>
            </a:endParaRPr>
          </a:p>
          <a:p>
            <a:pPr marL="914400" lvl="2" indent="-228600">
              <a:spcBef>
                <a:spcPct val="0"/>
              </a:spcBef>
              <a:spcAft>
                <a:spcPct val="0"/>
              </a:spcAft>
              <a:buFont typeface="Wingdings" pitchFamily="2" charset="2"/>
              <a:buChar char="§"/>
            </a:pPr>
            <a:r>
              <a:rPr lang="en-US" dirty="0" smtClean="0">
                <a:latin typeface="Arial" charset="0"/>
              </a:rPr>
              <a:t>No reducer or sort and shuffle phases are required</a:t>
            </a:r>
          </a:p>
          <a:p>
            <a:pPr lvl="3">
              <a:spcBef>
                <a:spcPct val="0"/>
              </a:spcBef>
              <a:spcAft>
                <a:spcPct val="0"/>
              </a:spcAft>
            </a:pPr>
            <a:endParaRPr dirty="0" smtClean="0">
              <a:latin typeface="Arial" charset="0"/>
              <a:cs typeface="Arial" charset="0"/>
            </a:endParaRPr>
          </a:p>
        </p:txBody>
      </p:sp>
      <p:sp>
        <p:nvSpPr>
          <p:cNvPr id="4" name="Rounded Rectangle 3"/>
          <p:cNvSpPr/>
          <p:nvPr/>
        </p:nvSpPr>
        <p:spPr>
          <a:xfrm>
            <a:off x="578267" y="3766717"/>
            <a:ext cx="7963389" cy="1090314"/>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defRPr/>
            </a:pPr>
            <a:r>
              <a:rPr lang="en-US" b="1" dirty="0">
                <a:solidFill>
                  <a:schemeClr val="tx1"/>
                </a:solidFill>
                <a:latin typeface="Arial" pitchFamily="34" charset="0"/>
                <a:cs typeface="Arial" pitchFamily="34" charset="0"/>
              </a:rPr>
              <a:t>SELECT </a:t>
            </a:r>
            <a:r>
              <a:rPr lang="en-US" dirty="0">
                <a:solidFill>
                  <a:schemeClr val="tx1"/>
                </a:solidFill>
                <a:latin typeface="Arial" pitchFamily="34" charset="0"/>
                <a:cs typeface="Arial" pitchFamily="34" charset="0"/>
              </a:rPr>
              <a:t> /*+mapjoin(B)*/  *  </a:t>
            </a:r>
            <a:r>
              <a:rPr lang="en-US" b="1" dirty="0">
                <a:solidFill>
                  <a:schemeClr val="tx1"/>
                </a:solidFill>
                <a:latin typeface="Arial" pitchFamily="34" charset="0"/>
                <a:cs typeface="Arial" pitchFamily="34" charset="0"/>
              </a:rPr>
              <a:t>FROM</a:t>
            </a:r>
            <a:r>
              <a:rPr lang="en-US" dirty="0">
                <a:solidFill>
                  <a:schemeClr val="tx1"/>
                </a:solidFill>
                <a:latin typeface="Arial" pitchFamily="34" charset="0"/>
                <a:cs typeface="Arial" pitchFamily="34" charset="0"/>
              </a:rPr>
              <a:t>  A  </a:t>
            </a:r>
            <a:r>
              <a:rPr lang="en-US" b="1" dirty="0">
                <a:solidFill>
                  <a:schemeClr val="tx1"/>
                </a:solidFill>
                <a:latin typeface="Arial" pitchFamily="34" charset="0"/>
                <a:cs typeface="Arial" pitchFamily="34" charset="0"/>
              </a:rPr>
              <a:t>JOIN</a:t>
            </a:r>
            <a:r>
              <a:rPr lang="en-US" dirty="0">
                <a:solidFill>
                  <a:schemeClr val="tx1"/>
                </a:solidFill>
                <a:latin typeface="Arial" pitchFamily="34" charset="0"/>
                <a:cs typeface="Arial" pitchFamily="34" charset="0"/>
              </a:rPr>
              <a:t>  B </a:t>
            </a:r>
            <a:r>
              <a:rPr lang="en-US" b="1" dirty="0">
                <a:solidFill>
                  <a:schemeClr val="tx1"/>
                </a:solidFill>
                <a:latin typeface="Arial" pitchFamily="34" charset="0"/>
                <a:cs typeface="Arial" pitchFamily="34" charset="0"/>
              </a:rPr>
              <a:t>ON </a:t>
            </a:r>
          </a:p>
          <a:p>
            <a:pPr>
              <a:defRPr/>
            </a:pPr>
            <a:r>
              <a:rPr lang="en-US" dirty="0">
                <a:solidFill>
                  <a:schemeClr val="tx1"/>
                </a:solidFill>
                <a:latin typeface="Arial" pitchFamily="34" charset="0"/>
                <a:cs typeface="Arial" pitchFamily="34" charset="0"/>
              </a:rPr>
              <a:t>A.Value = B.Value;</a:t>
            </a:r>
          </a:p>
        </p:txBody>
      </p:sp>
    </p:spTree>
    <p:extLst>
      <p:ext uri="{BB962C8B-B14F-4D97-AF65-F5344CB8AC3E}">
        <p14:creationId xmlns:p14="http://schemas.microsoft.com/office/powerpoint/2010/main" val="1814489217"/>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a:xfrm>
            <a:off x="1388962" y="231494"/>
            <a:ext cx="7455001" cy="910593"/>
          </a:xfrm>
        </p:spPr>
        <p:txBody>
          <a:bodyPr/>
          <a:lstStyle/>
          <a:p>
            <a:r>
              <a:rPr sz="2800" dirty="0" smtClean="0">
                <a:latin typeface="Arial" charset="0"/>
              </a:rPr>
              <a:t>Map-side v/s Reduce-side Joins</a:t>
            </a:r>
          </a:p>
        </p:txBody>
      </p:sp>
      <p:sp>
        <p:nvSpPr>
          <p:cNvPr id="76803" name="Text Placeholder 2"/>
          <p:cNvSpPr>
            <a:spLocks noGrp="1"/>
          </p:cNvSpPr>
          <p:nvPr>
            <p:ph type="body" sz="quarter" idx="10"/>
          </p:nvPr>
        </p:nvSpPr>
        <p:spPr>
          <a:xfrm>
            <a:off x="578734" y="1233774"/>
            <a:ext cx="8279979" cy="4493538"/>
          </a:xfrm>
        </p:spPr>
        <p:txBody>
          <a:bodyPr/>
          <a:lstStyle/>
          <a:p>
            <a:pPr lvl="1">
              <a:spcBef>
                <a:spcPct val="0"/>
              </a:spcBef>
              <a:spcAft>
                <a:spcPct val="0"/>
              </a:spcAft>
            </a:pPr>
            <a:r>
              <a:rPr lang="en-US" sz="2000" dirty="0">
                <a:cs typeface="Arial" charset="0"/>
              </a:rPr>
              <a:t>There are two fundamental ways to join dataset in </a:t>
            </a:r>
            <a:r>
              <a:rPr lang="en-US" sz="2000" dirty="0" err="1">
                <a:cs typeface="Arial" charset="0"/>
              </a:rPr>
              <a:t>MapReduce</a:t>
            </a:r>
            <a:endParaRPr lang="en-US" sz="2000" dirty="0">
              <a:cs typeface="Arial" charset="0"/>
            </a:endParaRPr>
          </a:p>
          <a:p>
            <a:pPr marL="914400" lvl="2" indent="-228600">
              <a:spcBef>
                <a:spcPct val="0"/>
              </a:spcBef>
              <a:spcAft>
                <a:spcPct val="0"/>
              </a:spcAft>
              <a:buFont typeface="Wingdings" pitchFamily="2" charset="2"/>
              <a:buChar char="§"/>
            </a:pPr>
            <a:r>
              <a:rPr lang="en-US" dirty="0" smtClean="0">
                <a:latin typeface="Arial" charset="0"/>
              </a:rPr>
              <a:t>Map-side join</a:t>
            </a:r>
          </a:p>
          <a:p>
            <a:pPr marL="914400" lvl="2" indent="-228600">
              <a:spcBef>
                <a:spcPct val="0"/>
              </a:spcBef>
              <a:spcAft>
                <a:spcPct val="0"/>
              </a:spcAft>
              <a:buFont typeface="Wingdings" pitchFamily="2" charset="2"/>
              <a:buChar char="§"/>
            </a:pPr>
            <a:endParaRPr lang="en-US" dirty="0" smtClean="0">
              <a:latin typeface="Arial" charset="0"/>
            </a:endParaRPr>
          </a:p>
          <a:p>
            <a:pPr marL="914400" lvl="2" indent="-228600">
              <a:spcBef>
                <a:spcPct val="0"/>
              </a:spcBef>
              <a:spcAft>
                <a:spcPct val="0"/>
              </a:spcAft>
              <a:buFont typeface="Wingdings" pitchFamily="2" charset="2"/>
              <a:buChar char="§"/>
            </a:pPr>
            <a:r>
              <a:rPr lang="en-US" dirty="0" smtClean="0">
                <a:latin typeface="Arial" charset="0"/>
              </a:rPr>
              <a:t>Reducer-side join</a:t>
            </a:r>
            <a:endParaRPr lang="en-US" dirty="0">
              <a:latin typeface="Arial" charset="0"/>
            </a:endParaRPr>
          </a:p>
          <a:p>
            <a:pPr lvl="2">
              <a:spcBef>
                <a:spcPct val="0"/>
              </a:spcBef>
              <a:spcAft>
                <a:spcPct val="0"/>
              </a:spcAft>
              <a:buFont typeface="Wingdings" pitchFamily="2" charset="2"/>
              <a:buChar char="§"/>
            </a:pPr>
            <a:endParaRPr lang="en-US" dirty="0" smtClean="0">
              <a:latin typeface="Arial" charset="0"/>
              <a:cs typeface="Arial" charset="0"/>
            </a:endParaRPr>
          </a:p>
          <a:p>
            <a:pPr lvl="1">
              <a:spcBef>
                <a:spcPct val="0"/>
              </a:spcBef>
              <a:spcAft>
                <a:spcPct val="0"/>
              </a:spcAft>
            </a:pPr>
            <a:r>
              <a:rPr lang="en-IN" sz="2000" dirty="0">
                <a:cs typeface="Arial" charset="0"/>
              </a:rPr>
              <a:t>Map-side Joins</a:t>
            </a:r>
          </a:p>
          <a:p>
            <a:pPr marL="914400" lvl="2" indent="-228600">
              <a:spcBef>
                <a:spcPct val="0"/>
              </a:spcBef>
              <a:spcAft>
                <a:spcPct val="0"/>
              </a:spcAft>
              <a:buFont typeface="Wingdings" pitchFamily="2" charset="2"/>
              <a:buChar char="§"/>
            </a:pPr>
            <a:r>
              <a:rPr lang="en-IN" dirty="0">
                <a:latin typeface="Arial" charset="0"/>
              </a:rPr>
              <a:t>Function similar to an RDBMS </a:t>
            </a:r>
            <a:r>
              <a:rPr lang="en-IN" dirty="0" smtClean="0">
                <a:latin typeface="Arial" charset="0"/>
              </a:rPr>
              <a:t>joins</a:t>
            </a:r>
          </a:p>
          <a:p>
            <a:pPr marL="914400" lvl="2" indent="-228600">
              <a:spcBef>
                <a:spcPct val="0"/>
              </a:spcBef>
              <a:spcAft>
                <a:spcPct val="0"/>
              </a:spcAft>
              <a:buFont typeface="Wingdings" pitchFamily="2" charset="2"/>
              <a:buChar char="§"/>
            </a:pPr>
            <a:endParaRPr lang="en-IN" dirty="0">
              <a:latin typeface="Arial" charset="0"/>
            </a:endParaRPr>
          </a:p>
          <a:p>
            <a:pPr marL="914400" lvl="2" indent="-228600">
              <a:spcBef>
                <a:spcPct val="0"/>
              </a:spcBef>
              <a:spcAft>
                <a:spcPct val="0"/>
              </a:spcAft>
              <a:buFont typeface="Wingdings" pitchFamily="2" charset="2"/>
              <a:buChar char="§"/>
            </a:pPr>
            <a:r>
              <a:rPr lang="en-IN" dirty="0">
                <a:latin typeface="Arial" charset="0"/>
              </a:rPr>
              <a:t>Scans the smaller table in memory for each record found in the larger </a:t>
            </a:r>
            <a:r>
              <a:rPr lang="en-IN" dirty="0" smtClean="0">
                <a:latin typeface="Arial" charset="0"/>
              </a:rPr>
              <a:t>table</a:t>
            </a:r>
          </a:p>
          <a:p>
            <a:pPr marL="914400" lvl="2" indent="-228600">
              <a:spcBef>
                <a:spcPct val="0"/>
              </a:spcBef>
              <a:spcAft>
                <a:spcPct val="0"/>
              </a:spcAft>
              <a:buFont typeface="Wingdings" pitchFamily="2" charset="2"/>
              <a:buChar char="§"/>
            </a:pPr>
            <a:endParaRPr lang="en-IN" dirty="0">
              <a:latin typeface="Arial" charset="0"/>
            </a:endParaRPr>
          </a:p>
          <a:p>
            <a:pPr marL="914400" lvl="2" indent="-228600">
              <a:spcBef>
                <a:spcPct val="0"/>
              </a:spcBef>
              <a:spcAft>
                <a:spcPct val="0"/>
              </a:spcAft>
              <a:buFont typeface="Wingdings" pitchFamily="2" charset="2"/>
              <a:buChar char="§"/>
            </a:pPr>
            <a:r>
              <a:rPr lang="en-IN" dirty="0">
                <a:latin typeface="Arial" charset="0"/>
              </a:rPr>
              <a:t>Smaller table is shipped with the job, replicated and loaded into memory </a:t>
            </a:r>
            <a:endParaRPr lang="en-IN" dirty="0" smtClean="0">
              <a:latin typeface="Arial" charset="0"/>
            </a:endParaRPr>
          </a:p>
          <a:p>
            <a:pPr marL="914400" lvl="2" indent="-228600">
              <a:spcBef>
                <a:spcPct val="0"/>
              </a:spcBef>
              <a:spcAft>
                <a:spcPct val="0"/>
              </a:spcAft>
              <a:buFont typeface="Wingdings" pitchFamily="2" charset="2"/>
              <a:buChar char="§"/>
            </a:pPr>
            <a:endParaRPr lang="en-IN" dirty="0">
              <a:latin typeface="Arial" charset="0"/>
            </a:endParaRPr>
          </a:p>
          <a:p>
            <a:pPr marL="914400" lvl="2" indent="-228600">
              <a:spcBef>
                <a:spcPct val="0"/>
              </a:spcBef>
              <a:spcAft>
                <a:spcPct val="0"/>
              </a:spcAft>
              <a:buFont typeface="Wingdings" pitchFamily="2" charset="2"/>
              <a:buChar char="§"/>
            </a:pPr>
            <a:r>
              <a:rPr lang="en-IN" dirty="0">
                <a:latin typeface="Arial" charset="0"/>
              </a:rPr>
              <a:t>Larger table can be filtered in the </a:t>
            </a:r>
            <a:r>
              <a:rPr lang="en-IN" dirty="0" err="1">
                <a:latin typeface="Arial" charset="0"/>
              </a:rPr>
              <a:t>mapper</a:t>
            </a:r>
            <a:endParaRPr lang="en-IN" dirty="0">
              <a:latin typeface="Arial" charset="0"/>
            </a:endParaRPr>
          </a:p>
          <a:p>
            <a:pPr marL="1539875" lvl="2" indent="-220663">
              <a:spcBef>
                <a:spcPct val="0"/>
              </a:spcBef>
              <a:spcAft>
                <a:spcPct val="0"/>
              </a:spcAft>
              <a:buFont typeface="Wingdings" pitchFamily="2" charset="2"/>
              <a:buChar char="§"/>
            </a:pPr>
            <a:r>
              <a:rPr lang="en-IN" dirty="0">
                <a:latin typeface="Arial" charset="0"/>
              </a:rPr>
              <a:t>i.e. if there is no row match the row isn’t sent across the network to the reducer</a:t>
            </a:r>
          </a:p>
        </p:txBody>
      </p:sp>
    </p:spTree>
    <p:extLst>
      <p:ext uri="{BB962C8B-B14F-4D97-AF65-F5344CB8AC3E}">
        <p14:creationId xmlns:p14="http://schemas.microsoft.com/office/powerpoint/2010/main" val="2871083219"/>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a:xfrm>
            <a:off x="1388962" y="231494"/>
            <a:ext cx="7455001" cy="896079"/>
          </a:xfrm>
        </p:spPr>
        <p:txBody>
          <a:bodyPr/>
          <a:lstStyle/>
          <a:p>
            <a:r>
              <a:rPr sz="2800" dirty="0" smtClean="0">
                <a:latin typeface="Arial" charset="0"/>
              </a:rPr>
              <a:t>Map- side v/s Reduce- side Joins (cont’d)</a:t>
            </a:r>
          </a:p>
        </p:txBody>
      </p:sp>
      <p:sp>
        <p:nvSpPr>
          <p:cNvPr id="77827" name="Text Placeholder 2"/>
          <p:cNvSpPr>
            <a:spLocks noGrp="1"/>
          </p:cNvSpPr>
          <p:nvPr>
            <p:ph type="body" sz="quarter" idx="10"/>
          </p:nvPr>
        </p:nvSpPr>
        <p:spPr>
          <a:xfrm>
            <a:off x="567159" y="1213566"/>
            <a:ext cx="8268404" cy="4493538"/>
          </a:xfrm>
        </p:spPr>
        <p:txBody>
          <a:bodyPr/>
          <a:lstStyle/>
          <a:p>
            <a:pPr lvl="1">
              <a:spcBef>
                <a:spcPct val="0"/>
              </a:spcBef>
              <a:spcAft>
                <a:spcPct val="0"/>
              </a:spcAft>
            </a:pPr>
            <a:r>
              <a:rPr lang="en-US" sz="2000" dirty="0" smtClean="0">
                <a:cs typeface="Arial" charset="0"/>
              </a:rPr>
              <a:t>Pros</a:t>
            </a:r>
          </a:p>
          <a:p>
            <a:pPr marL="914400" lvl="2" indent="-228600">
              <a:spcBef>
                <a:spcPct val="0"/>
              </a:spcBef>
              <a:spcAft>
                <a:spcPct val="0"/>
              </a:spcAft>
              <a:buFont typeface="Wingdings" pitchFamily="2" charset="2"/>
              <a:buChar char="§"/>
            </a:pPr>
            <a:r>
              <a:rPr lang="en-US" dirty="0" smtClean="0">
                <a:latin typeface="Arial" charset="0"/>
              </a:rPr>
              <a:t>More efficient, but requires one dataset to be small enough to be held in the memory</a:t>
            </a:r>
          </a:p>
          <a:p>
            <a:pPr lvl="1">
              <a:spcBef>
                <a:spcPct val="0"/>
              </a:spcBef>
              <a:spcAft>
                <a:spcPct val="0"/>
              </a:spcAft>
            </a:pPr>
            <a:r>
              <a:rPr lang="en-IN" sz="2000" dirty="0">
                <a:cs typeface="Arial" charset="0"/>
              </a:rPr>
              <a:t>Cons</a:t>
            </a:r>
          </a:p>
          <a:p>
            <a:pPr marL="914400" lvl="2" indent="-228600">
              <a:spcBef>
                <a:spcPct val="0"/>
              </a:spcBef>
              <a:spcAft>
                <a:spcPct val="0"/>
              </a:spcAft>
              <a:buFont typeface="Wingdings" pitchFamily="2" charset="2"/>
              <a:buChar char="§"/>
            </a:pPr>
            <a:r>
              <a:rPr lang="en-IN" dirty="0">
                <a:latin typeface="Arial" charset="0"/>
              </a:rPr>
              <a:t>All data is shipped over the network to the </a:t>
            </a:r>
            <a:r>
              <a:rPr lang="en-IN" dirty="0" smtClean="0">
                <a:latin typeface="Arial" charset="0"/>
              </a:rPr>
              <a:t>reducers</a:t>
            </a:r>
          </a:p>
          <a:p>
            <a:pPr marL="914400" lvl="2" indent="-228600">
              <a:spcBef>
                <a:spcPct val="0"/>
              </a:spcBef>
              <a:spcAft>
                <a:spcPct val="0"/>
              </a:spcAft>
              <a:buFont typeface="Wingdings" pitchFamily="2" charset="2"/>
              <a:buChar char="§"/>
            </a:pPr>
            <a:endParaRPr lang="en-IN" dirty="0">
              <a:latin typeface="Arial" charset="0"/>
            </a:endParaRPr>
          </a:p>
          <a:p>
            <a:pPr marL="914400" lvl="2" indent="-228600">
              <a:spcBef>
                <a:spcPct val="0"/>
              </a:spcBef>
              <a:spcAft>
                <a:spcPct val="0"/>
              </a:spcAft>
              <a:buFont typeface="Wingdings" pitchFamily="2" charset="2"/>
              <a:buChar char="§"/>
            </a:pPr>
            <a:r>
              <a:rPr lang="en-IN" dirty="0">
                <a:latin typeface="Arial" charset="0"/>
              </a:rPr>
              <a:t>Wasteful for inner joins where there are few matches between </a:t>
            </a:r>
            <a:r>
              <a:rPr lang="en-IN" dirty="0" smtClean="0">
                <a:latin typeface="Arial" charset="0"/>
              </a:rPr>
              <a:t>tables</a:t>
            </a:r>
          </a:p>
          <a:p>
            <a:pPr marL="914400" lvl="2" indent="-228600">
              <a:spcBef>
                <a:spcPct val="0"/>
              </a:spcBef>
              <a:spcAft>
                <a:spcPct val="0"/>
              </a:spcAft>
              <a:buFont typeface="Wingdings" pitchFamily="2" charset="2"/>
              <a:buChar char="§"/>
            </a:pPr>
            <a:endParaRPr lang="en-IN" dirty="0">
              <a:latin typeface="Arial" charset="0"/>
            </a:endParaRPr>
          </a:p>
          <a:p>
            <a:pPr marL="914400" lvl="2" indent="-228600">
              <a:spcBef>
                <a:spcPct val="0"/>
              </a:spcBef>
              <a:spcAft>
                <a:spcPct val="0"/>
              </a:spcAft>
              <a:buFont typeface="Wingdings" pitchFamily="2" charset="2"/>
              <a:buChar char="§"/>
            </a:pPr>
            <a:r>
              <a:rPr lang="en-IN" dirty="0">
                <a:latin typeface="Arial" charset="0"/>
              </a:rPr>
              <a:t>Previous versions of Hive needed to be told if they could use Map-side join via a ‘hint</a:t>
            </a:r>
            <a:r>
              <a:rPr lang="en-IN" dirty="0" smtClean="0">
                <a:latin typeface="Arial" charset="0"/>
              </a:rPr>
              <a:t>’</a:t>
            </a:r>
          </a:p>
          <a:p>
            <a:pPr marL="914400" lvl="2" indent="-228600">
              <a:spcBef>
                <a:spcPct val="0"/>
              </a:spcBef>
              <a:spcAft>
                <a:spcPct val="0"/>
              </a:spcAft>
              <a:buFont typeface="Wingdings" pitchFamily="2" charset="2"/>
              <a:buChar char="§"/>
            </a:pPr>
            <a:endParaRPr lang="en-IN" dirty="0">
              <a:latin typeface="Arial" charset="0"/>
            </a:endParaRPr>
          </a:p>
          <a:p>
            <a:pPr marL="914400" lvl="2" indent="-228600">
              <a:spcBef>
                <a:spcPct val="0"/>
              </a:spcBef>
              <a:spcAft>
                <a:spcPct val="0"/>
              </a:spcAft>
              <a:buFont typeface="Wingdings" pitchFamily="2" charset="2"/>
              <a:buChar char="§"/>
            </a:pPr>
            <a:r>
              <a:rPr lang="en-IN" dirty="0">
                <a:latin typeface="Arial" charset="0"/>
              </a:rPr>
              <a:t>An extra clause in the </a:t>
            </a:r>
            <a:r>
              <a:rPr lang="en-IN" dirty="0" err="1">
                <a:latin typeface="Arial" charset="0"/>
              </a:rPr>
              <a:t>HiveQL</a:t>
            </a:r>
            <a:r>
              <a:rPr lang="en-IN" dirty="0">
                <a:latin typeface="Arial" charset="0"/>
              </a:rPr>
              <a:t> </a:t>
            </a:r>
            <a:r>
              <a:rPr lang="en-IN" dirty="0" smtClean="0">
                <a:latin typeface="Arial" charset="0"/>
              </a:rPr>
              <a:t>query</a:t>
            </a:r>
          </a:p>
          <a:p>
            <a:pPr marL="914400" lvl="2" indent="-228600">
              <a:spcBef>
                <a:spcPct val="0"/>
              </a:spcBef>
              <a:spcAft>
                <a:spcPct val="0"/>
              </a:spcAft>
              <a:buFont typeface="Wingdings" pitchFamily="2" charset="2"/>
              <a:buChar char="§"/>
            </a:pPr>
            <a:endParaRPr lang="en-IN" dirty="0">
              <a:latin typeface="Arial" charset="0"/>
            </a:endParaRPr>
          </a:p>
          <a:p>
            <a:pPr marL="914400" lvl="2" indent="-228600">
              <a:spcBef>
                <a:spcPct val="0"/>
              </a:spcBef>
              <a:spcAft>
                <a:spcPct val="0"/>
              </a:spcAft>
              <a:buFont typeface="Wingdings" pitchFamily="2" charset="2"/>
              <a:buChar char="§"/>
            </a:pPr>
            <a:r>
              <a:rPr lang="en-IN" dirty="0">
                <a:latin typeface="Arial" charset="0"/>
              </a:rPr>
              <a:t>Largest version of Hive can work this out for themselves, based on the side of the input data</a:t>
            </a:r>
          </a:p>
          <a:p>
            <a:pPr marL="1203325" lvl="2" indent="288925">
              <a:spcBef>
                <a:spcPct val="0"/>
              </a:spcBef>
              <a:spcAft>
                <a:spcPct val="0"/>
              </a:spcAft>
              <a:buFont typeface="Wingdings" pitchFamily="2" charset="2"/>
              <a:buChar char="§"/>
            </a:pPr>
            <a:r>
              <a:rPr lang="en-IN" dirty="0">
                <a:latin typeface="Arial" charset="0"/>
              </a:rPr>
              <a:t>To enable this, set </a:t>
            </a:r>
            <a:r>
              <a:rPr lang="en-IN" dirty="0" err="1">
                <a:latin typeface="Arial" charset="0"/>
              </a:rPr>
              <a:t>hive.auto.convert.join</a:t>
            </a:r>
            <a:r>
              <a:rPr lang="en-IN" dirty="0">
                <a:latin typeface="Arial" charset="0"/>
              </a:rPr>
              <a:t> = true</a:t>
            </a:r>
          </a:p>
        </p:txBody>
      </p:sp>
    </p:spTree>
    <p:extLst>
      <p:ext uri="{BB962C8B-B14F-4D97-AF65-F5344CB8AC3E}">
        <p14:creationId xmlns:p14="http://schemas.microsoft.com/office/powerpoint/2010/main" val="1716161377"/>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1377387" y="231494"/>
            <a:ext cx="7466576" cy="956137"/>
          </a:xfrm>
        </p:spPr>
        <p:txBody>
          <a:bodyPr/>
          <a:lstStyle/>
          <a:p>
            <a:r>
              <a:rPr sz="2800" dirty="0" smtClean="0">
                <a:latin typeface="Arial" charset="0"/>
              </a:rPr>
              <a:t>What is Hive? (cont'd)</a:t>
            </a:r>
          </a:p>
        </p:txBody>
      </p:sp>
      <p:sp>
        <p:nvSpPr>
          <p:cNvPr id="10243" name="Text Placeholder 2"/>
          <p:cNvSpPr>
            <a:spLocks noGrp="1"/>
          </p:cNvSpPr>
          <p:nvPr>
            <p:ph type="body" sz="quarter" idx="10"/>
          </p:nvPr>
        </p:nvSpPr>
        <p:spPr>
          <a:xfrm>
            <a:off x="590309" y="1237965"/>
            <a:ext cx="8268404" cy="3801041"/>
          </a:xfrm>
        </p:spPr>
        <p:txBody>
          <a:bodyPr/>
          <a:lstStyle/>
          <a:p>
            <a:pPr lvl="1">
              <a:lnSpc>
                <a:spcPct val="150000"/>
              </a:lnSpc>
              <a:spcBef>
                <a:spcPct val="0"/>
              </a:spcBef>
              <a:spcAft>
                <a:spcPct val="0"/>
              </a:spcAft>
              <a:buNone/>
            </a:pPr>
            <a:endParaRPr lang="en-IN" dirty="0" smtClean="0">
              <a:latin typeface="Arial" charset="0"/>
              <a:cs typeface="Arial" charset="0"/>
            </a:endParaRPr>
          </a:p>
          <a:p>
            <a:pPr marL="349250" lvl="3" indent="-349250">
              <a:buSzPct val="120000"/>
              <a:tabLst>
                <a:tab pos="511175" algn="l"/>
              </a:tabLst>
            </a:pPr>
            <a:r>
              <a:rPr lang="en-IN" sz="2000" dirty="0" smtClean="0">
                <a:latin typeface="+mn-lt"/>
              </a:rPr>
              <a:t>In </a:t>
            </a:r>
            <a:r>
              <a:rPr lang="en-IN" sz="2000" dirty="0">
                <a:latin typeface="+mn-lt"/>
              </a:rPr>
              <a:t>addition, HiveQL enables users to plug in custom map-reduce scripts into queries. </a:t>
            </a:r>
            <a:endParaRPr lang="en-IN" sz="2000" dirty="0" smtClean="0">
              <a:latin typeface="+mn-lt"/>
            </a:endParaRPr>
          </a:p>
          <a:p>
            <a:pPr marL="349250" lvl="3" indent="-349250">
              <a:buSzPct val="120000"/>
              <a:tabLst>
                <a:tab pos="511175" algn="l"/>
              </a:tabLst>
            </a:pPr>
            <a:endParaRPr lang="en-US" sz="2000" dirty="0">
              <a:latin typeface="+mn-lt"/>
            </a:endParaRPr>
          </a:p>
          <a:p>
            <a:pPr marL="349250" lvl="3" indent="-349250">
              <a:buSzPct val="120000"/>
              <a:tabLst>
                <a:tab pos="511175" algn="l"/>
              </a:tabLst>
            </a:pPr>
            <a:r>
              <a:rPr lang="en-US" sz="2000" dirty="0" smtClean="0">
                <a:latin typeface="+mn-lt"/>
              </a:rPr>
              <a:t>Hive also includes a system catalog - Metastore – that contains schemas and statistics, which are useful in data exploration, query optimization and query compilation.</a:t>
            </a:r>
          </a:p>
          <a:p>
            <a:pPr marL="349250" lvl="3" indent="-349250">
              <a:buSzPct val="120000"/>
              <a:buNone/>
              <a:tabLst>
                <a:tab pos="511175" algn="l"/>
              </a:tabLst>
            </a:pPr>
            <a:r>
              <a:rPr lang="en-US" sz="2000" dirty="0" smtClean="0">
                <a:latin typeface="+mn-lt"/>
              </a:rPr>
              <a:t> </a:t>
            </a:r>
          </a:p>
          <a:p>
            <a:pPr marL="349250" lvl="3" indent="-349250">
              <a:buSzPct val="120000"/>
              <a:tabLst>
                <a:tab pos="511175" algn="l"/>
              </a:tabLst>
            </a:pPr>
            <a:r>
              <a:rPr lang="en-US" sz="2000" dirty="0" smtClean="0">
                <a:latin typeface="+mn-lt"/>
              </a:rPr>
              <a:t>The Hive implementation at Facebook contains tens of thousands of tables and stores over 700TB of data. It is being used extensively for both reporting and ad-hoc analyses by more than 200 users per month.</a:t>
            </a:r>
            <a:endParaRPr lang="en-US" sz="2000" dirty="0">
              <a:latin typeface="+mn-lt"/>
            </a:endParaRPr>
          </a:p>
        </p:txBody>
      </p:sp>
    </p:spTree>
    <p:extLst>
      <p:ext uri="{BB962C8B-B14F-4D97-AF65-F5344CB8AC3E}">
        <p14:creationId xmlns:p14="http://schemas.microsoft.com/office/powerpoint/2010/main" val="76442540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1365812" y="231494"/>
            <a:ext cx="7193397" cy="752354"/>
          </a:xfrm>
        </p:spPr>
        <p:txBody>
          <a:bodyPr/>
          <a:lstStyle/>
          <a:p>
            <a:r>
              <a:rPr sz="2800" dirty="0" smtClean="0">
                <a:latin typeface="Arial" charset="0"/>
              </a:rPr>
              <a:t>Joining Tables: Syntax</a:t>
            </a:r>
          </a:p>
        </p:txBody>
      </p:sp>
      <p:sp>
        <p:nvSpPr>
          <p:cNvPr id="55299" name="Text Placeholder 2"/>
          <p:cNvSpPr>
            <a:spLocks noGrp="1"/>
          </p:cNvSpPr>
          <p:nvPr>
            <p:ph type="body" sz="quarter" idx="10"/>
          </p:nvPr>
        </p:nvSpPr>
        <p:spPr>
          <a:xfrm>
            <a:off x="622113" y="1177226"/>
            <a:ext cx="8293287" cy="5232202"/>
          </a:xfrm>
        </p:spPr>
        <p:txBody>
          <a:bodyPr/>
          <a:lstStyle/>
          <a:p>
            <a:pPr lvl="1">
              <a:spcBef>
                <a:spcPct val="0"/>
              </a:spcBef>
              <a:spcAft>
                <a:spcPct val="0"/>
              </a:spcAft>
            </a:pPr>
            <a:r>
              <a:rPr lang="en-US" sz="2000" dirty="0" smtClean="0">
                <a:cs typeface="Arial" charset="0"/>
              </a:rPr>
              <a:t>Hive uses the following syntax to join tables.</a:t>
            </a:r>
          </a:p>
          <a:p>
            <a:pPr lvl="1">
              <a:spcBef>
                <a:spcPct val="0"/>
              </a:spcBef>
              <a:spcAft>
                <a:spcPct val="0"/>
              </a:spcAft>
            </a:pPr>
            <a:endParaRPr lang="en-US" sz="2000" dirty="0" smtClean="0">
              <a:cs typeface="Arial" charset="0"/>
            </a:endParaRPr>
          </a:p>
          <a:p>
            <a:pPr lvl="1">
              <a:spcBef>
                <a:spcPct val="0"/>
              </a:spcBef>
              <a:spcAft>
                <a:spcPct val="0"/>
              </a:spcAft>
            </a:pPr>
            <a:endParaRPr lang="en-US" sz="2000" dirty="0" smtClean="0">
              <a:cs typeface="Arial" charset="0"/>
            </a:endParaRPr>
          </a:p>
          <a:p>
            <a:pPr lvl="1">
              <a:spcBef>
                <a:spcPct val="0"/>
              </a:spcBef>
              <a:spcAft>
                <a:spcPct val="0"/>
              </a:spcAft>
            </a:pPr>
            <a:endParaRPr lang="en-US" sz="2000" dirty="0" smtClean="0">
              <a:cs typeface="Arial" charset="0"/>
            </a:endParaRPr>
          </a:p>
          <a:p>
            <a:pPr lvl="1">
              <a:spcBef>
                <a:spcPct val="0"/>
              </a:spcBef>
              <a:spcAft>
                <a:spcPct val="0"/>
              </a:spcAft>
            </a:pPr>
            <a:endParaRPr lang="en-US" sz="2000" dirty="0" smtClean="0">
              <a:cs typeface="Arial" charset="0"/>
            </a:endParaRPr>
          </a:p>
          <a:p>
            <a:pPr lvl="1">
              <a:spcBef>
                <a:spcPct val="0"/>
              </a:spcBef>
              <a:spcAft>
                <a:spcPct val="0"/>
              </a:spcAft>
            </a:pPr>
            <a:endParaRPr lang="en-US" sz="2000" dirty="0" smtClean="0">
              <a:cs typeface="Arial" charset="0"/>
            </a:endParaRPr>
          </a:p>
          <a:p>
            <a:pPr lvl="1">
              <a:spcBef>
                <a:spcPct val="0"/>
              </a:spcBef>
              <a:spcAft>
                <a:spcPct val="0"/>
              </a:spcAft>
            </a:pPr>
            <a:r>
              <a:rPr lang="en-US" sz="2000" dirty="0" smtClean="0">
                <a:cs typeface="Arial" charset="0"/>
              </a:rPr>
              <a:t>JOIN can be replaced with LEFT OUTER JOIN,RIGHT OUTER JOIN,FULL OUTER JOIN or LEFT SEMI JOIN.</a:t>
            </a:r>
          </a:p>
          <a:p>
            <a:pPr>
              <a:spcBef>
                <a:spcPct val="0"/>
              </a:spcBef>
              <a:spcAft>
                <a:spcPct val="0"/>
              </a:spcAft>
            </a:pPr>
            <a:endParaRPr dirty="0" smtClean="0">
              <a:latin typeface="Arial" charset="0"/>
              <a:cs typeface="Arial" charset="0"/>
            </a:endParaRPr>
          </a:p>
          <a:p>
            <a:pPr>
              <a:spcBef>
                <a:spcPct val="0"/>
              </a:spcBef>
              <a:spcAft>
                <a:spcPct val="0"/>
              </a:spcAft>
            </a:pPr>
            <a:endParaRPr dirty="0" smtClean="0">
              <a:latin typeface="Arial" charset="0"/>
              <a:cs typeface="Arial" charset="0"/>
            </a:endParaRPr>
          </a:p>
          <a:p>
            <a:pPr>
              <a:spcBef>
                <a:spcPct val="0"/>
              </a:spcBef>
              <a:spcAft>
                <a:spcPct val="0"/>
              </a:spcAft>
              <a:buNone/>
            </a:pPr>
            <a:endParaRPr dirty="0" smtClean="0">
              <a:latin typeface="Arial" charset="0"/>
              <a:cs typeface="Arial" charset="0"/>
            </a:endParaRPr>
          </a:p>
          <a:p>
            <a:pPr>
              <a:spcBef>
                <a:spcPct val="0"/>
              </a:spcBef>
              <a:spcAft>
                <a:spcPct val="0"/>
              </a:spcAft>
            </a:pPr>
            <a:endParaRPr dirty="0" smtClean="0">
              <a:latin typeface="Arial" charset="0"/>
              <a:cs typeface="Arial" charset="0"/>
            </a:endParaRPr>
          </a:p>
          <a:p>
            <a:pPr>
              <a:spcBef>
                <a:spcPct val="0"/>
              </a:spcBef>
              <a:spcAft>
                <a:spcPct val="0"/>
              </a:spcAft>
            </a:pPr>
            <a:endParaRPr dirty="0" smtClean="0">
              <a:latin typeface="Arial" charset="0"/>
              <a:cs typeface="Arial" charset="0"/>
            </a:endParaRPr>
          </a:p>
          <a:p>
            <a:pPr>
              <a:spcBef>
                <a:spcPct val="0"/>
              </a:spcBef>
              <a:spcAft>
                <a:spcPct val="0"/>
              </a:spcAft>
            </a:pPr>
            <a:endParaRPr dirty="0" smtClean="0">
              <a:latin typeface="Arial" charset="0"/>
              <a:cs typeface="Arial" charset="0"/>
            </a:endParaRPr>
          </a:p>
          <a:p>
            <a:pPr>
              <a:spcBef>
                <a:spcPct val="0"/>
              </a:spcBef>
              <a:spcAft>
                <a:spcPct val="0"/>
              </a:spcAft>
            </a:pPr>
            <a:endParaRPr dirty="0" smtClean="0">
              <a:latin typeface="Arial" charset="0"/>
              <a:cs typeface="Arial" charset="0"/>
            </a:endParaRPr>
          </a:p>
          <a:p>
            <a:pPr>
              <a:spcBef>
                <a:spcPct val="0"/>
              </a:spcBef>
              <a:spcAft>
                <a:spcPct val="0"/>
              </a:spcAft>
            </a:pPr>
            <a:endParaRPr dirty="0" smtClean="0">
              <a:latin typeface="Arial" charset="0"/>
              <a:cs typeface="Arial" charset="0"/>
            </a:endParaRPr>
          </a:p>
          <a:p>
            <a:pPr>
              <a:spcBef>
                <a:spcPct val="0"/>
              </a:spcBef>
              <a:spcAft>
                <a:spcPct val="0"/>
              </a:spcAft>
            </a:pPr>
            <a:endParaRPr dirty="0" smtClean="0">
              <a:latin typeface="Arial" charset="0"/>
              <a:cs typeface="Arial" charset="0"/>
            </a:endParaRPr>
          </a:p>
          <a:p>
            <a:pPr>
              <a:spcBef>
                <a:spcPct val="0"/>
              </a:spcBef>
              <a:spcAft>
                <a:spcPct val="0"/>
              </a:spcAft>
            </a:pPr>
            <a:endParaRPr dirty="0" smtClean="0">
              <a:latin typeface="Arial" charset="0"/>
              <a:cs typeface="Arial" charset="0"/>
            </a:endParaRPr>
          </a:p>
        </p:txBody>
      </p:sp>
      <p:sp>
        <p:nvSpPr>
          <p:cNvPr id="4" name="Rounded Rectangle 3"/>
          <p:cNvSpPr/>
          <p:nvPr/>
        </p:nvSpPr>
        <p:spPr>
          <a:xfrm>
            <a:off x="622113" y="1674846"/>
            <a:ext cx="8217658" cy="868938"/>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defRPr/>
            </a:pPr>
            <a:r>
              <a:rPr lang="en-US" b="1" dirty="0">
                <a:solidFill>
                  <a:schemeClr val="tx1"/>
                </a:solidFill>
                <a:latin typeface="Arial" pitchFamily="34" charset="0"/>
                <a:cs typeface="Arial" pitchFamily="34" charset="0"/>
              </a:rPr>
              <a:t>SELECT</a:t>
            </a:r>
            <a:r>
              <a:rPr lang="en-US" dirty="0">
                <a:solidFill>
                  <a:schemeClr val="tx1"/>
                </a:solidFill>
                <a:latin typeface="Arial" pitchFamily="34" charset="0"/>
                <a:cs typeface="Arial" pitchFamily="34" charset="0"/>
              </a:rPr>
              <a:t> cols </a:t>
            </a:r>
            <a:r>
              <a:rPr lang="en-US" b="1" dirty="0">
                <a:solidFill>
                  <a:schemeClr val="tx1"/>
                </a:solidFill>
                <a:latin typeface="Arial" pitchFamily="34" charset="0"/>
                <a:cs typeface="Arial" pitchFamily="34" charset="0"/>
              </a:rPr>
              <a:t>FROM </a:t>
            </a:r>
            <a:r>
              <a:rPr lang="en-US" dirty="0">
                <a:solidFill>
                  <a:schemeClr val="tx1"/>
                </a:solidFill>
                <a:latin typeface="Arial" pitchFamily="34" charset="0"/>
                <a:cs typeface="Arial" pitchFamily="34" charset="0"/>
              </a:rPr>
              <a:t> t1 </a:t>
            </a:r>
            <a:r>
              <a:rPr lang="en-US" b="1" dirty="0">
                <a:solidFill>
                  <a:schemeClr val="tx1"/>
                </a:solidFill>
                <a:latin typeface="Arial" pitchFamily="34" charset="0"/>
                <a:cs typeface="Arial" pitchFamily="34" charset="0"/>
              </a:rPr>
              <a:t>JOIN</a:t>
            </a:r>
            <a:r>
              <a:rPr lang="en-US" dirty="0">
                <a:solidFill>
                  <a:schemeClr val="tx1"/>
                </a:solidFill>
                <a:latin typeface="Arial" pitchFamily="34" charset="0"/>
                <a:cs typeface="Arial" pitchFamily="34" charset="0"/>
              </a:rPr>
              <a:t> t2 </a:t>
            </a:r>
            <a:r>
              <a:rPr lang="en-US" b="1" dirty="0">
                <a:solidFill>
                  <a:schemeClr val="tx1"/>
                </a:solidFill>
                <a:latin typeface="Arial" pitchFamily="34" charset="0"/>
                <a:cs typeface="Arial" pitchFamily="34" charset="0"/>
              </a:rPr>
              <a:t>ON</a:t>
            </a:r>
            <a:r>
              <a:rPr lang="en-US" dirty="0">
                <a:solidFill>
                  <a:schemeClr val="tx1"/>
                </a:solidFill>
                <a:latin typeface="Arial" pitchFamily="34" charset="0"/>
                <a:cs typeface="Arial" pitchFamily="34" charset="0"/>
              </a:rPr>
              <a:t> (condition) </a:t>
            </a:r>
            <a:r>
              <a:rPr lang="en-US" b="1" dirty="0">
                <a:solidFill>
                  <a:schemeClr val="tx1"/>
                </a:solidFill>
                <a:latin typeface="Arial" pitchFamily="34" charset="0"/>
                <a:cs typeface="Arial" pitchFamily="34" charset="0"/>
              </a:rPr>
              <a:t>JOIN</a:t>
            </a:r>
          </a:p>
          <a:p>
            <a:pPr>
              <a:defRPr/>
            </a:pPr>
            <a:r>
              <a:rPr lang="en-US" dirty="0">
                <a:solidFill>
                  <a:schemeClr val="tx1"/>
                </a:solidFill>
                <a:latin typeface="Arial" pitchFamily="34" charset="0"/>
                <a:cs typeface="Arial" pitchFamily="34" charset="0"/>
              </a:rPr>
              <a:t> t3 </a:t>
            </a:r>
            <a:r>
              <a:rPr lang="en-US" b="1" dirty="0">
                <a:solidFill>
                  <a:schemeClr val="tx1"/>
                </a:solidFill>
                <a:latin typeface="Arial" pitchFamily="34" charset="0"/>
                <a:cs typeface="Arial" pitchFamily="34" charset="0"/>
              </a:rPr>
              <a:t>ON</a:t>
            </a:r>
            <a:r>
              <a:rPr lang="en-US" dirty="0">
                <a:solidFill>
                  <a:schemeClr val="tx1"/>
                </a:solidFill>
                <a:latin typeface="Arial" pitchFamily="34" charset="0"/>
                <a:cs typeface="Arial" pitchFamily="34" charset="0"/>
              </a:rPr>
              <a:t> (condition)</a:t>
            </a:r>
          </a:p>
        </p:txBody>
      </p:sp>
    </p:spTree>
    <p:extLst>
      <p:ext uri="{BB962C8B-B14F-4D97-AF65-F5344CB8AC3E}">
        <p14:creationId xmlns:p14="http://schemas.microsoft.com/office/powerpoint/2010/main" val="69645773"/>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a:xfrm>
            <a:off x="1365813" y="231494"/>
            <a:ext cx="7478150" cy="509287"/>
          </a:xfrm>
        </p:spPr>
        <p:txBody>
          <a:bodyPr/>
          <a:lstStyle/>
          <a:p>
            <a:r>
              <a:rPr sz="2800" dirty="0" smtClean="0">
                <a:latin typeface="Arial" charset="0"/>
              </a:rPr>
              <a:t>Join Examples</a:t>
            </a:r>
          </a:p>
        </p:txBody>
      </p:sp>
      <p:sp>
        <p:nvSpPr>
          <p:cNvPr id="56323" name="Text Placeholder 2"/>
          <p:cNvSpPr>
            <a:spLocks noGrp="1"/>
          </p:cNvSpPr>
          <p:nvPr>
            <p:ph type="body" sz="quarter" idx="10"/>
          </p:nvPr>
        </p:nvSpPr>
        <p:spPr>
          <a:xfrm>
            <a:off x="578734" y="1258996"/>
            <a:ext cx="8349427" cy="307777"/>
          </a:xfrm>
        </p:spPr>
        <p:txBody>
          <a:bodyPr/>
          <a:lstStyle/>
          <a:p>
            <a:pPr lvl="1">
              <a:spcBef>
                <a:spcPct val="0"/>
              </a:spcBef>
              <a:spcAft>
                <a:spcPct val="0"/>
              </a:spcAft>
            </a:pPr>
            <a:r>
              <a:rPr lang="en-US" sz="2000" dirty="0">
                <a:cs typeface="Arial" charset="0"/>
              </a:rPr>
              <a:t>Consider two tables:</a:t>
            </a:r>
          </a:p>
        </p:txBody>
      </p:sp>
      <p:graphicFrame>
        <p:nvGraphicFramePr>
          <p:cNvPr id="4" name="Table 3"/>
          <p:cNvGraphicFramePr>
            <a:graphicFrameLocks noGrp="1"/>
          </p:cNvGraphicFramePr>
          <p:nvPr>
            <p:extLst>
              <p:ext uri="{D42A27DB-BD31-4B8C-83A1-F6EECF244321}">
                <p14:modId xmlns:p14="http://schemas.microsoft.com/office/powerpoint/2010/main" val="3419172301"/>
              </p:ext>
            </p:extLst>
          </p:nvPr>
        </p:nvGraphicFramePr>
        <p:xfrm>
          <a:off x="948778" y="2092837"/>
          <a:ext cx="4257822" cy="1483360"/>
        </p:xfrm>
        <a:graphic>
          <a:graphicData uri="http://schemas.openxmlformats.org/drawingml/2006/table">
            <a:tbl>
              <a:tblPr firstRow="1" bandRow="1">
                <a:tableStyleId>{F5AB1C69-6EDB-4FF4-983F-18BD219EF322}</a:tableStyleId>
              </a:tblPr>
              <a:tblGrid>
                <a:gridCol w="1498991"/>
                <a:gridCol w="1498991"/>
                <a:gridCol w="1259840"/>
              </a:tblGrid>
              <a:tr h="370840">
                <a:tc>
                  <a:txBody>
                    <a:bodyPr/>
                    <a:lstStyle/>
                    <a:p>
                      <a:r>
                        <a:rPr lang="en-US" dirty="0" smtClean="0"/>
                        <a:t> custid</a:t>
                      </a:r>
                      <a:endParaRPr lang="en-US" dirty="0"/>
                    </a:p>
                  </a:txBody>
                  <a:tcPr/>
                </a:tc>
                <a:tc>
                  <a:txBody>
                    <a:bodyPr/>
                    <a:lstStyle/>
                    <a:p>
                      <a:r>
                        <a:rPr lang="en-US" dirty="0" smtClean="0"/>
                        <a:t> firstname</a:t>
                      </a:r>
                      <a:endParaRPr lang="en-US" dirty="0"/>
                    </a:p>
                  </a:txBody>
                  <a:tcPr/>
                </a:tc>
                <a:tc>
                  <a:txBody>
                    <a:bodyPr/>
                    <a:lstStyle/>
                    <a:p>
                      <a:r>
                        <a:rPr lang="en-US" dirty="0" smtClean="0"/>
                        <a:t> surname</a:t>
                      </a:r>
                      <a:endParaRPr lang="en-US" dirty="0"/>
                    </a:p>
                  </a:txBody>
                  <a:tcPr/>
                </a:tc>
              </a:tr>
              <a:tr h="370840">
                <a:tc>
                  <a:txBody>
                    <a:bodyPr/>
                    <a:lstStyle/>
                    <a:p>
                      <a:r>
                        <a:rPr lang="en-US" dirty="0" smtClean="0"/>
                        <a:t>1</a:t>
                      </a:r>
                      <a:endParaRPr lang="en-US" dirty="0"/>
                    </a:p>
                  </a:txBody>
                  <a:tcPr/>
                </a:tc>
                <a:tc>
                  <a:txBody>
                    <a:bodyPr/>
                    <a:lstStyle/>
                    <a:p>
                      <a:r>
                        <a:rPr lang="en-US" dirty="0" smtClean="0"/>
                        <a:t>Jane</a:t>
                      </a:r>
                      <a:endParaRPr lang="en-US" dirty="0"/>
                    </a:p>
                  </a:txBody>
                  <a:tcPr/>
                </a:tc>
                <a:tc>
                  <a:txBody>
                    <a:bodyPr/>
                    <a:lstStyle/>
                    <a:p>
                      <a:r>
                        <a:rPr lang="en-US" dirty="0" smtClean="0"/>
                        <a:t>Doe</a:t>
                      </a:r>
                      <a:endParaRPr lang="en-US" dirty="0"/>
                    </a:p>
                  </a:txBody>
                  <a:tcPr/>
                </a:tc>
              </a:tr>
              <a:tr h="370840">
                <a:tc>
                  <a:txBody>
                    <a:bodyPr/>
                    <a:lstStyle/>
                    <a:p>
                      <a:r>
                        <a:rPr lang="en-US" dirty="0" smtClean="0"/>
                        <a:t>2</a:t>
                      </a:r>
                      <a:endParaRPr lang="en-US" dirty="0"/>
                    </a:p>
                  </a:txBody>
                  <a:tcPr/>
                </a:tc>
                <a:tc>
                  <a:txBody>
                    <a:bodyPr/>
                    <a:lstStyle/>
                    <a:p>
                      <a:r>
                        <a:rPr lang="en-US" dirty="0" smtClean="0"/>
                        <a:t>Tom</a:t>
                      </a:r>
                      <a:endParaRPr lang="en-US" dirty="0"/>
                    </a:p>
                  </a:txBody>
                  <a:tcPr/>
                </a:tc>
                <a:tc>
                  <a:txBody>
                    <a:bodyPr/>
                    <a:lstStyle/>
                    <a:p>
                      <a:r>
                        <a:rPr lang="en-US" dirty="0" smtClean="0"/>
                        <a:t>Smith</a:t>
                      </a:r>
                      <a:endParaRPr lang="en-US" dirty="0"/>
                    </a:p>
                  </a:txBody>
                  <a:tcPr/>
                </a:tc>
              </a:tr>
              <a:tr h="370840">
                <a:tc>
                  <a:txBody>
                    <a:bodyPr/>
                    <a:lstStyle/>
                    <a:p>
                      <a:r>
                        <a:rPr lang="en-US" dirty="0" smtClean="0"/>
                        <a:t>3</a:t>
                      </a:r>
                      <a:endParaRPr lang="en-US" dirty="0"/>
                    </a:p>
                  </a:txBody>
                  <a:tcPr/>
                </a:tc>
                <a:tc>
                  <a:txBody>
                    <a:bodyPr/>
                    <a:lstStyle/>
                    <a:p>
                      <a:r>
                        <a:rPr lang="en-US" dirty="0" smtClean="0"/>
                        <a:t>Doug</a:t>
                      </a:r>
                      <a:endParaRPr lang="en-US" dirty="0"/>
                    </a:p>
                  </a:txBody>
                  <a:tcPr/>
                </a:tc>
                <a:tc>
                  <a:txBody>
                    <a:bodyPr/>
                    <a:lstStyle/>
                    <a:p>
                      <a:r>
                        <a:rPr lang="en-US" dirty="0" smtClean="0"/>
                        <a:t>Jones</a:t>
                      </a:r>
                      <a:endParaRPr lang="en-US"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834175602"/>
              </p:ext>
            </p:extLst>
          </p:nvPr>
        </p:nvGraphicFramePr>
        <p:xfrm>
          <a:off x="2356178" y="4359679"/>
          <a:ext cx="5875608" cy="1854200"/>
        </p:xfrm>
        <a:graphic>
          <a:graphicData uri="http://schemas.openxmlformats.org/drawingml/2006/table">
            <a:tbl>
              <a:tblPr firstRow="1" bandRow="1">
                <a:tableStyleId>{F5AB1C69-6EDB-4FF4-983F-18BD219EF322}</a:tableStyleId>
              </a:tblPr>
              <a:tblGrid>
                <a:gridCol w="1958536"/>
                <a:gridCol w="1958536"/>
                <a:gridCol w="1958536"/>
              </a:tblGrid>
              <a:tr h="370840">
                <a:tc>
                  <a:txBody>
                    <a:bodyPr/>
                    <a:lstStyle/>
                    <a:p>
                      <a:r>
                        <a:rPr lang="en-US" dirty="0" smtClean="0"/>
                        <a:t> custid</a:t>
                      </a:r>
                      <a:endParaRPr lang="en-US" dirty="0"/>
                    </a:p>
                  </a:txBody>
                  <a:tcPr/>
                </a:tc>
                <a:tc>
                  <a:txBody>
                    <a:bodyPr/>
                    <a:lstStyle/>
                    <a:p>
                      <a:r>
                        <a:rPr lang="en-US" dirty="0" smtClean="0"/>
                        <a:t> order_date</a:t>
                      </a:r>
                      <a:endParaRPr lang="en-US" dirty="0"/>
                    </a:p>
                  </a:txBody>
                  <a:tcPr/>
                </a:tc>
                <a:tc>
                  <a:txBody>
                    <a:bodyPr/>
                    <a:lstStyle/>
                    <a:p>
                      <a:r>
                        <a:rPr lang="en-US" dirty="0" smtClean="0"/>
                        <a:t>cost</a:t>
                      </a:r>
                      <a:endParaRPr lang="en-US" dirty="0"/>
                    </a:p>
                  </a:txBody>
                  <a:tcPr/>
                </a:tc>
              </a:tr>
              <a:tr h="370840">
                <a:tc>
                  <a:txBody>
                    <a:bodyPr/>
                    <a:lstStyle/>
                    <a:p>
                      <a:r>
                        <a:rPr lang="en-US" dirty="0" smtClean="0"/>
                        <a:t>1</a:t>
                      </a:r>
                      <a:endParaRPr lang="en-US" dirty="0"/>
                    </a:p>
                  </a:txBody>
                  <a:tcPr/>
                </a:tc>
                <a:tc>
                  <a:txBody>
                    <a:bodyPr/>
                    <a:lstStyle/>
                    <a:p>
                      <a:r>
                        <a:rPr lang="en-US" dirty="0" smtClean="0"/>
                        <a:t>2010-01-15</a:t>
                      </a:r>
                      <a:endParaRPr lang="en-US" dirty="0"/>
                    </a:p>
                  </a:txBody>
                  <a:tcPr/>
                </a:tc>
                <a:tc>
                  <a:txBody>
                    <a:bodyPr/>
                    <a:lstStyle/>
                    <a:p>
                      <a:r>
                        <a:rPr lang="en-US" dirty="0" smtClean="0"/>
                        <a:t>42.99</a:t>
                      </a:r>
                      <a:endParaRPr lang="en-US" dirty="0"/>
                    </a:p>
                  </a:txBody>
                  <a:tcPr/>
                </a:tc>
              </a:tr>
              <a:tr h="370840">
                <a:tc>
                  <a:txBody>
                    <a:bodyPr/>
                    <a:lstStyle/>
                    <a:p>
                      <a:r>
                        <a:rPr lang="en-US" dirty="0" smtClean="0"/>
                        <a:t>2</a:t>
                      </a:r>
                      <a:endParaRPr lang="en-US" dirty="0"/>
                    </a:p>
                  </a:txBody>
                  <a:tcPr/>
                </a:tc>
                <a:tc>
                  <a:txBody>
                    <a:bodyPr/>
                    <a:lstStyle/>
                    <a:p>
                      <a:r>
                        <a:rPr lang="en-US" dirty="0" smtClean="0"/>
                        <a:t>2010-03-21</a:t>
                      </a:r>
                      <a:endParaRPr lang="en-US" dirty="0"/>
                    </a:p>
                  </a:txBody>
                  <a:tcPr/>
                </a:tc>
                <a:tc>
                  <a:txBody>
                    <a:bodyPr/>
                    <a:lstStyle/>
                    <a:p>
                      <a:r>
                        <a:rPr lang="en-US" dirty="0" smtClean="0"/>
                        <a:t>19.65</a:t>
                      </a:r>
                      <a:endParaRPr lang="en-US" dirty="0"/>
                    </a:p>
                  </a:txBody>
                  <a:tcPr/>
                </a:tc>
              </a:tr>
              <a:tr h="370840">
                <a:tc>
                  <a:txBody>
                    <a:bodyPr/>
                    <a:lstStyle/>
                    <a:p>
                      <a:r>
                        <a:rPr lang="en-US" dirty="0" smtClean="0"/>
                        <a:t>2</a:t>
                      </a:r>
                      <a:endParaRPr lang="en-US" dirty="0"/>
                    </a:p>
                  </a:txBody>
                  <a:tcPr/>
                </a:tc>
                <a:tc>
                  <a:txBody>
                    <a:bodyPr/>
                    <a:lstStyle/>
                    <a:p>
                      <a:r>
                        <a:rPr lang="en-US" dirty="0" smtClean="0"/>
                        <a:t>2010-04-01</a:t>
                      </a:r>
                      <a:endParaRPr lang="en-US" dirty="0"/>
                    </a:p>
                  </a:txBody>
                  <a:tcPr/>
                </a:tc>
                <a:tc>
                  <a:txBody>
                    <a:bodyPr/>
                    <a:lstStyle/>
                    <a:p>
                      <a:r>
                        <a:rPr lang="en-US" dirty="0" smtClean="0"/>
                        <a:t>1.00</a:t>
                      </a:r>
                      <a:endParaRPr lang="en-US" dirty="0"/>
                    </a:p>
                  </a:txBody>
                  <a:tcPr/>
                </a:tc>
              </a:tr>
              <a:tr h="370840">
                <a:tc>
                  <a:txBody>
                    <a:bodyPr/>
                    <a:lstStyle/>
                    <a:p>
                      <a:r>
                        <a:rPr lang="en-US" dirty="0" smtClean="0"/>
                        <a:t>1</a:t>
                      </a:r>
                      <a:endParaRPr lang="en-US" dirty="0"/>
                    </a:p>
                  </a:txBody>
                  <a:tcPr/>
                </a:tc>
                <a:tc>
                  <a:txBody>
                    <a:bodyPr/>
                    <a:lstStyle/>
                    <a:p>
                      <a:r>
                        <a:rPr lang="en-US" dirty="0" smtClean="0"/>
                        <a:t>2010-04-18</a:t>
                      </a:r>
                      <a:endParaRPr lang="en-US" dirty="0"/>
                    </a:p>
                  </a:txBody>
                  <a:tcPr/>
                </a:tc>
                <a:tc>
                  <a:txBody>
                    <a:bodyPr/>
                    <a:lstStyle/>
                    <a:p>
                      <a:r>
                        <a:rPr lang="en-US" dirty="0" smtClean="0"/>
                        <a:t>170.16</a:t>
                      </a:r>
                      <a:endParaRPr lang="en-US" dirty="0"/>
                    </a:p>
                  </a:txBody>
                  <a:tcPr/>
                </a:tc>
              </a:tr>
            </a:tbl>
          </a:graphicData>
        </a:graphic>
      </p:graphicFrame>
      <p:sp>
        <p:nvSpPr>
          <p:cNvPr id="8" name="Rounded Rectangle 7"/>
          <p:cNvSpPr/>
          <p:nvPr/>
        </p:nvSpPr>
        <p:spPr>
          <a:xfrm>
            <a:off x="930166" y="1566773"/>
            <a:ext cx="4269498" cy="380125"/>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b="1" dirty="0">
                <a:solidFill>
                  <a:schemeClr val="tx1"/>
                </a:solidFill>
              </a:rPr>
              <a:t>Customer Table</a:t>
            </a:r>
          </a:p>
        </p:txBody>
      </p:sp>
      <p:sp>
        <p:nvSpPr>
          <p:cNvPr id="9" name="Rounded Rectangle 8"/>
          <p:cNvSpPr/>
          <p:nvPr/>
        </p:nvSpPr>
        <p:spPr>
          <a:xfrm>
            <a:off x="2325194" y="3821241"/>
            <a:ext cx="5967467" cy="415049"/>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b="1" dirty="0">
                <a:solidFill>
                  <a:schemeClr val="tx1"/>
                </a:solidFill>
              </a:rPr>
              <a:t>Purchases Table</a:t>
            </a:r>
          </a:p>
        </p:txBody>
      </p:sp>
    </p:spTree>
    <p:extLst>
      <p:ext uri="{BB962C8B-B14F-4D97-AF65-F5344CB8AC3E}">
        <p14:creationId xmlns:p14="http://schemas.microsoft.com/office/powerpoint/2010/main" val="1527034002"/>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a:xfrm>
            <a:off x="1388962" y="231494"/>
            <a:ext cx="7455001" cy="956137"/>
          </a:xfrm>
        </p:spPr>
        <p:txBody>
          <a:bodyPr/>
          <a:lstStyle/>
          <a:p>
            <a:r>
              <a:rPr sz="2800" dirty="0" smtClean="0">
                <a:latin typeface="Arial" charset="0"/>
              </a:rPr>
              <a:t>Inner Join</a:t>
            </a:r>
          </a:p>
        </p:txBody>
      </p:sp>
      <p:sp>
        <p:nvSpPr>
          <p:cNvPr id="57347" name="Text Placeholder 2"/>
          <p:cNvSpPr>
            <a:spLocks noGrp="1"/>
          </p:cNvSpPr>
          <p:nvPr>
            <p:ph type="body" sz="quarter" idx="10"/>
          </p:nvPr>
        </p:nvSpPr>
        <p:spPr>
          <a:xfrm>
            <a:off x="578734" y="1199376"/>
            <a:ext cx="8268404" cy="307777"/>
          </a:xfrm>
        </p:spPr>
        <p:txBody>
          <a:bodyPr/>
          <a:lstStyle/>
          <a:p>
            <a:pPr lvl="1">
              <a:spcBef>
                <a:spcPct val="0"/>
              </a:spcBef>
              <a:spcAft>
                <a:spcPct val="0"/>
              </a:spcAft>
            </a:pPr>
            <a:r>
              <a:rPr lang="en-US" sz="2000" dirty="0" smtClean="0">
                <a:cs typeface="Arial" charset="0"/>
              </a:rPr>
              <a:t>An inner join returns all rows where the condition is satisfied.</a:t>
            </a:r>
            <a:endParaRPr lang="en-US" sz="2000" dirty="0">
              <a:cs typeface="Arial" charset="0"/>
            </a:endParaRPr>
          </a:p>
        </p:txBody>
      </p:sp>
      <p:sp>
        <p:nvSpPr>
          <p:cNvPr id="4" name="Rounded Rectangle 3"/>
          <p:cNvSpPr/>
          <p:nvPr/>
        </p:nvSpPr>
        <p:spPr>
          <a:xfrm>
            <a:off x="578734" y="1876091"/>
            <a:ext cx="8180789" cy="1050192"/>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defRPr/>
            </a:pPr>
            <a:r>
              <a:rPr lang="en-US" b="1" dirty="0">
                <a:solidFill>
                  <a:schemeClr val="tx1"/>
                </a:solidFill>
                <a:latin typeface="Arial" pitchFamily="34" charset="0"/>
                <a:cs typeface="Arial" pitchFamily="34" charset="0"/>
              </a:rPr>
              <a:t>SELECT</a:t>
            </a:r>
            <a:r>
              <a:rPr lang="en-US" dirty="0">
                <a:solidFill>
                  <a:schemeClr val="tx1"/>
                </a:solidFill>
                <a:latin typeface="Arial" pitchFamily="34" charset="0"/>
                <a:cs typeface="Arial" pitchFamily="34" charset="0"/>
              </a:rPr>
              <a:t> * </a:t>
            </a:r>
            <a:r>
              <a:rPr lang="en-US" b="1" dirty="0">
                <a:solidFill>
                  <a:schemeClr val="tx1"/>
                </a:solidFill>
                <a:latin typeface="Arial" pitchFamily="34" charset="0"/>
                <a:cs typeface="Arial" pitchFamily="34" charset="0"/>
              </a:rPr>
              <a:t>FROM</a:t>
            </a:r>
            <a:r>
              <a:rPr lang="en-US" dirty="0">
                <a:solidFill>
                  <a:schemeClr val="tx1"/>
                </a:solidFill>
                <a:latin typeface="Arial" pitchFamily="34" charset="0"/>
                <a:cs typeface="Arial" pitchFamily="34" charset="0"/>
              </a:rPr>
              <a:t> Customer </a:t>
            </a:r>
            <a:r>
              <a:rPr lang="en-US" b="1" dirty="0">
                <a:solidFill>
                  <a:schemeClr val="tx1"/>
                </a:solidFill>
                <a:latin typeface="Arial" pitchFamily="34" charset="0"/>
                <a:cs typeface="Arial" pitchFamily="34" charset="0"/>
              </a:rPr>
              <a:t>JOIN</a:t>
            </a:r>
            <a:r>
              <a:rPr lang="en-US" dirty="0">
                <a:solidFill>
                  <a:schemeClr val="tx1"/>
                </a:solidFill>
                <a:latin typeface="Arial" pitchFamily="34" charset="0"/>
                <a:cs typeface="Arial" pitchFamily="34" charset="0"/>
              </a:rPr>
              <a:t> Purchases </a:t>
            </a:r>
          </a:p>
          <a:p>
            <a:pPr>
              <a:defRPr/>
            </a:pPr>
            <a:r>
              <a:rPr lang="en-US" b="1" dirty="0">
                <a:solidFill>
                  <a:schemeClr val="tx1"/>
                </a:solidFill>
                <a:latin typeface="Arial" pitchFamily="34" charset="0"/>
                <a:cs typeface="Arial" pitchFamily="34" charset="0"/>
              </a:rPr>
              <a:t>ON</a:t>
            </a:r>
            <a:r>
              <a:rPr lang="en-US" dirty="0">
                <a:solidFill>
                  <a:schemeClr val="tx1"/>
                </a:solidFill>
                <a:latin typeface="Arial" pitchFamily="34" charset="0"/>
                <a:cs typeface="Arial" pitchFamily="34" charset="0"/>
              </a:rPr>
              <a:t> (customer.custid = purchases.custid)</a:t>
            </a:r>
          </a:p>
        </p:txBody>
      </p:sp>
      <p:graphicFrame>
        <p:nvGraphicFramePr>
          <p:cNvPr id="5" name="Table 4"/>
          <p:cNvGraphicFramePr>
            <a:graphicFrameLocks noGrp="1"/>
          </p:cNvGraphicFramePr>
          <p:nvPr>
            <p:extLst>
              <p:ext uri="{D42A27DB-BD31-4B8C-83A1-F6EECF244321}">
                <p14:modId xmlns:p14="http://schemas.microsoft.com/office/powerpoint/2010/main" val="3612044230"/>
              </p:ext>
            </p:extLst>
          </p:nvPr>
        </p:nvGraphicFramePr>
        <p:xfrm>
          <a:off x="575778" y="3465294"/>
          <a:ext cx="8047959" cy="2320650"/>
        </p:xfrm>
        <a:graphic>
          <a:graphicData uri="http://schemas.openxmlformats.org/drawingml/2006/table">
            <a:tbl>
              <a:tblPr firstRow="1" bandRow="1">
                <a:tableStyleId>{F5AB1C69-6EDB-4FF4-983F-18BD219EF322}</a:tableStyleId>
              </a:tblPr>
              <a:tblGrid>
                <a:gridCol w="1235808"/>
                <a:gridCol w="1382204"/>
                <a:gridCol w="1357487"/>
                <a:gridCol w="967732"/>
                <a:gridCol w="1634118"/>
                <a:gridCol w="1470610"/>
              </a:tblGrid>
              <a:tr h="464130">
                <a:tc>
                  <a:txBody>
                    <a:bodyPr/>
                    <a:lstStyle/>
                    <a:p>
                      <a:r>
                        <a:rPr lang="en-US" dirty="0" smtClean="0"/>
                        <a:t> custid</a:t>
                      </a:r>
                      <a:endParaRPr lang="en-US" dirty="0"/>
                    </a:p>
                  </a:txBody>
                  <a:tcPr/>
                </a:tc>
                <a:tc>
                  <a:txBody>
                    <a:bodyPr/>
                    <a:lstStyle/>
                    <a:p>
                      <a:r>
                        <a:rPr lang="en-US" dirty="0" smtClean="0"/>
                        <a:t> firstname</a:t>
                      </a:r>
                      <a:endParaRPr lang="en-US" dirty="0"/>
                    </a:p>
                  </a:txBody>
                  <a:tcPr/>
                </a:tc>
                <a:tc>
                  <a:txBody>
                    <a:bodyPr/>
                    <a:lstStyle/>
                    <a:p>
                      <a:r>
                        <a:rPr lang="en-US" dirty="0" smtClean="0"/>
                        <a:t> surname</a:t>
                      </a:r>
                      <a:endParaRPr lang="en-US" dirty="0"/>
                    </a:p>
                  </a:txBody>
                  <a:tcPr/>
                </a:tc>
                <a:tc>
                  <a:txBody>
                    <a:bodyPr/>
                    <a:lstStyle/>
                    <a:p>
                      <a:r>
                        <a:rPr lang="en-US" dirty="0" smtClean="0"/>
                        <a:t> custid</a:t>
                      </a:r>
                      <a:endParaRPr lang="en-US" dirty="0"/>
                    </a:p>
                  </a:txBody>
                  <a:tcPr/>
                </a:tc>
                <a:tc>
                  <a:txBody>
                    <a:bodyPr/>
                    <a:lstStyle/>
                    <a:p>
                      <a:r>
                        <a:rPr lang="en-US" dirty="0" smtClean="0"/>
                        <a:t> order_date</a:t>
                      </a:r>
                      <a:endParaRPr lang="en-US" dirty="0"/>
                    </a:p>
                  </a:txBody>
                  <a:tcPr/>
                </a:tc>
                <a:tc>
                  <a:txBody>
                    <a:bodyPr/>
                    <a:lstStyle/>
                    <a:p>
                      <a:r>
                        <a:rPr lang="en-US" baseline="0" dirty="0" smtClean="0"/>
                        <a:t> cost</a:t>
                      </a:r>
                      <a:endParaRPr lang="en-US" dirty="0"/>
                    </a:p>
                  </a:txBody>
                  <a:tcPr/>
                </a:tc>
              </a:tr>
              <a:tr h="464130">
                <a:tc>
                  <a:txBody>
                    <a:bodyPr/>
                    <a:lstStyle/>
                    <a:p>
                      <a:r>
                        <a:rPr lang="en-US" dirty="0" smtClean="0"/>
                        <a:t>1</a:t>
                      </a:r>
                      <a:endParaRPr lang="en-US" dirty="0"/>
                    </a:p>
                  </a:txBody>
                  <a:tcPr/>
                </a:tc>
                <a:tc>
                  <a:txBody>
                    <a:bodyPr/>
                    <a:lstStyle/>
                    <a:p>
                      <a:r>
                        <a:rPr lang="en-US" dirty="0" smtClean="0"/>
                        <a:t>Jane</a:t>
                      </a:r>
                      <a:endParaRPr lang="en-US" dirty="0"/>
                    </a:p>
                  </a:txBody>
                  <a:tcPr/>
                </a:tc>
                <a:tc>
                  <a:txBody>
                    <a:bodyPr/>
                    <a:lstStyle/>
                    <a:p>
                      <a:r>
                        <a:rPr lang="en-US" dirty="0" smtClean="0"/>
                        <a:t>Doe</a:t>
                      </a:r>
                      <a:endParaRPr lang="en-US" dirty="0"/>
                    </a:p>
                  </a:txBody>
                  <a:tcPr/>
                </a:tc>
                <a:tc>
                  <a:txBody>
                    <a:bodyPr/>
                    <a:lstStyle/>
                    <a:p>
                      <a:r>
                        <a:rPr lang="en-US" dirty="0" smtClean="0"/>
                        <a:t>1</a:t>
                      </a:r>
                      <a:endParaRPr lang="en-US" dirty="0"/>
                    </a:p>
                  </a:txBody>
                  <a:tcPr/>
                </a:tc>
                <a:tc>
                  <a:txBody>
                    <a:bodyPr/>
                    <a:lstStyle/>
                    <a:p>
                      <a:r>
                        <a:rPr lang="en-US" dirty="0" smtClean="0"/>
                        <a:t>2010-01-15</a:t>
                      </a:r>
                      <a:endParaRPr lang="en-US" dirty="0"/>
                    </a:p>
                  </a:txBody>
                  <a:tcPr/>
                </a:tc>
                <a:tc>
                  <a:txBody>
                    <a:bodyPr/>
                    <a:lstStyle/>
                    <a:p>
                      <a:r>
                        <a:rPr lang="en-US" dirty="0" smtClean="0"/>
                        <a:t>42.99</a:t>
                      </a:r>
                      <a:endParaRPr lang="en-US" dirty="0"/>
                    </a:p>
                  </a:txBody>
                  <a:tcPr/>
                </a:tc>
              </a:tr>
              <a:tr h="464130">
                <a:tc>
                  <a:txBody>
                    <a:bodyPr/>
                    <a:lstStyle/>
                    <a:p>
                      <a:r>
                        <a:rPr lang="en-US" dirty="0" smtClean="0"/>
                        <a:t>1</a:t>
                      </a:r>
                      <a:endParaRPr lang="en-US" dirty="0"/>
                    </a:p>
                  </a:txBody>
                  <a:tcPr/>
                </a:tc>
                <a:tc>
                  <a:txBody>
                    <a:bodyPr/>
                    <a:lstStyle/>
                    <a:p>
                      <a:r>
                        <a:rPr lang="en-US" dirty="0" smtClean="0"/>
                        <a:t>Jane</a:t>
                      </a:r>
                      <a:endParaRPr lang="en-US" dirty="0"/>
                    </a:p>
                  </a:txBody>
                  <a:tcPr/>
                </a:tc>
                <a:tc>
                  <a:txBody>
                    <a:bodyPr/>
                    <a:lstStyle/>
                    <a:p>
                      <a:r>
                        <a:rPr lang="en-US" dirty="0" smtClean="0"/>
                        <a:t>Doe</a:t>
                      </a:r>
                      <a:endParaRPr lang="en-US" dirty="0"/>
                    </a:p>
                  </a:txBody>
                  <a:tcPr/>
                </a:tc>
                <a:tc>
                  <a:txBody>
                    <a:bodyPr/>
                    <a:lstStyle/>
                    <a:p>
                      <a:r>
                        <a:rPr lang="en-US" dirty="0" smtClean="0"/>
                        <a:t>1</a:t>
                      </a:r>
                      <a:endParaRPr lang="en-US" dirty="0"/>
                    </a:p>
                  </a:txBody>
                  <a:tcPr/>
                </a:tc>
                <a:tc>
                  <a:txBody>
                    <a:bodyPr/>
                    <a:lstStyle/>
                    <a:p>
                      <a:r>
                        <a:rPr lang="en-US" dirty="0" smtClean="0"/>
                        <a:t>2010-04-18</a:t>
                      </a:r>
                      <a:endParaRPr lang="en-US" dirty="0"/>
                    </a:p>
                  </a:txBody>
                  <a:tcPr/>
                </a:tc>
                <a:tc>
                  <a:txBody>
                    <a:bodyPr/>
                    <a:lstStyle/>
                    <a:p>
                      <a:r>
                        <a:rPr lang="en-US" dirty="0" smtClean="0"/>
                        <a:t>170.16</a:t>
                      </a:r>
                      <a:endParaRPr lang="en-US" dirty="0"/>
                    </a:p>
                  </a:txBody>
                  <a:tcPr/>
                </a:tc>
              </a:tr>
              <a:tr h="464130">
                <a:tc>
                  <a:txBody>
                    <a:bodyPr/>
                    <a:lstStyle/>
                    <a:p>
                      <a:r>
                        <a:rPr lang="en-US" dirty="0" smtClean="0"/>
                        <a:t>2</a:t>
                      </a:r>
                      <a:endParaRPr lang="en-US" dirty="0"/>
                    </a:p>
                  </a:txBody>
                  <a:tcPr/>
                </a:tc>
                <a:tc>
                  <a:txBody>
                    <a:bodyPr/>
                    <a:lstStyle/>
                    <a:p>
                      <a:r>
                        <a:rPr lang="en-US" dirty="0" smtClean="0"/>
                        <a:t>Tom</a:t>
                      </a:r>
                      <a:endParaRPr lang="en-US" dirty="0"/>
                    </a:p>
                  </a:txBody>
                  <a:tcPr/>
                </a:tc>
                <a:tc>
                  <a:txBody>
                    <a:bodyPr/>
                    <a:lstStyle/>
                    <a:p>
                      <a:r>
                        <a:rPr lang="en-US" dirty="0" smtClean="0"/>
                        <a:t>Smith</a:t>
                      </a:r>
                      <a:endParaRPr lang="en-US" dirty="0"/>
                    </a:p>
                  </a:txBody>
                  <a:tcPr/>
                </a:tc>
                <a:tc>
                  <a:txBody>
                    <a:bodyPr/>
                    <a:lstStyle/>
                    <a:p>
                      <a:r>
                        <a:rPr lang="en-US" dirty="0" smtClean="0"/>
                        <a:t>2</a:t>
                      </a:r>
                      <a:endParaRPr lang="en-US" dirty="0"/>
                    </a:p>
                  </a:txBody>
                  <a:tcPr/>
                </a:tc>
                <a:tc>
                  <a:txBody>
                    <a:bodyPr/>
                    <a:lstStyle/>
                    <a:p>
                      <a:r>
                        <a:rPr lang="en-US" dirty="0" smtClean="0"/>
                        <a:t>2010-03-21</a:t>
                      </a:r>
                      <a:endParaRPr lang="en-US" dirty="0"/>
                    </a:p>
                  </a:txBody>
                  <a:tcPr/>
                </a:tc>
                <a:tc>
                  <a:txBody>
                    <a:bodyPr/>
                    <a:lstStyle/>
                    <a:p>
                      <a:r>
                        <a:rPr lang="en-US" dirty="0" smtClean="0"/>
                        <a:t>19.65</a:t>
                      </a:r>
                      <a:endParaRPr lang="en-US" dirty="0"/>
                    </a:p>
                  </a:txBody>
                  <a:tcPr/>
                </a:tc>
              </a:tr>
              <a:tr h="464130">
                <a:tc>
                  <a:txBody>
                    <a:bodyPr/>
                    <a:lstStyle/>
                    <a:p>
                      <a:r>
                        <a:rPr lang="en-US" dirty="0" smtClean="0"/>
                        <a:t>2</a:t>
                      </a:r>
                      <a:endParaRPr lang="en-US" dirty="0"/>
                    </a:p>
                  </a:txBody>
                  <a:tcPr/>
                </a:tc>
                <a:tc>
                  <a:txBody>
                    <a:bodyPr/>
                    <a:lstStyle/>
                    <a:p>
                      <a:r>
                        <a:rPr lang="en-US" dirty="0" smtClean="0"/>
                        <a:t>Tom</a:t>
                      </a:r>
                      <a:endParaRPr lang="en-US" dirty="0"/>
                    </a:p>
                  </a:txBody>
                  <a:tcPr/>
                </a:tc>
                <a:tc>
                  <a:txBody>
                    <a:bodyPr/>
                    <a:lstStyle/>
                    <a:p>
                      <a:r>
                        <a:rPr lang="en-US" dirty="0" smtClean="0"/>
                        <a:t>Smith</a:t>
                      </a:r>
                      <a:endParaRPr lang="en-US" dirty="0"/>
                    </a:p>
                  </a:txBody>
                  <a:tcPr/>
                </a:tc>
                <a:tc>
                  <a:txBody>
                    <a:bodyPr/>
                    <a:lstStyle/>
                    <a:p>
                      <a:r>
                        <a:rPr lang="en-US" dirty="0" smtClean="0"/>
                        <a:t>2</a:t>
                      </a:r>
                      <a:endParaRPr lang="en-US" dirty="0"/>
                    </a:p>
                  </a:txBody>
                  <a:tcPr/>
                </a:tc>
                <a:tc>
                  <a:txBody>
                    <a:bodyPr/>
                    <a:lstStyle/>
                    <a:p>
                      <a:r>
                        <a:rPr lang="en-US" dirty="0" smtClean="0"/>
                        <a:t>2010-04-01</a:t>
                      </a:r>
                      <a:endParaRPr lang="en-US" dirty="0"/>
                    </a:p>
                  </a:txBody>
                  <a:tcPr/>
                </a:tc>
                <a:tc>
                  <a:txBody>
                    <a:bodyPr/>
                    <a:lstStyle/>
                    <a:p>
                      <a:r>
                        <a:rPr lang="en-US" dirty="0" smtClean="0"/>
                        <a:t>1.00</a:t>
                      </a:r>
                      <a:endParaRPr lang="en-US" dirty="0"/>
                    </a:p>
                  </a:txBody>
                  <a:tcPr/>
                </a:tc>
              </a:tr>
            </a:tbl>
          </a:graphicData>
        </a:graphic>
      </p:graphicFrame>
    </p:spTree>
    <p:extLst>
      <p:ext uri="{BB962C8B-B14F-4D97-AF65-F5344CB8AC3E}">
        <p14:creationId xmlns:p14="http://schemas.microsoft.com/office/powerpoint/2010/main" val="1917534358"/>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a:xfrm>
            <a:off x="1365813" y="231495"/>
            <a:ext cx="7478150" cy="956138"/>
          </a:xfrm>
        </p:spPr>
        <p:txBody>
          <a:bodyPr/>
          <a:lstStyle/>
          <a:p>
            <a:r>
              <a:rPr sz="2800" dirty="0" smtClean="0">
                <a:latin typeface="Arial" charset="0"/>
              </a:rPr>
              <a:t>Outer join</a:t>
            </a:r>
          </a:p>
        </p:txBody>
      </p:sp>
      <p:sp>
        <p:nvSpPr>
          <p:cNvPr id="58371" name="Text Placeholder 2"/>
          <p:cNvSpPr>
            <a:spLocks noGrp="1"/>
          </p:cNvSpPr>
          <p:nvPr>
            <p:ph type="body" sz="quarter" idx="10"/>
          </p:nvPr>
        </p:nvSpPr>
        <p:spPr>
          <a:xfrm>
            <a:off x="554786" y="1199124"/>
            <a:ext cx="8292352" cy="615553"/>
          </a:xfrm>
        </p:spPr>
        <p:txBody>
          <a:bodyPr/>
          <a:lstStyle/>
          <a:p>
            <a:pPr lvl="1">
              <a:spcBef>
                <a:spcPct val="0"/>
              </a:spcBef>
              <a:spcAft>
                <a:spcPct val="0"/>
              </a:spcAft>
            </a:pPr>
            <a:r>
              <a:rPr lang="en-US" sz="2000" dirty="0" smtClean="0">
                <a:cs typeface="Arial" charset="0"/>
              </a:rPr>
              <a:t>A  left outer join returns all the rows in the first table even if there are no matches.</a:t>
            </a:r>
            <a:endParaRPr lang="en-US" sz="2000" dirty="0">
              <a:cs typeface="Arial" charset="0"/>
            </a:endParaRPr>
          </a:p>
        </p:txBody>
      </p:sp>
      <p:sp>
        <p:nvSpPr>
          <p:cNvPr id="4" name="Rounded Rectangle 3"/>
          <p:cNvSpPr/>
          <p:nvPr/>
        </p:nvSpPr>
        <p:spPr>
          <a:xfrm>
            <a:off x="554786" y="1929779"/>
            <a:ext cx="8132013" cy="1560786"/>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nSpc>
                <a:spcPct val="150000"/>
              </a:lnSpc>
              <a:defRPr/>
            </a:pPr>
            <a:endParaRPr lang="en-US" dirty="0" smtClean="0">
              <a:solidFill>
                <a:schemeClr val="tx1"/>
              </a:solidFill>
              <a:latin typeface="Arial" pitchFamily="34" charset="0"/>
              <a:cs typeface="Arial" pitchFamily="34" charset="0"/>
            </a:endParaRPr>
          </a:p>
          <a:p>
            <a:pPr>
              <a:lnSpc>
                <a:spcPct val="150000"/>
              </a:lnSpc>
              <a:defRPr/>
            </a:pPr>
            <a:r>
              <a:rPr lang="en-US" b="1" dirty="0" smtClean="0">
                <a:solidFill>
                  <a:schemeClr val="tx1"/>
                </a:solidFill>
                <a:latin typeface="Arial" pitchFamily="34" charset="0"/>
                <a:cs typeface="Arial" pitchFamily="34" charset="0"/>
              </a:rPr>
              <a:t>SELECT</a:t>
            </a:r>
            <a:r>
              <a:rPr lang="en-US" dirty="0" smtClean="0">
                <a:solidFill>
                  <a:schemeClr val="tx1"/>
                </a:solidFill>
                <a:latin typeface="Arial" pitchFamily="34" charset="0"/>
                <a:cs typeface="Arial" pitchFamily="34" charset="0"/>
              </a:rPr>
              <a:t> </a:t>
            </a:r>
            <a:r>
              <a:rPr lang="en-US" dirty="0">
                <a:solidFill>
                  <a:schemeClr val="tx1"/>
                </a:solidFill>
                <a:latin typeface="Arial" pitchFamily="34" charset="0"/>
                <a:cs typeface="Arial" pitchFamily="34" charset="0"/>
              </a:rPr>
              <a:t>C.custid, firstname, surname, order_date</a:t>
            </a:r>
          </a:p>
          <a:p>
            <a:pPr>
              <a:lnSpc>
                <a:spcPct val="150000"/>
              </a:lnSpc>
              <a:defRPr/>
            </a:pPr>
            <a:r>
              <a:rPr lang="en-US" b="1" dirty="0">
                <a:solidFill>
                  <a:schemeClr val="tx1"/>
                </a:solidFill>
                <a:latin typeface="Arial" pitchFamily="34" charset="0"/>
                <a:cs typeface="Arial" pitchFamily="34" charset="0"/>
              </a:rPr>
              <a:t>FROM</a:t>
            </a:r>
            <a:r>
              <a:rPr lang="en-US" dirty="0">
                <a:solidFill>
                  <a:schemeClr val="tx1"/>
                </a:solidFill>
                <a:latin typeface="Arial" pitchFamily="34" charset="0"/>
                <a:cs typeface="Arial" pitchFamily="34" charset="0"/>
              </a:rPr>
              <a:t> Customer C </a:t>
            </a:r>
            <a:r>
              <a:rPr lang="en-US" b="1" dirty="0">
                <a:solidFill>
                  <a:schemeClr val="tx1"/>
                </a:solidFill>
                <a:latin typeface="Arial" pitchFamily="34" charset="0"/>
                <a:cs typeface="Arial" pitchFamily="34" charset="0"/>
              </a:rPr>
              <a:t>LEFT OUTER JOIN </a:t>
            </a:r>
            <a:r>
              <a:rPr lang="en-US" dirty="0">
                <a:solidFill>
                  <a:schemeClr val="tx1"/>
                </a:solidFill>
                <a:latin typeface="Arial" pitchFamily="34" charset="0"/>
                <a:cs typeface="Arial" pitchFamily="34" charset="0"/>
              </a:rPr>
              <a:t>Purchases P</a:t>
            </a:r>
          </a:p>
          <a:p>
            <a:pPr>
              <a:lnSpc>
                <a:spcPct val="150000"/>
              </a:lnSpc>
              <a:defRPr/>
            </a:pPr>
            <a:r>
              <a:rPr lang="en-US" b="1" dirty="0">
                <a:solidFill>
                  <a:schemeClr val="tx1"/>
                </a:solidFill>
                <a:latin typeface="Arial" pitchFamily="34" charset="0"/>
                <a:cs typeface="Arial" pitchFamily="34" charset="0"/>
              </a:rPr>
              <a:t>ON</a:t>
            </a:r>
            <a:r>
              <a:rPr lang="en-US" dirty="0">
                <a:solidFill>
                  <a:schemeClr val="tx1"/>
                </a:solidFill>
                <a:latin typeface="Arial" pitchFamily="34" charset="0"/>
                <a:cs typeface="Arial" pitchFamily="34" charset="0"/>
              </a:rPr>
              <a:t> (C.custid = P.custid)</a:t>
            </a:r>
          </a:p>
          <a:p>
            <a:pPr>
              <a:defRPr/>
            </a:pPr>
            <a:r>
              <a:rPr lang="en-US" sz="2400" dirty="0"/>
              <a:t> </a:t>
            </a:r>
            <a:endParaRPr lang="en-US" sz="2400" dirty="0">
              <a:solidFill>
                <a:schemeClr val="bg1"/>
              </a:solidFill>
              <a:latin typeface="Monotype Corsiva" pitchFamily="66"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638257695"/>
              </p:ext>
            </p:extLst>
          </p:nvPr>
        </p:nvGraphicFramePr>
        <p:xfrm>
          <a:off x="521823" y="3885435"/>
          <a:ext cx="8164976" cy="2225040"/>
        </p:xfrm>
        <a:graphic>
          <a:graphicData uri="http://schemas.openxmlformats.org/drawingml/2006/table">
            <a:tbl>
              <a:tblPr firstRow="1" bandRow="1">
                <a:tableStyleId>{F5AB1C69-6EDB-4FF4-983F-18BD219EF322}</a:tableStyleId>
              </a:tblPr>
              <a:tblGrid>
                <a:gridCol w="2041244"/>
                <a:gridCol w="2041244"/>
                <a:gridCol w="2041244"/>
                <a:gridCol w="2041244"/>
              </a:tblGrid>
              <a:tr h="370840">
                <a:tc>
                  <a:txBody>
                    <a:bodyPr/>
                    <a:lstStyle/>
                    <a:p>
                      <a:r>
                        <a:rPr lang="en-US" dirty="0" smtClean="0"/>
                        <a:t> custid</a:t>
                      </a:r>
                      <a:endParaRPr lang="en-US" dirty="0"/>
                    </a:p>
                  </a:txBody>
                  <a:tcPr/>
                </a:tc>
                <a:tc>
                  <a:txBody>
                    <a:bodyPr/>
                    <a:lstStyle/>
                    <a:p>
                      <a:r>
                        <a:rPr lang="en-US" dirty="0" smtClean="0"/>
                        <a:t> firstname</a:t>
                      </a:r>
                      <a:endParaRPr lang="en-US" dirty="0"/>
                    </a:p>
                  </a:txBody>
                  <a:tcPr/>
                </a:tc>
                <a:tc>
                  <a:txBody>
                    <a:bodyPr/>
                    <a:lstStyle/>
                    <a:p>
                      <a:r>
                        <a:rPr lang="en-US" dirty="0" smtClean="0"/>
                        <a:t> surname</a:t>
                      </a:r>
                      <a:endParaRPr lang="en-US" dirty="0"/>
                    </a:p>
                  </a:txBody>
                  <a:tcPr/>
                </a:tc>
                <a:tc>
                  <a:txBody>
                    <a:bodyPr/>
                    <a:lstStyle/>
                    <a:p>
                      <a:r>
                        <a:rPr lang="en-US" dirty="0" smtClean="0"/>
                        <a:t> order_date</a:t>
                      </a:r>
                      <a:endParaRPr lang="en-US" dirty="0"/>
                    </a:p>
                  </a:txBody>
                  <a:tcPr/>
                </a:tc>
              </a:tr>
              <a:tr h="370840">
                <a:tc>
                  <a:txBody>
                    <a:bodyPr/>
                    <a:lstStyle/>
                    <a:p>
                      <a:r>
                        <a:rPr lang="en-US" dirty="0" smtClean="0"/>
                        <a:t>1</a:t>
                      </a:r>
                      <a:endParaRPr lang="en-US" dirty="0"/>
                    </a:p>
                  </a:txBody>
                  <a:tcPr/>
                </a:tc>
                <a:tc>
                  <a:txBody>
                    <a:bodyPr/>
                    <a:lstStyle/>
                    <a:p>
                      <a:r>
                        <a:rPr lang="en-US" dirty="0" smtClean="0"/>
                        <a:t>Jane</a:t>
                      </a:r>
                      <a:endParaRPr lang="en-US" dirty="0"/>
                    </a:p>
                  </a:txBody>
                  <a:tcPr/>
                </a:tc>
                <a:tc>
                  <a:txBody>
                    <a:bodyPr/>
                    <a:lstStyle/>
                    <a:p>
                      <a:r>
                        <a:rPr lang="en-US" dirty="0" smtClean="0"/>
                        <a:t>Doe</a:t>
                      </a:r>
                      <a:endParaRPr lang="en-US" dirty="0"/>
                    </a:p>
                  </a:txBody>
                  <a:tcPr/>
                </a:tc>
                <a:tc>
                  <a:txBody>
                    <a:bodyPr/>
                    <a:lstStyle/>
                    <a:p>
                      <a:r>
                        <a:rPr lang="en-US" dirty="0" smtClean="0"/>
                        <a:t>2010-01-15</a:t>
                      </a:r>
                      <a:endParaRPr lang="en-US" dirty="0"/>
                    </a:p>
                  </a:txBody>
                  <a:tcPr/>
                </a:tc>
              </a:tr>
              <a:tr h="370840">
                <a:tc>
                  <a:txBody>
                    <a:bodyPr/>
                    <a:lstStyle/>
                    <a:p>
                      <a:r>
                        <a:rPr lang="en-US" dirty="0" smtClean="0"/>
                        <a:t>1</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Jane</a:t>
                      </a:r>
                    </a:p>
                  </a:txBody>
                  <a:tcPr/>
                </a:tc>
                <a:tc>
                  <a:txBody>
                    <a:bodyPr/>
                    <a:lstStyle/>
                    <a:p>
                      <a:r>
                        <a:rPr lang="en-US" dirty="0" smtClean="0"/>
                        <a:t>Doe</a:t>
                      </a:r>
                      <a:endParaRPr lang="en-US" dirty="0"/>
                    </a:p>
                  </a:txBody>
                  <a:tcPr/>
                </a:tc>
                <a:tc>
                  <a:txBody>
                    <a:bodyPr/>
                    <a:lstStyle/>
                    <a:p>
                      <a:r>
                        <a:rPr lang="en-US" dirty="0" smtClean="0"/>
                        <a:t>2010-04-18</a:t>
                      </a:r>
                      <a:endParaRPr lang="en-US" dirty="0"/>
                    </a:p>
                  </a:txBody>
                  <a:tcPr/>
                </a:tc>
              </a:tr>
              <a:tr h="370840">
                <a:tc>
                  <a:txBody>
                    <a:bodyPr/>
                    <a:lstStyle/>
                    <a:p>
                      <a:r>
                        <a:rPr lang="en-US" dirty="0" smtClean="0"/>
                        <a:t>2</a:t>
                      </a:r>
                      <a:endParaRPr lang="en-US" dirty="0"/>
                    </a:p>
                  </a:txBody>
                  <a:tcPr/>
                </a:tc>
                <a:tc>
                  <a:txBody>
                    <a:bodyPr/>
                    <a:lstStyle/>
                    <a:p>
                      <a:r>
                        <a:rPr lang="en-US" dirty="0" smtClean="0"/>
                        <a:t>Tom</a:t>
                      </a:r>
                      <a:endParaRPr lang="en-US" dirty="0"/>
                    </a:p>
                  </a:txBody>
                  <a:tcPr/>
                </a:tc>
                <a:tc>
                  <a:txBody>
                    <a:bodyPr/>
                    <a:lstStyle/>
                    <a:p>
                      <a:r>
                        <a:rPr lang="en-US" dirty="0" smtClean="0"/>
                        <a:t>Smith</a:t>
                      </a:r>
                      <a:endParaRPr lang="en-US" dirty="0"/>
                    </a:p>
                  </a:txBody>
                  <a:tcPr/>
                </a:tc>
                <a:tc>
                  <a:txBody>
                    <a:bodyPr/>
                    <a:lstStyle/>
                    <a:p>
                      <a:r>
                        <a:rPr lang="en-US" dirty="0" smtClean="0"/>
                        <a:t>2010-03-21</a:t>
                      </a:r>
                      <a:endParaRPr lang="en-US" dirty="0"/>
                    </a:p>
                  </a:txBody>
                  <a:tcPr/>
                </a:tc>
              </a:tr>
              <a:tr h="370840">
                <a:tc>
                  <a:txBody>
                    <a:bodyPr/>
                    <a:lstStyle/>
                    <a:p>
                      <a:r>
                        <a:rPr lang="en-US" dirty="0" smtClean="0"/>
                        <a:t>2</a:t>
                      </a:r>
                      <a:endParaRPr lang="en-US" dirty="0"/>
                    </a:p>
                  </a:txBody>
                  <a:tcPr/>
                </a:tc>
                <a:tc>
                  <a:txBody>
                    <a:bodyPr/>
                    <a:lstStyle/>
                    <a:p>
                      <a:r>
                        <a:rPr lang="en-US" dirty="0" smtClean="0"/>
                        <a:t>Tom</a:t>
                      </a:r>
                      <a:endParaRPr lang="en-US" dirty="0"/>
                    </a:p>
                  </a:txBody>
                  <a:tcPr/>
                </a:tc>
                <a:tc>
                  <a:txBody>
                    <a:bodyPr/>
                    <a:lstStyle/>
                    <a:p>
                      <a:r>
                        <a:rPr lang="en-US" dirty="0" smtClean="0"/>
                        <a:t>Smith</a:t>
                      </a:r>
                      <a:endParaRPr lang="en-US" dirty="0"/>
                    </a:p>
                  </a:txBody>
                  <a:tcPr/>
                </a:tc>
                <a:tc>
                  <a:txBody>
                    <a:bodyPr/>
                    <a:lstStyle/>
                    <a:p>
                      <a:r>
                        <a:rPr lang="en-US" dirty="0" smtClean="0"/>
                        <a:t>2010-04-01</a:t>
                      </a:r>
                      <a:endParaRPr lang="en-US" dirty="0"/>
                    </a:p>
                  </a:txBody>
                  <a:tcPr/>
                </a:tc>
              </a:tr>
              <a:tr h="370840">
                <a:tc>
                  <a:txBody>
                    <a:bodyPr/>
                    <a:lstStyle/>
                    <a:p>
                      <a:r>
                        <a:rPr lang="en-US" dirty="0" smtClean="0"/>
                        <a:t>3</a:t>
                      </a:r>
                      <a:endParaRPr lang="en-US" dirty="0"/>
                    </a:p>
                  </a:txBody>
                  <a:tcPr/>
                </a:tc>
                <a:tc>
                  <a:txBody>
                    <a:bodyPr/>
                    <a:lstStyle/>
                    <a:p>
                      <a:r>
                        <a:rPr lang="en-US" dirty="0" smtClean="0"/>
                        <a:t>Doug</a:t>
                      </a:r>
                      <a:endParaRPr lang="en-US" dirty="0"/>
                    </a:p>
                  </a:txBody>
                  <a:tcPr/>
                </a:tc>
                <a:tc>
                  <a:txBody>
                    <a:bodyPr/>
                    <a:lstStyle/>
                    <a:p>
                      <a:r>
                        <a:rPr lang="en-US" dirty="0" smtClean="0"/>
                        <a:t>Jones</a:t>
                      </a:r>
                      <a:endParaRPr lang="en-US" dirty="0"/>
                    </a:p>
                  </a:txBody>
                  <a:tcPr/>
                </a:tc>
                <a:tc>
                  <a:txBody>
                    <a:bodyPr/>
                    <a:lstStyle/>
                    <a:p>
                      <a:r>
                        <a:rPr lang="en-US" b="1" dirty="0" smtClean="0"/>
                        <a:t>NULL</a:t>
                      </a:r>
                      <a:endParaRPr lang="en-US" b="1" dirty="0"/>
                    </a:p>
                  </a:txBody>
                  <a:tcPr/>
                </a:tc>
              </a:tr>
            </a:tbl>
          </a:graphicData>
        </a:graphic>
      </p:graphicFrame>
    </p:spTree>
    <p:extLst>
      <p:ext uri="{BB962C8B-B14F-4D97-AF65-F5344CB8AC3E}">
        <p14:creationId xmlns:p14="http://schemas.microsoft.com/office/powerpoint/2010/main" val="849462338"/>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1400537" y="231494"/>
            <a:ext cx="7443426" cy="956137"/>
          </a:xfrm>
        </p:spPr>
        <p:txBody>
          <a:bodyPr/>
          <a:lstStyle/>
          <a:p>
            <a:r>
              <a:rPr sz="2800" dirty="0" smtClean="0">
                <a:latin typeface="Arial" charset="0"/>
              </a:rPr>
              <a:t>Left Semi Joins</a:t>
            </a:r>
          </a:p>
        </p:txBody>
      </p:sp>
      <p:sp>
        <p:nvSpPr>
          <p:cNvPr id="59395" name="Text Placeholder 2"/>
          <p:cNvSpPr>
            <a:spLocks noGrp="1"/>
          </p:cNvSpPr>
          <p:nvPr>
            <p:ph type="body" sz="quarter" idx="10"/>
          </p:nvPr>
        </p:nvSpPr>
        <p:spPr>
          <a:xfrm>
            <a:off x="591965" y="1182643"/>
            <a:ext cx="8264169" cy="3354765"/>
          </a:xfrm>
        </p:spPr>
        <p:txBody>
          <a:bodyPr/>
          <a:lstStyle/>
          <a:p>
            <a:pPr lvl="1">
              <a:spcBef>
                <a:spcPct val="0"/>
              </a:spcBef>
              <a:spcAft>
                <a:spcPct val="0"/>
              </a:spcAft>
            </a:pPr>
            <a:r>
              <a:rPr lang="en-US" sz="2000" dirty="0" smtClean="0">
                <a:cs typeface="Arial" charset="0"/>
              </a:rPr>
              <a:t>A left semi join is an optimized IN/EXISTS sub-query.</a:t>
            </a:r>
          </a:p>
          <a:p>
            <a:pPr marL="914400" lvl="2" indent="-228600">
              <a:spcBef>
                <a:spcPct val="0"/>
              </a:spcBef>
              <a:spcAft>
                <a:spcPct val="0"/>
              </a:spcAft>
              <a:buFont typeface="Wingdings" pitchFamily="2" charset="2"/>
              <a:buChar char="§"/>
            </a:pPr>
            <a:r>
              <a:rPr lang="en-US" dirty="0" smtClean="0">
                <a:latin typeface="Arial" charset="0"/>
              </a:rPr>
              <a:t>Performs a map-side group by to reduce data flowing to reducers</a:t>
            </a:r>
          </a:p>
          <a:p>
            <a:pPr marL="914400" lvl="2" indent="-228600">
              <a:spcBef>
                <a:spcPct val="0"/>
              </a:spcBef>
              <a:spcAft>
                <a:spcPct val="0"/>
              </a:spcAft>
              <a:buFont typeface="Wingdings" pitchFamily="2" charset="2"/>
              <a:buChar char="§"/>
            </a:pPr>
            <a:endParaRPr lang="en-US" dirty="0" smtClean="0">
              <a:latin typeface="Arial" charset="0"/>
            </a:endParaRPr>
          </a:p>
          <a:p>
            <a:pPr marL="914400" lvl="2" indent="-228600">
              <a:spcBef>
                <a:spcPct val="0"/>
              </a:spcBef>
              <a:spcAft>
                <a:spcPct val="0"/>
              </a:spcAft>
              <a:buFont typeface="Wingdings" pitchFamily="2" charset="2"/>
              <a:buChar char="§"/>
            </a:pPr>
            <a:r>
              <a:rPr lang="en-US" dirty="0" smtClean="0">
                <a:latin typeface="Arial" charset="0"/>
              </a:rPr>
              <a:t>Allows for an early exit if match in join</a:t>
            </a:r>
          </a:p>
          <a:p>
            <a:pPr marL="914400" lvl="2" indent="-228600">
              <a:spcBef>
                <a:spcPct val="0"/>
              </a:spcBef>
              <a:spcAft>
                <a:spcPct val="0"/>
              </a:spcAft>
              <a:buFont typeface="Wingdings" pitchFamily="2" charset="2"/>
              <a:buChar char="§"/>
            </a:pPr>
            <a:endParaRPr lang="en-US" dirty="0" smtClean="0">
              <a:latin typeface="Arial" charset="0"/>
            </a:endParaRPr>
          </a:p>
          <a:p>
            <a:pPr marL="914400" lvl="2" indent="-228600">
              <a:spcBef>
                <a:spcPct val="0"/>
              </a:spcBef>
              <a:spcAft>
                <a:spcPct val="0"/>
              </a:spcAft>
              <a:buFont typeface="Wingdings" pitchFamily="2" charset="2"/>
              <a:buChar char="§"/>
            </a:pPr>
            <a:endParaRPr lang="en-US" dirty="0">
              <a:latin typeface="Arial" charset="0"/>
            </a:endParaRPr>
          </a:p>
          <a:p>
            <a:pPr marL="914400" lvl="2" indent="-228600">
              <a:spcBef>
                <a:spcPct val="0"/>
              </a:spcBef>
              <a:spcAft>
                <a:spcPct val="0"/>
              </a:spcAft>
              <a:buFont typeface="Wingdings" pitchFamily="2" charset="2"/>
              <a:buChar char="§"/>
            </a:pPr>
            <a:endParaRPr lang="en-US" dirty="0" smtClean="0">
              <a:latin typeface="Arial" charset="0"/>
            </a:endParaRPr>
          </a:p>
          <a:p>
            <a:pPr marL="914400" lvl="2" indent="-228600">
              <a:spcBef>
                <a:spcPct val="0"/>
              </a:spcBef>
              <a:spcAft>
                <a:spcPct val="0"/>
              </a:spcAft>
              <a:buFont typeface="Wingdings" pitchFamily="2" charset="2"/>
              <a:buChar char="§"/>
            </a:pPr>
            <a:endParaRPr lang="en-US" dirty="0">
              <a:latin typeface="Arial" charset="0"/>
            </a:endParaRPr>
          </a:p>
          <a:p>
            <a:pPr marL="914400" lvl="2" indent="-228600">
              <a:spcBef>
                <a:spcPct val="0"/>
              </a:spcBef>
              <a:spcAft>
                <a:spcPct val="0"/>
              </a:spcAft>
              <a:buFont typeface="Wingdings" pitchFamily="2" charset="2"/>
              <a:buChar char="§"/>
            </a:pPr>
            <a:endParaRPr lang="en-US" dirty="0" smtClean="0">
              <a:latin typeface="Arial" charset="0"/>
            </a:endParaRPr>
          </a:p>
          <a:p>
            <a:pPr marL="914400" lvl="2" indent="-228600">
              <a:spcBef>
                <a:spcPct val="0"/>
              </a:spcBef>
              <a:spcAft>
                <a:spcPct val="0"/>
              </a:spcAft>
              <a:buFont typeface="Wingdings" pitchFamily="2" charset="2"/>
              <a:buChar char="§"/>
            </a:pPr>
            <a:endParaRPr lang="en-US" dirty="0" smtClean="0">
              <a:latin typeface="Arial" charset="0"/>
            </a:endParaRPr>
          </a:p>
          <a:p>
            <a:pPr marL="914400" lvl="2" indent="-228600">
              <a:spcBef>
                <a:spcPct val="0"/>
              </a:spcBef>
              <a:spcAft>
                <a:spcPct val="0"/>
              </a:spcAft>
              <a:buFont typeface="Wingdings" pitchFamily="2" charset="2"/>
              <a:buChar char="§"/>
            </a:pPr>
            <a:endParaRPr lang="en-US" dirty="0" smtClean="0">
              <a:latin typeface="Arial" charset="0"/>
            </a:endParaRPr>
          </a:p>
          <a:p>
            <a:pPr marL="914400" lvl="2" indent="-228600">
              <a:spcBef>
                <a:spcPct val="0"/>
              </a:spcBef>
              <a:spcAft>
                <a:spcPct val="0"/>
              </a:spcAft>
              <a:buFont typeface="Wingdings" pitchFamily="2" charset="2"/>
              <a:buChar char="§"/>
            </a:pPr>
            <a:r>
              <a:rPr lang="en-US" dirty="0" smtClean="0">
                <a:latin typeface="Arial" charset="0"/>
              </a:rPr>
              <a:t>Equivalent IN/EXISTS </a:t>
            </a:r>
            <a:r>
              <a:rPr lang="en-US" dirty="0" err="1" smtClean="0">
                <a:latin typeface="Arial" charset="0"/>
              </a:rPr>
              <a:t>subquery</a:t>
            </a:r>
            <a:endParaRPr lang="en-US" dirty="0">
              <a:latin typeface="Arial" charset="0"/>
            </a:endParaRPr>
          </a:p>
        </p:txBody>
      </p:sp>
      <p:sp>
        <p:nvSpPr>
          <p:cNvPr id="4" name="Rounded Rectangle 3"/>
          <p:cNvSpPr/>
          <p:nvPr/>
        </p:nvSpPr>
        <p:spPr>
          <a:xfrm>
            <a:off x="631846" y="2411471"/>
            <a:ext cx="7948409" cy="1474598"/>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nSpc>
                <a:spcPct val="150000"/>
              </a:lnSpc>
              <a:defRPr/>
            </a:pPr>
            <a:r>
              <a:rPr lang="en-US" b="1" dirty="0">
                <a:solidFill>
                  <a:schemeClr val="tx1"/>
                </a:solidFill>
                <a:latin typeface="Arial" pitchFamily="34" charset="0"/>
                <a:cs typeface="Arial" pitchFamily="34" charset="0"/>
              </a:rPr>
              <a:t>SELECT</a:t>
            </a:r>
            <a:r>
              <a:rPr lang="en-US" dirty="0">
                <a:solidFill>
                  <a:schemeClr val="tx1"/>
                </a:solidFill>
                <a:latin typeface="Arial" pitchFamily="34" charset="0"/>
                <a:cs typeface="Arial" pitchFamily="34" charset="0"/>
              </a:rPr>
              <a:t> A.*</a:t>
            </a:r>
          </a:p>
          <a:p>
            <a:pPr>
              <a:lnSpc>
                <a:spcPct val="150000"/>
              </a:lnSpc>
              <a:defRPr/>
            </a:pPr>
            <a:r>
              <a:rPr lang="en-US" b="1" dirty="0">
                <a:solidFill>
                  <a:schemeClr val="tx1"/>
                </a:solidFill>
                <a:latin typeface="Arial" pitchFamily="34" charset="0"/>
                <a:cs typeface="Arial" pitchFamily="34" charset="0"/>
              </a:rPr>
              <a:t>FROM </a:t>
            </a:r>
            <a:r>
              <a:rPr lang="en-US" dirty="0">
                <a:solidFill>
                  <a:schemeClr val="tx1"/>
                </a:solidFill>
                <a:latin typeface="Arial" pitchFamily="34" charset="0"/>
                <a:cs typeface="Arial" pitchFamily="34" charset="0"/>
              </a:rPr>
              <a:t> A  </a:t>
            </a:r>
            <a:r>
              <a:rPr lang="en-US" b="1" dirty="0">
                <a:solidFill>
                  <a:schemeClr val="tx1"/>
                </a:solidFill>
                <a:latin typeface="Arial" pitchFamily="34" charset="0"/>
                <a:cs typeface="Arial" pitchFamily="34" charset="0"/>
              </a:rPr>
              <a:t>LEFT SEMI JOIN </a:t>
            </a:r>
            <a:r>
              <a:rPr lang="en-US" dirty="0">
                <a:solidFill>
                  <a:schemeClr val="tx1"/>
                </a:solidFill>
                <a:latin typeface="Arial" pitchFamily="34" charset="0"/>
                <a:cs typeface="Arial" pitchFamily="34" charset="0"/>
              </a:rPr>
              <a:t>B</a:t>
            </a:r>
          </a:p>
          <a:p>
            <a:pPr>
              <a:lnSpc>
                <a:spcPct val="150000"/>
              </a:lnSpc>
              <a:defRPr/>
            </a:pPr>
            <a:r>
              <a:rPr lang="en-US" b="1" dirty="0">
                <a:solidFill>
                  <a:schemeClr val="tx1"/>
                </a:solidFill>
                <a:latin typeface="Arial" pitchFamily="34" charset="0"/>
                <a:cs typeface="Arial" pitchFamily="34" charset="0"/>
              </a:rPr>
              <a:t>ON</a:t>
            </a:r>
            <a:r>
              <a:rPr lang="en-US" dirty="0">
                <a:solidFill>
                  <a:schemeClr val="tx1"/>
                </a:solidFill>
                <a:latin typeface="Arial" pitchFamily="34" charset="0"/>
                <a:cs typeface="Arial" pitchFamily="34" charset="0"/>
              </a:rPr>
              <a:t> (A.KEY = B.KEY </a:t>
            </a:r>
            <a:r>
              <a:rPr lang="en-US" b="1" dirty="0">
                <a:solidFill>
                  <a:schemeClr val="tx1"/>
                </a:solidFill>
                <a:latin typeface="Arial" pitchFamily="34" charset="0"/>
                <a:cs typeface="Arial" pitchFamily="34" charset="0"/>
              </a:rPr>
              <a:t>AND</a:t>
            </a:r>
            <a:r>
              <a:rPr lang="en-US" dirty="0">
                <a:solidFill>
                  <a:schemeClr val="tx1"/>
                </a:solidFill>
                <a:latin typeface="Arial" pitchFamily="34" charset="0"/>
                <a:cs typeface="Arial" pitchFamily="34" charset="0"/>
              </a:rPr>
              <a:t> B.VALUE &gt;100); </a:t>
            </a:r>
          </a:p>
        </p:txBody>
      </p:sp>
      <p:sp>
        <p:nvSpPr>
          <p:cNvPr id="5" name="Rounded Rectangle 4"/>
          <p:cNvSpPr/>
          <p:nvPr/>
        </p:nvSpPr>
        <p:spPr>
          <a:xfrm>
            <a:off x="591964" y="4630799"/>
            <a:ext cx="8028171" cy="1484824"/>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nSpc>
                <a:spcPct val="150000"/>
              </a:lnSpc>
              <a:defRPr/>
            </a:pPr>
            <a:r>
              <a:rPr lang="en-US" b="1" dirty="0">
                <a:solidFill>
                  <a:schemeClr val="tx1"/>
                </a:solidFill>
              </a:rPr>
              <a:t>SELECT</a:t>
            </a:r>
            <a:r>
              <a:rPr lang="en-US" dirty="0">
                <a:solidFill>
                  <a:schemeClr val="tx1"/>
                </a:solidFill>
              </a:rPr>
              <a:t> A.*</a:t>
            </a:r>
          </a:p>
          <a:p>
            <a:pPr>
              <a:lnSpc>
                <a:spcPct val="150000"/>
              </a:lnSpc>
              <a:defRPr/>
            </a:pPr>
            <a:r>
              <a:rPr lang="en-US" b="1" dirty="0">
                <a:solidFill>
                  <a:schemeClr val="tx1"/>
                </a:solidFill>
              </a:rPr>
              <a:t>FROM</a:t>
            </a:r>
            <a:r>
              <a:rPr lang="en-US" dirty="0">
                <a:solidFill>
                  <a:schemeClr val="tx1"/>
                </a:solidFill>
              </a:rPr>
              <a:t>  A  </a:t>
            </a:r>
            <a:r>
              <a:rPr lang="en-US" b="1" dirty="0">
                <a:solidFill>
                  <a:schemeClr val="tx1"/>
                </a:solidFill>
              </a:rPr>
              <a:t>WHERE</a:t>
            </a:r>
            <a:r>
              <a:rPr lang="en-US" dirty="0">
                <a:solidFill>
                  <a:schemeClr val="tx1"/>
                </a:solidFill>
              </a:rPr>
              <a:t> A.KEY </a:t>
            </a:r>
            <a:r>
              <a:rPr lang="en-US" b="1" dirty="0">
                <a:solidFill>
                  <a:schemeClr val="tx1"/>
                </a:solidFill>
              </a:rPr>
              <a:t>IN</a:t>
            </a:r>
          </a:p>
          <a:p>
            <a:pPr>
              <a:lnSpc>
                <a:spcPct val="150000"/>
              </a:lnSpc>
              <a:defRPr/>
            </a:pPr>
            <a:r>
              <a:rPr lang="en-US" dirty="0">
                <a:solidFill>
                  <a:schemeClr val="tx1"/>
                </a:solidFill>
              </a:rPr>
              <a:t> </a:t>
            </a:r>
            <a:r>
              <a:rPr lang="en-US" b="1" dirty="0">
                <a:solidFill>
                  <a:schemeClr val="tx1"/>
                </a:solidFill>
              </a:rPr>
              <a:t>( SELECT </a:t>
            </a:r>
            <a:r>
              <a:rPr lang="en-US" dirty="0">
                <a:solidFill>
                  <a:schemeClr val="tx1"/>
                </a:solidFill>
              </a:rPr>
              <a:t>A.KEY = B.KEY </a:t>
            </a:r>
            <a:r>
              <a:rPr lang="en-US" b="1" dirty="0">
                <a:solidFill>
                  <a:schemeClr val="tx1"/>
                </a:solidFill>
              </a:rPr>
              <a:t>AND</a:t>
            </a:r>
            <a:r>
              <a:rPr lang="en-US" dirty="0">
                <a:solidFill>
                  <a:schemeClr val="tx1"/>
                </a:solidFill>
              </a:rPr>
              <a:t> B.VALUE &gt;100); </a:t>
            </a:r>
          </a:p>
        </p:txBody>
      </p:sp>
    </p:spTree>
    <p:extLst>
      <p:ext uri="{BB962C8B-B14F-4D97-AF65-F5344CB8AC3E}">
        <p14:creationId xmlns:p14="http://schemas.microsoft.com/office/powerpoint/2010/main" val="3533529214"/>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a:xfrm>
            <a:off x="1388962" y="231494"/>
            <a:ext cx="7455001" cy="956137"/>
          </a:xfrm>
        </p:spPr>
        <p:txBody>
          <a:bodyPr/>
          <a:lstStyle/>
          <a:p>
            <a:r>
              <a:rPr sz="2800" dirty="0" smtClean="0">
                <a:latin typeface="Arial" charset="0"/>
              </a:rPr>
              <a:t>Identifying Unmatched Records</a:t>
            </a:r>
          </a:p>
        </p:txBody>
      </p:sp>
      <p:sp>
        <p:nvSpPr>
          <p:cNvPr id="60419" name="Text Placeholder 2"/>
          <p:cNvSpPr>
            <a:spLocks noGrp="1"/>
          </p:cNvSpPr>
          <p:nvPr>
            <p:ph type="body" sz="quarter" idx="10"/>
          </p:nvPr>
        </p:nvSpPr>
        <p:spPr>
          <a:xfrm>
            <a:off x="532435" y="1103587"/>
            <a:ext cx="8314703" cy="923330"/>
          </a:xfrm>
        </p:spPr>
        <p:txBody>
          <a:bodyPr/>
          <a:lstStyle/>
          <a:p>
            <a:pPr lvl="1">
              <a:spcBef>
                <a:spcPct val="0"/>
              </a:spcBef>
              <a:spcAft>
                <a:spcPct val="0"/>
              </a:spcAft>
            </a:pPr>
            <a:r>
              <a:rPr lang="en-US" sz="2000" dirty="0" smtClean="0">
                <a:cs typeface="Arial" charset="0"/>
              </a:rPr>
              <a:t>Outer joins are useful for finding unmatched records.</a:t>
            </a:r>
          </a:p>
          <a:p>
            <a:pPr lvl="1">
              <a:spcBef>
                <a:spcPct val="0"/>
              </a:spcBef>
              <a:spcAft>
                <a:spcPct val="0"/>
              </a:spcAft>
            </a:pPr>
            <a:endParaRPr lang="en-US" sz="2000" dirty="0" smtClean="0">
              <a:cs typeface="Arial" charset="0"/>
            </a:endParaRPr>
          </a:p>
          <a:p>
            <a:pPr lvl="1">
              <a:spcBef>
                <a:spcPct val="0"/>
              </a:spcBef>
              <a:spcAft>
                <a:spcPct val="0"/>
              </a:spcAft>
            </a:pPr>
            <a:r>
              <a:rPr lang="en-US" sz="2000" dirty="0" smtClean="0">
                <a:cs typeface="Arial" charset="0"/>
              </a:rPr>
              <a:t>Example: Find customers who have not made purchases.</a:t>
            </a:r>
            <a:endParaRPr lang="en-US" sz="2000" dirty="0">
              <a:cs typeface="Arial" charset="0"/>
            </a:endParaRPr>
          </a:p>
        </p:txBody>
      </p:sp>
      <p:sp>
        <p:nvSpPr>
          <p:cNvPr id="4" name="Rounded Rectangle 3"/>
          <p:cNvSpPr/>
          <p:nvPr/>
        </p:nvSpPr>
        <p:spPr>
          <a:xfrm>
            <a:off x="491144" y="2149210"/>
            <a:ext cx="8102816" cy="1631853"/>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r>
              <a:rPr lang="en-US" b="1" dirty="0">
                <a:solidFill>
                  <a:schemeClr val="tx1"/>
                </a:solidFill>
                <a:latin typeface="Arial" pitchFamily="34" charset="0"/>
                <a:cs typeface="Arial" pitchFamily="34" charset="0"/>
              </a:rPr>
              <a:t>SELECT C.custid, firstname, surname</a:t>
            </a:r>
          </a:p>
          <a:p>
            <a:r>
              <a:rPr lang="en-US" b="1" dirty="0">
                <a:solidFill>
                  <a:schemeClr val="tx1"/>
                </a:solidFill>
                <a:latin typeface="Arial" pitchFamily="34" charset="0"/>
                <a:cs typeface="Arial" pitchFamily="34" charset="0"/>
              </a:rPr>
              <a:t>FROM  Customer C LEFT SEMI JOIN Purchases P</a:t>
            </a:r>
          </a:p>
          <a:p>
            <a:r>
              <a:rPr lang="en-US" b="1" dirty="0">
                <a:solidFill>
                  <a:schemeClr val="tx1"/>
                </a:solidFill>
                <a:latin typeface="Arial" pitchFamily="34" charset="0"/>
                <a:cs typeface="Arial" pitchFamily="34" charset="0"/>
              </a:rPr>
              <a:t>ON (C.custid = P.custid) WHERE P.custid IS NULL; </a:t>
            </a:r>
          </a:p>
        </p:txBody>
      </p:sp>
      <p:graphicFrame>
        <p:nvGraphicFramePr>
          <p:cNvPr id="5" name="Table 4"/>
          <p:cNvGraphicFramePr>
            <a:graphicFrameLocks noGrp="1"/>
          </p:cNvGraphicFramePr>
          <p:nvPr>
            <p:extLst>
              <p:ext uri="{D42A27DB-BD31-4B8C-83A1-F6EECF244321}">
                <p14:modId xmlns:p14="http://schemas.microsoft.com/office/powerpoint/2010/main" val="1268710039"/>
              </p:ext>
            </p:extLst>
          </p:nvPr>
        </p:nvGraphicFramePr>
        <p:xfrm>
          <a:off x="577235" y="4257877"/>
          <a:ext cx="8039496" cy="1051254"/>
        </p:xfrm>
        <a:graphic>
          <a:graphicData uri="http://schemas.openxmlformats.org/drawingml/2006/table">
            <a:tbl>
              <a:tblPr firstRow="1" bandRow="1">
                <a:tableStyleId>{F5AB1C69-6EDB-4FF4-983F-18BD219EF322}</a:tableStyleId>
              </a:tblPr>
              <a:tblGrid>
                <a:gridCol w="2679832"/>
                <a:gridCol w="2679832"/>
                <a:gridCol w="2679832"/>
              </a:tblGrid>
              <a:tr h="525627">
                <a:tc>
                  <a:txBody>
                    <a:bodyPr/>
                    <a:lstStyle/>
                    <a:p>
                      <a:r>
                        <a:rPr lang="en-US" dirty="0" smtClean="0"/>
                        <a:t> custid</a:t>
                      </a:r>
                      <a:endParaRPr lang="en-US" dirty="0"/>
                    </a:p>
                  </a:txBody>
                  <a:tcPr/>
                </a:tc>
                <a:tc>
                  <a:txBody>
                    <a:bodyPr/>
                    <a:lstStyle/>
                    <a:p>
                      <a:r>
                        <a:rPr lang="en-US" dirty="0" smtClean="0"/>
                        <a:t> firstname </a:t>
                      </a:r>
                      <a:endParaRPr lang="en-US" dirty="0"/>
                    </a:p>
                  </a:txBody>
                  <a:tcPr/>
                </a:tc>
                <a:tc>
                  <a:txBody>
                    <a:bodyPr/>
                    <a:lstStyle/>
                    <a:p>
                      <a:r>
                        <a:rPr lang="en-US" dirty="0" smtClean="0"/>
                        <a:t>surname</a:t>
                      </a:r>
                      <a:endParaRPr lang="en-US" dirty="0"/>
                    </a:p>
                  </a:txBody>
                  <a:tcPr/>
                </a:tc>
              </a:tr>
              <a:tr h="525627">
                <a:tc>
                  <a:txBody>
                    <a:bodyPr/>
                    <a:lstStyle/>
                    <a:p>
                      <a:r>
                        <a:rPr lang="en-US" dirty="0" smtClean="0"/>
                        <a:t>3</a:t>
                      </a:r>
                      <a:endParaRPr lang="en-US" dirty="0"/>
                    </a:p>
                  </a:txBody>
                  <a:tcPr/>
                </a:tc>
                <a:tc>
                  <a:txBody>
                    <a:bodyPr/>
                    <a:lstStyle/>
                    <a:p>
                      <a:r>
                        <a:rPr lang="en-US" dirty="0" smtClean="0"/>
                        <a:t>Doug</a:t>
                      </a:r>
                      <a:endParaRPr lang="en-US" dirty="0"/>
                    </a:p>
                  </a:txBody>
                  <a:tcPr/>
                </a:tc>
                <a:tc>
                  <a:txBody>
                    <a:bodyPr/>
                    <a:lstStyle/>
                    <a:p>
                      <a:r>
                        <a:rPr lang="en-US" dirty="0" smtClean="0"/>
                        <a:t>Jones</a:t>
                      </a:r>
                      <a:endParaRPr lang="en-US" dirty="0"/>
                    </a:p>
                  </a:txBody>
                  <a:tcPr/>
                </a:tc>
              </a:tr>
            </a:tbl>
          </a:graphicData>
        </a:graphic>
      </p:graphicFrame>
    </p:spTree>
    <p:extLst>
      <p:ext uri="{BB962C8B-B14F-4D97-AF65-F5344CB8AC3E}">
        <p14:creationId xmlns:p14="http://schemas.microsoft.com/office/powerpoint/2010/main" val="240474356"/>
      </p:ext>
    </p:extLst>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a:xfrm>
            <a:off x="1377387" y="231494"/>
            <a:ext cx="7466576" cy="940371"/>
          </a:xfrm>
        </p:spPr>
        <p:txBody>
          <a:bodyPr/>
          <a:lstStyle/>
          <a:p>
            <a:r>
              <a:rPr sz="2800" dirty="0" smtClean="0">
                <a:latin typeface="Arial" charset="0"/>
              </a:rPr>
              <a:t>Joining Multiple tables</a:t>
            </a:r>
          </a:p>
        </p:txBody>
      </p:sp>
      <p:sp>
        <p:nvSpPr>
          <p:cNvPr id="61443" name="Text Placeholder 2"/>
          <p:cNvSpPr>
            <a:spLocks noGrp="1"/>
          </p:cNvSpPr>
          <p:nvPr>
            <p:ph type="body" sz="quarter" idx="10"/>
          </p:nvPr>
        </p:nvSpPr>
        <p:spPr>
          <a:xfrm>
            <a:off x="590309" y="1229438"/>
            <a:ext cx="8226206" cy="307777"/>
          </a:xfrm>
        </p:spPr>
        <p:txBody>
          <a:bodyPr/>
          <a:lstStyle/>
          <a:p>
            <a:pPr lvl="1">
              <a:spcBef>
                <a:spcPct val="0"/>
              </a:spcBef>
              <a:spcAft>
                <a:spcPct val="0"/>
              </a:spcAft>
            </a:pPr>
            <a:r>
              <a:rPr lang="en-US" sz="2000" dirty="0">
                <a:cs typeface="Arial" charset="0"/>
              </a:rPr>
              <a:t>Syntax for joining multiple tables</a:t>
            </a:r>
          </a:p>
        </p:txBody>
      </p:sp>
      <p:sp>
        <p:nvSpPr>
          <p:cNvPr id="4" name="Rounded Rectangle 3"/>
          <p:cNvSpPr/>
          <p:nvPr/>
        </p:nvSpPr>
        <p:spPr>
          <a:xfrm>
            <a:off x="590309" y="1850181"/>
            <a:ext cx="7923570" cy="1326048"/>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nSpc>
                <a:spcPct val="150000"/>
              </a:lnSpc>
              <a:defRPr/>
            </a:pPr>
            <a:r>
              <a:rPr lang="en-US" b="1" dirty="0">
                <a:solidFill>
                  <a:schemeClr val="tx1"/>
                </a:solidFill>
                <a:latin typeface="Arial" pitchFamily="34" charset="0"/>
                <a:cs typeface="Arial" pitchFamily="34" charset="0"/>
              </a:rPr>
              <a:t>SELECT </a:t>
            </a:r>
            <a:r>
              <a:rPr lang="en-US" dirty="0">
                <a:solidFill>
                  <a:schemeClr val="tx1"/>
                </a:solidFill>
                <a:latin typeface="Arial" pitchFamily="34" charset="0"/>
                <a:cs typeface="Arial" pitchFamily="34" charset="0"/>
              </a:rPr>
              <a:t> cols </a:t>
            </a:r>
            <a:r>
              <a:rPr lang="en-US" b="1" dirty="0">
                <a:solidFill>
                  <a:schemeClr val="tx1"/>
                </a:solidFill>
                <a:latin typeface="Arial" pitchFamily="34" charset="0"/>
                <a:cs typeface="Arial" pitchFamily="34" charset="0"/>
              </a:rPr>
              <a:t>FROM</a:t>
            </a:r>
          </a:p>
          <a:p>
            <a:pPr>
              <a:lnSpc>
                <a:spcPct val="150000"/>
              </a:lnSpc>
              <a:defRPr/>
            </a:pPr>
            <a:r>
              <a:rPr lang="en-US" dirty="0">
                <a:solidFill>
                  <a:schemeClr val="tx1"/>
                </a:solidFill>
                <a:latin typeface="Arial" pitchFamily="34" charset="0"/>
                <a:cs typeface="Arial" pitchFamily="34" charset="0"/>
              </a:rPr>
              <a:t>       </a:t>
            </a:r>
            <a:r>
              <a:rPr lang="en-US" dirty="0" smtClean="0">
                <a:solidFill>
                  <a:schemeClr val="tx1"/>
                </a:solidFill>
                <a:latin typeface="Arial" pitchFamily="34" charset="0"/>
                <a:cs typeface="Arial" pitchFamily="34" charset="0"/>
              </a:rPr>
              <a:t>t1 </a:t>
            </a:r>
            <a:r>
              <a:rPr lang="en-US" b="1" dirty="0">
                <a:solidFill>
                  <a:schemeClr val="tx1"/>
                </a:solidFill>
                <a:latin typeface="Arial" pitchFamily="34" charset="0"/>
                <a:cs typeface="Arial" pitchFamily="34" charset="0"/>
              </a:rPr>
              <a:t>JOIN</a:t>
            </a:r>
            <a:r>
              <a:rPr lang="en-US" dirty="0">
                <a:solidFill>
                  <a:schemeClr val="tx1"/>
                </a:solidFill>
                <a:latin typeface="Arial" pitchFamily="34" charset="0"/>
                <a:cs typeface="Arial" pitchFamily="34" charset="0"/>
              </a:rPr>
              <a:t> t2 </a:t>
            </a:r>
            <a:r>
              <a:rPr lang="en-US" b="1" dirty="0">
                <a:solidFill>
                  <a:schemeClr val="tx1"/>
                </a:solidFill>
                <a:latin typeface="Arial" pitchFamily="34" charset="0"/>
                <a:cs typeface="Arial" pitchFamily="34" charset="0"/>
              </a:rPr>
              <a:t>ON</a:t>
            </a:r>
            <a:r>
              <a:rPr lang="en-US" dirty="0">
                <a:solidFill>
                  <a:schemeClr val="tx1"/>
                </a:solidFill>
                <a:latin typeface="Arial" pitchFamily="34" charset="0"/>
                <a:cs typeface="Arial" pitchFamily="34" charset="0"/>
              </a:rPr>
              <a:t> (condition)</a:t>
            </a:r>
          </a:p>
          <a:p>
            <a:pPr>
              <a:lnSpc>
                <a:spcPct val="150000"/>
              </a:lnSpc>
              <a:defRPr/>
            </a:pPr>
            <a:r>
              <a:rPr lang="en-US" dirty="0" smtClean="0">
                <a:solidFill>
                  <a:schemeClr val="tx1"/>
                </a:solidFill>
                <a:latin typeface="Arial" pitchFamily="34" charset="0"/>
                <a:cs typeface="Arial" pitchFamily="34" charset="0"/>
              </a:rPr>
              <a:t>      </a:t>
            </a:r>
            <a:r>
              <a:rPr lang="en-US" b="1" dirty="0" smtClean="0">
                <a:solidFill>
                  <a:schemeClr val="tx1"/>
                </a:solidFill>
                <a:latin typeface="Arial" pitchFamily="34" charset="0"/>
                <a:cs typeface="Arial" pitchFamily="34" charset="0"/>
              </a:rPr>
              <a:t>JOIN</a:t>
            </a:r>
            <a:r>
              <a:rPr lang="en-US" dirty="0" smtClean="0">
                <a:solidFill>
                  <a:schemeClr val="tx1"/>
                </a:solidFill>
                <a:latin typeface="Arial" pitchFamily="34" charset="0"/>
                <a:cs typeface="Arial" pitchFamily="34" charset="0"/>
              </a:rPr>
              <a:t> </a:t>
            </a:r>
            <a:r>
              <a:rPr lang="en-US" dirty="0">
                <a:solidFill>
                  <a:schemeClr val="tx1"/>
                </a:solidFill>
                <a:latin typeface="Arial" pitchFamily="34" charset="0"/>
                <a:cs typeface="Arial" pitchFamily="34" charset="0"/>
              </a:rPr>
              <a:t>t3</a:t>
            </a:r>
            <a:r>
              <a:rPr lang="en-US" b="1" dirty="0">
                <a:solidFill>
                  <a:schemeClr val="tx1"/>
                </a:solidFill>
                <a:latin typeface="Arial" pitchFamily="34" charset="0"/>
                <a:cs typeface="Arial" pitchFamily="34" charset="0"/>
              </a:rPr>
              <a:t> ON </a:t>
            </a:r>
            <a:r>
              <a:rPr lang="en-US" dirty="0">
                <a:solidFill>
                  <a:schemeClr val="tx1"/>
                </a:solidFill>
                <a:latin typeface="Arial" pitchFamily="34" charset="0"/>
                <a:cs typeface="Arial" pitchFamily="34" charset="0"/>
              </a:rPr>
              <a:t>(condition)</a:t>
            </a:r>
          </a:p>
        </p:txBody>
      </p:sp>
    </p:spTree>
    <p:extLst>
      <p:ext uri="{BB962C8B-B14F-4D97-AF65-F5344CB8AC3E}">
        <p14:creationId xmlns:p14="http://schemas.microsoft.com/office/powerpoint/2010/main" val="1263702616"/>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a:xfrm>
            <a:off x="1676400" y="2971800"/>
            <a:ext cx="7315200" cy="430887"/>
          </a:xfrm>
        </p:spPr>
        <p:txBody>
          <a:bodyPr/>
          <a:lstStyle/>
          <a:p>
            <a:pPr algn="r"/>
            <a:r>
              <a:rPr sz="2800" dirty="0" smtClean="0">
                <a:latin typeface="Arial" charset="0"/>
              </a:rPr>
              <a:t>Basic Hive Functions</a:t>
            </a:r>
            <a:endParaRPr sz="2800" dirty="0" smtClean="0">
              <a:latin typeface="Arial" charset="0"/>
              <a:cs typeface="Arial" charset="0"/>
            </a:endParaRPr>
          </a:p>
        </p:txBody>
      </p:sp>
    </p:spTree>
    <p:extLst>
      <p:ext uri="{BB962C8B-B14F-4D97-AF65-F5344CB8AC3E}">
        <p14:creationId xmlns:p14="http://schemas.microsoft.com/office/powerpoint/2010/main" val="19838016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a:xfrm>
            <a:off x="1388962" y="231494"/>
            <a:ext cx="7455001" cy="940371"/>
          </a:xfrm>
        </p:spPr>
        <p:txBody>
          <a:bodyPr/>
          <a:lstStyle/>
          <a:p>
            <a:r>
              <a:rPr sz="2800" dirty="0" smtClean="0">
                <a:latin typeface="Arial" charset="0"/>
              </a:rPr>
              <a:t>Hive Functions</a:t>
            </a:r>
          </a:p>
        </p:txBody>
      </p:sp>
      <p:sp>
        <p:nvSpPr>
          <p:cNvPr id="63491" name="Text Placeholder 2"/>
          <p:cNvSpPr>
            <a:spLocks noGrp="1"/>
          </p:cNvSpPr>
          <p:nvPr>
            <p:ph type="body" sz="quarter" idx="10"/>
          </p:nvPr>
        </p:nvSpPr>
        <p:spPr>
          <a:xfrm>
            <a:off x="590309" y="1210951"/>
            <a:ext cx="8291553" cy="3354765"/>
          </a:xfrm>
        </p:spPr>
        <p:txBody>
          <a:bodyPr/>
          <a:lstStyle/>
          <a:p>
            <a:pPr lvl="1">
              <a:spcBef>
                <a:spcPct val="0"/>
              </a:spcBef>
              <a:spcAft>
                <a:spcPct val="0"/>
              </a:spcAft>
            </a:pPr>
            <a:r>
              <a:rPr lang="en-US" sz="2000" dirty="0" smtClean="0">
                <a:cs typeface="Arial" charset="0"/>
              </a:rPr>
              <a:t>Hive </a:t>
            </a:r>
            <a:r>
              <a:rPr lang="en-US" sz="2000" dirty="0">
                <a:cs typeface="Arial" charset="0"/>
              </a:rPr>
              <a:t>provides many </a:t>
            </a:r>
            <a:r>
              <a:rPr lang="en-US" sz="2000" b="1" dirty="0">
                <a:cs typeface="Arial" charset="0"/>
              </a:rPr>
              <a:t>built-in</a:t>
            </a:r>
            <a:r>
              <a:rPr lang="en-US" sz="2000" dirty="0">
                <a:cs typeface="Arial" charset="0"/>
              </a:rPr>
              <a:t> functions</a:t>
            </a:r>
          </a:p>
          <a:p>
            <a:pPr marL="914400" lvl="2" indent="-228600">
              <a:spcBef>
                <a:spcPct val="0"/>
              </a:spcBef>
              <a:spcAft>
                <a:spcPct val="0"/>
              </a:spcAft>
              <a:buFont typeface="Wingdings" pitchFamily="2" charset="2"/>
              <a:buChar char="§"/>
            </a:pPr>
            <a:r>
              <a:rPr lang="en-US" dirty="0" smtClean="0">
                <a:latin typeface="Arial" charset="0"/>
              </a:rPr>
              <a:t>Mathematical</a:t>
            </a:r>
          </a:p>
          <a:p>
            <a:pPr marL="914400" lvl="2" indent="-228600">
              <a:spcBef>
                <a:spcPct val="0"/>
              </a:spcBef>
              <a:spcAft>
                <a:spcPct val="0"/>
              </a:spcAft>
              <a:buFont typeface="Wingdings" pitchFamily="2" charset="2"/>
              <a:buChar char="§"/>
            </a:pPr>
            <a:endParaRPr lang="en-US" dirty="0" smtClean="0">
              <a:latin typeface="Arial" charset="0"/>
            </a:endParaRPr>
          </a:p>
          <a:p>
            <a:pPr marL="914400" lvl="2" indent="-228600">
              <a:spcBef>
                <a:spcPct val="0"/>
              </a:spcBef>
              <a:spcAft>
                <a:spcPct val="0"/>
              </a:spcAft>
              <a:buFont typeface="Wingdings" pitchFamily="2" charset="2"/>
              <a:buChar char="§"/>
            </a:pPr>
            <a:r>
              <a:rPr lang="en-US" dirty="0" smtClean="0">
                <a:latin typeface="Arial" charset="0"/>
              </a:rPr>
              <a:t>Date</a:t>
            </a:r>
          </a:p>
          <a:p>
            <a:pPr marL="914400" lvl="2" indent="-228600">
              <a:spcBef>
                <a:spcPct val="0"/>
              </a:spcBef>
              <a:spcAft>
                <a:spcPct val="0"/>
              </a:spcAft>
              <a:buFont typeface="Wingdings" pitchFamily="2" charset="2"/>
              <a:buChar char="§"/>
            </a:pPr>
            <a:endParaRPr lang="en-US" dirty="0" smtClean="0">
              <a:latin typeface="Arial" charset="0"/>
            </a:endParaRPr>
          </a:p>
          <a:p>
            <a:pPr marL="914400" lvl="2" indent="-228600">
              <a:spcBef>
                <a:spcPct val="0"/>
              </a:spcBef>
              <a:spcAft>
                <a:spcPct val="0"/>
              </a:spcAft>
              <a:buFont typeface="Wingdings" pitchFamily="2" charset="2"/>
              <a:buChar char="§"/>
            </a:pPr>
            <a:r>
              <a:rPr lang="en-US" dirty="0" smtClean="0">
                <a:latin typeface="Arial" charset="0"/>
              </a:rPr>
              <a:t>Conditional</a:t>
            </a:r>
          </a:p>
          <a:p>
            <a:pPr marL="914400" lvl="2" indent="-228600">
              <a:spcBef>
                <a:spcPct val="0"/>
              </a:spcBef>
              <a:spcAft>
                <a:spcPct val="0"/>
              </a:spcAft>
              <a:buFont typeface="Wingdings" pitchFamily="2" charset="2"/>
              <a:buChar char="§"/>
            </a:pPr>
            <a:endParaRPr lang="en-US" dirty="0" smtClean="0">
              <a:latin typeface="Arial" charset="0"/>
            </a:endParaRPr>
          </a:p>
          <a:p>
            <a:pPr marL="914400" lvl="2" indent="-228600">
              <a:spcBef>
                <a:spcPct val="0"/>
              </a:spcBef>
              <a:spcAft>
                <a:spcPct val="0"/>
              </a:spcAft>
              <a:buFont typeface="Wingdings" pitchFamily="2" charset="2"/>
              <a:buChar char="§"/>
            </a:pPr>
            <a:r>
              <a:rPr lang="en-US" dirty="0" smtClean="0">
                <a:latin typeface="Arial" charset="0"/>
              </a:rPr>
              <a:t>String</a:t>
            </a:r>
          </a:p>
          <a:p>
            <a:pPr marL="914400" lvl="2" indent="-228600">
              <a:spcBef>
                <a:spcPct val="0"/>
              </a:spcBef>
              <a:spcAft>
                <a:spcPct val="0"/>
              </a:spcAft>
              <a:buFont typeface="Wingdings" pitchFamily="2" charset="2"/>
              <a:buChar char="§"/>
            </a:pPr>
            <a:endParaRPr lang="en-US" dirty="0" smtClean="0">
              <a:latin typeface="Arial" charset="0"/>
            </a:endParaRPr>
          </a:p>
          <a:p>
            <a:pPr marL="914400" lvl="2" indent="-228600">
              <a:spcBef>
                <a:spcPct val="0"/>
              </a:spcBef>
              <a:spcAft>
                <a:spcPct val="0"/>
              </a:spcAft>
              <a:buFont typeface="Wingdings" pitchFamily="2" charset="2"/>
              <a:buChar char="§"/>
            </a:pPr>
            <a:r>
              <a:rPr lang="en-US" dirty="0" smtClean="0">
                <a:latin typeface="Arial" charset="0"/>
              </a:rPr>
              <a:t>Aggregate functions</a:t>
            </a:r>
          </a:p>
          <a:p>
            <a:pPr lvl="1">
              <a:spcBef>
                <a:spcPct val="0"/>
              </a:spcBef>
              <a:spcAft>
                <a:spcPct val="0"/>
              </a:spcAft>
              <a:buNone/>
            </a:pPr>
            <a:endParaRPr dirty="0" smtClean="0">
              <a:latin typeface="Arial" charset="0"/>
              <a:cs typeface="Arial" charset="0"/>
            </a:endParaRPr>
          </a:p>
          <a:p>
            <a:pPr lvl="1">
              <a:spcBef>
                <a:spcPct val="0"/>
              </a:spcBef>
              <a:spcAft>
                <a:spcPct val="0"/>
              </a:spcAft>
            </a:pPr>
            <a:r>
              <a:rPr lang="en-US" sz="2000" dirty="0" smtClean="0">
                <a:cs typeface="Arial" charset="0"/>
              </a:rPr>
              <a:t>Hive also supports user-defined functions.</a:t>
            </a:r>
            <a:endParaRPr lang="en-US" sz="2000" dirty="0">
              <a:cs typeface="Arial" charset="0"/>
            </a:endParaRPr>
          </a:p>
        </p:txBody>
      </p:sp>
    </p:spTree>
    <p:extLst>
      <p:ext uri="{BB962C8B-B14F-4D97-AF65-F5344CB8AC3E}">
        <p14:creationId xmlns:p14="http://schemas.microsoft.com/office/powerpoint/2010/main" val="2234859580"/>
      </p:ext>
    </p:extLst>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a:xfrm>
            <a:off x="1388962" y="254644"/>
            <a:ext cx="7455001" cy="924388"/>
          </a:xfrm>
        </p:spPr>
        <p:txBody>
          <a:bodyPr/>
          <a:lstStyle/>
          <a:p>
            <a:r>
              <a:rPr sz="2800" dirty="0" smtClean="0">
                <a:latin typeface="Arial" charset="0"/>
              </a:rPr>
              <a:t>Numeric Functions</a:t>
            </a:r>
          </a:p>
        </p:txBody>
      </p:sp>
      <p:sp>
        <p:nvSpPr>
          <p:cNvPr id="64515" name="Text Placeholder 2"/>
          <p:cNvSpPr>
            <a:spLocks noGrp="1"/>
          </p:cNvSpPr>
          <p:nvPr>
            <p:ph type="body" sz="quarter" idx="10"/>
          </p:nvPr>
        </p:nvSpPr>
        <p:spPr>
          <a:xfrm>
            <a:off x="578734" y="1198955"/>
            <a:ext cx="8361001" cy="4739759"/>
          </a:xfrm>
        </p:spPr>
        <p:txBody>
          <a:bodyPr/>
          <a:lstStyle/>
          <a:p>
            <a:pPr lvl="1">
              <a:spcBef>
                <a:spcPct val="0"/>
              </a:spcBef>
              <a:spcAft>
                <a:spcPct val="0"/>
              </a:spcAft>
            </a:pPr>
            <a:r>
              <a:rPr lang="en-US" sz="2000" dirty="0" smtClean="0">
                <a:cs typeface="Arial" charset="0"/>
              </a:rPr>
              <a:t>Numeric functions include</a:t>
            </a:r>
          </a:p>
          <a:p>
            <a:pPr marL="914400" lvl="2" indent="-228600">
              <a:spcBef>
                <a:spcPct val="0"/>
              </a:spcBef>
              <a:spcAft>
                <a:spcPct val="0"/>
              </a:spcAft>
              <a:buFont typeface="Wingdings" pitchFamily="2" charset="2"/>
              <a:buChar char="§"/>
            </a:pPr>
            <a:r>
              <a:rPr lang="en-US" dirty="0">
                <a:latin typeface="Arial" charset="0"/>
              </a:rPr>
              <a:t>round()</a:t>
            </a:r>
          </a:p>
          <a:p>
            <a:pPr marL="914400" lvl="2" indent="-228600">
              <a:lnSpc>
                <a:spcPct val="150000"/>
              </a:lnSpc>
              <a:spcBef>
                <a:spcPct val="0"/>
              </a:spcBef>
              <a:spcAft>
                <a:spcPct val="0"/>
              </a:spcAft>
              <a:buFont typeface="Wingdings" pitchFamily="2" charset="2"/>
              <a:buChar char="§"/>
            </a:pPr>
            <a:r>
              <a:rPr lang="en-US" dirty="0">
                <a:latin typeface="Arial" charset="0"/>
              </a:rPr>
              <a:t>floor()</a:t>
            </a:r>
          </a:p>
          <a:p>
            <a:pPr marL="914400" lvl="2" indent="-228600">
              <a:lnSpc>
                <a:spcPct val="150000"/>
              </a:lnSpc>
              <a:spcBef>
                <a:spcPct val="0"/>
              </a:spcBef>
              <a:spcAft>
                <a:spcPct val="0"/>
              </a:spcAft>
              <a:buFont typeface="Wingdings" pitchFamily="2" charset="2"/>
              <a:buChar char="§"/>
            </a:pPr>
            <a:r>
              <a:rPr lang="en-US" dirty="0">
                <a:latin typeface="Arial" charset="0"/>
              </a:rPr>
              <a:t>ceil()</a:t>
            </a:r>
          </a:p>
          <a:p>
            <a:pPr marL="914400" lvl="2" indent="-228600">
              <a:lnSpc>
                <a:spcPct val="150000"/>
              </a:lnSpc>
              <a:spcBef>
                <a:spcPct val="0"/>
              </a:spcBef>
              <a:spcAft>
                <a:spcPct val="0"/>
              </a:spcAft>
              <a:buFont typeface="Wingdings" pitchFamily="2" charset="2"/>
              <a:buChar char="§"/>
            </a:pPr>
            <a:r>
              <a:rPr lang="en-US" dirty="0">
                <a:latin typeface="Arial" charset="0"/>
              </a:rPr>
              <a:t>rand()</a:t>
            </a:r>
          </a:p>
          <a:p>
            <a:pPr marL="914400" lvl="2" indent="-228600">
              <a:lnSpc>
                <a:spcPct val="150000"/>
              </a:lnSpc>
              <a:spcBef>
                <a:spcPct val="0"/>
              </a:spcBef>
              <a:spcAft>
                <a:spcPct val="0"/>
              </a:spcAft>
              <a:buFont typeface="Wingdings" pitchFamily="2" charset="2"/>
              <a:buChar char="§"/>
            </a:pPr>
            <a:r>
              <a:rPr lang="en-US" dirty="0" err="1">
                <a:latin typeface="Arial" charset="0"/>
              </a:rPr>
              <a:t>exp</a:t>
            </a:r>
            <a:r>
              <a:rPr lang="en-US" dirty="0">
                <a:latin typeface="Arial" charset="0"/>
              </a:rPr>
              <a:t>()</a:t>
            </a:r>
          </a:p>
          <a:p>
            <a:pPr marL="914400" lvl="2" indent="-228600">
              <a:lnSpc>
                <a:spcPct val="150000"/>
              </a:lnSpc>
              <a:spcBef>
                <a:spcPct val="0"/>
              </a:spcBef>
              <a:spcAft>
                <a:spcPct val="0"/>
              </a:spcAft>
              <a:buFont typeface="Wingdings" pitchFamily="2" charset="2"/>
              <a:buChar char="§"/>
            </a:pPr>
            <a:r>
              <a:rPr lang="en-US" dirty="0">
                <a:latin typeface="Arial" charset="0"/>
              </a:rPr>
              <a:t>log()</a:t>
            </a:r>
          </a:p>
          <a:p>
            <a:pPr marL="914400" lvl="2" indent="-228600">
              <a:lnSpc>
                <a:spcPct val="150000"/>
              </a:lnSpc>
              <a:spcBef>
                <a:spcPct val="0"/>
              </a:spcBef>
              <a:spcAft>
                <a:spcPct val="0"/>
              </a:spcAft>
              <a:buFont typeface="Wingdings" pitchFamily="2" charset="2"/>
              <a:buChar char="§"/>
            </a:pPr>
            <a:r>
              <a:rPr lang="en-US" dirty="0" err="1" smtClean="0">
                <a:latin typeface="Arial" charset="0"/>
              </a:rPr>
              <a:t>sqrt</a:t>
            </a:r>
            <a:r>
              <a:rPr lang="en-US" dirty="0" smtClean="0">
                <a:latin typeface="Arial" charset="0"/>
              </a:rPr>
              <a:t>()</a:t>
            </a:r>
          </a:p>
          <a:p>
            <a:pPr marL="914400" lvl="2" indent="-228600">
              <a:lnSpc>
                <a:spcPct val="150000"/>
              </a:lnSpc>
              <a:spcBef>
                <a:spcPct val="0"/>
              </a:spcBef>
              <a:spcAft>
                <a:spcPct val="0"/>
              </a:spcAft>
              <a:buFont typeface="Wingdings" pitchFamily="2" charset="2"/>
              <a:buChar char="§"/>
            </a:pPr>
            <a:r>
              <a:rPr lang="en-US" dirty="0" smtClean="0">
                <a:latin typeface="Arial" charset="0"/>
              </a:rPr>
              <a:t>abs()</a:t>
            </a:r>
          </a:p>
          <a:p>
            <a:pPr marL="914400" lvl="2" indent="-228600">
              <a:lnSpc>
                <a:spcPct val="150000"/>
              </a:lnSpc>
              <a:spcBef>
                <a:spcPct val="0"/>
              </a:spcBef>
              <a:spcAft>
                <a:spcPct val="0"/>
              </a:spcAft>
              <a:buFont typeface="Wingdings" pitchFamily="2" charset="2"/>
              <a:buChar char="§"/>
            </a:pPr>
            <a:r>
              <a:rPr lang="en-US" dirty="0" smtClean="0">
                <a:latin typeface="Arial" charset="0"/>
              </a:rPr>
              <a:t>sin()</a:t>
            </a:r>
          </a:p>
          <a:p>
            <a:pPr marL="914400" lvl="2" indent="-228600">
              <a:lnSpc>
                <a:spcPct val="150000"/>
              </a:lnSpc>
              <a:spcBef>
                <a:spcPct val="0"/>
              </a:spcBef>
              <a:spcAft>
                <a:spcPct val="0"/>
              </a:spcAft>
              <a:buFont typeface="Wingdings" pitchFamily="2" charset="2"/>
              <a:buChar char="§"/>
            </a:pPr>
            <a:r>
              <a:rPr lang="en-US" dirty="0" err="1" smtClean="0">
                <a:latin typeface="Arial" charset="0"/>
              </a:rPr>
              <a:t>cos</a:t>
            </a:r>
            <a:r>
              <a:rPr lang="en-US" dirty="0" smtClean="0">
                <a:latin typeface="Arial" charset="0"/>
              </a:rPr>
              <a:t>()</a:t>
            </a:r>
          </a:p>
          <a:p>
            <a:pPr marL="914400" lvl="2" indent="-228600">
              <a:lnSpc>
                <a:spcPct val="150000"/>
              </a:lnSpc>
              <a:spcBef>
                <a:spcPct val="0"/>
              </a:spcBef>
              <a:spcAft>
                <a:spcPct val="0"/>
              </a:spcAft>
              <a:buFont typeface="Wingdings" pitchFamily="2" charset="2"/>
              <a:buChar char="§"/>
            </a:pPr>
            <a:r>
              <a:rPr lang="en-US" dirty="0" smtClean="0">
                <a:latin typeface="Arial" charset="0"/>
              </a:rPr>
              <a:t>etc.</a:t>
            </a:r>
            <a:endParaRPr lang="en-US" dirty="0">
              <a:latin typeface="Arial" charset="0"/>
            </a:endParaRPr>
          </a:p>
        </p:txBody>
      </p:sp>
    </p:spTree>
    <p:extLst>
      <p:ext uri="{BB962C8B-B14F-4D97-AF65-F5344CB8AC3E}">
        <p14:creationId xmlns:p14="http://schemas.microsoft.com/office/powerpoint/2010/main" val="1158882234"/>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1400537" y="231494"/>
            <a:ext cx="7443426" cy="956137"/>
          </a:xfrm>
        </p:spPr>
        <p:txBody>
          <a:bodyPr/>
          <a:lstStyle/>
          <a:p>
            <a:r>
              <a:rPr sz="2800" dirty="0" smtClean="0">
                <a:latin typeface="Arial" charset="0"/>
              </a:rPr>
              <a:t>Benefits of Hive</a:t>
            </a:r>
          </a:p>
        </p:txBody>
      </p:sp>
      <p:sp>
        <p:nvSpPr>
          <p:cNvPr id="11267" name="Text Placeholder 2"/>
          <p:cNvSpPr>
            <a:spLocks noGrp="1"/>
          </p:cNvSpPr>
          <p:nvPr>
            <p:ph type="body" sz="quarter" idx="10"/>
          </p:nvPr>
        </p:nvSpPr>
        <p:spPr>
          <a:xfrm>
            <a:off x="532435" y="1222195"/>
            <a:ext cx="8268404" cy="2123658"/>
          </a:xfrm>
        </p:spPr>
        <p:txBody>
          <a:bodyPr/>
          <a:lstStyle/>
          <a:p>
            <a:pPr marL="285750" lvl="3" indent="-285750">
              <a:buSzPct val="120000"/>
              <a:tabLst>
                <a:tab pos="511175" algn="l"/>
              </a:tabLst>
            </a:pPr>
            <a:r>
              <a:rPr dirty="0" smtClean="0">
                <a:latin typeface="Arial" charset="0"/>
                <a:cs typeface="Arial" charset="0"/>
              </a:rPr>
              <a:t> </a:t>
            </a:r>
            <a:r>
              <a:rPr lang="en-US" sz="2000" dirty="0" smtClean="0">
                <a:latin typeface="+mn-lt"/>
              </a:rPr>
              <a:t>Hive is much easier to learn and use as its based on standard SQL.</a:t>
            </a:r>
          </a:p>
          <a:p>
            <a:pPr marL="285750" lvl="3" indent="-285750">
              <a:buSzPct val="120000"/>
              <a:tabLst>
                <a:tab pos="511175" algn="l"/>
              </a:tabLst>
            </a:pPr>
            <a:endParaRPr lang="en-US" sz="2000" dirty="0" smtClean="0">
              <a:latin typeface="+mn-lt"/>
            </a:endParaRPr>
          </a:p>
          <a:p>
            <a:pPr marL="342900" lvl="3" indent="-342900">
              <a:buSzPct val="120000"/>
              <a:tabLst>
                <a:tab pos="511175" algn="l"/>
              </a:tabLst>
            </a:pPr>
            <a:r>
              <a:rPr lang="en-US" sz="2000" dirty="0" smtClean="0">
                <a:latin typeface="+mn-lt"/>
              </a:rPr>
              <a:t>Writing </a:t>
            </a:r>
            <a:r>
              <a:rPr lang="en-US" sz="2000" dirty="0" err="1" smtClean="0">
                <a:latin typeface="+mn-lt"/>
              </a:rPr>
              <a:t>HiveQL</a:t>
            </a:r>
            <a:r>
              <a:rPr lang="en-US" sz="2000" dirty="0" smtClean="0">
                <a:latin typeface="+mn-lt"/>
              </a:rPr>
              <a:t> queries is much faster than writing the equivalent Java code.</a:t>
            </a:r>
          </a:p>
          <a:p>
            <a:pPr marL="342900" lvl="3" indent="-342900">
              <a:buSzPct val="120000"/>
              <a:tabLst>
                <a:tab pos="511175" algn="l"/>
              </a:tabLst>
            </a:pPr>
            <a:endParaRPr lang="en-US" sz="2000" dirty="0" smtClean="0">
              <a:latin typeface="+mn-lt"/>
            </a:endParaRPr>
          </a:p>
          <a:p>
            <a:pPr marL="342900" lvl="3" indent="-342900">
              <a:buSzPct val="120000"/>
              <a:tabLst>
                <a:tab pos="511175" algn="l"/>
              </a:tabLst>
            </a:pPr>
            <a:r>
              <a:rPr lang="en-US" sz="2000" dirty="0" smtClean="0">
                <a:latin typeface="+mn-lt"/>
              </a:rPr>
              <a:t>Many people already know SQL.</a:t>
            </a:r>
          </a:p>
          <a:p>
            <a:pPr marL="914400" lvl="2" indent="-228600">
              <a:buFont typeface="Wingdings" pitchFamily="2" charset="2"/>
              <a:buChar char="§"/>
            </a:pPr>
            <a:r>
              <a:rPr lang="en-US" dirty="0" smtClean="0">
                <a:latin typeface="Arial" charset="0"/>
              </a:rPr>
              <a:t>Can rapidly start using Hive to query and manipulate data in the cluster.</a:t>
            </a:r>
            <a:endParaRPr lang="en-US" dirty="0">
              <a:latin typeface="Arial" charset="0"/>
            </a:endParaRPr>
          </a:p>
        </p:txBody>
      </p:sp>
    </p:spTree>
    <p:extLst>
      <p:ext uri="{BB962C8B-B14F-4D97-AF65-F5344CB8AC3E}">
        <p14:creationId xmlns:p14="http://schemas.microsoft.com/office/powerpoint/2010/main" val="277326210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a:xfrm>
            <a:off x="1388962" y="231494"/>
            <a:ext cx="7455001" cy="933683"/>
          </a:xfrm>
        </p:spPr>
        <p:txBody>
          <a:bodyPr/>
          <a:lstStyle/>
          <a:p>
            <a:r>
              <a:rPr sz="2800" dirty="0" smtClean="0">
                <a:latin typeface="Arial" charset="0"/>
              </a:rPr>
              <a:t>String Functions</a:t>
            </a:r>
          </a:p>
        </p:txBody>
      </p:sp>
      <p:sp>
        <p:nvSpPr>
          <p:cNvPr id="65539" name="Text Placeholder 2"/>
          <p:cNvSpPr>
            <a:spLocks noGrp="1"/>
          </p:cNvSpPr>
          <p:nvPr>
            <p:ph type="body" sz="quarter" idx="10"/>
          </p:nvPr>
        </p:nvSpPr>
        <p:spPr>
          <a:xfrm>
            <a:off x="578734" y="1224559"/>
            <a:ext cx="8337851" cy="3441968"/>
          </a:xfrm>
        </p:spPr>
        <p:txBody>
          <a:bodyPr/>
          <a:lstStyle/>
          <a:p>
            <a:pPr lvl="1">
              <a:spcBef>
                <a:spcPct val="0"/>
              </a:spcBef>
              <a:spcAft>
                <a:spcPct val="0"/>
              </a:spcAft>
            </a:pPr>
            <a:r>
              <a:rPr lang="en-US" sz="2000" dirty="0" smtClean="0">
                <a:cs typeface="Arial" charset="0"/>
              </a:rPr>
              <a:t>String functions include</a:t>
            </a:r>
          </a:p>
          <a:p>
            <a:pPr marL="914400" lvl="2" indent="-228600">
              <a:spcBef>
                <a:spcPct val="0"/>
              </a:spcBef>
              <a:spcAft>
                <a:spcPct val="0"/>
              </a:spcAft>
              <a:buFont typeface="Wingdings" pitchFamily="2" charset="2"/>
              <a:buChar char="§"/>
            </a:pPr>
            <a:r>
              <a:rPr lang="en-US" dirty="0">
                <a:latin typeface="Arial" charset="0"/>
              </a:rPr>
              <a:t>length()</a:t>
            </a:r>
          </a:p>
          <a:p>
            <a:pPr marL="914400" lvl="2" indent="-228600">
              <a:lnSpc>
                <a:spcPct val="150000"/>
              </a:lnSpc>
              <a:spcBef>
                <a:spcPct val="0"/>
              </a:spcBef>
              <a:spcAft>
                <a:spcPct val="0"/>
              </a:spcAft>
              <a:buFont typeface="Wingdings" pitchFamily="2" charset="2"/>
              <a:buChar char="§"/>
            </a:pPr>
            <a:r>
              <a:rPr lang="en-US" dirty="0" err="1">
                <a:latin typeface="Arial" charset="0"/>
              </a:rPr>
              <a:t>concat</a:t>
            </a:r>
            <a:r>
              <a:rPr lang="en-US" dirty="0">
                <a:latin typeface="Arial" charset="0"/>
              </a:rPr>
              <a:t>()</a:t>
            </a:r>
          </a:p>
          <a:p>
            <a:pPr marL="914400" lvl="2" indent="-228600">
              <a:lnSpc>
                <a:spcPct val="150000"/>
              </a:lnSpc>
              <a:spcBef>
                <a:spcPct val="0"/>
              </a:spcBef>
              <a:spcAft>
                <a:spcPct val="0"/>
              </a:spcAft>
              <a:buFont typeface="Wingdings" pitchFamily="2" charset="2"/>
              <a:buChar char="§"/>
            </a:pPr>
            <a:r>
              <a:rPr lang="en-US" dirty="0" err="1">
                <a:latin typeface="Arial" charset="0"/>
              </a:rPr>
              <a:t>substr</a:t>
            </a:r>
            <a:r>
              <a:rPr lang="en-US" dirty="0">
                <a:latin typeface="Arial" charset="0"/>
              </a:rPr>
              <a:t>()</a:t>
            </a:r>
          </a:p>
          <a:p>
            <a:pPr marL="914400" lvl="2" indent="-228600">
              <a:lnSpc>
                <a:spcPct val="150000"/>
              </a:lnSpc>
              <a:spcBef>
                <a:spcPct val="0"/>
              </a:spcBef>
              <a:spcAft>
                <a:spcPct val="0"/>
              </a:spcAft>
              <a:buFont typeface="Wingdings" pitchFamily="2" charset="2"/>
              <a:buChar char="§"/>
            </a:pPr>
            <a:r>
              <a:rPr lang="en-US" dirty="0">
                <a:latin typeface="Arial" charset="0"/>
              </a:rPr>
              <a:t>upper()</a:t>
            </a:r>
          </a:p>
          <a:p>
            <a:pPr marL="914400" lvl="2" indent="-228600">
              <a:lnSpc>
                <a:spcPct val="150000"/>
              </a:lnSpc>
              <a:spcBef>
                <a:spcPct val="0"/>
              </a:spcBef>
              <a:spcAft>
                <a:spcPct val="0"/>
              </a:spcAft>
              <a:buFont typeface="Wingdings" pitchFamily="2" charset="2"/>
              <a:buChar char="§"/>
            </a:pPr>
            <a:r>
              <a:rPr lang="en-US" dirty="0">
                <a:latin typeface="Arial" charset="0"/>
              </a:rPr>
              <a:t>lower()</a:t>
            </a:r>
          </a:p>
          <a:p>
            <a:pPr marL="914400" lvl="2" indent="-228600">
              <a:lnSpc>
                <a:spcPct val="150000"/>
              </a:lnSpc>
              <a:spcBef>
                <a:spcPct val="0"/>
              </a:spcBef>
              <a:spcAft>
                <a:spcPct val="0"/>
              </a:spcAft>
              <a:buFont typeface="Wingdings" pitchFamily="2" charset="2"/>
              <a:buChar char="§"/>
            </a:pPr>
            <a:r>
              <a:rPr lang="en-US" dirty="0">
                <a:latin typeface="Arial" charset="0"/>
              </a:rPr>
              <a:t>trim()</a:t>
            </a:r>
          </a:p>
          <a:p>
            <a:pPr marL="914400" lvl="2" indent="-228600">
              <a:lnSpc>
                <a:spcPct val="150000"/>
              </a:lnSpc>
              <a:spcBef>
                <a:spcPct val="0"/>
              </a:spcBef>
              <a:spcAft>
                <a:spcPct val="0"/>
              </a:spcAft>
              <a:buFont typeface="Wingdings" pitchFamily="2" charset="2"/>
              <a:buChar char="§"/>
            </a:pPr>
            <a:r>
              <a:rPr lang="en-US" dirty="0" err="1">
                <a:latin typeface="Arial" charset="0"/>
              </a:rPr>
              <a:t>regexp_replace</a:t>
            </a:r>
            <a:r>
              <a:rPr lang="en-US" dirty="0">
                <a:latin typeface="Arial" charset="0"/>
              </a:rPr>
              <a:t>()</a:t>
            </a:r>
          </a:p>
          <a:p>
            <a:pPr marL="914400" lvl="2" indent="-228600">
              <a:lnSpc>
                <a:spcPct val="150000"/>
              </a:lnSpc>
              <a:spcBef>
                <a:spcPct val="0"/>
              </a:spcBef>
              <a:spcAft>
                <a:spcPct val="0"/>
              </a:spcAft>
              <a:buFont typeface="Wingdings" pitchFamily="2" charset="2"/>
              <a:buChar char="§"/>
            </a:pPr>
            <a:r>
              <a:rPr lang="en-US" dirty="0">
                <a:latin typeface="Arial" charset="0"/>
              </a:rPr>
              <a:t>etc.</a:t>
            </a:r>
          </a:p>
        </p:txBody>
      </p:sp>
    </p:spTree>
    <p:extLst>
      <p:ext uri="{BB962C8B-B14F-4D97-AF65-F5344CB8AC3E}">
        <p14:creationId xmlns:p14="http://schemas.microsoft.com/office/powerpoint/2010/main" val="1019097045"/>
      </p:ext>
    </p:extLst>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a:xfrm>
            <a:off x="1388962" y="231495"/>
            <a:ext cx="7455001" cy="486136"/>
          </a:xfrm>
        </p:spPr>
        <p:txBody>
          <a:bodyPr/>
          <a:lstStyle/>
          <a:p>
            <a:r>
              <a:rPr sz="2800" dirty="0" smtClean="0">
                <a:latin typeface="Arial" charset="0"/>
              </a:rPr>
              <a:t>Date Functions</a:t>
            </a:r>
          </a:p>
        </p:txBody>
      </p:sp>
      <p:sp>
        <p:nvSpPr>
          <p:cNvPr id="66563" name="Text Placeholder 2"/>
          <p:cNvSpPr>
            <a:spLocks noGrp="1"/>
          </p:cNvSpPr>
          <p:nvPr>
            <p:ph type="body" sz="quarter" idx="10"/>
          </p:nvPr>
        </p:nvSpPr>
        <p:spPr>
          <a:xfrm>
            <a:off x="590309" y="1239396"/>
            <a:ext cx="8349426" cy="4272965"/>
          </a:xfrm>
        </p:spPr>
        <p:txBody>
          <a:bodyPr/>
          <a:lstStyle/>
          <a:p>
            <a:pPr lvl="1">
              <a:spcBef>
                <a:spcPct val="0"/>
              </a:spcBef>
              <a:spcAft>
                <a:spcPct val="0"/>
              </a:spcAft>
            </a:pPr>
            <a:r>
              <a:rPr lang="en-US" sz="2000" dirty="0" smtClean="0">
                <a:cs typeface="Arial" charset="0"/>
              </a:rPr>
              <a:t>Date functions include</a:t>
            </a:r>
          </a:p>
          <a:p>
            <a:pPr marL="914400" lvl="2" indent="-228600">
              <a:spcBef>
                <a:spcPct val="0"/>
              </a:spcBef>
              <a:spcAft>
                <a:spcPct val="0"/>
              </a:spcAft>
              <a:buFont typeface="Wingdings" pitchFamily="2" charset="2"/>
              <a:buChar char="§"/>
            </a:pPr>
            <a:r>
              <a:rPr lang="en-US" dirty="0" err="1" smtClean="0">
                <a:latin typeface="Arial" charset="0"/>
              </a:rPr>
              <a:t>unix_timestamp</a:t>
            </a:r>
            <a:r>
              <a:rPr lang="en-US" dirty="0" smtClean="0">
                <a:latin typeface="Arial" charset="0"/>
              </a:rPr>
              <a:t>()</a:t>
            </a:r>
          </a:p>
          <a:p>
            <a:pPr marL="914400" lvl="2" indent="-228600">
              <a:lnSpc>
                <a:spcPct val="150000"/>
              </a:lnSpc>
              <a:spcBef>
                <a:spcPct val="0"/>
              </a:spcBef>
              <a:spcAft>
                <a:spcPct val="0"/>
              </a:spcAft>
              <a:buFont typeface="Wingdings" pitchFamily="2" charset="2"/>
              <a:buChar char="§"/>
            </a:pPr>
            <a:r>
              <a:rPr lang="en-US" dirty="0" err="1" smtClean="0">
                <a:latin typeface="Arial" charset="0"/>
              </a:rPr>
              <a:t>from_unixtime</a:t>
            </a:r>
            <a:r>
              <a:rPr lang="en-US" dirty="0" smtClean="0">
                <a:latin typeface="Arial" charset="0"/>
              </a:rPr>
              <a:t>()</a:t>
            </a:r>
          </a:p>
          <a:p>
            <a:pPr marL="914400" lvl="2" indent="-228600">
              <a:lnSpc>
                <a:spcPct val="150000"/>
              </a:lnSpc>
              <a:spcBef>
                <a:spcPct val="0"/>
              </a:spcBef>
              <a:spcAft>
                <a:spcPct val="0"/>
              </a:spcAft>
              <a:buFont typeface="Wingdings" pitchFamily="2" charset="2"/>
              <a:buChar char="§"/>
            </a:pPr>
            <a:r>
              <a:rPr lang="en-US" dirty="0" err="1" smtClean="0">
                <a:latin typeface="Arial" charset="0"/>
              </a:rPr>
              <a:t>to_date</a:t>
            </a:r>
            <a:r>
              <a:rPr lang="en-US" dirty="0" smtClean="0">
                <a:latin typeface="Arial" charset="0"/>
              </a:rPr>
              <a:t>()</a:t>
            </a:r>
          </a:p>
          <a:p>
            <a:pPr marL="914400" lvl="2" indent="-228600">
              <a:lnSpc>
                <a:spcPct val="150000"/>
              </a:lnSpc>
              <a:spcBef>
                <a:spcPct val="0"/>
              </a:spcBef>
              <a:spcAft>
                <a:spcPct val="0"/>
              </a:spcAft>
              <a:buFont typeface="Wingdings" pitchFamily="2" charset="2"/>
              <a:buChar char="§"/>
            </a:pPr>
            <a:r>
              <a:rPr lang="en-US" dirty="0" smtClean="0">
                <a:latin typeface="Arial" charset="0"/>
              </a:rPr>
              <a:t>year()</a:t>
            </a:r>
          </a:p>
          <a:p>
            <a:pPr marL="914400" lvl="2" indent="-228600">
              <a:lnSpc>
                <a:spcPct val="150000"/>
              </a:lnSpc>
              <a:spcBef>
                <a:spcPct val="0"/>
              </a:spcBef>
              <a:spcAft>
                <a:spcPct val="0"/>
              </a:spcAft>
              <a:buFont typeface="Wingdings" pitchFamily="2" charset="2"/>
              <a:buChar char="§"/>
            </a:pPr>
            <a:r>
              <a:rPr lang="en-US" dirty="0" smtClean="0">
                <a:latin typeface="Arial" charset="0"/>
              </a:rPr>
              <a:t>month()</a:t>
            </a:r>
          </a:p>
          <a:p>
            <a:pPr marL="914400" lvl="2" indent="-228600">
              <a:lnSpc>
                <a:spcPct val="150000"/>
              </a:lnSpc>
              <a:spcBef>
                <a:spcPct val="0"/>
              </a:spcBef>
              <a:spcAft>
                <a:spcPct val="0"/>
              </a:spcAft>
              <a:buFont typeface="Wingdings" pitchFamily="2" charset="2"/>
              <a:buChar char="§"/>
            </a:pPr>
            <a:r>
              <a:rPr lang="en-US" dirty="0" smtClean="0">
                <a:latin typeface="Arial" charset="0"/>
              </a:rPr>
              <a:t>day() </a:t>
            </a:r>
          </a:p>
          <a:p>
            <a:pPr marL="914400" lvl="2" indent="-228600">
              <a:lnSpc>
                <a:spcPct val="150000"/>
              </a:lnSpc>
              <a:spcBef>
                <a:spcPct val="0"/>
              </a:spcBef>
              <a:spcAft>
                <a:spcPct val="0"/>
              </a:spcAft>
              <a:buFont typeface="Wingdings" pitchFamily="2" charset="2"/>
              <a:buChar char="§"/>
            </a:pPr>
            <a:r>
              <a:rPr lang="en-US" dirty="0" err="1" smtClean="0">
                <a:latin typeface="Arial" charset="0"/>
              </a:rPr>
              <a:t>date_add</a:t>
            </a:r>
            <a:r>
              <a:rPr lang="en-US" dirty="0" smtClean="0">
                <a:latin typeface="Arial" charset="0"/>
              </a:rPr>
              <a:t>()</a:t>
            </a:r>
          </a:p>
          <a:p>
            <a:pPr marL="914400" lvl="2" indent="-228600">
              <a:lnSpc>
                <a:spcPct val="150000"/>
              </a:lnSpc>
              <a:spcBef>
                <a:spcPct val="0"/>
              </a:spcBef>
              <a:spcAft>
                <a:spcPct val="0"/>
              </a:spcAft>
              <a:buFont typeface="Wingdings" pitchFamily="2" charset="2"/>
              <a:buChar char="§"/>
            </a:pPr>
            <a:r>
              <a:rPr lang="en-US" dirty="0" err="1" smtClean="0">
                <a:latin typeface="Arial" charset="0"/>
              </a:rPr>
              <a:t>date_sub</a:t>
            </a:r>
            <a:r>
              <a:rPr lang="en-US" dirty="0" smtClean="0">
                <a:latin typeface="Arial" charset="0"/>
              </a:rPr>
              <a:t>()</a:t>
            </a:r>
          </a:p>
          <a:p>
            <a:pPr marL="914400" lvl="2" indent="-228600">
              <a:lnSpc>
                <a:spcPct val="150000"/>
              </a:lnSpc>
              <a:spcBef>
                <a:spcPct val="0"/>
              </a:spcBef>
              <a:spcAft>
                <a:spcPct val="0"/>
              </a:spcAft>
              <a:buFont typeface="Wingdings" pitchFamily="2" charset="2"/>
              <a:buChar char="§"/>
            </a:pPr>
            <a:r>
              <a:rPr lang="en-US" dirty="0" err="1" smtClean="0">
                <a:latin typeface="Arial" charset="0"/>
              </a:rPr>
              <a:t>datediff</a:t>
            </a:r>
            <a:r>
              <a:rPr lang="en-US" dirty="0" smtClean="0">
                <a:latin typeface="Arial" charset="0"/>
              </a:rPr>
              <a:t>()</a:t>
            </a:r>
          </a:p>
          <a:p>
            <a:pPr marL="914400" lvl="2" indent="-228600">
              <a:lnSpc>
                <a:spcPct val="150000"/>
              </a:lnSpc>
              <a:spcBef>
                <a:spcPct val="0"/>
              </a:spcBef>
              <a:spcAft>
                <a:spcPct val="0"/>
              </a:spcAft>
              <a:buFont typeface="Wingdings" pitchFamily="2" charset="2"/>
              <a:buChar char="§"/>
            </a:pPr>
            <a:r>
              <a:rPr lang="en-US" dirty="0" smtClean="0">
                <a:latin typeface="Arial" charset="0"/>
              </a:rPr>
              <a:t>etc.</a:t>
            </a:r>
            <a:endParaRPr lang="en-US" dirty="0">
              <a:latin typeface="Arial" charset="0"/>
            </a:endParaRPr>
          </a:p>
        </p:txBody>
      </p:sp>
    </p:spTree>
    <p:extLst>
      <p:ext uri="{BB962C8B-B14F-4D97-AF65-F5344CB8AC3E}">
        <p14:creationId xmlns:p14="http://schemas.microsoft.com/office/powerpoint/2010/main" val="561806709"/>
      </p:ext>
    </p:extLst>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a:xfrm>
            <a:off x="1388962" y="243068"/>
            <a:ext cx="7455001" cy="894401"/>
          </a:xfrm>
        </p:spPr>
        <p:txBody>
          <a:bodyPr/>
          <a:lstStyle/>
          <a:p>
            <a:r>
              <a:rPr sz="2800" dirty="0" smtClean="0">
                <a:latin typeface="Arial" charset="0"/>
              </a:rPr>
              <a:t>Aggregate Functions</a:t>
            </a:r>
          </a:p>
        </p:txBody>
      </p:sp>
      <p:sp>
        <p:nvSpPr>
          <p:cNvPr id="67587" name="Text Placeholder 2"/>
          <p:cNvSpPr>
            <a:spLocks noGrp="1"/>
          </p:cNvSpPr>
          <p:nvPr>
            <p:ph type="body" sz="quarter" idx="10"/>
          </p:nvPr>
        </p:nvSpPr>
        <p:spPr>
          <a:xfrm>
            <a:off x="578734" y="1203766"/>
            <a:ext cx="8349427" cy="3493264"/>
          </a:xfrm>
        </p:spPr>
        <p:txBody>
          <a:bodyPr/>
          <a:lstStyle/>
          <a:p>
            <a:pPr lvl="1">
              <a:spcBef>
                <a:spcPct val="0"/>
              </a:spcBef>
              <a:spcAft>
                <a:spcPct val="0"/>
              </a:spcAft>
            </a:pPr>
            <a:r>
              <a:rPr lang="en-US" sz="2000" dirty="0" smtClean="0">
                <a:cs typeface="Arial" charset="0"/>
              </a:rPr>
              <a:t>Aggregate functions include</a:t>
            </a:r>
          </a:p>
          <a:p>
            <a:pPr marL="914400" lvl="2" indent="-228600">
              <a:spcBef>
                <a:spcPct val="0"/>
              </a:spcBef>
              <a:spcAft>
                <a:spcPct val="0"/>
              </a:spcAft>
              <a:buFont typeface="Wingdings" pitchFamily="2" charset="2"/>
              <a:buChar char="§"/>
            </a:pPr>
            <a:r>
              <a:rPr lang="en-US" dirty="0">
                <a:latin typeface="Arial" charset="0"/>
              </a:rPr>
              <a:t> sum()</a:t>
            </a:r>
          </a:p>
          <a:p>
            <a:pPr marL="914400" lvl="2" indent="-228600">
              <a:lnSpc>
                <a:spcPct val="150000"/>
              </a:lnSpc>
              <a:spcBef>
                <a:spcPct val="0"/>
              </a:spcBef>
              <a:spcAft>
                <a:spcPct val="0"/>
              </a:spcAft>
              <a:buFont typeface="Wingdings" pitchFamily="2" charset="2"/>
              <a:buChar char="§"/>
            </a:pPr>
            <a:r>
              <a:rPr lang="en-US" dirty="0" smtClean="0">
                <a:latin typeface="Arial" charset="0"/>
              </a:rPr>
              <a:t> </a:t>
            </a:r>
            <a:r>
              <a:rPr lang="en-US" dirty="0" err="1" smtClean="0">
                <a:latin typeface="Arial" charset="0"/>
              </a:rPr>
              <a:t>avg</a:t>
            </a:r>
            <a:r>
              <a:rPr lang="en-US" dirty="0" smtClean="0">
                <a:latin typeface="Arial" charset="0"/>
              </a:rPr>
              <a:t>()</a:t>
            </a:r>
          </a:p>
          <a:p>
            <a:pPr marL="914400" lvl="2" indent="-228600">
              <a:lnSpc>
                <a:spcPct val="150000"/>
              </a:lnSpc>
              <a:spcBef>
                <a:spcPct val="0"/>
              </a:spcBef>
              <a:spcAft>
                <a:spcPct val="0"/>
              </a:spcAft>
              <a:buFont typeface="Wingdings" pitchFamily="2" charset="2"/>
              <a:buChar char="§"/>
            </a:pPr>
            <a:r>
              <a:rPr lang="en-US" dirty="0" smtClean="0">
                <a:latin typeface="Arial" charset="0"/>
              </a:rPr>
              <a:t> min()</a:t>
            </a:r>
          </a:p>
          <a:p>
            <a:pPr marL="914400" lvl="2" indent="-228600">
              <a:lnSpc>
                <a:spcPct val="150000"/>
              </a:lnSpc>
              <a:spcBef>
                <a:spcPct val="0"/>
              </a:spcBef>
              <a:spcAft>
                <a:spcPct val="0"/>
              </a:spcAft>
              <a:buFont typeface="Wingdings" pitchFamily="2" charset="2"/>
              <a:buChar char="§"/>
            </a:pPr>
            <a:r>
              <a:rPr lang="en-US" dirty="0" smtClean="0">
                <a:latin typeface="Arial" charset="0"/>
              </a:rPr>
              <a:t> max()</a:t>
            </a:r>
          </a:p>
          <a:p>
            <a:pPr marL="914400" lvl="2" indent="-228600">
              <a:lnSpc>
                <a:spcPct val="150000"/>
              </a:lnSpc>
              <a:spcBef>
                <a:spcPct val="0"/>
              </a:spcBef>
              <a:spcAft>
                <a:spcPct val="0"/>
              </a:spcAft>
              <a:buFont typeface="Wingdings" pitchFamily="2" charset="2"/>
              <a:buChar char="§"/>
            </a:pPr>
            <a:r>
              <a:rPr lang="en-US" dirty="0" smtClean="0">
                <a:latin typeface="Arial" charset="0"/>
              </a:rPr>
              <a:t> </a:t>
            </a:r>
            <a:r>
              <a:rPr lang="en-US" dirty="0" err="1" smtClean="0">
                <a:latin typeface="Arial" charset="0"/>
              </a:rPr>
              <a:t>stddev_pop</a:t>
            </a:r>
            <a:r>
              <a:rPr lang="en-US" dirty="0" smtClean="0">
                <a:latin typeface="Arial" charset="0"/>
              </a:rPr>
              <a:t>()</a:t>
            </a:r>
          </a:p>
          <a:p>
            <a:pPr marL="914400" lvl="2" indent="-228600">
              <a:lnSpc>
                <a:spcPct val="150000"/>
              </a:lnSpc>
              <a:spcBef>
                <a:spcPct val="0"/>
              </a:spcBef>
              <a:spcAft>
                <a:spcPct val="0"/>
              </a:spcAft>
              <a:buFont typeface="Wingdings" pitchFamily="2" charset="2"/>
              <a:buChar char="§"/>
            </a:pPr>
            <a:r>
              <a:rPr lang="en-US" dirty="0" smtClean="0">
                <a:latin typeface="Arial" charset="0"/>
              </a:rPr>
              <a:t> </a:t>
            </a:r>
            <a:r>
              <a:rPr lang="en-US" dirty="0" err="1" smtClean="0">
                <a:latin typeface="Arial" charset="0"/>
              </a:rPr>
              <a:t>stddev_sample</a:t>
            </a:r>
            <a:r>
              <a:rPr lang="en-US" dirty="0" smtClean="0">
                <a:latin typeface="Arial" charset="0"/>
              </a:rPr>
              <a:t>()</a:t>
            </a:r>
          </a:p>
          <a:p>
            <a:pPr marL="914400" lvl="2" indent="-228600">
              <a:lnSpc>
                <a:spcPct val="150000"/>
              </a:lnSpc>
              <a:spcBef>
                <a:spcPct val="0"/>
              </a:spcBef>
              <a:spcAft>
                <a:spcPct val="0"/>
              </a:spcAft>
              <a:buFont typeface="Wingdings" pitchFamily="2" charset="2"/>
              <a:buChar char="§"/>
            </a:pPr>
            <a:r>
              <a:rPr lang="en-US" dirty="0" smtClean="0">
                <a:latin typeface="Arial" charset="0"/>
              </a:rPr>
              <a:t> percentile()</a:t>
            </a:r>
          </a:p>
          <a:p>
            <a:pPr marL="914400" lvl="2" indent="-228600">
              <a:lnSpc>
                <a:spcPct val="150000"/>
              </a:lnSpc>
              <a:spcBef>
                <a:spcPct val="0"/>
              </a:spcBef>
              <a:spcAft>
                <a:spcPct val="0"/>
              </a:spcAft>
              <a:buFont typeface="Wingdings" pitchFamily="2" charset="2"/>
              <a:buChar char="§"/>
            </a:pPr>
            <a:r>
              <a:rPr lang="en-US" dirty="0" smtClean="0">
                <a:latin typeface="Arial" charset="0"/>
              </a:rPr>
              <a:t> etc.</a:t>
            </a:r>
            <a:endParaRPr lang="en-US" dirty="0">
              <a:latin typeface="Arial" charset="0"/>
            </a:endParaRPr>
          </a:p>
        </p:txBody>
      </p:sp>
    </p:spTree>
    <p:extLst>
      <p:ext uri="{BB962C8B-B14F-4D97-AF65-F5344CB8AC3E}">
        <p14:creationId xmlns:p14="http://schemas.microsoft.com/office/powerpoint/2010/main" val="1823144146"/>
      </p:ext>
    </p:extLst>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a:xfrm>
            <a:off x="1388962" y="231494"/>
            <a:ext cx="7455001" cy="947537"/>
          </a:xfrm>
        </p:spPr>
        <p:txBody>
          <a:bodyPr/>
          <a:lstStyle/>
          <a:p>
            <a:r>
              <a:rPr sz="2800" dirty="0" smtClean="0">
                <a:latin typeface="Arial" charset="0"/>
              </a:rPr>
              <a:t>Multi-table insert</a:t>
            </a:r>
          </a:p>
        </p:txBody>
      </p:sp>
      <p:sp>
        <p:nvSpPr>
          <p:cNvPr id="68611" name="Text Placeholder 2"/>
          <p:cNvSpPr>
            <a:spLocks noGrp="1"/>
          </p:cNvSpPr>
          <p:nvPr>
            <p:ph type="body" sz="quarter" idx="10"/>
          </p:nvPr>
        </p:nvSpPr>
        <p:spPr>
          <a:xfrm>
            <a:off x="590526" y="1224561"/>
            <a:ext cx="8310872" cy="2677656"/>
          </a:xfrm>
        </p:spPr>
        <p:txBody>
          <a:bodyPr/>
          <a:lstStyle/>
          <a:p>
            <a:pPr lvl="1">
              <a:spcBef>
                <a:spcPct val="0"/>
              </a:spcBef>
              <a:spcAft>
                <a:spcPct val="0"/>
              </a:spcAft>
            </a:pPr>
            <a:r>
              <a:rPr lang="en-US" sz="2000" dirty="0" smtClean="0">
                <a:cs typeface="Arial" charset="0"/>
              </a:rPr>
              <a:t>Hive SELECT queries can take a long time.</a:t>
            </a:r>
          </a:p>
          <a:p>
            <a:pPr lvl="1">
              <a:spcBef>
                <a:spcPct val="0"/>
              </a:spcBef>
              <a:spcAft>
                <a:spcPct val="0"/>
              </a:spcAft>
            </a:pPr>
            <a:endParaRPr lang="en-US" sz="2000" dirty="0" smtClean="0">
              <a:cs typeface="Arial" charset="0"/>
            </a:endParaRPr>
          </a:p>
          <a:p>
            <a:pPr lvl="1">
              <a:spcBef>
                <a:spcPct val="0"/>
              </a:spcBef>
              <a:spcAft>
                <a:spcPct val="0"/>
              </a:spcAft>
            </a:pPr>
            <a:r>
              <a:rPr lang="en-US" sz="2000" dirty="0" smtClean="0">
                <a:cs typeface="Arial" charset="0"/>
              </a:rPr>
              <a:t>We sometime need to extract data to a multiple tables based on the same query.</a:t>
            </a:r>
          </a:p>
          <a:p>
            <a:pPr lvl="1">
              <a:spcBef>
                <a:spcPct val="0"/>
              </a:spcBef>
              <a:spcAft>
                <a:spcPct val="0"/>
              </a:spcAft>
            </a:pPr>
            <a:endParaRPr lang="en-US" sz="2000" dirty="0" smtClean="0">
              <a:cs typeface="Arial" charset="0"/>
            </a:endParaRPr>
          </a:p>
          <a:p>
            <a:pPr lvl="1">
              <a:spcBef>
                <a:spcPct val="0"/>
              </a:spcBef>
              <a:spcAft>
                <a:spcPct val="0"/>
              </a:spcAft>
            </a:pPr>
            <a:r>
              <a:rPr lang="en-US" sz="2000" dirty="0" smtClean="0">
                <a:cs typeface="Arial" charset="0"/>
              </a:rPr>
              <a:t>Hive provides an extension to SQL to do this</a:t>
            </a:r>
          </a:p>
          <a:p>
            <a:pPr marL="914400" lvl="2" indent="-228600">
              <a:spcBef>
                <a:spcPct val="0"/>
              </a:spcBef>
              <a:spcAft>
                <a:spcPct val="0"/>
              </a:spcAft>
              <a:buFont typeface="Wingdings" pitchFamily="2" charset="2"/>
              <a:buChar char="§"/>
            </a:pPr>
            <a:r>
              <a:rPr lang="en-US" dirty="0" smtClean="0">
                <a:latin typeface="Arial" charset="0"/>
              </a:rPr>
              <a:t>‘</a:t>
            </a:r>
            <a:r>
              <a:rPr lang="en-US" b="1" dirty="0" smtClean="0">
                <a:latin typeface="Arial" charset="0"/>
              </a:rPr>
              <a:t>Multi-table insert’</a:t>
            </a:r>
          </a:p>
          <a:p>
            <a:pPr marL="914400" lvl="2" indent="-228600">
              <a:spcBef>
                <a:spcPct val="0"/>
              </a:spcBef>
              <a:spcAft>
                <a:spcPct val="0"/>
              </a:spcAft>
              <a:buFont typeface="Wingdings" pitchFamily="2" charset="2"/>
              <a:buChar char="§"/>
            </a:pPr>
            <a:endParaRPr lang="en-US" dirty="0" smtClean="0">
              <a:latin typeface="Arial" charset="0"/>
            </a:endParaRPr>
          </a:p>
          <a:p>
            <a:pPr marL="914400" lvl="2" indent="-228600">
              <a:spcBef>
                <a:spcPct val="0"/>
              </a:spcBef>
              <a:spcAft>
                <a:spcPct val="0"/>
              </a:spcAft>
              <a:buFont typeface="Wingdings" pitchFamily="2" charset="2"/>
              <a:buChar char="§"/>
            </a:pPr>
            <a:r>
              <a:rPr lang="en-US" dirty="0" smtClean="0">
                <a:latin typeface="Arial" charset="0"/>
              </a:rPr>
              <a:t>Only requires the query to be run once</a:t>
            </a:r>
            <a:endParaRPr lang="en-US" dirty="0">
              <a:latin typeface="Arial" charset="0"/>
            </a:endParaRPr>
          </a:p>
        </p:txBody>
      </p:sp>
      <p:sp>
        <p:nvSpPr>
          <p:cNvPr id="4" name="Rounded Rectangle 3"/>
          <p:cNvSpPr/>
          <p:nvPr/>
        </p:nvSpPr>
        <p:spPr>
          <a:xfrm>
            <a:off x="578733" y="4077637"/>
            <a:ext cx="7890353" cy="1746483"/>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nSpc>
                <a:spcPct val="150000"/>
              </a:lnSpc>
            </a:pPr>
            <a:endParaRPr lang="en-US" b="1" dirty="0">
              <a:solidFill>
                <a:schemeClr val="tx1"/>
              </a:solidFill>
              <a:latin typeface="Arial" pitchFamily="34" charset="0"/>
              <a:cs typeface="Arial" pitchFamily="34" charset="0"/>
            </a:endParaRPr>
          </a:p>
          <a:p>
            <a:pPr>
              <a:lnSpc>
                <a:spcPct val="150000"/>
              </a:lnSpc>
            </a:pPr>
            <a:r>
              <a:rPr lang="en-US" b="1" dirty="0">
                <a:solidFill>
                  <a:schemeClr val="tx1"/>
                </a:solidFill>
                <a:latin typeface="Arial" pitchFamily="34" charset="0"/>
                <a:cs typeface="Arial" pitchFamily="34" charset="0"/>
              </a:rPr>
              <a:t>FROM  (SELECT ...)  alias</a:t>
            </a:r>
          </a:p>
          <a:p>
            <a:pPr>
              <a:lnSpc>
                <a:spcPct val="150000"/>
              </a:lnSpc>
            </a:pPr>
            <a:r>
              <a:rPr lang="en-US" b="1" dirty="0">
                <a:solidFill>
                  <a:schemeClr val="tx1"/>
                </a:solidFill>
                <a:latin typeface="Arial" pitchFamily="34" charset="0"/>
                <a:cs typeface="Arial" pitchFamily="34" charset="0"/>
              </a:rPr>
              <a:t>INSERT  OVERWRITE  TABLE  t1 ...</a:t>
            </a:r>
          </a:p>
          <a:p>
            <a:pPr>
              <a:lnSpc>
                <a:spcPct val="150000"/>
              </a:lnSpc>
            </a:pPr>
            <a:r>
              <a:rPr lang="en-US" b="1" dirty="0">
                <a:solidFill>
                  <a:schemeClr val="tx1"/>
                </a:solidFill>
                <a:latin typeface="Arial" pitchFamily="34" charset="0"/>
                <a:cs typeface="Arial" pitchFamily="34" charset="0"/>
              </a:rPr>
              <a:t>INSERT  OVERWRITE  TABLE  t2 ...</a:t>
            </a:r>
          </a:p>
          <a:p>
            <a:pPr>
              <a:lnSpc>
                <a:spcPct val="150000"/>
              </a:lnSpc>
            </a:pPr>
            <a:r>
              <a:rPr lang="en-US" b="1" dirty="0">
                <a:solidFill>
                  <a:schemeClr val="tx1"/>
                </a:solidFill>
                <a:latin typeface="Arial" pitchFamily="34" charset="0"/>
                <a:cs typeface="Arial" pitchFamily="34" charset="0"/>
              </a:rPr>
              <a:t>...</a:t>
            </a:r>
          </a:p>
        </p:txBody>
      </p:sp>
    </p:spTree>
    <p:extLst>
      <p:ext uri="{BB962C8B-B14F-4D97-AF65-F5344CB8AC3E}">
        <p14:creationId xmlns:p14="http://schemas.microsoft.com/office/powerpoint/2010/main" val="2767623529"/>
      </p:ext>
    </p:extLst>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a:xfrm>
            <a:off x="1388962" y="231494"/>
            <a:ext cx="7455001" cy="936811"/>
          </a:xfrm>
        </p:spPr>
        <p:txBody>
          <a:bodyPr/>
          <a:lstStyle/>
          <a:p>
            <a:r>
              <a:rPr sz="2800" dirty="0" smtClean="0">
                <a:latin typeface="Arial" charset="0"/>
              </a:rPr>
              <a:t>Multi-table insert: Example</a:t>
            </a:r>
          </a:p>
        </p:txBody>
      </p:sp>
      <p:sp>
        <p:nvSpPr>
          <p:cNvPr id="69635" name="Text Placeholder 2"/>
          <p:cNvSpPr>
            <a:spLocks noGrp="1"/>
          </p:cNvSpPr>
          <p:nvPr>
            <p:ph type="body" sz="quarter" idx="10"/>
          </p:nvPr>
        </p:nvSpPr>
        <p:spPr>
          <a:xfrm>
            <a:off x="601884" y="1207087"/>
            <a:ext cx="8282104" cy="404663"/>
          </a:xfrm>
        </p:spPr>
        <p:txBody>
          <a:bodyPr/>
          <a:lstStyle/>
          <a:p>
            <a:pPr lvl="1">
              <a:lnSpc>
                <a:spcPct val="150000"/>
              </a:lnSpc>
              <a:spcBef>
                <a:spcPct val="0"/>
              </a:spcBef>
              <a:spcAft>
                <a:spcPct val="0"/>
              </a:spcAft>
            </a:pPr>
            <a:r>
              <a:rPr lang="en-US" sz="2000" dirty="0" smtClean="0">
                <a:cs typeface="Arial" charset="0"/>
              </a:rPr>
              <a:t>Multi-table insert syntax</a:t>
            </a:r>
            <a:endParaRPr lang="en-US" sz="2000" dirty="0">
              <a:cs typeface="Arial" charset="0"/>
            </a:endParaRPr>
          </a:p>
        </p:txBody>
      </p:sp>
      <p:sp>
        <p:nvSpPr>
          <p:cNvPr id="4" name="Rounded Rectangle 3"/>
          <p:cNvSpPr/>
          <p:nvPr/>
        </p:nvSpPr>
        <p:spPr>
          <a:xfrm>
            <a:off x="563784" y="1771650"/>
            <a:ext cx="8045594" cy="2244436"/>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nSpc>
                <a:spcPct val="150000"/>
              </a:lnSpc>
            </a:pPr>
            <a:r>
              <a:rPr lang="en-US" b="1" dirty="0">
                <a:solidFill>
                  <a:schemeClr val="tx1"/>
                </a:solidFill>
                <a:latin typeface="Arial" pitchFamily="34" charset="0"/>
                <a:cs typeface="Arial" pitchFamily="34" charset="0"/>
              </a:rPr>
              <a:t>FROM  (SELECT  *  FROM  movies  WHERE  documentary = 1 )  docs</a:t>
            </a:r>
          </a:p>
          <a:p>
            <a:pPr>
              <a:lnSpc>
                <a:spcPct val="150000"/>
              </a:lnSpc>
            </a:pPr>
            <a:r>
              <a:rPr lang="en-US" b="1" dirty="0">
                <a:solidFill>
                  <a:schemeClr val="tx1"/>
                </a:solidFill>
                <a:latin typeface="Arial" pitchFamily="34" charset="0"/>
                <a:cs typeface="Arial" pitchFamily="34" charset="0"/>
              </a:rPr>
              <a:t>INSERT  OVERWRITE  DIRECTORY  'docs_names'</a:t>
            </a:r>
          </a:p>
          <a:p>
            <a:pPr>
              <a:lnSpc>
                <a:spcPct val="150000"/>
              </a:lnSpc>
            </a:pPr>
            <a:r>
              <a:rPr lang="en-US" b="1" dirty="0">
                <a:solidFill>
                  <a:schemeClr val="tx1"/>
                </a:solidFill>
                <a:latin typeface="Arial" pitchFamily="34" charset="0"/>
                <a:cs typeface="Arial" pitchFamily="34" charset="0"/>
              </a:rPr>
              <a:t>SELECT  movie_name</a:t>
            </a:r>
          </a:p>
          <a:p>
            <a:pPr>
              <a:lnSpc>
                <a:spcPct val="150000"/>
              </a:lnSpc>
            </a:pPr>
            <a:r>
              <a:rPr lang="en-US" b="1" dirty="0">
                <a:solidFill>
                  <a:schemeClr val="tx1"/>
                </a:solidFill>
                <a:latin typeface="Arial" pitchFamily="34" charset="0"/>
                <a:cs typeface="Arial" pitchFamily="34" charset="0"/>
              </a:rPr>
              <a:t>INSERT  OVERWRITE  DIRECTORY  'docs_count'</a:t>
            </a:r>
          </a:p>
          <a:p>
            <a:pPr>
              <a:lnSpc>
                <a:spcPct val="150000"/>
              </a:lnSpc>
            </a:pPr>
            <a:r>
              <a:rPr lang="en-US" b="1" dirty="0">
                <a:solidFill>
                  <a:schemeClr val="tx1"/>
                </a:solidFill>
                <a:latin typeface="Arial" pitchFamily="34" charset="0"/>
                <a:cs typeface="Arial" pitchFamily="34" charset="0"/>
              </a:rPr>
              <a:t>SELECT  count(1);</a:t>
            </a:r>
          </a:p>
        </p:txBody>
      </p:sp>
    </p:spTree>
    <p:extLst>
      <p:ext uri="{BB962C8B-B14F-4D97-AF65-F5344CB8AC3E}">
        <p14:creationId xmlns:p14="http://schemas.microsoft.com/office/powerpoint/2010/main" val="1880434864"/>
      </p:ext>
    </p:extLst>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a:xfrm>
            <a:off x="1676400" y="2971800"/>
            <a:ext cx="7315200" cy="430887"/>
          </a:xfrm>
        </p:spPr>
        <p:txBody>
          <a:bodyPr/>
          <a:lstStyle/>
          <a:p>
            <a:pPr algn="r"/>
            <a:r>
              <a:rPr sz="2800" dirty="0" smtClean="0">
                <a:latin typeface="Arial" charset="0"/>
              </a:rPr>
              <a:t>More advanced </a:t>
            </a:r>
            <a:r>
              <a:rPr sz="2800" dirty="0" err="1" smtClean="0">
                <a:latin typeface="Arial" charset="0"/>
              </a:rPr>
              <a:t>HiveQL</a:t>
            </a:r>
            <a:r>
              <a:rPr sz="2800" dirty="0" smtClean="0">
                <a:latin typeface="Arial" charset="0"/>
              </a:rPr>
              <a:t> features</a:t>
            </a:r>
            <a:endParaRPr sz="2800" dirty="0" smtClean="0">
              <a:latin typeface="Arial" charset="0"/>
              <a:cs typeface="Arial" charset="0"/>
            </a:endParaRPr>
          </a:p>
        </p:txBody>
      </p:sp>
    </p:spTree>
    <p:extLst>
      <p:ext uri="{BB962C8B-B14F-4D97-AF65-F5344CB8AC3E}">
        <p14:creationId xmlns:p14="http://schemas.microsoft.com/office/powerpoint/2010/main" val="417329905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a:xfrm>
            <a:off x="1388962" y="231494"/>
            <a:ext cx="7455001" cy="907315"/>
          </a:xfrm>
        </p:spPr>
        <p:txBody>
          <a:bodyPr/>
          <a:lstStyle/>
          <a:p>
            <a:r>
              <a:rPr sz="2800" dirty="0" smtClean="0">
                <a:latin typeface="Arial" charset="0"/>
              </a:rPr>
              <a:t>Creating tables based on existing data</a:t>
            </a:r>
          </a:p>
        </p:txBody>
      </p:sp>
      <p:sp>
        <p:nvSpPr>
          <p:cNvPr id="71683" name="Text Placeholder 2"/>
          <p:cNvSpPr>
            <a:spLocks noGrp="1"/>
          </p:cNvSpPr>
          <p:nvPr>
            <p:ph type="body" sz="quarter" idx="10"/>
          </p:nvPr>
        </p:nvSpPr>
        <p:spPr>
          <a:xfrm>
            <a:off x="636475" y="1177100"/>
            <a:ext cx="8131997" cy="3447098"/>
          </a:xfrm>
        </p:spPr>
        <p:txBody>
          <a:bodyPr/>
          <a:lstStyle/>
          <a:p>
            <a:pPr lvl="1">
              <a:spcBef>
                <a:spcPct val="0"/>
              </a:spcBef>
              <a:spcAft>
                <a:spcPct val="0"/>
              </a:spcAft>
            </a:pPr>
            <a:r>
              <a:rPr lang="en-US" sz="2000" dirty="0" smtClean="0">
                <a:cs typeface="Arial" charset="0"/>
              </a:rPr>
              <a:t>Hive supports creating table based on SELECT statement.</a:t>
            </a:r>
          </a:p>
          <a:p>
            <a:pPr marL="914400" lvl="2" indent="-228600">
              <a:spcBef>
                <a:spcPct val="0"/>
              </a:spcBef>
              <a:spcAft>
                <a:spcPct val="0"/>
              </a:spcAft>
              <a:buFont typeface="Wingdings" pitchFamily="2" charset="2"/>
              <a:buChar char="§"/>
            </a:pPr>
            <a:r>
              <a:rPr lang="en-US" dirty="0" smtClean="0">
                <a:latin typeface="Arial" charset="0"/>
              </a:rPr>
              <a:t>Often known as ‘Create table as select’, or CTAS</a:t>
            </a:r>
          </a:p>
          <a:p>
            <a:pPr marL="914400" lvl="2" indent="-228600">
              <a:spcBef>
                <a:spcPct val="0"/>
              </a:spcBef>
              <a:spcAft>
                <a:spcPct val="0"/>
              </a:spcAft>
              <a:buFont typeface="Wingdings" pitchFamily="2" charset="2"/>
              <a:buChar char="§"/>
            </a:pPr>
            <a:endParaRPr lang="en-US" dirty="0">
              <a:latin typeface="Arial" charset="0"/>
            </a:endParaRPr>
          </a:p>
          <a:p>
            <a:pPr marL="914400" lvl="2" indent="-228600">
              <a:spcBef>
                <a:spcPct val="0"/>
              </a:spcBef>
              <a:spcAft>
                <a:spcPct val="0"/>
              </a:spcAft>
              <a:buFont typeface="Wingdings" pitchFamily="2" charset="2"/>
              <a:buChar char="§"/>
            </a:pPr>
            <a:endParaRPr lang="en-US" dirty="0" smtClean="0">
              <a:latin typeface="Arial" charset="0"/>
            </a:endParaRPr>
          </a:p>
          <a:p>
            <a:pPr lvl="2">
              <a:spcBef>
                <a:spcPct val="0"/>
              </a:spcBef>
              <a:spcAft>
                <a:spcPct val="0"/>
              </a:spcAft>
              <a:buFont typeface="Arial" charset="0"/>
              <a:buNone/>
            </a:pPr>
            <a:endParaRPr dirty="0" smtClean="0">
              <a:latin typeface="Arial" charset="0"/>
              <a:cs typeface="Arial" charset="0"/>
            </a:endParaRPr>
          </a:p>
          <a:p>
            <a:pPr lvl="2">
              <a:spcBef>
                <a:spcPct val="0"/>
              </a:spcBef>
              <a:spcAft>
                <a:spcPct val="0"/>
              </a:spcAft>
            </a:pPr>
            <a:endParaRPr dirty="0" smtClean="0">
              <a:latin typeface="Arial" charset="0"/>
              <a:cs typeface="Arial" charset="0"/>
            </a:endParaRPr>
          </a:p>
          <a:p>
            <a:pPr lvl="2">
              <a:spcBef>
                <a:spcPct val="0"/>
              </a:spcBef>
              <a:spcAft>
                <a:spcPct val="0"/>
              </a:spcAft>
            </a:pPr>
            <a:endParaRPr dirty="0" smtClean="0">
              <a:latin typeface="Arial" charset="0"/>
              <a:cs typeface="Arial" charset="0"/>
            </a:endParaRPr>
          </a:p>
          <a:p>
            <a:pPr lvl="2">
              <a:spcBef>
                <a:spcPct val="0"/>
              </a:spcBef>
              <a:spcAft>
                <a:spcPct val="0"/>
              </a:spcAft>
              <a:buNone/>
            </a:pPr>
            <a:endParaRPr dirty="0" smtClean="0">
              <a:latin typeface="Arial" charset="0"/>
              <a:cs typeface="Arial" charset="0"/>
            </a:endParaRPr>
          </a:p>
          <a:p>
            <a:pPr lvl="1">
              <a:spcBef>
                <a:spcPct val="0"/>
              </a:spcBef>
              <a:spcAft>
                <a:spcPct val="0"/>
              </a:spcAft>
            </a:pPr>
            <a:r>
              <a:rPr lang="en-US" sz="2000" dirty="0" smtClean="0">
                <a:cs typeface="Arial" charset="0"/>
              </a:rPr>
              <a:t> Column definitions are derived from the existing table</a:t>
            </a:r>
          </a:p>
          <a:p>
            <a:pPr lvl="1">
              <a:spcBef>
                <a:spcPct val="0"/>
              </a:spcBef>
              <a:spcAft>
                <a:spcPct val="0"/>
              </a:spcAft>
            </a:pPr>
            <a:endParaRPr lang="en-US" sz="2000" dirty="0" smtClean="0">
              <a:cs typeface="Arial" charset="0"/>
            </a:endParaRPr>
          </a:p>
          <a:p>
            <a:pPr lvl="1">
              <a:spcBef>
                <a:spcPct val="0"/>
              </a:spcBef>
              <a:spcAft>
                <a:spcPct val="0"/>
              </a:spcAft>
            </a:pPr>
            <a:r>
              <a:rPr lang="en-US" sz="2000" dirty="0" smtClean="0">
                <a:cs typeface="Arial" charset="0"/>
              </a:rPr>
              <a:t> Column names are inherited from the existing names.</a:t>
            </a:r>
          </a:p>
          <a:p>
            <a:pPr marL="914400" lvl="2" indent="-228600">
              <a:spcBef>
                <a:spcPct val="0"/>
              </a:spcBef>
              <a:spcAft>
                <a:spcPct val="0"/>
              </a:spcAft>
              <a:buFont typeface="Wingdings" pitchFamily="2" charset="2"/>
              <a:buChar char="§"/>
            </a:pPr>
            <a:r>
              <a:rPr lang="en-US" dirty="0" smtClean="0">
                <a:latin typeface="Arial" charset="0"/>
              </a:rPr>
              <a:t>Use aliases in the SELECT statement to specify new names</a:t>
            </a:r>
            <a:endParaRPr lang="en-US" dirty="0">
              <a:latin typeface="Arial" charset="0"/>
            </a:endParaRPr>
          </a:p>
        </p:txBody>
      </p:sp>
      <p:sp>
        <p:nvSpPr>
          <p:cNvPr id="4" name="Rounded Rectangle 3"/>
          <p:cNvSpPr/>
          <p:nvPr/>
        </p:nvSpPr>
        <p:spPr>
          <a:xfrm>
            <a:off x="624304" y="1878999"/>
            <a:ext cx="7751513" cy="1153336"/>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nSpc>
                <a:spcPct val="150000"/>
              </a:lnSpc>
            </a:pPr>
            <a:r>
              <a:rPr lang="en-US" b="1" dirty="0">
                <a:solidFill>
                  <a:schemeClr val="tx1"/>
                </a:solidFill>
                <a:latin typeface="Arial" pitchFamily="34" charset="0"/>
                <a:cs typeface="Arial" pitchFamily="34" charset="0"/>
              </a:rPr>
              <a:t>CREATE  TABLE  newtable  AS</a:t>
            </a:r>
          </a:p>
          <a:p>
            <a:pPr>
              <a:lnSpc>
                <a:spcPct val="150000"/>
              </a:lnSpc>
            </a:pPr>
            <a:r>
              <a:rPr lang="en-US" b="1" dirty="0">
                <a:solidFill>
                  <a:schemeClr val="tx1"/>
                </a:solidFill>
                <a:latin typeface="Arial" pitchFamily="34" charset="0"/>
                <a:cs typeface="Arial" pitchFamily="34" charset="0"/>
              </a:rPr>
              <a:t>SELECT  col1,  col2  FROM  existing table</a:t>
            </a:r>
          </a:p>
        </p:txBody>
      </p:sp>
    </p:spTree>
    <p:extLst>
      <p:ext uri="{BB962C8B-B14F-4D97-AF65-F5344CB8AC3E}">
        <p14:creationId xmlns:p14="http://schemas.microsoft.com/office/powerpoint/2010/main" val="2662785988"/>
      </p:ext>
    </p:extLst>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a:xfrm>
            <a:off x="1377387" y="231494"/>
            <a:ext cx="7466576" cy="922063"/>
          </a:xfrm>
        </p:spPr>
        <p:txBody>
          <a:bodyPr/>
          <a:lstStyle/>
          <a:p>
            <a:r>
              <a:rPr sz="2800" dirty="0" err="1" smtClean="0">
                <a:latin typeface="Arial" charset="0"/>
              </a:rPr>
              <a:t>Subqueries</a:t>
            </a:r>
            <a:endParaRPr sz="2800" dirty="0" smtClean="0">
              <a:latin typeface="Arial" charset="0"/>
            </a:endParaRPr>
          </a:p>
        </p:txBody>
      </p:sp>
      <p:sp>
        <p:nvSpPr>
          <p:cNvPr id="72707" name="Text Placeholder 2"/>
          <p:cNvSpPr>
            <a:spLocks noGrp="1"/>
          </p:cNvSpPr>
          <p:nvPr>
            <p:ph type="body" sz="quarter" idx="10"/>
          </p:nvPr>
        </p:nvSpPr>
        <p:spPr>
          <a:xfrm>
            <a:off x="578734" y="1250252"/>
            <a:ext cx="8261714" cy="3724096"/>
          </a:xfrm>
        </p:spPr>
        <p:txBody>
          <a:bodyPr/>
          <a:lstStyle/>
          <a:p>
            <a:pPr lvl="1">
              <a:spcBef>
                <a:spcPct val="0"/>
              </a:spcBef>
              <a:spcAft>
                <a:spcPct val="0"/>
              </a:spcAft>
            </a:pPr>
            <a:r>
              <a:rPr lang="en-US" sz="2000" dirty="0" smtClean="0">
                <a:cs typeface="Arial" charset="0"/>
              </a:rPr>
              <a:t>Hive supports sub-queries in the FROM clause of the SELECT statement.</a:t>
            </a:r>
          </a:p>
          <a:p>
            <a:pPr marL="914400" lvl="2" indent="-228600">
              <a:spcBef>
                <a:spcPct val="0"/>
              </a:spcBef>
              <a:spcAft>
                <a:spcPct val="0"/>
              </a:spcAft>
              <a:buFont typeface="Wingdings" pitchFamily="2" charset="2"/>
              <a:buChar char="§"/>
            </a:pPr>
            <a:r>
              <a:rPr lang="en-US" dirty="0" smtClean="0">
                <a:latin typeface="Arial" charset="0"/>
              </a:rPr>
              <a:t>It does not support correlated sub-queries</a:t>
            </a:r>
          </a:p>
          <a:p>
            <a:pPr lvl="2">
              <a:spcBef>
                <a:spcPct val="0"/>
              </a:spcBef>
              <a:spcAft>
                <a:spcPct val="0"/>
              </a:spcAft>
            </a:pPr>
            <a:endParaRPr dirty="0" smtClean="0">
              <a:latin typeface="Arial" charset="0"/>
              <a:cs typeface="Arial" charset="0"/>
            </a:endParaRPr>
          </a:p>
          <a:p>
            <a:pPr marL="292100" lvl="2" indent="0">
              <a:spcBef>
                <a:spcPct val="0"/>
              </a:spcBef>
              <a:spcAft>
                <a:spcPct val="0"/>
              </a:spcAft>
              <a:buNone/>
            </a:pPr>
            <a:endParaRPr lang="en-US" dirty="0" smtClean="0">
              <a:latin typeface="Arial" charset="0"/>
              <a:cs typeface="Arial" charset="0"/>
            </a:endParaRPr>
          </a:p>
          <a:p>
            <a:pPr marL="292100" lvl="2" indent="0">
              <a:spcBef>
                <a:spcPct val="0"/>
              </a:spcBef>
              <a:spcAft>
                <a:spcPct val="0"/>
              </a:spcAft>
              <a:buNone/>
            </a:pPr>
            <a:endParaRPr lang="en-US" dirty="0">
              <a:latin typeface="Arial" charset="0"/>
              <a:cs typeface="Arial" charset="0"/>
            </a:endParaRPr>
          </a:p>
          <a:p>
            <a:pPr marL="292100" lvl="2" indent="0">
              <a:spcBef>
                <a:spcPct val="0"/>
              </a:spcBef>
              <a:spcAft>
                <a:spcPct val="0"/>
              </a:spcAft>
              <a:buNone/>
            </a:pPr>
            <a:endParaRPr lang="en-US" dirty="0" smtClean="0">
              <a:latin typeface="Arial" charset="0"/>
              <a:cs typeface="Arial" charset="0"/>
            </a:endParaRPr>
          </a:p>
          <a:p>
            <a:pPr marL="292100" lvl="2" indent="0">
              <a:spcBef>
                <a:spcPct val="0"/>
              </a:spcBef>
              <a:spcAft>
                <a:spcPct val="0"/>
              </a:spcAft>
              <a:buNone/>
            </a:pPr>
            <a:endParaRPr lang="en-US" dirty="0" smtClean="0">
              <a:latin typeface="Arial" charset="0"/>
              <a:cs typeface="Arial" charset="0"/>
            </a:endParaRPr>
          </a:p>
          <a:p>
            <a:pPr lvl="2">
              <a:spcBef>
                <a:spcPct val="0"/>
              </a:spcBef>
              <a:spcAft>
                <a:spcPct val="0"/>
              </a:spcAft>
            </a:pPr>
            <a:endParaRPr dirty="0" smtClean="0">
              <a:latin typeface="Arial" charset="0"/>
              <a:cs typeface="Arial" charset="0"/>
            </a:endParaRPr>
          </a:p>
          <a:p>
            <a:pPr lvl="1">
              <a:spcBef>
                <a:spcPct val="0"/>
              </a:spcBef>
              <a:spcAft>
                <a:spcPct val="0"/>
              </a:spcAft>
            </a:pPr>
            <a:r>
              <a:rPr lang="en-US" sz="2000" dirty="0" smtClean="0">
                <a:cs typeface="Arial" charset="0"/>
              </a:rPr>
              <a:t> The sub-query must be given a name.</a:t>
            </a:r>
          </a:p>
          <a:p>
            <a:pPr marL="914400" lvl="2" indent="-228600">
              <a:spcBef>
                <a:spcPct val="0"/>
              </a:spcBef>
              <a:spcAft>
                <a:spcPct val="0"/>
              </a:spcAft>
              <a:buFont typeface="Wingdings" pitchFamily="2" charset="2"/>
              <a:buChar char="§"/>
            </a:pPr>
            <a:r>
              <a:rPr lang="en-US" dirty="0" smtClean="0">
                <a:latin typeface="Arial" charset="0"/>
              </a:rPr>
              <a:t>t2 in the example above</a:t>
            </a:r>
          </a:p>
          <a:p>
            <a:pPr marL="914400" lvl="2" indent="-228600">
              <a:spcBef>
                <a:spcPct val="0"/>
              </a:spcBef>
              <a:spcAft>
                <a:spcPct val="0"/>
              </a:spcAft>
              <a:buFont typeface="Wingdings" pitchFamily="2" charset="2"/>
              <a:buChar char="§"/>
            </a:pPr>
            <a:endParaRPr lang="en-US" dirty="0" smtClean="0">
              <a:latin typeface="Arial" charset="0"/>
            </a:endParaRPr>
          </a:p>
          <a:p>
            <a:pPr lvl="1">
              <a:spcBef>
                <a:spcPct val="0"/>
              </a:spcBef>
              <a:spcAft>
                <a:spcPct val="0"/>
              </a:spcAft>
            </a:pPr>
            <a:r>
              <a:rPr lang="en-US" sz="2000" dirty="0" smtClean="0">
                <a:cs typeface="Arial" charset="0"/>
              </a:rPr>
              <a:t> Hive supports arbitrary levels of sub-queries</a:t>
            </a:r>
            <a:endParaRPr lang="en-US" sz="2000" dirty="0">
              <a:cs typeface="Arial" charset="0"/>
            </a:endParaRPr>
          </a:p>
        </p:txBody>
      </p:sp>
      <p:sp>
        <p:nvSpPr>
          <p:cNvPr id="4" name="Rounded Rectangle 3"/>
          <p:cNvSpPr/>
          <p:nvPr/>
        </p:nvSpPr>
        <p:spPr>
          <a:xfrm>
            <a:off x="578734" y="2308222"/>
            <a:ext cx="7875160" cy="1069143"/>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nSpc>
                <a:spcPct val="150000"/>
              </a:lnSpc>
              <a:defRPr/>
            </a:pPr>
            <a:r>
              <a:rPr lang="en-US" b="1" dirty="0">
                <a:solidFill>
                  <a:schemeClr val="tx1"/>
                </a:solidFill>
                <a:latin typeface="Arial" pitchFamily="34" charset="0"/>
                <a:cs typeface="Arial" pitchFamily="34" charset="0"/>
              </a:rPr>
              <a:t>SELECT</a:t>
            </a:r>
            <a:r>
              <a:rPr lang="en-US" dirty="0">
                <a:solidFill>
                  <a:schemeClr val="tx1"/>
                </a:solidFill>
                <a:latin typeface="Arial" pitchFamily="34" charset="0"/>
                <a:cs typeface="Arial" pitchFamily="34" charset="0"/>
              </a:rPr>
              <a:t> col  </a:t>
            </a:r>
            <a:r>
              <a:rPr lang="en-US" b="1" dirty="0">
                <a:solidFill>
                  <a:schemeClr val="tx1"/>
                </a:solidFill>
                <a:latin typeface="Arial" pitchFamily="34" charset="0"/>
                <a:cs typeface="Arial" pitchFamily="34" charset="0"/>
              </a:rPr>
              <a:t>FROM </a:t>
            </a:r>
          </a:p>
          <a:p>
            <a:pPr>
              <a:lnSpc>
                <a:spcPct val="150000"/>
              </a:lnSpc>
              <a:defRPr/>
            </a:pPr>
            <a:r>
              <a:rPr lang="en-US" dirty="0">
                <a:solidFill>
                  <a:schemeClr val="tx1"/>
                </a:solidFill>
                <a:latin typeface="Arial" pitchFamily="34" charset="0"/>
                <a:cs typeface="Arial" pitchFamily="34" charset="0"/>
              </a:rPr>
              <a:t>(</a:t>
            </a:r>
            <a:r>
              <a:rPr lang="en-US" b="1" dirty="0" smtClean="0">
                <a:solidFill>
                  <a:schemeClr val="tx1"/>
                </a:solidFill>
                <a:latin typeface="Arial" pitchFamily="34" charset="0"/>
                <a:cs typeface="Arial" pitchFamily="34" charset="0"/>
              </a:rPr>
              <a:t>SELECT</a:t>
            </a:r>
            <a:r>
              <a:rPr lang="en-US" dirty="0" smtClean="0">
                <a:solidFill>
                  <a:schemeClr val="tx1"/>
                </a:solidFill>
                <a:latin typeface="Arial" pitchFamily="34" charset="0"/>
                <a:cs typeface="Arial" pitchFamily="34" charset="0"/>
              </a:rPr>
              <a:t>  </a:t>
            </a:r>
            <a:r>
              <a:rPr lang="en-US" dirty="0">
                <a:solidFill>
                  <a:schemeClr val="tx1"/>
                </a:solidFill>
                <a:latin typeface="Arial" pitchFamily="34" charset="0"/>
                <a:cs typeface="Arial" pitchFamily="34" charset="0"/>
              </a:rPr>
              <a:t>col_a  +  col_b  AS  col  </a:t>
            </a:r>
            <a:r>
              <a:rPr lang="en-US" b="1" dirty="0">
                <a:solidFill>
                  <a:schemeClr val="tx1"/>
                </a:solidFill>
                <a:latin typeface="Arial" pitchFamily="34" charset="0"/>
                <a:cs typeface="Arial" pitchFamily="34" charset="0"/>
              </a:rPr>
              <a:t>FROM</a:t>
            </a:r>
            <a:r>
              <a:rPr lang="en-US" dirty="0">
                <a:solidFill>
                  <a:schemeClr val="tx1"/>
                </a:solidFill>
                <a:latin typeface="Arial" pitchFamily="34" charset="0"/>
                <a:cs typeface="Arial" pitchFamily="34" charset="0"/>
              </a:rPr>
              <a:t>  t1 )  t2</a:t>
            </a:r>
          </a:p>
        </p:txBody>
      </p:sp>
    </p:spTree>
    <p:extLst>
      <p:ext uri="{BB962C8B-B14F-4D97-AF65-F5344CB8AC3E}">
        <p14:creationId xmlns:p14="http://schemas.microsoft.com/office/powerpoint/2010/main" val="4050006531"/>
      </p:ext>
    </p:extLst>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a:xfrm>
            <a:off x="1388962" y="231494"/>
            <a:ext cx="7455001" cy="951561"/>
          </a:xfrm>
        </p:spPr>
        <p:txBody>
          <a:bodyPr/>
          <a:lstStyle/>
          <a:p>
            <a:r>
              <a:rPr sz="2800" dirty="0" smtClean="0">
                <a:latin typeface="Arial" charset="0"/>
              </a:rPr>
              <a:t>Views</a:t>
            </a:r>
          </a:p>
        </p:txBody>
      </p:sp>
      <p:sp>
        <p:nvSpPr>
          <p:cNvPr id="73731" name="Text Placeholder 2"/>
          <p:cNvSpPr>
            <a:spLocks noGrp="1"/>
          </p:cNvSpPr>
          <p:nvPr>
            <p:ph type="body" sz="quarter" idx="10"/>
          </p:nvPr>
        </p:nvSpPr>
        <p:spPr>
          <a:xfrm>
            <a:off x="578734" y="1197261"/>
            <a:ext cx="8407300" cy="4524315"/>
          </a:xfrm>
        </p:spPr>
        <p:txBody>
          <a:bodyPr/>
          <a:lstStyle/>
          <a:p>
            <a:pPr lvl="1">
              <a:spcBef>
                <a:spcPct val="0"/>
              </a:spcBef>
              <a:spcAft>
                <a:spcPct val="0"/>
              </a:spcAft>
            </a:pPr>
            <a:r>
              <a:rPr lang="en-US" sz="2000" dirty="0" smtClean="0">
                <a:cs typeface="Arial" charset="0"/>
              </a:rPr>
              <a:t>Hive supports Views.</a:t>
            </a:r>
          </a:p>
          <a:p>
            <a:pPr lvl="2">
              <a:spcBef>
                <a:spcPct val="0"/>
              </a:spcBef>
              <a:spcAft>
                <a:spcPct val="0"/>
              </a:spcAft>
              <a:buFont typeface="Wingdings" pitchFamily="2" charset="2"/>
              <a:buChar char="§"/>
            </a:pPr>
            <a:r>
              <a:rPr dirty="0" smtClean="0">
                <a:latin typeface="Arial" charset="0"/>
                <a:cs typeface="Arial" charset="0"/>
              </a:rPr>
              <a:t>Syntax</a:t>
            </a:r>
          </a:p>
          <a:p>
            <a:pPr marL="292100" lvl="2" indent="0">
              <a:spcBef>
                <a:spcPct val="0"/>
              </a:spcBef>
              <a:spcAft>
                <a:spcPct val="0"/>
              </a:spcAft>
              <a:buNone/>
            </a:pPr>
            <a:endParaRPr lang="en-US" dirty="0" smtClean="0">
              <a:latin typeface="Arial" charset="0"/>
              <a:cs typeface="Arial" charset="0"/>
            </a:endParaRPr>
          </a:p>
          <a:p>
            <a:pPr marL="292100" lvl="2" indent="0">
              <a:spcBef>
                <a:spcPct val="0"/>
              </a:spcBef>
              <a:spcAft>
                <a:spcPct val="0"/>
              </a:spcAft>
              <a:buNone/>
            </a:pPr>
            <a:endParaRPr lang="en-US" dirty="0">
              <a:latin typeface="Arial" charset="0"/>
              <a:cs typeface="Arial" charset="0"/>
            </a:endParaRPr>
          </a:p>
          <a:p>
            <a:pPr marL="292100" lvl="2" indent="0">
              <a:spcBef>
                <a:spcPct val="0"/>
              </a:spcBef>
              <a:spcAft>
                <a:spcPct val="0"/>
              </a:spcAft>
              <a:buNone/>
            </a:pPr>
            <a:endParaRPr lang="en-US" dirty="0" smtClean="0">
              <a:latin typeface="Arial" charset="0"/>
              <a:cs typeface="Arial" charset="0"/>
            </a:endParaRPr>
          </a:p>
          <a:p>
            <a:pPr marL="292100" lvl="2" indent="0">
              <a:spcBef>
                <a:spcPct val="0"/>
              </a:spcBef>
              <a:spcAft>
                <a:spcPct val="0"/>
              </a:spcAft>
              <a:buNone/>
            </a:pPr>
            <a:endParaRPr dirty="0" smtClean="0">
              <a:latin typeface="Arial" charset="0"/>
              <a:cs typeface="Arial" charset="0"/>
            </a:endParaRPr>
          </a:p>
          <a:p>
            <a:pPr lvl="1">
              <a:spcBef>
                <a:spcPct val="0"/>
              </a:spcBef>
              <a:spcAft>
                <a:spcPct val="0"/>
              </a:spcAft>
            </a:pPr>
            <a:endParaRPr dirty="0" smtClean="0">
              <a:latin typeface="Arial" charset="0"/>
              <a:cs typeface="Arial" charset="0"/>
            </a:endParaRPr>
          </a:p>
          <a:p>
            <a:pPr lvl="1">
              <a:spcBef>
                <a:spcPct val="0"/>
              </a:spcBef>
              <a:spcAft>
                <a:spcPct val="0"/>
              </a:spcAft>
            </a:pPr>
            <a:r>
              <a:rPr lang="en-US" sz="2000" dirty="0" smtClean="0">
                <a:cs typeface="Arial" charset="0"/>
              </a:rPr>
              <a:t>Column name list is optical.</a:t>
            </a:r>
          </a:p>
          <a:p>
            <a:pPr marL="914400" lvl="2" indent="-228600">
              <a:spcBef>
                <a:spcPct val="0"/>
              </a:spcBef>
              <a:spcAft>
                <a:spcPct val="0"/>
              </a:spcAft>
              <a:buFont typeface="Wingdings" pitchFamily="2" charset="2"/>
              <a:buChar char="§"/>
            </a:pPr>
            <a:r>
              <a:rPr lang="en-US" dirty="0" smtClean="0">
                <a:latin typeface="Arial" charset="0"/>
              </a:rPr>
              <a:t>Will use column names from the underlying table(s) if omitted</a:t>
            </a:r>
          </a:p>
          <a:p>
            <a:pPr marL="914400" lvl="2" indent="-228600">
              <a:spcBef>
                <a:spcPct val="0"/>
              </a:spcBef>
              <a:spcAft>
                <a:spcPct val="0"/>
              </a:spcAft>
              <a:buFont typeface="Wingdings" pitchFamily="2" charset="2"/>
              <a:buChar char="§"/>
            </a:pPr>
            <a:endParaRPr lang="en-US" dirty="0" smtClean="0">
              <a:latin typeface="Arial" charset="0"/>
            </a:endParaRPr>
          </a:p>
          <a:p>
            <a:pPr marL="914400" lvl="2" indent="-228600">
              <a:spcBef>
                <a:spcPct val="0"/>
              </a:spcBef>
              <a:spcAft>
                <a:spcPct val="0"/>
              </a:spcAft>
              <a:buFont typeface="Wingdings" pitchFamily="2" charset="2"/>
              <a:buChar char="§"/>
            </a:pPr>
            <a:r>
              <a:rPr lang="en-US" dirty="0" smtClean="0">
                <a:latin typeface="Arial" charset="0"/>
              </a:rPr>
              <a:t> Views are not materialized</a:t>
            </a:r>
          </a:p>
          <a:p>
            <a:pPr marL="914400" lvl="2" indent="-228600">
              <a:spcBef>
                <a:spcPct val="0"/>
              </a:spcBef>
              <a:spcAft>
                <a:spcPct val="0"/>
              </a:spcAft>
              <a:buFont typeface="Wingdings" pitchFamily="2" charset="2"/>
              <a:buChar char="§"/>
            </a:pPr>
            <a:endParaRPr lang="en-US" dirty="0" smtClean="0">
              <a:latin typeface="Arial" charset="0"/>
            </a:endParaRPr>
          </a:p>
          <a:p>
            <a:pPr marL="914400" lvl="2" indent="-228600">
              <a:spcBef>
                <a:spcPct val="0"/>
              </a:spcBef>
              <a:spcAft>
                <a:spcPct val="0"/>
              </a:spcAft>
              <a:buFont typeface="Wingdings" pitchFamily="2" charset="2"/>
              <a:buChar char="§"/>
            </a:pPr>
            <a:r>
              <a:rPr lang="en-US" dirty="0" smtClean="0">
                <a:latin typeface="Arial" charset="0"/>
              </a:rPr>
              <a:t>Content changes as the underlying tables change.</a:t>
            </a:r>
          </a:p>
          <a:p>
            <a:pPr marL="914400" lvl="2" indent="-228600">
              <a:spcBef>
                <a:spcPct val="0"/>
              </a:spcBef>
              <a:spcAft>
                <a:spcPct val="0"/>
              </a:spcAft>
              <a:buFont typeface="Wingdings" pitchFamily="2" charset="2"/>
              <a:buChar char="§"/>
            </a:pPr>
            <a:endParaRPr lang="en-US" dirty="0" smtClean="0">
              <a:latin typeface="Arial" charset="0"/>
            </a:endParaRPr>
          </a:p>
          <a:p>
            <a:pPr lvl="1">
              <a:spcBef>
                <a:spcPct val="0"/>
              </a:spcBef>
              <a:spcAft>
                <a:spcPct val="0"/>
              </a:spcAft>
            </a:pPr>
            <a:r>
              <a:rPr lang="en-US" sz="2000" dirty="0" smtClean="0">
                <a:cs typeface="Arial" charset="0"/>
              </a:rPr>
              <a:t>Views cannot be modified directly</a:t>
            </a:r>
          </a:p>
          <a:p>
            <a:pPr marL="914400" lvl="2" indent="-228600">
              <a:spcBef>
                <a:spcPct val="0"/>
              </a:spcBef>
              <a:spcAft>
                <a:spcPct val="0"/>
              </a:spcAft>
              <a:buFont typeface="Wingdings" pitchFamily="2" charset="2"/>
              <a:buChar char="§"/>
            </a:pPr>
            <a:r>
              <a:rPr lang="en-US" dirty="0" smtClean="0">
                <a:latin typeface="Arial" charset="0"/>
              </a:rPr>
              <a:t>Cannot be used as the target for  e.g., </a:t>
            </a:r>
            <a:r>
              <a:rPr lang="en-US" b="1" dirty="0" smtClean="0">
                <a:latin typeface="Arial" charset="0"/>
              </a:rPr>
              <a:t>INSERT OVERWRITE</a:t>
            </a:r>
            <a:endParaRPr lang="en-US" b="1" dirty="0">
              <a:latin typeface="Arial" charset="0"/>
            </a:endParaRPr>
          </a:p>
        </p:txBody>
      </p:sp>
      <p:sp>
        <p:nvSpPr>
          <p:cNvPr id="4" name="Rounded Rectangle 3"/>
          <p:cNvSpPr/>
          <p:nvPr/>
        </p:nvSpPr>
        <p:spPr>
          <a:xfrm>
            <a:off x="597784" y="1816234"/>
            <a:ext cx="7900696" cy="1069143"/>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nSpc>
                <a:spcPct val="150000"/>
              </a:lnSpc>
            </a:pPr>
            <a:r>
              <a:rPr lang="en-US" b="1" dirty="0">
                <a:solidFill>
                  <a:schemeClr val="tx1"/>
                </a:solidFill>
                <a:latin typeface="Arial" pitchFamily="34" charset="0"/>
                <a:cs typeface="Arial" pitchFamily="34" charset="0"/>
              </a:rPr>
              <a:t>CREATE  VIEW  v (col_names)</a:t>
            </a:r>
          </a:p>
          <a:p>
            <a:pPr>
              <a:lnSpc>
                <a:spcPct val="150000"/>
              </a:lnSpc>
            </a:pPr>
            <a:r>
              <a:rPr lang="en-US" b="1" dirty="0">
                <a:solidFill>
                  <a:schemeClr val="tx1"/>
                </a:solidFill>
                <a:latin typeface="Arial" pitchFamily="34" charset="0"/>
                <a:cs typeface="Arial" pitchFamily="34" charset="0"/>
              </a:rPr>
              <a:t>AS  SELECT ...</a:t>
            </a:r>
          </a:p>
        </p:txBody>
      </p:sp>
    </p:spTree>
    <p:extLst>
      <p:ext uri="{BB962C8B-B14F-4D97-AF65-F5344CB8AC3E}">
        <p14:creationId xmlns:p14="http://schemas.microsoft.com/office/powerpoint/2010/main" val="796158477"/>
      </p:ext>
    </p:extLst>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a:xfrm>
            <a:off x="1388962" y="231494"/>
            <a:ext cx="7455001" cy="892567"/>
          </a:xfrm>
        </p:spPr>
        <p:txBody>
          <a:bodyPr/>
          <a:lstStyle/>
          <a:p>
            <a:r>
              <a:rPr sz="2800" dirty="0" smtClean="0">
                <a:latin typeface="Arial" charset="0"/>
              </a:rPr>
              <a:t>Views (cont’d) </a:t>
            </a:r>
          </a:p>
        </p:txBody>
      </p:sp>
      <p:sp>
        <p:nvSpPr>
          <p:cNvPr id="74755" name="Text Placeholder 2"/>
          <p:cNvSpPr>
            <a:spLocks noGrp="1"/>
          </p:cNvSpPr>
          <p:nvPr>
            <p:ph type="body" sz="quarter" idx="10"/>
          </p:nvPr>
        </p:nvSpPr>
        <p:spPr>
          <a:xfrm>
            <a:off x="564733" y="1238236"/>
            <a:ext cx="8268404" cy="1846659"/>
          </a:xfrm>
        </p:spPr>
        <p:txBody>
          <a:bodyPr/>
          <a:lstStyle/>
          <a:p>
            <a:pPr lvl="1">
              <a:spcBef>
                <a:spcPct val="0"/>
              </a:spcBef>
              <a:spcAft>
                <a:spcPct val="0"/>
              </a:spcAft>
            </a:pPr>
            <a:r>
              <a:rPr lang="en-US" sz="2000" dirty="0" smtClean="0">
                <a:cs typeface="Arial" charset="0"/>
              </a:rPr>
              <a:t>Views may contain </a:t>
            </a:r>
            <a:r>
              <a:rPr lang="en-US" sz="2000" b="1" dirty="0" smtClean="0">
                <a:cs typeface="Arial" charset="0"/>
              </a:rPr>
              <a:t>ORDER BY </a:t>
            </a:r>
            <a:r>
              <a:rPr lang="en-US" sz="2000" dirty="0" smtClean="0">
                <a:cs typeface="Arial" charset="0"/>
              </a:rPr>
              <a:t>and </a:t>
            </a:r>
            <a:r>
              <a:rPr lang="en-US" sz="2000" b="1" dirty="0" smtClean="0">
                <a:cs typeface="Arial" charset="0"/>
              </a:rPr>
              <a:t>LIMIT</a:t>
            </a:r>
            <a:r>
              <a:rPr lang="en-US" sz="2000" dirty="0" smtClean="0">
                <a:cs typeface="Arial" charset="0"/>
              </a:rPr>
              <a:t> clauses.</a:t>
            </a:r>
          </a:p>
          <a:p>
            <a:pPr lvl="1">
              <a:spcBef>
                <a:spcPct val="0"/>
              </a:spcBef>
              <a:spcAft>
                <a:spcPct val="0"/>
              </a:spcAft>
            </a:pPr>
            <a:endParaRPr lang="en-US" sz="2000" dirty="0" smtClean="0">
              <a:cs typeface="Arial" charset="0"/>
            </a:endParaRPr>
          </a:p>
          <a:p>
            <a:pPr lvl="1">
              <a:spcBef>
                <a:spcPct val="0"/>
              </a:spcBef>
              <a:spcAft>
                <a:spcPct val="0"/>
              </a:spcAft>
            </a:pPr>
            <a:r>
              <a:rPr lang="en-US" sz="2000" dirty="0" smtClean="0">
                <a:cs typeface="Arial" charset="0"/>
              </a:rPr>
              <a:t>When a View is used, the underlying query  is executed to retrieve the View’s contents.</a:t>
            </a:r>
          </a:p>
          <a:p>
            <a:pPr lvl="1">
              <a:spcBef>
                <a:spcPct val="0"/>
              </a:spcBef>
              <a:spcAft>
                <a:spcPct val="0"/>
              </a:spcAft>
            </a:pPr>
            <a:endParaRPr lang="en-US" sz="2000" dirty="0" smtClean="0">
              <a:cs typeface="Arial" charset="0"/>
            </a:endParaRPr>
          </a:p>
          <a:p>
            <a:pPr lvl="1">
              <a:spcBef>
                <a:spcPct val="0"/>
              </a:spcBef>
              <a:spcAft>
                <a:spcPct val="0"/>
              </a:spcAft>
            </a:pPr>
            <a:r>
              <a:rPr lang="en-US" sz="2000" dirty="0" smtClean="0">
                <a:cs typeface="Arial" charset="0"/>
              </a:rPr>
              <a:t>To remove a View</a:t>
            </a:r>
            <a:endParaRPr lang="en-US" sz="2000" dirty="0">
              <a:cs typeface="Arial" charset="0"/>
            </a:endParaRPr>
          </a:p>
        </p:txBody>
      </p:sp>
      <p:sp>
        <p:nvSpPr>
          <p:cNvPr id="4" name="Rounded Rectangle 3"/>
          <p:cNvSpPr/>
          <p:nvPr/>
        </p:nvSpPr>
        <p:spPr>
          <a:xfrm>
            <a:off x="564733" y="3209189"/>
            <a:ext cx="7867922" cy="822318"/>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defRPr/>
            </a:pPr>
            <a:r>
              <a:rPr lang="en-US" b="1" dirty="0" smtClean="0">
                <a:solidFill>
                  <a:schemeClr val="tx1"/>
                </a:solidFill>
                <a:latin typeface="Arial" pitchFamily="34" charset="0"/>
                <a:cs typeface="Arial" pitchFamily="34" charset="0"/>
              </a:rPr>
              <a:t>DROP  VIEW  </a:t>
            </a:r>
            <a:r>
              <a:rPr lang="en-US" dirty="0" smtClean="0">
                <a:solidFill>
                  <a:schemeClr val="tx1"/>
                </a:solidFill>
                <a:latin typeface="Arial" pitchFamily="34" charset="0"/>
                <a:cs typeface="Arial" pitchFamily="34" charset="0"/>
              </a:rPr>
              <a:t>v</a:t>
            </a:r>
            <a:endParaRPr lang="en-US"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1922351845"/>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3539" y="176213"/>
            <a:ext cx="8224837" cy="492443"/>
          </a:xfrm>
        </p:spPr>
        <p:txBody>
          <a:bodyPr/>
          <a:lstStyle/>
          <a:p>
            <a:r>
              <a:rPr lang="en-US" dirty="0" smtClean="0"/>
              <a:t>Hive use case @</a:t>
            </a:r>
            <a:r>
              <a:rPr lang="en-US" dirty="0" err="1"/>
              <a:t>F</a:t>
            </a:r>
            <a:r>
              <a:rPr lang="en-US" dirty="0" err="1" smtClean="0"/>
              <a:t>aceBook</a:t>
            </a:r>
            <a:endParaRPr lang="en-US" dirty="0"/>
          </a:p>
        </p:txBody>
      </p:sp>
      <p:sp>
        <p:nvSpPr>
          <p:cNvPr id="3" name="Text Placeholder 2"/>
          <p:cNvSpPr>
            <a:spLocks noGrp="1"/>
          </p:cNvSpPr>
          <p:nvPr>
            <p:ph type="body" sz="quarter" idx="10"/>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 y="1162373"/>
            <a:ext cx="8600396" cy="5116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809687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a:xfrm>
            <a:off x="1365813" y="231494"/>
            <a:ext cx="7478150" cy="925107"/>
          </a:xfrm>
        </p:spPr>
        <p:txBody>
          <a:bodyPr/>
          <a:lstStyle/>
          <a:p>
            <a:r>
              <a:rPr sz="2800" dirty="0" smtClean="0">
                <a:latin typeface="Arial" charset="0"/>
              </a:rPr>
              <a:t>UNION</a:t>
            </a:r>
          </a:p>
        </p:txBody>
      </p:sp>
      <p:sp>
        <p:nvSpPr>
          <p:cNvPr id="75779" name="Text Placeholder 2"/>
          <p:cNvSpPr>
            <a:spLocks noGrp="1"/>
          </p:cNvSpPr>
          <p:nvPr>
            <p:ph type="body" sz="quarter" idx="10"/>
          </p:nvPr>
        </p:nvSpPr>
        <p:spPr>
          <a:xfrm>
            <a:off x="624795" y="1225146"/>
            <a:ext cx="8256829" cy="4661303"/>
          </a:xfrm>
        </p:spPr>
        <p:txBody>
          <a:bodyPr/>
          <a:lstStyle/>
          <a:p>
            <a:pPr lvl="1">
              <a:spcBef>
                <a:spcPct val="0"/>
              </a:spcBef>
              <a:spcAft>
                <a:spcPct val="0"/>
              </a:spcAft>
            </a:pPr>
            <a:r>
              <a:rPr lang="en-US" sz="2000" dirty="0" smtClean="0">
                <a:cs typeface="Arial" charset="0"/>
              </a:rPr>
              <a:t>Hive supports UNIONS</a:t>
            </a:r>
          </a:p>
          <a:p>
            <a:pPr marL="914400" lvl="2" indent="-228600">
              <a:spcBef>
                <a:spcPct val="0"/>
              </a:spcBef>
              <a:spcAft>
                <a:spcPct val="0"/>
              </a:spcAft>
              <a:buFont typeface="Wingdings" pitchFamily="2" charset="2"/>
              <a:buChar char="§"/>
            </a:pPr>
            <a:r>
              <a:rPr lang="en-US" dirty="0" smtClean="0">
                <a:latin typeface="Arial" charset="0"/>
              </a:rPr>
              <a:t>Combine the results from multiple SELECT statements into a single result set</a:t>
            </a:r>
          </a:p>
          <a:p>
            <a:pPr marL="914400" lvl="2" indent="-228600">
              <a:spcBef>
                <a:spcPct val="0"/>
              </a:spcBef>
              <a:spcAft>
                <a:spcPct val="0"/>
              </a:spcAft>
              <a:buFont typeface="Wingdings" pitchFamily="2" charset="2"/>
              <a:buChar char="§"/>
            </a:pPr>
            <a:endParaRPr lang="en-US" dirty="0" smtClean="0">
              <a:latin typeface="Arial" charset="0"/>
            </a:endParaRPr>
          </a:p>
          <a:p>
            <a:pPr marL="914400" lvl="2" indent="-228600">
              <a:spcBef>
                <a:spcPct val="0"/>
              </a:spcBef>
              <a:spcAft>
                <a:spcPct val="0"/>
              </a:spcAft>
              <a:buFont typeface="Wingdings" pitchFamily="2" charset="2"/>
              <a:buChar char="§"/>
            </a:pPr>
            <a:r>
              <a:rPr lang="en-US" dirty="0" smtClean="0">
                <a:latin typeface="Arial" charset="0"/>
              </a:rPr>
              <a:t>The number and names of columns returned by each select statement  has to be the same</a:t>
            </a:r>
          </a:p>
          <a:p>
            <a:pPr marL="914400" lvl="2" indent="-228600">
              <a:spcBef>
                <a:spcPct val="0"/>
              </a:spcBef>
              <a:spcAft>
                <a:spcPct val="0"/>
              </a:spcAft>
              <a:buFont typeface="Wingdings" pitchFamily="2" charset="2"/>
              <a:buChar char="§"/>
            </a:pPr>
            <a:endParaRPr lang="en-US" dirty="0" smtClean="0">
              <a:latin typeface="Arial" charset="0"/>
            </a:endParaRPr>
          </a:p>
          <a:p>
            <a:pPr marL="914400" lvl="2" indent="-228600">
              <a:spcBef>
                <a:spcPct val="0"/>
              </a:spcBef>
              <a:spcAft>
                <a:spcPct val="0"/>
              </a:spcAft>
              <a:buFont typeface="Wingdings" pitchFamily="2" charset="2"/>
              <a:buChar char="§"/>
            </a:pPr>
            <a:r>
              <a:rPr lang="en-US" dirty="0" smtClean="0">
                <a:latin typeface="Arial" charset="0"/>
              </a:rPr>
              <a:t>Only UNION ALL is supported</a:t>
            </a:r>
          </a:p>
          <a:p>
            <a:pPr marL="1262063" lvl="2" indent="-228600">
              <a:spcBef>
                <a:spcPct val="0"/>
              </a:spcBef>
              <a:spcAft>
                <a:spcPct val="0"/>
              </a:spcAft>
              <a:buFont typeface="Wingdings" pitchFamily="2" charset="2"/>
              <a:buChar char="§"/>
            </a:pPr>
            <a:r>
              <a:rPr lang="en-US" dirty="0" smtClean="0">
                <a:latin typeface="Arial" charset="0"/>
              </a:rPr>
              <a:t>i.e. duplicates are not eliminated</a:t>
            </a:r>
            <a:endParaRPr lang="en-US" dirty="0">
              <a:latin typeface="Arial" charset="0"/>
            </a:endParaRPr>
          </a:p>
        </p:txBody>
      </p:sp>
      <p:sp>
        <p:nvSpPr>
          <p:cNvPr id="4" name="Rounded Rectangle 3"/>
          <p:cNvSpPr/>
          <p:nvPr/>
        </p:nvSpPr>
        <p:spPr>
          <a:xfrm>
            <a:off x="662895" y="3956202"/>
            <a:ext cx="7845038" cy="1167617"/>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r>
              <a:rPr lang="en-US" b="1" dirty="0">
                <a:solidFill>
                  <a:schemeClr val="tx1"/>
                </a:solidFill>
                <a:latin typeface="Arial" pitchFamily="34" charset="0"/>
                <a:cs typeface="Arial" pitchFamily="34" charset="0"/>
              </a:rPr>
              <a:t>select_statement  UNION  ALL  select_statement</a:t>
            </a:r>
          </a:p>
          <a:p>
            <a:r>
              <a:rPr lang="en-US" b="1" dirty="0">
                <a:solidFill>
                  <a:schemeClr val="tx1"/>
                </a:solidFill>
                <a:latin typeface="Arial" pitchFamily="34" charset="0"/>
                <a:cs typeface="Arial" pitchFamily="34" charset="0"/>
              </a:rPr>
              <a:t>UNION  ALL  select_statement ...</a:t>
            </a:r>
          </a:p>
        </p:txBody>
      </p:sp>
    </p:spTree>
    <p:extLst>
      <p:ext uri="{BB962C8B-B14F-4D97-AF65-F5344CB8AC3E}">
        <p14:creationId xmlns:p14="http://schemas.microsoft.com/office/powerpoint/2010/main" val="3401661254"/>
      </p:ext>
    </p:extLst>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p:cNvSpPr>
          <p:nvPr>
            <p:ph type="title"/>
          </p:nvPr>
        </p:nvSpPr>
        <p:spPr>
          <a:xfrm>
            <a:off x="1676400" y="2971800"/>
            <a:ext cx="7315200" cy="430887"/>
          </a:xfrm>
        </p:spPr>
        <p:txBody>
          <a:bodyPr/>
          <a:lstStyle/>
          <a:p>
            <a:pPr algn="r"/>
            <a:r>
              <a:rPr sz="2800" dirty="0" smtClean="0">
                <a:latin typeface="Arial" charset="0"/>
              </a:rPr>
              <a:t>Statistics and Data Mining</a:t>
            </a:r>
            <a:endParaRPr sz="2800" dirty="0" smtClean="0">
              <a:latin typeface="Arial" charset="0"/>
              <a:cs typeface="Arial" charset="0"/>
            </a:endParaRPr>
          </a:p>
        </p:txBody>
      </p:sp>
    </p:spTree>
    <p:extLst>
      <p:ext uri="{BB962C8B-B14F-4D97-AF65-F5344CB8AC3E}">
        <p14:creationId xmlns:p14="http://schemas.microsoft.com/office/powerpoint/2010/main" val="108126523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1377387" y="231494"/>
            <a:ext cx="7466576" cy="954135"/>
          </a:xfrm>
        </p:spPr>
        <p:txBody>
          <a:bodyPr/>
          <a:lstStyle/>
          <a:p>
            <a:r>
              <a:rPr sz="2800" dirty="0" smtClean="0">
                <a:latin typeface="Arial" charset="0"/>
              </a:rPr>
              <a:t>N-gram Frequency Estimation</a:t>
            </a:r>
          </a:p>
        </p:txBody>
      </p:sp>
      <p:sp>
        <p:nvSpPr>
          <p:cNvPr id="80899" name="Text Placeholder 2"/>
          <p:cNvSpPr>
            <a:spLocks noGrp="1"/>
          </p:cNvSpPr>
          <p:nvPr>
            <p:ph type="body" sz="quarter" idx="10"/>
          </p:nvPr>
        </p:nvSpPr>
        <p:spPr>
          <a:xfrm>
            <a:off x="578734" y="1223657"/>
            <a:ext cx="8268404" cy="4832092"/>
          </a:xfrm>
        </p:spPr>
        <p:txBody>
          <a:bodyPr/>
          <a:lstStyle/>
          <a:p>
            <a:pPr marL="0" lvl="1" indent="0">
              <a:spcBef>
                <a:spcPct val="0"/>
              </a:spcBef>
              <a:spcAft>
                <a:spcPct val="0"/>
              </a:spcAft>
              <a:buNone/>
            </a:pPr>
            <a:r>
              <a:rPr b="1" dirty="0" smtClean="0">
                <a:latin typeface="Arial" charset="0"/>
                <a:cs typeface="Arial" charset="0"/>
              </a:rPr>
              <a:t>What is an N-gram?</a:t>
            </a:r>
          </a:p>
          <a:p>
            <a:pPr marL="0" lvl="1" indent="0">
              <a:spcBef>
                <a:spcPct val="0"/>
              </a:spcBef>
              <a:spcAft>
                <a:spcPct val="0"/>
              </a:spcAft>
              <a:buNone/>
            </a:pPr>
            <a:endParaRPr b="1" dirty="0" smtClean="0">
              <a:latin typeface="Arial" charset="0"/>
              <a:cs typeface="Arial" charset="0"/>
            </a:endParaRPr>
          </a:p>
          <a:p>
            <a:pPr lvl="1">
              <a:spcBef>
                <a:spcPct val="0"/>
              </a:spcBef>
              <a:spcAft>
                <a:spcPct val="0"/>
              </a:spcAft>
            </a:pPr>
            <a:r>
              <a:rPr lang="en-US" sz="2000" dirty="0" smtClean="0">
                <a:cs typeface="Arial" charset="0"/>
              </a:rPr>
              <a:t>A contiguous sequence of n items from a given sequence of text</a:t>
            </a:r>
          </a:p>
          <a:p>
            <a:pPr lvl="1">
              <a:spcBef>
                <a:spcPct val="0"/>
              </a:spcBef>
              <a:spcAft>
                <a:spcPct val="0"/>
              </a:spcAft>
            </a:pPr>
            <a:endParaRPr lang="en-US" sz="2000" dirty="0" smtClean="0">
              <a:cs typeface="Arial" charset="0"/>
            </a:endParaRPr>
          </a:p>
          <a:p>
            <a:pPr lvl="1">
              <a:spcBef>
                <a:spcPct val="0"/>
              </a:spcBef>
              <a:spcAft>
                <a:spcPct val="0"/>
              </a:spcAft>
            </a:pPr>
            <a:r>
              <a:rPr lang="en-US" sz="2000" dirty="0" smtClean="0">
                <a:cs typeface="Arial" charset="0"/>
              </a:rPr>
              <a:t>Used to find frequently occurring related items </a:t>
            </a:r>
          </a:p>
          <a:p>
            <a:pPr marL="914400" lvl="2" indent="-228600">
              <a:spcBef>
                <a:spcPct val="0"/>
              </a:spcBef>
              <a:spcAft>
                <a:spcPct val="0"/>
              </a:spcAft>
              <a:buFont typeface="Wingdings" pitchFamily="2" charset="2"/>
              <a:buChar char="§"/>
            </a:pPr>
            <a:r>
              <a:rPr lang="en-US" dirty="0" smtClean="0">
                <a:latin typeface="Arial" charset="0"/>
              </a:rPr>
              <a:t>NGRAMS()</a:t>
            </a:r>
          </a:p>
          <a:p>
            <a:pPr marL="914400" lvl="2" indent="-228600">
              <a:spcBef>
                <a:spcPct val="0"/>
              </a:spcBef>
              <a:spcAft>
                <a:spcPct val="0"/>
              </a:spcAft>
              <a:buFont typeface="Wingdings" pitchFamily="2" charset="2"/>
              <a:buChar char="§"/>
            </a:pPr>
            <a:endParaRPr lang="en-US" dirty="0" smtClean="0">
              <a:latin typeface="Arial" charset="0"/>
            </a:endParaRPr>
          </a:p>
          <a:p>
            <a:pPr marL="914400" lvl="2" indent="-228600">
              <a:spcBef>
                <a:spcPct val="0"/>
              </a:spcBef>
              <a:spcAft>
                <a:spcPct val="0"/>
              </a:spcAft>
              <a:buFont typeface="Wingdings" pitchFamily="2" charset="2"/>
              <a:buChar char="§"/>
            </a:pPr>
            <a:r>
              <a:rPr lang="en-US" dirty="0" smtClean="0">
                <a:latin typeface="Arial" charset="0"/>
              </a:rPr>
              <a:t>Find the k most frequent n-grams from one or more sequences</a:t>
            </a:r>
          </a:p>
          <a:p>
            <a:pPr marL="914400" lvl="2" indent="-228600">
              <a:spcBef>
                <a:spcPct val="0"/>
              </a:spcBef>
              <a:spcAft>
                <a:spcPct val="0"/>
              </a:spcAft>
              <a:buFont typeface="Wingdings" pitchFamily="2" charset="2"/>
              <a:buChar char="§"/>
            </a:pPr>
            <a:endParaRPr lang="en-US" dirty="0" smtClean="0">
              <a:latin typeface="Arial" charset="0"/>
            </a:endParaRPr>
          </a:p>
          <a:p>
            <a:pPr marL="914400" lvl="2" indent="-228600">
              <a:spcBef>
                <a:spcPct val="0"/>
              </a:spcBef>
              <a:spcAft>
                <a:spcPct val="0"/>
              </a:spcAft>
              <a:buFont typeface="Wingdings" pitchFamily="2" charset="2"/>
              <a:buChar char="§"/>
            </a:pPr>
            <a:r>
              <a:rPr lang="en-US" dirty="0">
                <a:latin typeface="Arial" charset="0"/>
              </a:rPr>
              <a:t>CONTEXT_NGRAMS</a:t>
            </a:r>
            <a:r>
              <a:rPr lang="en-US" dirty="0" smtClean="0">
                <a:latin typeface="Arial" charset="0"/>
              </a:rPr>
              <a:t>()</a:t>
            </a:r>
          </a:p>
          <a:p>
            <a:pPr marL="914400" lvl="2" indent="-228600">
              <a:spcBef>
                <a:spcPct val="0"/>
              </a:spcBef>
              <a:spcAft>
                <a:spcPct val="0"/>
              </a:spcAft>
              <a:buFont typeface="Wingdings" pitchFamily="2" charset="2"/>
              <a:buChar char="§"/>
            </a:pPr>
            <a:endParaRPr lang="en-US" dirty="0">
              <a:latin typeface="Arial" charset="0"/>
            </a:endParaRPr>
          </a:p>
          <a:p>
            <a:pPr marL="914400" lvl="2" indent="-228600">
              <a:spcBef>
                <a:spcPct val="0"/>
              </a:spcBef>
              <a:spcAft>
                <a:spcPct val="0"/>
              </a:spcAft>
              <a:buFont typeface="Wingdings" pitchFamily="2" charset="2"/>
              <a:buChar char="§"/>
            </a:pPr>
            <a:r>
              <a:rPr lang="en-US" dirty="0" smtClean="0">
                <a:latin typeface="Arial" charset="0"/>
              </a:rPr>
              <a:t>Expands </a:t>
            </a:r>
            <a:r>
              <a:rPr lang="en-US" dirty="0" err="1" smtClean="0">
                <a:latin typeface="Arial" charset="0"/>
              </a:rPr>
              <a:t>ngrams</a:t>
            </a:r>
            <a:r>
              <a:rPr lang="en-US" dirty="0" smtClean="0">
                <a:latin typeface="Arial" charset="0"/>
              </a:rPr>
              <a:t>() by specifying a ‘context’ string around which n-grams</a:t>
            </a:r>
          </a:p>
          <a:p>
            <a:pPr marL="685800" lvl="2" indent="0">
              <a:spcBef>
                <a:spcPct val="0"/>
              </a:spcBef>
              <a:spcAft>
                <a:spcPct val="0"/>
              </a:spcAft>
              <a:buNone/>
            </a:pPr>
            <a:r>
              <a:rPr lang="en-US" dirty="0" smtClean="0">
                <a:latin typeface="Arial" charset="0"/>
              </a:rPr>
              <a:t>    are to be estimated</a:t>
            </a:r>
          </a:p>
          <a:p>
            <a:pPr marL="685800" lvl="2" indent="0">
              <a:spcBef>
                <a:spcPct val="0"/>
              </a:spcBef>
              <a:spcAft>
                <a:spcPct val="0"/>
              </a:spcAft>
              <a:buNone/>
            </a:pPr>
            <a:endParaRPr lang="en-US" dirty="0" smtClean="0">
              <a:latin typeface="Arial" charset="0"/>
            </a:endParaRPr>
          </a:p>
          <a:p>
            <a:pPr lvl="1">
              <a:spcBef>
                <a:spcPct val="0"/>
              </a:spcBef>
              <a:spcAft>
                <a:spcPct val="0"/>
              </a:spcAft>
            </a:pPr>
            <a:r>
              <a:rPr lang="en-US" sz="2000" dirty="0" smtClean="0">
                <a:cs typeface="Arial" charset="0"/>
              </a:rPr>
              <a:t>Example</a:t>
            </a:r>
            <a:endParaRPr lang="en-US" sz="2000" dirty="0">
              <a:cs typeface="Arial" charset="0"/>
            </a:endParaRPr>
          </a:p>
          <a:p>
            <a:pPr lvl="2">
              <a:spcBef>
                <a:spcPct val="0"/>
              </a:spcBef>
              <a:spcAft>
                <a:spcPct val="0"/>
              </a:spcAft>
              <a:buNone/>
            </a:pPr>
            <a:r>
              <a:rPr lang="en-US" dirty="0" smtClean="0">
                <a:latin typeface="Arial" charset="0"/>
                <a:cs typeface="Arial" charset="0"/>
              </a:rPr>
              <a:t>	</a:t>
            </a:r>
            <a:r>
              <a:rPr lang="en-US" dirty="0">
                <a:latin typeface="Arial" charset="0"/>
              </a:rPr>
              <a:t>Return a list of the top 100 words that follow the phrase "I love" in a</a:t>
            </a:r>
          </a:p>
          <a:p>
            <a:pPr lvl="2">
              <a:spcBef>
                <a:spcPct val="0"/>
              </a:spcBef>
              <a:spcAft>
                <a:spcPct val="0"/>
              </a:spcAft>
              <a:buNone/>
            </a:pPr>
            <a:r>
              <a:rPr lang="en-US" dirty="0">
                <a:latin typeface="Arial" charset="0"/>
              </a:rPr>
              <a:t>	hypothetical database of Twitter tweets</a:t>
            </a:r>
          </a:p>
        </p:txBody>
      </p:sp>
    </p:spTree>
    <p:extLst>
      <p:ext uri="{BB962C8B-B14F-4D97-AF65-F5344CB8AC3E}">
        <p14:creationId xmlns:p14="http://schemas.microsoft.com/office/powerpoint/2010/main" val="1624402150"/>
      </p:ext>
    </p:extLst>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bwMode="gray">
          <a:xfrm>
            <a:off x="1365812" y="231495"/>
            <a:ext cx="6904587" cy="430887"/>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3200" b="1" kern="1200" dirty="0">
                <a:solidFill>
                  <a:schemeClr val="tx2"/>
                </a:solidFill>
                <a:latin typeface="Arial" pitchFamily="34" charset="0"/>
                <a:ea typeface="+mj-ea"/>
                <a:cs typeface="Arial" pitchFamily="34" charset="0"/>
              </a:defRPr>
            </a:lvl1pPr>
          </a:lstStyle>
          <a:p>
            <a:r>
              <a:rPr lang="en-US" sz="2800" dirty="0" smtClean="0">
                <a:latin typeface="Arial" charset="0"/>
              </a:rPr>
              <a:t>N-gram Frequency Estimation (cont’d</a:t>
            </a:r>
            <a:r>
              <a:rPr lang="en-US" sz="2400" dirty="0" smtClean="0">
                <a:latin typeface="Arial" charset="0"/>
              </a:rPr>
              <a:t>)</a:t>
            </a:r>
            <a:endParaRPr lang="en-US" sz="2200" dirty="0" smtClean="0">
              <a:latin typeface="Arial" charset="0"/>
            </a:endParaRPr>
          </a:p>
        </p:txBody>
      </p:sp>
      <p:sp>
        <p:nvSpPr>
          <p:cNvPr id="5" name="Text Placeholder 4"/>
          <p:cNvSpPr>
            <a:spLocks noGrp="1"/>
          </p:cNvSpPr>
          <p:nvPr>
            <p:ph type="body" sz="quarter" idx="10"/>
          </p:nvPr>
        </p:nvSpPr>
        <p:spPr>
          <a:xfrm>
            <a:off x="552190" y="1114376"/>
            <a:ext cx="8224838" cy="859189"/>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marL="0" indent="0">
              <a:buNone/>
            </a:pPr>
            <a:r>
              <a:rPr lang="en-US" b="1" dirty="0"/>
              <a:t>SELECT </a:t>
            </a:r>
            <a:r>
              <a:rPr lang="en-US" b="1" dirty="0" err="1"/>
              <a:t>context_ngrams</a:t>
            </a:r>
            <a:r>
              <a:rPr lang="en-US" b="1" dirty="0"/>
              <a:t>(sentences(lower(tweet)),</a:t>
            </a:r>
          </a:p>
          <a:p>
            <a:pPr marL="0" indent="0">
              <a:buNone/>
            </a:pPr>
            <a:r>
              <a:rPr lang="en-US" b="1" dirty="0" smtClean="0"/>
              <a:t>array</a:t>
            </a:r>
            <a:r>
              <a:rPr lang="en-US" b="1" dirty="0"/>
              <a:t>("</a:t>
            </a:r>
            <a:r>
              <a:rPr lang="en-US" b="1" dirty="0" err="1"/>
              <a:t>I","love</a:t>
            </a:r>
            <a:r>
              <a:rPr lang="en-US" b="1" dirty="0"/>
              <a:t>", null), 100) FROM twitter;</a:t>
            </a:r>
          </a:p>
        </p:txBody>
      </p:sp>
      <p:sp>
        <p:nvSpPr>
          <p:cNvPr id="6" name="Rectangle 5"/>
          <p:cNvSpPr/>
          <p:nvPr/>
        </p:nvSpPr>
        <p:spPr>
          <a:xfrm>
            <a:off x="552190" y="2239783"/>
            <a:ext cx="8013076" cy="4031873"/>
          </a:xfrm>
          <a:prstGeom prst="rect">
            <a:avLst/>
          </a:prstGeom>
        </p:spPr>
        <p:txBody>
          <a:bodyPr wrap="square">
            <a:spAutoFit/>
          </a:bodyPr>
          <a:lstStyle/>
          <a:p>
            <a:pPr marL="285750" lvl="1" indent="-285750" fontAlgn="base">
              <a:spcBef>
                <a:spcPct val="0"/>
              </a:spcBef>
              <a:spcAft>
                <a:spcPct val="0"/>
              </a:spcAft>
              <a:buClr>
                <a:schemeClr val="bg2"/>
              </a:buClr>
              <a:buSzPct val="100000"/>
              <a:buFont typeface="Wingdings" pitchFamily="2" charset="2"/>
              <a:buChar char="§"/>
            </a:pPr>
            <a:r>
              <a:rPr lang="en-US" sz="2000" dirty="0">
                <a:cs typeface="Arial" charset="0"/>
              </a:rPr>
              <a:t>NGRAMS() Example Use Cases</a:t>
            </a:r>
          </a:p>
          <a:p>
            <a:pPr lvl="2" indent="-228600" fontAlgn="base">
              <a:spcBef>
                <a:spcPct val="0"/>
              </a:spcBef>
              <a:spcAft>
                <a:spcPct val="0"/>
              </a:spcAft>
              <a:buClr>
                <a:schemeClr val="bg2"/>
              </a:buClr>
              <a:buSzPct val="90000"/>
              <a:buFont typeface="Wingdings" pitchFamily="2" charset="2"/>
              <a:buChar char="§"/>
            </a:pPr>
            <a:r>
              <a:rPr lang="en-US" dirty="0">
                <a:latin typeface="Arial" charset="0"/>
                <a:cs typeface="Arial" pitchFamily="34" charset="0"/>
              </a:rPr>
              <a:t>Find important topics in text in conjunction with a </a:t>
            </a:r>
            <a:r>
              <a:rPr lang="en-US" dirty="0" err="1">
                <a:latin typeface="Arial" charset="0"/>
                <a:cs typeface="Arial" pitchFamily="34" charset="0"/>
              </a:rPr>
              <a:t>stopword</a:t>
            </a:r>
            <a:r>
              <a:rPr lang="en-US" dirty="0">
                <a:latin typeface="Arial" charset="0"/>
                <a:cs typeface="Arial" pitchFamily="34" charset="0"/>
              </a:rPr>
              <a:t> </a:t>
            </a:r>
            <a:r>
              <a:rPr lang="en-US" dirty="0" smtClean="0">
                <a:latin typeface="Arial" charset="0"/>
                <a:cs typeface="Arial" pitchFamily="34" charset="0"/>
              </a:rPr>
              <a:t>list</a:t>
            </a:r>
          </a:p>
          <a:p>
            <a:pPr lvl="2" indent="-228600" fontAlgn="base">
              <a:spcBef>
                <a:spcPct val="0"/>
              </a:spcBef>
              <a:spcAft>
                <a:spcPct val="0"/>
              </a:spcAft>
              <a:buClr>
                <a:schemeClr val="bg2"/>
              </a:buClr>
              <a:buSzPct val="90000"/>
              <a:buFont typeface="Wingdings" pitchFamily="2" charset="2"/>
              <a:buChar char="§"/>
            </a:pPr>
            <a:endParaRPr lang="en-US" dirty="0">
              <a:latin typeface="Arial" charset="0"/>
              <a:cs typeface="Arial" pitchFamily="34" charset="0"/>
            </a:endParaRPr>
          </a:p>
          <a:p>
            <a:pPr lvl="2" indent="-228600" fontAlgn="base">
              <a:spcBef>
                <a:spcPct val="0"/>
              </a:spcBef>
              <a:spcAft>
                <a:spcPct val="0"/>
              </a:spcAft>
              <a:buClr>
                <a:schemeClr val="bg2"/>
              </a:buClr>
              <a:buSzPct val="90000"/>
              <a:buFont typeface="Wingdings" pitchFamily="2" charset="2"/>
              <a:buChar char="§"/>
            </a:pPr>
            <a:r>
              <a:rPr lang="en-US" dirty="0">
                <a:latin typeface="Arial" charset="0"/>
                <a:cs typeface="Arial" pitchFamily="34" charset="0"/>
              </a:rPr>
              <a:t>Find trending topics in </a:t>
            </a:r>
            <a:r>
              <a:rPr lang="en-US" dirty="0" smtClean="0">
                <a:latin typeface="Arial" charset="0"/>
                <a:cs typeface="Arial" pitchFamily="34" charset="0"/>
              </a:rPr>
              <a:t>text</a:t>
            </a:r>
          </a:p>
          <a:p>
            <a:pPr lvl="2" indent="-228600" fontAlgn="base">
              <a:spcBef>
                <a:spcPct val="0"/>
              </a:spcBef>
              <a:spcAft>
                <a:spcPct val="0"/>
              </a:spcAft>
              <a:buClr>
                <a:schemeClr val="bg2"/>
              </a:buClr>
              <a:buSzPct val="90000"/>
              <a:buFont typeface="Wingdings" pitchFamily="2" charset="2"/>
              <a:buChar char="§"/>
            </a:pPr>
            <a:endParaRPr lang="en-US" dirty="0">
              <a:latin typeface="Arial" charset="0"/>
              <a:cs typeface="Arial" pitchFamily="34" charset="0"/>
            </a:endParaRPr>
          </a:p>
          <a:p>
            <a:pPr lvl="2" indent="-228600" fontAlgn="base">
              <a:spcBef>
                <a:spcPct val="0"/>
              </a:spcBef>
              <a:spcAft>
                <a:spcPct val="0"/>
              </a:spcAft>
              <a:buClr>
                <a:schemeClr val="bg2"/>
              </a:buClr>
              <a:buSzPct val="90000"/>
              <a:buFont typeface="Wingdings" pitchFamily="2" charset="2"/>
              <a:buChar char="§"/>
            </a:pPr>
            <a:r>
              <a:rPr lang="en-US" dirty="0">
                <a:latin typeface="Arial" charset="0"/>
                <a:cs typeface="Arial" pitchFamily="34" charset="0"/>
              </a:rPr>
              <a:t>Find frequency accessed URL </a:t>
            </a:r>
            <a:r>
              <a:rPr lang="en-US" dirty="0" smtClean="0">
                <a:latin typeface="Arial" charset="0"/>
                <a:cs typeface="Arial" pitchFamily="34" charset="0"/>
              </a:rPr>
              <a:t>sequences</a:t>
            </a:r>
          </a:p>
          <a:p>
            <a:pPr lvl="2" indent="-228600" fontAlgn="base">
              <a:spcBef>
                <a:spcPct val="0"/>
              </a:spcBef>
              <a:spcAft>
                <a:spcPct val="0"/>
              </a:spcAft>
              <a:buClr>
                <a:schemeClr val="bg2"/>
              </a:buClr>
              <a:buSzPct val="90000"/>
              <a:buFont typeface="Wingdings" pitchFamily="2" charset="2"/>
              <a:buChar char="§"/>
            </a:pPr>
            <a:endParaRPr lang="en-US" dirty="0">
              <a:latin typeface="Arial" charset="0"/>
              <a:cs typeface="Arial" pitchFamily="34" charset="0"/>
            </a:endParaRPr>
          </a:p>
          <a:p>
            <a:pPr marL="285750" lvl="1" indent="-285750" fontAlgn="base">
              <a:spcBef>
                <a:spcPct val="0"/>
              </a:spcBef>
              <a:spcAft>
                <a:spcPct val="0"/>
              </a:spcAft>
              <a:buClr>
                <a:schemeClr val="bg2"/>
              </a:buClr>
              <a:buSzPct val="100000"/>
              <a:buFont typeface="Wingdings" pitchFamily="2" charset="2"/>
              <a:buChar char="§"/>
            </a:pPr>
            <a:r>
              <a:rPr lang="en-US" sz="2000" dirty="0" smtClean="0">
                <a:cs typeface="Arial" charset="0"/>
              </a:rPr>
              <a:t>CONTEXT_NGRAMS</a:t>
            </a:r>
            <a:r>
              <a:rPr lang="en-US" sz="2000" dirty="0">
                <a:cs typeface="Arial" charset="0"/>
              </a:rPr>
              <a:t>() Example Use Cases</a:t>
            </a:r>
          </a:p>
          <a:p>
            <a:pPr lvl="2" indent="-228600" fontAlgn="base">
              <a:spcBef>
                <a:spcPct val="0"/>
              </a:spcBef>
              <a:spcAft>
                <a:spcPct val="0"/>
              </a:spcAft>
              <a:buClr>
                <a:schemeClr val="bg2"/>
              </a:buClr>
              <a:buSzPct val="90000"/>
              <a:buFont typeface="Wingdings" pitchFamily="2" charset="2"/>
              <a:buChar char="§"/>
            </a:pPr>
            <a:r>
              <a:rPr lang="en-US" dirty="0">
                <a:latin typeface="Arial" charset="0"/>
                <a:cs typeface="Arial" pitchFamily="34" charset="0"/>
              </a:rPr>
              <a:t>Extract marketing intelligence around certain words (e.g., “ I love</a:t>
            </a:r>
            <a:r>
              <a:rPr lang="en-US" dirty="0" smtClean="0">
                <a:latin typeface="Arial" charset="0"/>
                <a:cs typeface="Arial" pitchFamily="34" charset="0"/>
              </a:rPr>
              <a:t>…”)</a:t>
            </a:r>
          </a:p>
          <a:p>
            <a:pPr lvl="2" indent="-228600" fontAlgn="base">
              <a:spcBef>
                <a:spcPct val="0"/>
              </a:spcBef>
              <a:spcAft>
                <a:spcPct val="0"/>
              </a:spcAft>
              <a:buClr>
                <a:schemeClr val="bg2"/>
              </a:buClr>
              <a:buSzPct val="90000"/>
              <a:buFont typeface="Wingdings" pitchFamily="2" charset="2"/>
              <a:buChar char="§"/>
            </a:pPr>
            <a:endParaRPr lang="en-US" dirty="0">
              <a:latin typeface="Arial" charset="0"/>
              <a:cs typeface="Arial" pitchFamily="34" charset="0"/>
            </a:endParaRPr>
          </a:p>
          <a:p>
            <a:pPr lvl="2" indent="-228600" fontAlgn="base">
              <a:spcBef>
                <a:spcPct val="0"/>
              </a:spcBef>
              <a:spcAft>
                <a:spcPct val="0"/>
              </a:spcAft>
              <a:buClr>
                <a:schemeClr val="bg2"/>
              </a:buClr>
              <a:buSzPct val="90000"/>
              <a:buFont typeface="Wingdings" pitchFamily="2" charset="2"/>
              <a:buChar char="§"/>
            </a:pPr>
            <a:r>
              <a:rPr lang="en-US" dirty="0">
                <a:latin typeface="Arial" charset="0"/>
                <a:cs typeface="Arial" pitchFamily="34" charset="0"/>
              </a:rPr>
              <a:t>Find frequently accessed URL sequences that sort or end at a particular </a:t>
            </a:r>
            <a:r>
              <a:rPr lang="en-US" dirty="0" smtClean="0">
                <a:latin typeface="Arial" charset="0"/>
                <a:cs typeface="Arial" pitchFamily="34" charset="0"/>
              </a:rPr>
              <a:t>URL</a:t>
            </a:r>
          </a:p>
          <a:p>
            <a:pPr lvl="2" indent="-228600" fontAlgn="base">
              <a:spcBef>
                <a:spcPct val="0"/>
              </a:spcBef>
              <a:spcAft>
                <a:spcPct val="0"/>
              </a:spcAft>
              <a:buClr>
                <a:schemeClr val="bg2"/>
              </a:buClr>
              <a:buSzPct val="90000"/>
              <a:buFont typeface="Wingdings" pitchFamily="2" charset="2"/>
              <a:buChar char="§"/>
            </a:pPr>
            <a:endParaRPr lang="en-US" dirty="0">
              <a:latin typeface="Arial" charset="0"/>
              <a:cs typeface="Arial" pitchFamily="34" charset="0"/>
            </a:endParaRPr>
          </a:p>
          <a:p>
            <a:pPr lvl="2" indent="-228600" fontAlgn="base">
              <a:spcBef>
                <a:spcPct val="0"/>
              </a:spcBef>
              <a:spcAft>
                <a:spcPct val="0"/>
              </a:spcAft>
              <a:buClr>
                <a:schemeClr val="bg2"/>
              </a:buClr>
              <a:buSzPct val="90000"/>
              <a:buFont typeface="Wingdings" pitchFamily="2" charset="2"/>
              <a:buChar char="§"/>
            </a:pPr>
            <a:r>
              <a:rPr lang="en-US" dirty="0">
                <a:latin typeface="Arial" charset="0"/>
                <a:cs typeface="Arial" pitchFamily="34" charset="0"/>
              </a:rPr>
              <a:t>Pre-compute common search look ahead</a:t>
            </a:r>
          </a:p>
        </p:txBody>
      </p:sp>
    </p:spTree>
    <p:extLst>
      <p:ext uri="{BB962C8B-B14F-4D97-AF65-F5344CB8AC3E}">
        <p14:creationId xmlns:p14="http://schemas.microsoft.com/office/powerpoint/2010/main" val="240640480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p:cNvSpPr>
          <p:nvPr>
            <p:ph type="title"/>
          </p:nvPr>
        </p:nvSpPr>
        <p:spPr>
          <a:xfrm>
            <a:off x="1676400" y="2971800"/>
            <a:ext cx="7315200" cy="430887"/>
          </a:xfrm>
        </p:spPr>
        <p:txBody>
          <a:bodyPr/>
          <a:lstStyle/>
          <a:p>
            <a:pPr algn="r"/>
            <a:r>
              <a:rPr sz="2800" dirty="0" smtClean="0">
                <a:latin typeface="Arial" charset="0"/>
              </a:rPr>
              <a:t>Partitioning and Bucketing</a:t>
            </a:r>
            <a:endParaRPr sz="2800" dirty="0" smtClean="0">
              <a:latin typeface="Arial" charset="0"/>
              <a:cs typeface="Arial" charset="0"/>
            </a:endParaRPr>
          </a:p>
        </p:txBody>
      </p:sp>
    </p:spTree>
    <p:extLst>
      <p:ext uri="{BB962C8B-B14F-4D97-AF65-F5344CB8AC3E}">
        <p14:creationId xmlns:p14="http://schemas.microsoft.com/office/powerpoint/2010/main" val="40864225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nvPr>
        </p:nvSpPr>
        <p:spPr>
          <a:xfrm>
            <a:off x="1377387" y="231495"/>
            <a:ext cx="7466576" cy="971902"/>
          </a:xfrm>
        </p:spPr>
        <p:txBody>
          <a:bodyPr/>
          <a:lstStyle/>
          <a:p>
            <a:r>
              <a:rPr sz="2800" dirty="0" smtClean="0">
                <a:latin typeface="Arial" charset="0"/>
              </a:rPr>
              <a:t>What is Partitioning?</a:t>
            </a:r>
          </a:p>
        </p:txBody>
      </p:sp>
      <p:sp>
        <p:nvSpPr>
          <p:cNvPr id="83971" name="Text Placeholder 2"/>
          <p:cNvSpPr>
            <a:spLocks noGrp="1"/>
          </p:cNvSpPr>
          <p:nvPr>
            <p:ph type="body" sz="quarter" idx="10"/>
          </p:nvPr>
        </p:nvSpPr>
        <p:spPr>
          <a:xfrm>
            <a:off x="544011" y="1193657"/>
            <a:ext cx="8256829" cy="1846659"/>
          </a:xfrm>
        </p:spPr>
        <p:txBody>
          <a:bodyPr/>
          <a:lstStyle/>
          <a:p>
            <a:pPr lvl="1">
              <a:spcBef>
                <a:spcPct val="0"/>
              </a:spcBef>
              <a:spcAft>
                <a:spcPct val="0"/>
              </a:spcAft>
            </a:pPr>
            <a:r>
              <a:rPr sz="2000" dirty="0">
                <a:cs typeface="Arial" charset="0"/>
              </a:rPr>
              <a:t>Partitioning a dataset means splitting it into smaller portions based on the value in a column</a:t>
            </a:r>
            <a:r>
              <a:rPr sz="2000" dirty="0" smtClean="0">
                <a:cs typeface="Arial" charset="0"/>
              </a:rPr>
              <a:t>.</a:t>
            </a:r>
          </a:p>
          <a:p>
            <a:pPr lvl="1">
              <a:spcBef>
                <a:spcPct val="0"/>
              </a:spcBef>
              <a:spcAft>
                <a:spcPct val="0"/>
              </a:spcAft>
            </a:pPr>
            <a:endParaRPr sz="2000" dirty="0">
              <a:cs typeface="Arial" charset="0"/>
            </a:endParaRPr>
          </a:p>
          <a:p>
            <a:pPr lvl="1">
              <a:spcBef>
                <a:spcPct val="0"/>
              </a:spcBef>
              <a:spcAft>
                <a:spcPct val="0"/>
              </a:spcAft>
            </a:pPr>
            <a:r>
              <a:rPr sz="2000" dirty="0">
                <a:cs typeface="Arial" charset="0"/>
              </a:rPr>
              <a:t>This is some times known as ‘horizontal partitioning</a:t>
            </a:r>
            <a:r>
              <a:rPr sz="2000" dirty="0" smtClean="0">
                <a:cs typeface="Arial" charset="0"/>
              </a:rPr>
              <a:t>’.</a:t>
            </a:r>
          </a:p>
          <a:p>
            <a:pPr lvl="1">
              <a:spcBef>
                <a:spcPct val="0"/>
              </a:spcBef>
              <a:spcAft>
                <a:spcPct val="0"/>
              </a:spcAft>
            </a:pPr>
            <a:endParaRPr sz="2000" dirty="0">
              <a:cs typeface="Arial" charset="0"/>
            </a:endParaRPr>
          </a:p>
          <a:p>
            <a:pPr lvl="1">
              <a:spcBef>
                <a:spcPct val="0"/>
              </a:spcBef>
              <a:spcAft>
                <a:spcPct val="0"/>
              </a:spcAft>
            </a:pPr>
            <a:r>
              <a:rPr sz="2000" dirty="0">
                <a:cs typeface="Arial" charset="0"/>
              </a:rPr>
              <a:t>Hive partitions are stored in subdirectories of the table directory.</a:t>
            </a:r>
          </a:p>
        </p:txBody>
      </p:sp>
      <p:pic>
        <p:nvPicPr>
          <p:cNvPr id="83972" name="Picture 2"/>
          <p:cNvPicPr>
            <a:picLocks noChangeAspect="1" noChangeArrowheads="1"/>
          </p:cNvPicPr>
          <p:nvPr/>
        </p:nvPicPr>
        <p:blipFill>
          <a:blip r:embed="rId2"/>
          <a:srcRect/>
          <a:stretch>
            <a:fillRect/>
          </a:stretch>
        </p:blipFill>
        <p:spPr bwMode="auto">
          <a:xfrm>
            <a:off x="723640" y="3290605"/>
            <a:ext cx="6181725" cy="2725737"/>
          </a:xfrm>
          <a:prstGeom prst="rect">
            <a:avLst/>
          </a:prstGeom>
          <a:noFill/>
          <a:ln w="9525">
            <a:noFill/>
            <a:miter lim="800000"/>
            <a:headEnd/>
            <a:tailEnd/>
          </a:ln>
        </p:spPr>
      </p:pic>
    </p:spTree>
    <p:extLst>
      <p:ext uri="{BB962C8B-B14F-4D97-AF65-F5344CB8AC3E}">
        <p14:creationId xmlns:p14="http://schemas.microsoft.com/office/powerpoint/2010/main" val="3190046707"/>
      </p:ext>
    </p:extLst>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a:xfrm>
            <a:off x="1388962" y="231494"/>
            <a:ext cx="7455001" cy="987669"/>
          </a:xfrm>
        </p:spPr>
        <p:txBody>
          <a:bodyPr/>
          <a:lstStyle/>
          <a:p>
            <a:r>
              <a:rPr sz="2800" dirty="0" smtClean="0">
                <a:latin typeface="Arial" charset="0"/>
              </a:rPr>
              <a:t>Why Partitioning?</a:t>
            </a:r>
          </a:p>
        </p:txBody>
      </p:sp>
      <p:sp>
        <p:nvSpPr>
          <p:cNvPr id="84995" name="Text Placeholder 2"/>
          <p:cNvSpPr>
            <a:spLocks noGrp="1"/>
          </p:cNvSpPr>
          <p:nvPr>
            <p:ph type="body" sz="quarter" idx="10"/>
          </p:nvPr>
        </p:nvSpPr>
        <p:spPr>
          <a:xfrm>
            <a:off x="578733" y="1199065"/>
            <a:ext cx="8280977" cy="4862870"/>
          </a:xfrm>
        </p:spPr>
        <p:txBody>
          <a:bodyPr/>
          <a:lstStyle/>
          <a:p>
            <a:pPr lvl="1">
              <a:spcBef>
                <a:spcPct val="0"/>
              </a:spcBef>
              <a:spcAft>
                <a:spcPct val="0"/>
              </a:spcAft>
            </a:pPr>
            <a:r>
              <a:rPr lang="en-US" sz="2000" dirty="0" smtClean="0">
                <a:cs typeface="Arial" charset="0"/>
              </a:rPr>
              <a:t>Partitioning allows hive to filter at the input path level.</a:t>
            </a:r>
          </a:p>
          <a:p>
            <a:pPr marL="914400" lvl="2" indent="-228600">
              <a:spcBef>
                <a:spcPct val="0"/>
              </a:spcBef>
              <a:spcAft>
                <a:spcPct val="0"/>
              </a:spcAft>
              <a:buFont typeface="Wingdings" pitchFamily="2" charset="2"/>
              <a:buChar char="§"/>
            </a:pPr>
            <a:r>
              <a:rPr dirty="0">
                <a:latin typeface="Arial" charset="0"/>
              </a:rPr>
              <a:t>Non-matching data is never </a:t>
            </a:r>
            <a:r>
              <a:rPr dirty="0" smtClean="0">
                <a:latin typeface="Arial" charset="0"/>
              </a:rPr>
              <a:t>read</a:t>
            </a:r>
          </a:p>
          <a:p>
            <a:pPr marL="914400" lvl="2" indent="-228600">
              <a:spcBef>
                <a:spcPct val="0"/>
              </a:spcBef>
              <a:spcAft>
                <a:spcPct val="0"/>
              </a:spcAft>
              <a:buFont typeface="Wingdings" pitchFamily="2" charset="2"/>
              <a:buChar char="§"/>
            </a:pPr>
            <a:endParaRPr dirty="0">
              <a:latin typeface="Arial" charset="0"/>
            </a:endParaRPr>
          </a:p>
          <a:p>
            <a:pPr lvl="1">
              <a:spcBef>
                <a:spcPct val="0"/>
              </a:spcBef>
              <a:spcAft>
                <a:spcPct val="0"/>
              </a:spcAft>
            </a:pPr>
            <a:r>
              <a:rPr lang="en-US" sz="2000" dirty="0">
                <a:cs typeface="Arial" charset="0"/>
              </a:rPr>
              <a:t>Splitting a table into partitions is useful if many queries refer to a specific </a:t>
            </a:r>
            <a:r>
              <a:rPr lang="en-US" sz="2000" dirty="0" smtClean="0">
                <a:cs typeface="Arial" charset="0"/>
              </a:rPr>
              <a:t>column.</a:t>
            </a:r>
          </a:p>
          <a:p>
            <a:pPr lvl="1">
              <a:spcBef>
                <a:spcPct val="0"/>
              </a:spcBef>
              <a:spcAft>
                <a:spcPct val="0"/>
              </a:spcAft>
            </a:pPr>
            <a:endParaRPr lang="en-US" sz="2000" dirty="0" smtClean="0">
              <a:cs typeface="Arial" charset="0"/>
            </a:endParaRPr>
          </a:p>
          <a:p>
            <a:pPr lvl="1">
              <a:spcBef>
                <a:spcPct val="0"/>
              </a:spcBef>
              <a:spcAft>
                <a:spcPct val="0"/>
              </a:spcAft>
            </a:pPr>
            <a:r>
              <a:rPr lang="en-US" sz="2000" dirty="0" smtClean="0">
                <a:cs typeface="Arial" charset="0"/>
              </a:rPr>
              <a:t> For e.g.  -  A table containing log entries</a:t>
            </a:r>
          </a:p>
          <a:p>
            <a:pPr marL="914400" lvl="2" indent="-228600">
              <a:spcBef>
                <a:spcPct val="0"/>
              </a:spcBef>
              <a:spcAft>
                <a:spcPct val="0"/>
              </a:spcAft>
              <a:buFont typeface="Wingdings" pitchFamily="2" charset="2"/>
              <a:buChar char="§"/>
            </a:pPr>
            <a:r>
              <a:rPr lang="en-US" dirty="0" smtClean="0">
                <a:latin typeface="Arial" charset="0"/>
              </a:rPr>
              <a:t>Much of the analysis looks at individual days</a:t>
            </a:r>
          </a:p>
          <a:p>
            <a:pPr marL="914400" lvl="2" indent="-228600">
              <a:spcBef>
                <a:spcPct val="0"/>
              </a:spcBef>
              <a:spcAft>
                <a:spcPct val="0"/>
              </a:spcAft>
              <a:buFont typeface="Wingdings" pitchFamily="2" charset="2"/>
              <a:buChar char="§"/>
            </a:pPr>
            <a:endParaRPr lang="en-US" dirty="0" smtClean="0">
              <a:latin typeface="Arial" charset="0"/>
            </a:endParaRPr>
          </a:p>
          <a:p>
            <a:pPr marL="914400" lvl="2" indent="-228600">
              <a:spcBef>
                <a:spcPct val="0"/>
              </a:spcBef>
              <a:spcAft>
                <a:spcPct val="0"/>
              </a:spcAft>
              <a:buFont typeface="Wingdings" pitchFamily="2" charset="2"/>
              <a:buChar char="§"/>
            </a:pPr>
            <a:r>
              <a:rPr lang="en-US" dirty="0" smtClean="0">
                <a:latin typeface="Arial" charset="0"/>
              </a:rPr>
              <a:t>By </a:t>
            </a:r>
            <a:r>
              <a:rPr lang="en-US" dirty="0" err="1" smtClean="0">
                <a:latin typeface="Arial" charset="0"/>
              </a:rPr>
              <a:t>partitoning</a:t>
            </a:r>
            <a:r>
              <a:rPr lang="en-US" dirty="0" smtClean="0">
                <a:latin typeface="Arial" charset="0"/>
              </a:rPr>
              <a:t> the data based on the date column, only a subset of the data needs to be scanned while executing the query</a:t>
            </a:r>
          </a:p>
          <a:p>
            <a:pPr marL="914400" lvl="2" indent="-228600">
              <a:spcBef>
                <a:spcPct val="0"/>
              </a:spcBef>
              <a:spcAft>
                <a:spcPct val="0"/>
              </a:spcAft>
              <a:buFont typeface="Wingdings" pitchFamily="2" charset="2"/>
              <a:buChar char="§"/>
            </a:pPr>
            <a:endParaRPr lang="en-US" dirty="0" smtClean="0">
              <a:latin typeface="Arial" charset="0"/>
            </a:endParaRPr>
          </a:p>
          <a:p>
            <a:pPr marL="914400" lvl="2" indent="-228600">
              <a:spcBef>
                <a:spcPct val="0"/>
              </a:spcBef>
              <a:spcAft>
                <a:spcPct val="0"/>
              </a:spcAft>
              <a:buFont typeface="Wingdings" pitchFamily="2" charset="2"/>
              <a:buChar char="§"/>
            </a:pPr>
            <a:r>
              <a:rPr lang="en-US" dirty="0" smtClean="0">
                <a:latin typeface="Arial" charset="0"/>
              </a:rPr>
              <a:t>Since each partition is stored in a different directory, only the data in the relevant directories needs to be read</a:t>
            </a:r>
          </a:p>
          <a:p>
            <a:pPr marL="914400" lvl="2" indent="-228600">
              <a:spcBef>
                <a:spcPct val="0"/>
              </a:spcBef>
              <a:spcAft>
                <a:spcPct val="0"/>
              </a:spcAft>
              <a:buFont typeface="Wingdings" pitchFamily="2" charset="2"/>
              <a:buChar char="§"/>
            </a:pPr>
            <a:endParaRPr lang="en-US" dirty="0" smtClean="0">
              <a:latin typeface="Arial" charset="0"/>
            </a:endParaRPr>
          </a:p>
          <a:p>
            <a:pPr marL="914400" lvl="2" indent="-228600">
              <a:spcBef>
                <a:spcPct val="0"/>
              </a:spcBef>
              <a:spcAft>
                <a:spcPct val="0"/>
              </a:spcAft>
              <a:buFont typeface="Wingdings" pitchFamily="2" charset="2"/>
              <a:buChar char="§"/>
            </a:pPr>
            <a:r>
              <a:rPr lang="en-US" dirty="0" smtClean="0">
                <a:latin typeface="Arial" charset="0"/>
              </a:rPr>
              <a:t>Any queries which do not specify the date will still work, however in such cases, the entire data set will have to be scanned</a:t>
            </a:r>
            <a:endParaRPr lang="en-US" dirty="0">
              <a:latin typeface="Arial" charset="0"/>
            </a:endParaRPr>
          </a:p>
        </p:txBody>
      </p:sp>
    </p:spTree>
    <p:extLst>
      <p:ext uri="{BB962C8B-B14F-4D97-AF65-F5344CB8AC3E}">
        <p14:creationId xmlns:p14="http://schemas.microsoft.com/office/powerpoint/2010/main" val="3338593810"/>
      </p:ext>
    </p:extLst>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p:cNvSpPr>
          <p:nvPr>
            <p:ph type="title"/>
          </p:nvPr>
        </p:nvSpPr>
        <p:spPr>
          <a:xfrm>
            <a:off x="1423685" y="208344"/>
            <a:ext cx="7420277" cy="692443"/>
          </a:xfrm>
        </p:spPr>
        <p:txBody>
          <a:bodyPr/>
          <a:lstStyle/>
          <a:p>
            <a:r>
              <a:rPr sz="2800" dirty="0" smtClean="0">
                <a:latin typeface="Arial" charset="0"/>
              </a:rPr>
              <a:t>Creating a Partitioned table in Hive</a:t>
            </a:r>
            <a:endParaRPr dirty="0" smtClean="0">
              <a:latin typeface="Arial" charset="0"/>
            </a:endParaRPr>
          </a:p>
        </p:txBody>
      </p:sp>
      <p:sp>
        <p:nvSpPr>
          <p:cNvPr id="86019" name="Text Placeholder 2"/>
          <p:cNvSpPr>
            <a:spLocks noGrp="1"/>
          </p:cNvSpPr>
          <p:nvPr>
            <p:ph type="body" sz="quarter" idx="10"/>
          </p:nvPr>
        </p:nvSpPr>
        <p:spPr>
          <a:xfrm>
            <a:off x="562756" y="1288386"/>
            <a:ext cx="8250952" cy="2462213"/>
          </a:xfrm>
        </p:spPr>
        <p:txBody>
          <a:bodyPr/>
          <a:lstStyle/>
          <a:p>
            <a:pPr lvl="1">
              <a:lnSpc>
                <a:spcPct val="150000"/>
              </a:lnSpc>
              <a:spcBef>
                <a:spcPct val="0"/>
              </a:spcBef>
              <a:spcAft>
                <a:spcPct val="0"/>
              </a:spcAft>
            </a:pPr>
            <a:r>
              <a:rPr lang="en-US" sz="2000" dirty="0" smtClean="0">
                <a:cs typeface="Arial" charset="0"/>
              </a:rPr>
              <a:t>To create a partitioned table specify a column like this</a:t>
            </a:r>
          </a:p>
          <a:p>
            <a:pPr lvl="1">
              <a:spcBef>
                <a:spcPct val="0"/>
              </a:spcBef>
              <a:spcAft>
                <a:spcPct val="0"/>
              </a:spcAft>
            </a:pPr>
            <a:endParaRPr lang="en-US" sz="2000" dirty="0" smtClean="0">
              <a:cs typeface="Arial" charset="0"/>
            </a:endParaRPr>
          </a:p>
          <a:p>
            <a:pPr lvl="1">
              <a:spcBef>
                <a:spcPct val="0"/>
              </a:spcBef>
              <a:spcAft>
                <a:spcPct val="0"/>
              </a:spcAft>
            </a:pPr>
            <a:endParaRPr lang="en-US" sz="2000" dirty="0" smtClean="0">
              <a:cs typeface="Arial" charset="0"/>
            </a:endParaRPr>
          </a:p>
          <a:p>
            <a:pPr lvl="1">
              <a:spcBef>
                <a:spcPct val="0"/>
              </a:spcBef>
              <a:spcAft>
                <a:spcPct val="0"/>
              </a:spcAft>
            </a:pPr>
            <a:endParaRPr lang="en-US" sz="2000" dirty="0" smtClean="0">
              <a:cs typeface="Arial" charset="0"/>
            </a:endParaRPr>
          </a:p>
          <a:p>
            <a:pPr lvl="1">
              <a:spcBef>
                <a:spcPct val="0"/>
              </a:spcBef>
              <a:spcAft>
                <a:spcPct val="0"/>
              </a:spcAft>
            </a:pPr>
            <a:endParaRPr lang="en-US" sz="2000" dirty="0" smtClean="0">
              <a:cs typeface="Arial" charset="0"/>
            </a:endParaRPr>
          </a:p>
          <a:p>
            <a:pPr lvl="1">
              <a:spcBef>
                <a:spcPct val="0"/>
              </a:spcBef>
              <a:spcAft>
                <a:spcPct val="0"/>
              </a:spcAft>
            </a:pPr>
            <a:endParaRPr lang="en-US" sz="2000" dirty="0" smtClean="0">
              <a:cs typeface="Arial" charset="0"/>
            </a:endParaRPr>
          </a:p>
          <a:p>
            <a:pPr lvl="1">
              <a:lnSpc>
                <a:spcPct val="150000"/>
              </a:lnSpc>
              <a:spcBef>
                <a:spcPct val="0"/>
              </a:spcBef>
              <a:spcAft>
                <a:spcPct val="0"/>
              </a:spcAft>
            </a:pPr>
            <a:r>
              <a:rPr lang="en-US" sz="2000" dirty="0" smtClean="0">
                <a:cs typeface="Arial" charset="0"/>
              </a:rPr>
              <a:t>Example</a:t>
            </a:r>
            <a:endParaRPr lang="en-US" sz="2000" dirty="0">
              <a:cs typeface="Arial" charset="0"/>
            </a:endParaRPr>
          </a:p>
        </p:txBody>
      </p:sp>
      <p:sp>
        <p:nvSpPr>
          <p:cNvPr id="4" name="Rounded Rectangle 3"/>
          <p:cNvSpPr/>
          <p:nvPr/>
        </p:nvSpPr>
        <p:spPr>
          <a:xfrm>
            <a:off x="562756" y="1798939"/>
            <a:ext cx="8015331" cy="1462934"/>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defRPr/>
            </a:pPr>
            <a:r>
              <a:rPr lang="en-US" b="1" dirty="0">
                <a:solidFill>
                  <a:schemeClr val="tx1"/>
                </a:solidFill>
              </a:rPr>
              <a:t>CREATE TABLE </a:t>
            </a:r>
            <a:r>
              <a:rPr lang="en-US" dirty="0">
                <a:solidFill>
                  <a:schemeClr val="tx1"/>
                </a:solidFill>
              </a:rPr>
              <a:t>t (column_spec)</a:t>
            </a:r>
          </a:p>
          <a:p>
            <a:pPr>
              <a:defRPr/>
            </a:pPr>
            <a:r>
              <a:rPr lang="en-US" b="1" dirty="0">
                <a:solidFill>
                  <a:schemeClr val="tx1"/>
                </a:solidFill>
              </a:rPr>
              <a:t>PARTITIONED BY </a:t>
            </a:r>
            <a:r>
              <a:rPr lang="en-US" dirty="0">
                <a:solidFill>
                  <a:schemeClr val="tx1"/>
                </a:solidFill>
              </a:rPr>
              <a:t>(column_name  datatype)</a:t>
            </a:r>
          </a:p>
          <a:p>
            <a:pPr>
              <a:defRPr/>
            </a:pPr>
            <a:r>
              <a:rPr lang="en-US" b="1" dirty="0">
                <a:solidFill>
                  <a:schemeClr val="tx1"/>
                </a:solidFill>
              </a:rPr>
              <a:t>ROW FORMAT </a:t>
            </a:r>
            <a:r>
              <a:rPr lang="en-US" dirty="0">
                <a:solidFill>
                  <a:schemeClr val="tx1"/>
                </a:solidFill>
              </a:rPr>
              <a:t>...</a:t>
            </a:r>
          </a:p>
        </p:txBody>
      </p:sp>
      <p:sp>
        <p:nvSpPr>
          <p:cNvPr id="5" name="Rounded Rectangle 4"/>
          <p:cNvSpPr/>
          <p:nvPr/>
        </p:nvSpPr>
        <p:spPr>
          <a:xfrm>
            <a:off x="562754" y="3802705"/>
            <a:ext cx="8015331" cy="1631853"/>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defRPr/>
            </a:pPr>
            <a:r>
              <a:rPr lang="en-US" b="1" dirty="0">
                <a:solidFill>
                  <a:schemeClr val="tx1"/>
                </a:solidFill>
              </a:rPr>
              <a:t>CREATE TABLE </a:t>
            </a:r>
            <a:r>
              <a:rPr lang="en-US" dirty="0">
                <a:solidFill>
                  <a:schemeClr val="tx1"/>
                </a:solidFill>
              </a:rPr>
              <a:t>logs (uid </a:t>
            </a:r>
            <a:r>
              <a:rPr lang="en-US" b="1" dirty="0">
                <a:solidFill>
                  <a:schemeClr val="tx1"/>
                </a:solidFill>
              </a:rPr>
              <a:t>INT, </a:t>
            </a:r>
            <a:r>
              <a:rPr lang="en-US" dirty="0">
                <a:solidFill>
                  <a:schemeClr val="tx1"/>
                </a:solidFill>
              </a:rPr>
              <a:t>action </a:t>
            </a:r>
            <a:r>
              <a:rPr lang="en-US" b="1" dirty="0">
                <a:solidFill>
                  <a:schemeClr val="tx1"/>
                </a:solidFill>
              </a:rPr>
              <a:t>STRING</a:t>
            </a:r>
            <a:r>
              <a:rPr lang="en-US" dirty="0">
                <a:solidFill>
                  <a:schemeClr val="tx1"/>
                </a:solidFill>
              </a:rPr>
              <a:t>)</a:t>
            </a:r>
          </a:p>
          <a:p>
            <a:pPr>
              <a:defRPr/>
            </a:pPr>
            <a:r>
              <a:rPr lang="en-US" b="1" dirty="0">
                <a:solidFill>
                  <a:schemeClr val="tx1"/>
                </a:solidFill>
              </a:rPr>
              <a:t>PARTITIONED BY </a:t>
            </a:r>
            <a:r>
              <a:rPr lang="en-US" dirty="0">
                <a:solidFill>
                  <a:schemeClr val="tx1"/>
                </a:solidFill>
              </a:rPr>
              <a:t>(dt </a:t>
            </a:r>
            <a:r>
              <a:rPr lang="en-US" b="1" dirty="0">
                <a:solidFill>
                  <a:schemeClr val="tx1"/>
                </a:solidFill>
              </a:rPr>
              <a:t>STRING</a:t>
            </a:r>
            <a:r>
              <a:rPr lang="en-US" dirty="0">
                <a:solidFill>
                  <a:schemeClr val="tx1"/>
                </a:solidFill>
              </a:rPr>
              <a:t>)</a:t>
            </a:r>
          </a:p>
          <a:p>
            <a:pPr>
              <a:defRPr/>
            </a:pPr>
            <a:r>
              <a:rPr lang="en-US" b="1" dirty="0">
                <a:solidFill>
                  <a:schemeClr val="tx1"/>
                </a:solidFill>
              </a:rPr>
              <a:t>ROW FORMAT DELIMITED</a:t>
            </a:r>
          </a:p>
          <a:p>
            <a:pPr>
              <a:defRPr/>
            </a:pPr>
            <a:r>
              <a:rPr lang="en-US" b="1" dirty="0">
                <a:solidFill>
                  <a:schemeClr val="tx1"/>
                </a:solidFill>
              </a:rPr>
              <a:t>FIELDS TERMINATED BY  </a:t>
            </a:r>
            <a:r>
              <a:rPr lang="en-US" dirty="0">
                <a:solidFill>
                  <a:schemeClr val="tx1"/>
                </a:solidFill>
              </a:rPr>
              <a:t>'\t'</a:t>
            </a:r>
          </a:p>
        </p:txBody>
      </p:sp>
    </p:spTree>
    <p:extLst>
      <p:ext uri="{BB962C8B-B14F-4D97-AF65-F5344CB8AC3E}">
        <p14:creationId xmlns:p14="http://schemas.microsoft.com/office/powerpoint/2010/main" val="3656617545"/>
      </p:ext>
    </p:extLst>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p:cNvSpPr>
            <a:spLocks noGrp="1"/>
          </p:cNvSpPr>
          <p:nvPr>
            <p:ph type="title"/>
          </p:nvPr>
        </p:nvSpPr>
        <p:spPr>
          <a:xfrm>
            <a:off x="1435262" y="219919"/>
            <a:ext cx="7431852" cy="987670"/>
          </a:xfrm>
        </p:spPr>
        <p:txBody>
          <a:bodyPr/>
          <a:lstStyle/>
          <a:p>
            <a:r>
              <a:rPr sz="2800" dirty="0" smtClean="0">
                <a:latin typeface="Arial" charset="0"/>
              </a:rPr>
              <a:t>Creating a Partitioned table in Hive (cont'd)</a:t>
            </a:r>
          </a:p>
        </p:txBody>
      </p:sp>
      <p:sp>
        <p:nvSpPr>
          <p:cNvPr id="87043" name="Text Placeholder 2"/>
          <p:cNvSpPr>
            <a:spLocks noGrp="1"/>
          </p:cNvSpPr>
          <p:nvPr>
            <p:ph type="body" sz="quarter" idx="10"/>
          </p:nvPr>
        </p:nvSpPr>
        <p:spPr>
          <a:xfrm>
            <a:off x="627782" y="1244738"/>
            <a:ext cx="8208259" cy="3600986"/>
          </a:xfrm>
        </p:spPr>
        <p:txBody>
          <a:bodyPr/>
          <a:lstStyle/>
          <a:p>
            <a:pPr lvl="1">
              <a:spcBef>
                <a:spcPct val="0"/>
              </a:spcBef>
              <a:spcAft>
                <a:spcPct val="0"/>
              </a:spcAft>
            </a:pPr>
            <a:r>
              <a:rPr lang="en-US" sz="2000" dirty="0" smtClean="0">
                <a:cs typeface="Arial" charset="0"/>
              </a:rPr>
              <a:t>The partitioned column is displayed if you DESCRIBE the table</a:t>
            </a:r>
          </a:p>
          <a:p>
            <a:pPr lvl="1">
              <a:spcBef>
                <a:spcPct val="0"/>
              </a:spcBef>
              <a:spcAft>
                <a:spcPct val="0"/>
              </a:spcAft>
            </a:pPr>
            <a:endParaRPr lang="en-US" sz="2000" dirty="0" smtClean="0">
              <a:cs typeface="Arial" charset="0"/>
            </a:endParaRPr>
          </a:p>
          <a:p>
            <a:pPr lvl="1">
              <a:spcBef>
                <a:spcPct val="0"/>
              </a:spcBef>
              <a:spcAft>
                <a:spcPct val="0"/>
              </a:spcAft>
            </a:pPr>
            <a:endParaRPr lang="en-US" sz="2000" dirty="0" smtClean="0">
              <a:cs typeface="Arial" charset="0"/>
            </a:endParaRPr>
          </a:p>
          <a:p>
            <a:pPr lvl="1">
              <a:spcBef>
                <a:spcPct val="0"/>
              </a:spcBef>
              <a:spcAft>
                <a:spcPct val="0"/>
              </a:spcAft>
            </a:pPr>
            <a:endParaRPr lang="en-US" sz="2000" dirty="0" smtClean="0">
              <a:cs typeface="Arial" charset="0"/>
            </a:endParaRPr>
          </a:p>
          <a:p>
            <a:pPr lvl="1">
              <a:spcBef>
                <a:spcPct val="0"/>
              </a:spcBef>
              <a:spcAft>
                <a:spcPct val="0"/>
              </a:spcAft>
            </a:pPr>
            <a:endParaRPr lang="en-US" sz="2000" dirty="0" smtClean="0">
              <a:cs typeface="Arial" charset="0"/>
            </a:endParaRPr>
          </a:p>
          <a:p>
            <a:pPr lvl="1">
              <a:spcBef>
                <a:spcPct val="0"/>
              </a:spcBef>
              <a:spcAft>
                <a:spcPct val="0"/>
              </a:spcAft>
            </a:pPr>
            <a:endParaRPr lang="en-US" sz="2000" dirty="0" smtClean="0">
              <a:cs typeface="Arial" charset="0"/>
            </a:endParaRPr>
          </a:p>
          <a:p>
            <a:pPr lvl="1">
              <a:spcBef>
                <a:spcPct val="0"/>
              </a:spcBef>
              <a:spcAft>
                <a:spcPct val="0"/>
              </a:spcAft>
            </a:pPr>
            <a:endParaRPr lang="en-US" sz="2000" dirty="0" smtClean="0">
              <a:cs typeface="Arial" charset="0"/>
            </a:endParaRPr>
          </a:p>
          <a:p>
            <a:pPr lvl="1">
              <a:spcBef>
                <a:spcPct val="0"/>
              </a:spcBef>
              <a:spcAft>
                <a:spcPct val="0"/>
              </a:spcAft>
            </a:pPr>
            <a:endParaRPr lang="en-US" sz="2000" dirty="0" smtClean="0">
              <a:cs typeface="Arial" charset="0"/>
            </a:endParaRPr>
          </a:p>
          <a:p>
            <a:pPr lvl="1">
              <a:spcBef>
                <a:spcPct val="0"/>
              </a:spcBef>
              <a:spcAft>
                <a:spcPct val="0"/>
              </a:spcAft>
            </a:pPr>
            <a:r>
              <a:rPr lang="en-US" sz="2000" dirty="0" smtClean="0">
                <a:cs typeface="Arial" charset="0"/>
              </a:rPr>
              <a:t>However, the partition is a ‘virtual column’</a:t>
            </a:r>
          </a:p>
          <a:p>
            <a:pPr marL="914400" lvl="2" indent="-228600">
              <a:spcBef>
                <a:spcPct val="0"/>
              </a:spcBef>
              <a:spcAft>
                <a:spcPct val="0"/>
              </a:spcAft>
              <a:buFont typeface="Wingdings" pitchFamily="2" charset="2"/>
              <a:buChar char="§"/>
            </a:pPr>
            <a:r>
              <a:rPr lang="en-US" dirty="0" smtClean="0">
                <a:latin typeface="Arial" charset="0"/>
              </a:rPr>
              <a:t>The data does not exist in your incoming data</a:t>
            </a:r>
          </a:p>
          <a:p>
            <a:pPr marL="914400" lvl="2" indent="-228600">
              <a:spcBef>
                <a:spcPct val="0"/>
              </a:spcBef>
              <a:spcAft>
                <a:spcPct val="0"/>
              </a:spcAft>
              <a:buFont typeface="Wingdings" pitchFamily="2" charset="2"/>
              <a:buChar char="§"/>
            </a:pPr>
            <a:endParaRPr lang="en-US" dirty="0" smtClean="0">
              <a:latin typeface="Arial" charset="0"/>
            </a:endParaRPr>
          </a:p>
          <a:p>
            <a:pPr marL="914400" lvl="2" indent="-228600">
              <a:spcBef>
                <a:spcPct val="0"/>
              </a:spcBef>
              <a:spcAft>
                <a:spcPct val="0"/>
              </a:spcAft>
              <a:buFont typeface="Wingdings" pitchFamily="2" charset="2"/>
              <a:buChar char="§"/>
            </a:pPr>
            <a:r>
              <a:rPr lang="en-US" dirty="0" smtClean="0">
                <a:latin typeface="Arial" charset="0"/>
              </a:rPr>
              <a:t>Instead, the partition is specified when loading the data</a:t>
            </a:r>
            <a:endParaRPr lang="en-US" dirty="0">
              <a:latin typeface="Arial" charset="0"/>
            </a:endParaRPr>
          </a:p>
        </p:txBody>
      </p:sp>
      <p:sp>
        <p:nvSpPr>
          <p:cNvPr id="4" name="Rounded Rectangle 3"/>
          <p:cNvSpPr/>
          <p:nvPr/>
        </p:nvSpPr>
        <p:spPr>
          <a:xfrm>
            <a:off x="627782" y="1743168"/>
            <a:ext cx="7973858" cy="1631853"/>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tabLst>
                <a:tab pos="568325" algn="l"/>
              </a:tabLst>
              <a:defRPr/>
            </a:pPr>
            <a:r>
              <a:rPr lang="en-US" dirty="0">
                <a:solidFill>
                  <a:schemeClr val="tx1"/>
                </a:solidFill>
              </a:rPr>
              <a:t>hive&gt; </a:t>
            </a:r>
            <a:r>
              <a:rPr lang="en-US" b="1" dirty="0">
                <a:solidFill>
                  <a:schemeClr val="tx1"/>
                </a:solidFill>
              </a:rPr>
              <a:t>DESCRIBE </a:t>
            </a:r>
            <a:r>
              <a:rPr lang="en-US" dirty="0" smtClean="0">
                <a:solidFill>
                  <a:schemeClr val="tx1"/>
                </a:solidFill>
              </a:rPr>
              <a:t>logs;</a:t>
            </a:r>
          </a:p>
          <a:p>
            <a:pPr>
              <a:tabLst>
                <a:tab pos="568325" algn="l"/>
              </a:tabLst>
              <a:defRPr/>
            </a:pPr>
            <a:r>
              <a:rPr lang="en-US" dirty="0" smtClean="0">
                <a:solidFill>
                  <a:schemeClr val="tx1"/>
                </a:solidFill>
              </a:rPr>
              <a:t>OK</a:t>
            </a:r>
          </a:p>
          <a:p>
            <a:pPr>
              <a:defRPr/>
            </a:pPr>
            <a:r>
              <a:rPr lang="en-US" dirty="0" smtClean="0">
                <a:solidFill>
                  <a:schemeClr val="tx1"/>
                </a:solidFill>
              </a:rPr>
              <a:t>uid INT</a:t>
            </a:r>
          </a:p>
          <a:p>
            <a:pPr>
              <a:defRPr/>
            </a:pPr>
            <a:r>
              <a:rPr lang="en-US" dirty="0" smtClean="0">
                <a:solidFill>
                  <a:schemeClr val="tx1"/>
                </a:solidFill>
              </a:rPr>
              <a:t>action STRING</a:t>
            </a:r>
          </a:p>
          <a:p>
            <a:pPr>
              <a:defRPr/>
            </a:pPr>
            <a:r>
              <a:rPr lang="en-US" dirty="0" smtClean="0">
                <a:solidFill>
                  <a:schemeClr val="tx1"/>
                </a:solidFill>
              </a:rPr>
              <a:t>dt STRING</a:t>
            </a:r>
            <a:endParaRPr lang="en-US" dirty="0">
              <a:solidFill>
                <a:schemeClr val="tx1"/>
              </a:solidFill>
            </a:endParaRPr>
          </a:p>
        </p:txBody>
      </p:sp>
    </p:spTree>
    <p:extLst>
      <p:ext uri="{BB962C8B-B14F-4D97-AF65-F5344CB8AC3E}">
        <p14:creationId xmlns:p14="http://schemas.microsoft.com/office/powerpoint/2010/main" val="3726916190"/>
      </p:ext>
    </p:extLst>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p:cNvSpPr>
          <p:nvPr>
            <p:ph type="title"/>
          </p:nvPr>
        </p:nvSpPr>
        <p:spPr>
          <a:xfrm>
            <a:off x="1423686" y="231494"/>
            <a:ext cx="8461999" cy="437273"/>
          </a:xfrm>
        </p:spPr>
        <p:txBody>
          <a:bodyPr/>
          <a:lstStyle/>
          <a:p>
            <a:r>
              <a:rPr sz="2800" dirty="0" smtClean="0">
                <a:latin typeface="Arial" charset="0"/>
              </a:rPr>
              <a:t>Loading Data into Partitions</a:t>
            </a:r>
          </a:p>
        </p:txBody>
      </p:sp>
      <p:sp>
        <p:nvSpPr>
          <p:cNvPr id="88067" name="Text Placeholder 2"/>
          <p:cNvSpPr>
            <a:spLocks noGrp="1"/>
          </p:cNvSpPr>
          <p:nvPr>
            <p:ph type="body" sz="quarter" idx="10"/>
          </p:nvPr>
        </p:nvSpPr>
        <p:spPr>
          <a:xfrm>
            <a:off x="595500" y="1176495"/>
            <a:ext cx="8359291" cy="2739211"/>
          </a:xfrm>
        </p:spPr>
        <p:txBody>
          <a:bodyPr/>
          <a:lstStyle/>
          <a:p>
            <a:pPr lvl="1">
              <a:spcBef>
                <a:spcPct val="0"/>
              </a:spcBef>
              <a:spcAft>
                <a:spcPct val="0"/>
              </a:spcAft>
            </a:pPr>
            <a:r>
              <a:rPr lang="en-US" sz="2000" dirty="0" smtClean="0">
                <a:cs typeface="Arial" charset="0"/>
              </a:rPr>
              <a:t>To load data into a partition in the table, use</a:t>
            </a:r>
          </a:p>
          <a:p>
            <a:pPr lvl="1">
              <a:spcBef>
                <a:spcPct val="0"/>
              </a:spcBef>
              <a:spcAft>
                <a:spcPct val="0"/>
              </a:spcAft>
            </a:pPr>
            <a:endParaRPr lang="en-US" sz="2000" dirty="0" smtClean="0">
              <a:cs typeface="Arial" charset="0"/>
            </a:endParaRPr>
          </a:p>
          <a:p>
            <a:pPr lvl="1">
              <a:spcBef>
                <a:spcPct val="0"/>
              </a:spcBef>
              <a:spcAft>
                <a:spcPct val="0"/>
              </a:spcAft>
            </a:pPr>
            <a:endParaRPr lang="en-US" sz="2000" dirty="0" smtClean="0">
              <a:cs typeface="Arial" charset="0"/>
            </a:endParaRPr>
          </a:p>
          <a:p>
            <a:pPr lvl="1">
              <a:spcBef>
                <a:spcPct val="0"/>
              </a:spcBef>
              <a:spcAft>
                <a:spcPct val="0"/>
              </a:spcAft>
            </a:pPr>
            <a:endParaRPr lang="en-US" sz="2000" dirty="0" smtClean="0">
              <a:cs typeface="Arial" charset="0"/>
            </a:endParaRPr>
          </a:p>
          <a:p>
            <a:pPr lvl="1">
              <a:spcBef>
                <a:spcPct val="0"/>
              </a:spcBef>
              <a:spcAft>
                <a:spcPct val="0"/>
              </a:spcAft>
            </a:pPr>
            <a:endParaRPr lang="en-US" sz="2000" dirty="0" smtClean="0">
              <a:cs typeface="Arial" charset="0"/>
            </a:endParaRPr>
          </a:p>
          <a:p>
            <a:pPr lvl="1">
              <a:spcBef>
                <a:spcPct val="0"/>
              </a:spcBef>
              <a:spcAft>
                <a:spcPct val="0"/>
              </a:spcAft>
            </a:pPr>
            <a:endParaRPr lang="en-US" sz="2000" dirty="0" smtClean="0">
              <a:cs typeface="Arial" charset="0"/>
            </a:endParaRPr>
          </a:p>
          <a:p>
            <a:pPr lvl="1">
              <a:spcBef>
                <a:spcPct val="0"/>
              </a:spcBef>
              <a:spcAft>
                <a:spcPct val="0"/>
              </a:spcAft>
            </a:pPr>
            <a:endParaRPr lang="en-US" sz="2000" dirty="0" smtClean="0">
              <a:cs typeface="Arial" charset="0"/>
            </a:endParaRPr>
          </a:p>
          <a:p>
            <a:pPr lvl="1">
              <a:spcBef>
                <a:spcPct val="0"/>
              </a:spcBef>
              <a:spcAft>
                <a:spcPct val="0"/>
              </a:spcAft>
            </a:pPr>
            <a:r>
              <a:rPr lang="en-US" sz="2000" dirty="0" smtClean="0">
                <a:cs typeface="Arial" charset="0"/>
              </a:rPr>
              <a:t>Example:</a:t>
            </a:r>
          </a:p>
          <a:p>
            <a:pPr marL="111125" indent="-111125">
              <a:spcBef>
                <a:spcPct val="0"/>
              </a:spcBef>
              <a:spcAft>
                <a:spcPct val="0"/>
              </a:spcAft>
            </a:pPr>
            <a:endParaRPr dirty="0" smtClean="0">
              <a:latin typeface="Arial" charset="0"/>
              <a:cs typeface="Arial" charset="0"/>
            </a:endParaRPr>
          </a:p>
        </p:txBody>
      </p:sp>
      <p:sp>
        <p:nvSpPr>
          <p:cNvPr id="5" name="Rounded Rectangle 4"/>
          <p:cNvSpPr/>
          <p:nvPr/>
        </p:nvSpPr>
        <p:spPr>
          <a:xfrm>
            <a:off x="578733" y="1641190"/>
            <a:ext cx="8120577" cy="1421777"/>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defRPr/>
            </a:pPr>
            <a:r>
              <a:rPr lang="en-US" b="1" dirty="0">
                <a:solidFill>
                  <a:schemeClr val="tx1"/>
                </a:solidFill>
              </a:rPr>
              <a:t>LOAD DATA INPATH </a:t>
            </a:r>
            <a:r>
              <a:rPr lang="en-US" dirty="0">
                <a:solidFill>
                  <a:schemeClr val="tx1"/>
                </a:solidFill>
              </a:rPr>
              <a:t>'/path/to/table'</a:t>
            </a:r>
          </a:p>
          <a:p>
            <a:pPr>
              <a:defRPr/>
            </a:pPr>
            <a:r>
              <a:rPr lang="en-US" b="1" dirty="0">
                <a:solidFill>
                  <a:schemeClr val="tx1"/>
                </a:solidFill>
              </a:rPr>
              <a:t>INTO TABLE </a:t>
            </a:r>
            <a:r>
              <a:rPr lang="en-US" dirty="0">
                <a:solidFill>
                  <a:schemeClr val="tx1"/>
                </a:solidFill>
              </a:rPr>
              <a:t>t</a:t>
            </a:r>
          </a:p>
          <a:p>
            <a:pPr>
              <a:defRPr/>
            </a:pPr>
            <a:r>
              <a:rPr lang="en-US" b="1" dirty="0">
                <a:solidFill>
                  <a:schemeClr val="tx1"/>
                </a:solidFill>
              </a:rPr>
              <a:t>PARTITION</a:t>
            </a:r>
            <a:r>
              <a:rPr lang="en-US" dirty="0">
                <a:solidFill>
                  <a:schemeClr val="tx1"/>
                </a:solidFill>
              </a:rPr>
              <a:t> (col=val)</a:t>
            </a:r>
          </a:p>
        </p:txBody>
      </p:sp>
      <p:sp>
        <p:nvSpPr>
          <p:cNvPr id="6" name="Rounded Rectangle 5"/>
          <p:cNvSpPr/>
          <p:nvPr/>
        </p:nvSpPr>
        <p:spPr>
          <a:xfrm>
            <a:off x="590226" y="3738495"/>
            <a:ext cx="8120577" cy="1631853"/>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defRPr/>
            </a:pPr>
            <a:r>
              <a:rPr lang="en-US" b="1" dirty="0">
                <a:solidFill>
                  <a:schemeClr val="tx1"/>
                </a:solidFill>
              </a:rPr>
              <a:t>LOAD DATA INPATH </a:t>
            </a:r>
            <a:r>
              <a:rPr lang="en-US" dirty="0">
                <a:solidFill>
                  <a:schemeClr val="tx1"/>
                </a:solidFill>
              </a:rPr>
              <a:t>'/user/ian/mylogs'</a:t>
            </a:r>
          </a:p>
          <a:p>
            <a:pPr>
              <a:defRPr/>
            </a:pPr>
            <a:r>
              <a:rPr lang="en-US" b="1" dirty="0">
                <a:solidFill>
                  <a:schemeClr val="tx1"/>
                </a:solidFill>
              </a:rPr>
              <a:t>INTO TABLE </a:t>
            </a:r>
            <a:r>
              <a:rPr lang="en-US" dirty="0">
                <a:solidFill>
                  <a:schemeClr val="tx1"/>
                </a:solidFill>
              </a:rPr>
              <a:t>logs</a:t>
            </a:r>
          </a:p>
          <a:p>
            <a:pPr>
              <a:defRPr/>
            </a:pPr>
            <a:r>
              <a:rPr lang="en-US" b="1" dirty="0">
                <a:solidFill>
                  <a:schemeClr val="tx1"/>
                </a:solidFill>
              </a:rPr>
              <a:t>PARTITION</a:t>
            </a:r>
            <a:r>
              <a:rPr lang="en-US" dirty="0">
                <a:solidFill>
                  <a:schemeClr val="tx1"/>
                </a:solidFill>
              </a:rPr>
              <a:t> (dt='2012-01-15')</a:t>
            </a:r>
          </a:p>
        </p:txBody>
      </p:sp>
    </p:spTree>
    <p:extLst>
      <p:ext uri="{BB962C8B-B14F-4D97-AF65-F5344CB8AC3E}">
        <p14:creationId xmlns:p14="http://schemas.microsoft.com/office/powerpoint/2010/main" val="2727831210"/>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1388963" y="231494"/>
            <a:ext cx="7478150" cy="1027582"/>
          </a:xfrm>
        </p:spPr>
        <p:txBody>
          <a:bodyPr/>
          <a:lstStyle/>
          <a:p>
            <a:r>
              <a:rPr sz="2800" dirty="0" smtClean="0">
                <a:latin typeface="Arial" charset="0"/>
              </a:rPr>
              <a:t>Getting Data Into Hive </a:t>
            </a:r>
          </a:p>
        </p:txBody>
      </p:sp>
      <p:sp>
        <p:nvSpPr>
          <p:cNvPr id="12291" name="Text Placeholder 2"/>
          <p:cNvSpPr>
            <a:spLocks noGrp="1"/>
          </p:cNvSpPr>
          <p:nvPr>
            <p:ph type="body" sz="quarter" idx="10"/>
          </p:nvPr>
        </p:nvSpPr>
        <p:spPr>
          <a:xfrm>
            <a:off x="645186" y="1215168"/>
            <a:ext cx="8325656" cy="4832092"/>
          </a:xfrm>
        </p:spPr>
        <p:txBody>
          <a:bodyPr/>
          <a:lstStyle/>
          <a:p>
            <a:pPr lvl="1" algn="just">
              <a:spcBef>
                <a:spcPct val="0"/>
              </a:spcBef>
              <a:spcAft>
                <a:spcPct val="0"/>
              </a:spcAft>
            </a:pPr>
            <a:endParaRPr dirty="0" smtClean="0">
              <a:latin typeface="Arial" charset="0"/>
              <a:cs typeface="Arial" charset="0"/>
            </a:endParaRPr>
          </a:p>
          <a:p>
            <a:pPr marL="288925" lvl="1" indent="-288925" algn="just">
              <a:spcBef>
                <a:spcPct val="0"/>
              </a:spcBef>
              <a:spcAft>
                <a:spcPct val="0"/>
              </a:spcAft>
              <a:tabLst>
                <a:tab pos="173038" algn="l"/>
              </a:tabLst>
            </a:pPr>
            <a:r>
              <a:rPr lang="en-US" sz="2000" dirty="0" smtClean="0">
                <a:latin typeface="Arial" charset="0"/>
                <a:cs typeface="Arial" charset="0"/>
              </a:rPr>
              <a:t> To get data into Hive, first access Hive</a:t>
            </a:r>
            <a:r>
              <a:rPr lang="en-US" sz="2000" dirty="0">
                <a:latin typeface="Arial" charset="0"/>
                <a:cs typeface="Arial" charset="0"/>
              </a:rPr>
              <a:t> </a:t>
            </a:r>
            <a:r>
              <a:rPr lang="en-US" sz="2000" dirty="0" smtClean="0">
                <a:latin typeface="Arial" charset="0"/>
                <a:cs typeface="Arial" charset="0"/>
              </a:rPr>
              <a:t>through the Hive Shell.</a:t>
            </a:r>
          </a:p>
          <a:p>
            <a:pPr lvl="1" algn="just">
              <a:spcBef>
                <a:spcPct val="0"/>
              </a:spcBef>
              <a:spcAft>
                <a:spcPct val="0"/>
              </a:spcAft>
              <a:buNone/>
            </a:pPr>
            <a:endParaRPr dirty="0" smtClean="0">
              <a:latin typeface="Arial" charset="0"/>
              <a:cs typeface="Arial" charset="0"/>
            </a:endParaRPr>
          </a:p>
          <a:p>
            <a:pPr lvl="1" algn="just">
              <a:spcBef>
                <a:spcPct val="0"/>
              </a:spcBef>
              <a:spcAft>
                <a:spcPct val="0"/>
              </a:spcAft>
              <a:buNone/>
            </a:pPr>
            <a:r>
              <a:rPr dirty="0" smtClean="0">
                <a:latin typeface="Arial" charset="0"/>
                <a:cs typeface="Arial" charset="0"/>
              </a:rPr>
              <a:t>          </a:t>
            </a:r>
          </a:p>
          <a:p>
            <a:pPr lvl="1" algn="just">
              <a:spcBef>
                <a:spcPct val="0"/>
              </a:spcBef>
              <a:spcAft>
                <a:spcPct val="0"/>
              </a:spcAft>
              <a:buNone/>
            </a:pPr>
            <a:endParaRPr dirty="0" smtClean="0">
              <a:latin typeface="Arial" charset="0"/>
              <a:cs typeface="Arial" charset="0"/>
            </a:endParaRPr>
          </a:p>
          <a:p>
            <a:pPr lvl="1" algn="just">
              <a:spcBef>
                <a:spcPct val="0"/>
              </a:spcBef>
              <a:spcAft>
                <a:spcPct val="0"/>
              </a:spcAft>
            </a:pPr>
            <a:r>
              <a:rPr sz="2000" dirty="0" smtClean="0">
                <a:latin typeface="Arial" charset="0"/>
                <a:cs typeface="Arial" charset="0"/>
              </a:rPr>
              <a:t> Invoke the Hive shell from the command line by typing </a:t>
            </a:r>
          </a:p>
          <a:p>
            <a:pPr algn="just">
              <a:spcBef>
                <a:spcPct val="0"/>
              </a:spcBef>
              <a:spcAft>
                <a:spcPct val="0"/>
              </a:spcAft>
              <a:buFont typeface="Wingdings" pitchFamily="2" charset="2"/>
              <a:buChar char="q"/>
            </a:pPr>
            <a:endParaRPr dirty="0" smtClean="0">
              <a:latin typeface="Arial" charset="0"/>
              <a:cs typeface="Arial" charset="0"/>
            </a:endParaRPr>
          </a:p>
          <a:p>
            <a:pPr algn="just">
              <a:spcBef>
                <a:spcPct val="0"/>
              </a:spcBef>
              <a:spcAft>
                <a:spcPct val="0"/>
              </a:spcAft>
              <a:buFont typeface="Wingdings" pitchFamily="2" charset="2"/>
              <a:buChar char="q"/>
            </a:pPr>
            <a:endParaRPr dirty="0" smtClean="0">
              <a:latin typeface="Arial" charset="0"/>
              <a:cs typeface="Arial" charset="0"/>
            </a:endParaRPr>
          </a:p>
          <a:p>
            <a:pPr lvl="1" algn="just">
              <a:spcBef>
                <a:spcPct val="0"/>
              </a:spcBef>
              <a:spcAft>
                <a:spcPct val="0"/>
              </a:spcAft>
              <a:buNone/>
            </a:pPr>
            <a:endParaRPr dirty="0" smtClean="0">
              <a:latin typeface="Arial" charset="0"/>
              <a:cs typeface="Arial" charset="0"/>
            </a:endParaRPr>
          </a:p>
          <a:p>
            <a:pPr lvl="1" algn="just">
              <a:spcBef>
                <a:spcPct val="0"/>
              </a:spcBef>
              <a:spcAft>
                <a:spcPct val="0"/>
              </a:spcAft>
            </a:pPr>
            <a:r>
              <a:rPr sz="2000" dirty="0" smtClean="0">
                <a:latin typeface="Arial" charset="0"/>
                <a:cs typeface="Arial" charset="0"/>
              </a:rPr>
              <a:t> The shell responds with its own command prompt</a:t>
            </a:r>
          </a:p>
          <a:p>
            <a:pPr lvl="1" algn="just">
              <a:spcBef>
                <a:spcPct val="0"/>
              </a:spcBef>
              <a:spcAft>
                <a:spcPct val="0"/>
              </a:spcAft>
              <a:buFont typeface="Wingdings" pitchFamily="2" charset="2"/>
              <a:buChar char="q"/>
            </a:pPr>
            <a:endParaRPr dirty="0" smtClean="0">
              <a:latin typeface="Arial" charset="0"/>
              <a:cs typeface="Arial" charset="0"/>
            </a:endParaRPr>
          </a:p>
          <a:p>
            <a:pPr algn="just">
              <a:spcBef>
                <a:spcPct val="0"/>
              </a:spcBef>
              <a:spcAft>
                <a:spcPct val="0"/>
              </a:spcAft>
              <a:buFont typeface="Wingdings" pitchFamily="2" charset="2"/>
              <a:buChar char="q"/>
            </a:pPr>
            <a:endParaRPr dirty="0" smtClean="0">
              <a:latin typeface="Arial" charset="0"/>
              <a:cs typeface="Arial" charset="0"/>
            </a:endParaRPr>
          </a:p>
          <a:p>
            <a:pPr algn="just">
              <a:spcBef>
                <a:spcPct val="0"/>
              </a:spcBef>
              <a:spcAft>
                <a:spcPct val="0"/>
              </a:spcAft>
              <a:buFont typeface="Wingdings" pitchFamily="2" charset="2"/>
              <a:buChar char="q"/>
            </a:pPr>
            <a:endParaRPr dirty="0" smtClean="0">
              <a:latin typeface="Arial" charset="0"/>
              <a:cs typeface="Arial" charset="0"/>
            </a:endParaRPr>
          </a:p>
          <a:p>
            <a:pPr lvl="1" algn="just">
              <a:spcBef>
                <a:spcPct val="0"/>
              </a:spcBef>
              <a:spcAft>
                <a:spcPct val="0"/>
              </a:spcAft>
            </a:pPr>
            <a:r>
              <a:rPr sz="2000" dirty="0" smtClean="0">
                <a:latin typeface="Arial" charset="0"/>
                <a:cs typeface="Arial" charset="0"/>
              </a:rPr>
              <a:t>A file containing </a:t>
            </a:r>
            <a:r>
              <a:rPr sz="2000" dirty="0" err="1" smtClean="0">
                <a:latin typeface="Arial" charset="0"/>
                <a:cs typeface="Arial" charset="0"/>
              </a:rPr>
              <a:t>HiveQL</a:t>
            </a:r>
            <a:r>
              <a:rPr sz="2000" dirty="0" smtClean="0">
                <a:latin typeface="Arial" charset="0"/>
                <a:cs typeface="Arial" charset="0"/>
              </a:rPr>
              <a:t> code  can be executed using the -f option </a:t>
            </a:r>
            <a:endParaRPr dirty="0" smtClean="0">
              <a:latin typeface="Arial" charset="0"/>
              <a:cs typeface="Arial" charset="0"/>
            </a:endParaRPr>
          </a:p>
          <a:p>
            <a:pPr algn="just">
              <a:spcBef>
                <a:spcPct val="0"/>
              </a:spcBef>
              <a:spcAft>
                <a:spcPct val="0"/>
              </a:spcAft>
              <a:buFont typeface="Wingdings" pitchFamily="2" charset="2"/>
              <a:buChar char="q"/>
            </a:pPr>
            <a:endParaRPr dirty="0" smtClean="0">
              <a:latin typeface="Arial" charset="0"/>
              <a:cs typeface="Arial" charset="0"/>
            </a:endParaRPr>
          </a:p>
          <a:p>
            <a:pPr algn="just">
              <a:spcBef>
                <a:spcPct val="0"/>
              </a:spcBef>
              <a:spcAft>
                <a:spcPct val="0"/>
              </a:spcAft>
              <a:buNone/>
            </a:pPr>
            <a:r>
              <a:rPr dirty="0" smtClean="0">
                <a:latin typeface="Arial" charset="0"/>
                <a:cs typeface="Arial" charset="0"/>
              </a:rPr>
              <a:t>      </a:t>
            </a:r>
          </a:p>
          <a:p>
            <a:pPr algn="just">
              <a:spcBef>
                <a:spcPct val="0"/>
              </a:spcBef>
              <a:spcAft>
                <a:spcPct val="0"/>
              </a:spcAft>
              <a:buFont typeface="Wingdings" pitchFamily="2" charset="2"/>
              <a:buChar char="q"/>
            </a:pPr>
            <a:endParaRPr dirty="0" smtClean="0">
              <a:latin typeface="Arial" charset="0"/>
              <a:cs typeface="Arial" charset="0"/>
            </a:endParaRPr>
          </a:p>
        </p:txBody>
      </p:sp>
      <p:sp>
        <p:nvSpPr>
          <p:cNvPr id="8" name="Rounded Rectangle 7"/>
          <p:cNvSpPr/>
          <p:nvPr/>
        </p:nvSpPr>
        <p:spPr>
          <a:xfrm>
            <a:off x="721387" y="1900495"/>
            <a:ext cx="5675586" cy="34684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dirty="0" smtClean="0"/>
              <a:t>$ hive&gt;</a:t>
            </a:r>
            <a:endParaRPr lang="en-US" dirty="0"/>
          </a:p>
        </p:txBody>
      </p:sp>
      <p:sp>
        <p:nvSpPr>
          <p:cNvPr id="10" name="Rounded Rectangle 9"/>
          <p:cNvSpPr/>
          <p:nvPr/>
        </p:nvSpPr>
        <p:spPr>
          <a:xfrm>
            <a:off x="654682" y="2998141"/>
            <a:ext cx="5666091" cy="34684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dirty="0" smtClean="0"/>
              <a:t>$ hive</a:t>
            </a:r>
            <a:endParaRPr lang="en-US" dirty="0"/>
          </a:p>
        </p:txBody>
      </p:sp>
      <p:sp>
        <p:nvSpPr>
          <p:cNvPr id="9" name="Rounded Rectangle 8"/>
          <p:cNvSpPr/>
          <p:nvPr/>
        </p:nvSpPr>
        <p:spPr>
          <a:xfrm>
            <a:off x="645186" y="5228099"/>
            <a:ext cx="5666091" cy="43525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b="1" dirty="0" smtClean="0">
                <a:solidFill>
                  <a:schemeClr val="tx1"/>
                </a:solidFill>
              </a:rPr>
              <a:t> </a:t>
            </a:r>
          </a:p>
          <a:p>
            <a:r>
              <a:rPr lang="en-US" dirty="0" smtClean="0">
                <a:solidFill>
                  <a:schemeClr val="tx1"/>
                </a:solidFill>
                <a:latin typeface="Arial" pitchFamily="34" charset="0"/>
                <a:cs typeface="Arial" pitchFamily="34" charset="0"/>
              </a:rPr>
              <a:t>$ hive  -f  myfile.hql</a:t>
            </a:r>
            <a:endParaRPr lang="en-US" dirty="0" smtClean="0">
              <a:latin typeface="Arial" pitchFamily="34" charset="0"/>
              <a:cs typeface="Arial" pitchFamily="34" charset="0"/>
            </a:endParaRPr>
          </a:p>
          <a:p>
            <a:endParaRPr lang="en-US" dirty="0"/>
          </a:p>
        </p:txBody>
      </p:sp>
      <p:sp>
        <p:nvSpPr>
          <p:cNvPr id="13" name="Rounded Rectangle 12"/>
          <p:cNvSpPr/>
          <p:nvPr/>
        </p:nvSpPr>
        <p:spPr>
          <a:xfrm>
            <a:off x="664236" y="4093779"/>
            <a:ext cx="5675586" cy="37039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b="1" dirty="0" smtClean="0">
                <a:solidFill>
                  <a:schemeClr val="tx1"/>
                </a:solidFill>
              </a:rPr>
              <a:t>    </a:t>
            </a:r>
          </a:p>
          <a:p>
            <a:r>
              <a:rPr lang="en-US" dirty="0" smtClean="0">
                <a:solidFill>
                  <a:schemeClr val="tx1"/>
                </a:solidFill>
                <a:latin typeface="Arial" pitchFamily="34" charset="0"/>
                <a:cs typeface="Arial" pitchFamily="34" charset="0"/>
              </a:rPr>
              <a:t>hive&gt;  </a:t>
            </a:r>
            <a:endParaRPr lang="en-US" dirty="0" smtClean="0">
              <a:latin typeface="Arial" pitchFamily="34" charset="0"/>
              <a:cs typeface="Arial" pitchFamily="34" charset="0"/>
            </a:endParaRPr>
          </a:p>
          <a:p>
            <a:endParaRPr lang="en-US" dirty="0"/>
          </a:p>
        </p:txBody>
      </p:sp>
    </p:spTree>
    <p:extLst>
      <p:ext uri="{BB962C8B-B14F-4D97-AF65-F5344CB8AC3E}">
        <p14:creationId xmlns:p14="http://schemas.microsoft.com/office/powerpoint/2010/main" val="403278701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p:cNvSpPr>
            <a:spLocks noGrp="1"/>
          </p:cNvSpPr>
          <p:nvPr>
            <p:ph type="title"/>
          </p:nvPr>
        </p:nvSpPr>
        <p:spPr>
          <a:xfrm>
            <a:off x="1365813" y="231494"/>
            <a:ext cx="7478150" cy="971903"/>
          </a:xfrm>
        </p:spPr>
        <p:txBody>
          <a:bodyPr/>
          <a:lstStyle/>
          <a:p>
            <a:r>
              <a:rPr sz="2800" dirty="0" smtClean="0">
                <a:latin typeface="Arial" charset="0"/>
              </a:rPr>
              <a:t>Querying a Partitioned Table</a:t>
            </a:r>
          </a:p>
        </p:txBody>
      </p:sp>
      <p:sp>
        <p:nvSpPr>
          <p:cNvPr id="89091" name="Text Placeholder 2"/>
          <p:cNvSpPr>
            <a:spLocks noGrp="1"/>
          </p:cNvSpPr>
          <p:nvPr>
            <p:ph type="body" sz="quarter" idx="10"/>
          </p:nvPr>
        </p:nvSpPr>
        <p:spPr>
          <a:xfrm>
            <a:off x="567159" y="1207227"/>
            <a:ext cx="8191572" cy="2677656"/>
          </a:xfrm>
        </p:spPr>
        <p:txBody>
          <a:bodyPr/>
          <a:lstStyle/>
          <a:p>
            <a:pPr lvl="1">
              <a:spcBef>
                <a:spcPct val="0"/>
              </a:spcBef>
              <a:spcAft>
                <a:spcPct val="0"/>
              </a:spcAft>
            </a:pPr>
            <a:r>
              <a:rPr lang="en-US" sz="2000" dirty="0" smtClean="0">
                <a:cs typeface="Arial" charset="0"/>
              </a:rPr>
              <a:t>When queries include the partition column in the WHERE clause, Hive only needs to process the relevant subdirectories not the entire data set.</a:t>
            </a:r>
          </a:p>
          <a:p>
            <a:pPr lvl="1">
              <a:spcBef>
                <a:spcPct val="0"/>
              </a:spcBef>
              <a:spcAft>
                <a:spcPct val="0"/>
              </a:spcAft>
            </a:pPr>
            <a:endParaRPr lang="en-US" sz="2000" dirty="0" smtClean="0">
              <a:cs typeface="Arial" charset="0"/>
            </a:endParaRPr>
          </a:p>
          <a:p>
            <a:pPr lvl="1">
              <a:spcBef>
                <a:spcPct val="0"/>
              </a:spcBef>
              <a:spcAft>
                <a:spcPct val="0"/>
              </a:spcAft>
            </a:pPr>
            <a:r>
              <a:rPr lang="en-US" sz="2000" dirty="0" smtClean="0">
                <a:cs typeface="Arial" charset="0"/>
              </a:rPr>
              <a:t>The filtering is done by the Hive interpreter, using data from Hive’s Metastore.</a:t>
            </a:r>
          </a:p>
          <a:p>
            <a:pPr marL="914400" lvl="2" indent="-228600">
              <a:spcBef>
                <a:spcPct val="0"/>
              </a:spcBef>
              <a:spcAft>
                <a:spcPct val="0"/>
              </a:spcAft>
              <a:buFont typeface="Wingdings" pitchFamily="2" charset="2"/>
              <a:buChar char="§"/>
            </a:pPr>
            <a:r>
              <a:rPr lang="en-US" dirty="0" smtClean="0">
                <a:latin typeface="Arial" charset="0"/>
              </a:rPr>
              <a:t>Supports =, !=, &lt;, &lt;=, &gt;, &gt;=, and LIKE for strings</a:t>
            </a:r>
          </a:p>
          <a:p>
            <a:pPr marL="914400" lvl="2" indent="-228600">
              <a:spcBef>
                <a:spcPct val="0"/>
              </a:spcBef>
              <a:spcAft>
                <a:spcPct val="0"/>
              </a:spcAft>
              <a:buFont typeface="Wingdings" pitchFamily="2" charset="2"/>
              <a:buChar char="§"/>
            </a:pPr>
            <a:endParaRPr lang="en-US" dirty="0" smtClean="0">
              <a:latin typeface="Arial" charset="0"/>
            </a:endParaRPr>
          </a:p>
          <a:p>
            <a:pPr marL="914400" lvl="2" indent="-228600">
              <a:spcBef>
                <a:spcPct val="0"/>
              </a:spcBef>
              <a:spcAft>
                <a:spcPct val="0"/>
              </a:spcAft>
              <a:buFont typeface="Wingdings" pitchFamily="2" charset="2"/>
              <a:buChar char="§"/>
            </a:pPr>
            <a:r>
              <a:rPr lang="en-US" dirty="0" smtClean="0">
                <a:latin typeface="Arial" charset="0"/>
              </a:rPr>
              <a:t>Conditions can be chained together with AND </a:t>
            </a:r>
            <a:r>
              <a:rPr lang="en-US" dirty="0" err="1" smtClean="0">
                <a:latin typeface="Arial" charset="0"/>
              </a:rPr>
              <a:t>and</a:t>
            </a:r>
            <a:r>
              <a:rPr lang="en-US" dirty="0" smtClean="0">
                <a:latin typeface="Arial" charset="0"/>
              </a:rPr>
              <a:t> OR</a:t>
            </a:r>
            <a:endParaRPr lang="en-US" dirty="0">
              <a:latin typeface="Arial" charset="0"/>
            </a:endParaRPr>
          </a:p>
        </p:txBody>
      </p:sp>
    </p:spTree>
    <p:extLst>
      <p:ext uri="{BB962C8B-B14F-4D97-AF65-F5344CB8AC3E}">
        <p14:creationId xmlns:p14="http://schemas.microsoft.com/office/powerpoint/2010/main" val="663035693"/>
      </p:ext>
    </p:extLst>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a:xfrm>
            <a:off x="1388962" y="231494"/>
            <a:ext cx="7455001" cy="971903"/>
          </a:xfrm>
        </p:spPr>
        <p:txBody>
          <a:bodyPr/>
          <a:lstStyle/>
          <a:p>
            <a:r>
              <a:rPr sz="2800" dirty="0" smtClean="0">
                <a:latin typeface="Arial" charset="0"/>
              </a:rPr>
              <a:t>Dynamic Partition Inserts</a:t>
            </a:r>
          </a:p>
        </p:txBody>
      </p:sp>
      <p:sp>
        <p:nvSpPr>
          <p:cNvPr id="90115" name="Text Placeholder 2"/>
          <p:cNvSpPr>
            <a:spLocks noGrp="1"/>
          </p:cNvSpPr>
          <p:nvPr>
            <p:ph type="body" sz="quarter" idx="10"/>
          </p:nvPr>
        </p:nvSpPr>
        <p:spPr>
          <a:xfrm>
            <a:off x="578734" y="1199045"/>
            <a:ext cx="8276851" cy="4832092"/>
          </a:xfrm>
        </p:spPr>
        <p:txBody>
          <a:bodyPr/>
          <a:lstStyle/>
          <a:p>
            <a:pPr lvl="1">
              <a:spcBef>
                <a:spcPct val="0"/>
              </a:spcBef>
              <a:spcAft>
                <a:spcPct val="0"/>
              </a:spcAft>
            </a:pPr>
            <a:r>
              <a:rPr lang="en-US" sz="2000" dirty="0" smtClean="0">
                <a:cs typeface="Arial" charset="0"/>
              </a:rPr>
              <a:t>If your data already exists in a table, recent versions of Hive can dynamically insert the data into specific partitions for you.</a:t>
            </a:r>
          </a:p>
          <a:p>
            <a:pPr lvl="1">
              <a:spcBef>
                <a:spcPct val="0"/>
              </a:spcBef>
              <a:spcAft>
                <a:spcPct val="0"/>
              </a:spcAft>
            </a:pPr>
            <a:endParaRPr lang="en-US" sz="2000" dirty="0" smtClean="0">
              <a:cs typeface="Arial" charset="0"/>
            </a:endParaRPr>
          </a:p>
          <a:p>
            <a:pPr lvl="1">
              <a:spcBef>
                <a:spcPct val="0"/>
              </a:spcBef>
              <a:spcAft>
                <a:spcPct val="0"/>
              </a:spcAft>
            </a:pPr>
            <a:r>
              <a:rPr lang="en-US" sz="2000" dirty="0" smtClean="0">
                <a:cs typeface="Arial" charset="0"/>
              </a:rPr>
              <a:t>Syntax:</a:t>
            </a:r>
          </a:p>
          <a:p>
            <a:pPr lvl="1">
              <a:spcBef>
                <a:spcPct val="0"/>
              </a:spcBef>
              <a:spcAft>
                <a:spcPct val="0"/>
              </a:spcAft>
            </a:pPr>
            <a:endParaRPr lang="en-US" sz="2000" dirty="0" smtClean="0">
              <a:cs typeface="Arial" charset="0"/>
            </a:endParaRPr>
          </a:p>
          <a:p>
            <a:pPr lvl="1">
              <a:spcBef>
                <a:spcPct val="0"/>
              </a:spcBef>
              <a:spcAft>
                <a:spcPct val="0"/>
              </a:spcAft>
            </a:pPr>
            <a:endParaRPr lang="en-US" sz="2000" dirty="0" smtClean="0">
              <a:cs typeface="Arial" charset="0"/>
            </a:endParaRPr>
          </a:p>
          <a:p>
            <a:pPr lvl="1">
              <a:spcBef>
                <a:spcPct val="0"/>
              </a:spcBef>
              <a:spcAft>
                <a:spcPct val="0"/>
              </a:spcAft>
            </a:pPr>
            <a:endParaRPr lang="en-US" sz="2000" dirty="0" smtClean="0">
              <a:cs typeface="Arial" charset="0"/>
            </a:endParaRPr>
          </a:p>
          <a:p>
            <a:pPr lvl="1">
              <a:spcBef>
                <a:spcPct val="0"/>
              </a:spcBef>
              <a:spcAft>
                <a:spcPct val="0"/>
              </a:spcAft>
            </a:pPr>
            <a:endParaRPr lang="en-US" sz="2000" dirty="0" smtClean="0">
              <a:cs typeface="Arial" charset="0"/>
            </a:endParaRPr>
          </a:p>
          <a:p>
            <a:pPr lvl="1">
              <a:spcBef>
                <a:spcPct val="0"/>
              </a:spcBef>
              <a:spcAft>
                <a:spcPct val="0"/>
              </a:spcAft>
            </a:pPr>
            <a:endParaRPr lang="en-US" sz="2000" dirty="0" smtClean="0">
              <a:cs typeface="Arial" charset="0"/>
            </a:endParaRPr>
          </a:p>
          <a:p>
            <a:pPr lvl="1">
              <a:spcBef>
                <a:spcPct val="0"/>
              </a:spcBef>
              <a:spcAft>
                <a:spcPct val="0"/>
              </a:spcAft>
            </a:pPr>
            <a:endParaRPr lang="en-US" sz="2000" dirty="0">
              <a:cs typeface="Arial" charset="0"/>
            </a:endParaRPr>
          </a:p>
          <a:p>
            <a:pPr lvl="1">
              <a:spcBef>
                <a:spcPct val="0"/>
              </a:spcBef>
              <a:spcAft>
                <a:spcPct val="0"/>
              </a:spcAft>
            </a:pPr>
            <a:endParaRPr lang="en-US" sz="2000" dirty="0">
              <a:cs typeface="Arial" charset="0"/>
            </a:endParaRPr>
          </a:p>
          <a:p>
            <a:pPr lvl="1">
              <a:spcBef>
                <a:spcPct val="0"/>
              </a:spcBef>
              <a:spcAft>
                <a:spcPct val="0"/>
              </a:spcAft>
            </a:pPr>
            <a:r>
              <a:rPr lang="en-US" sz="2000" dirty="0" smtClean="0">
                <a:cs typeface="Arial" charset="0"/>
              </a:rPr>
              <a:t>Partitions are automatically created based on the value of the last column.</a:t>
            </a:r>
          </a:p>
          <a:p>
            <a:pPr marL="914400" lvl="2" indent="-228600">
              <a:spcBef>
                <a:spcPct val="0"/>
              </a:spcBef>
              <a:spcAft>
                <a:spcPct val="0"/>
              </a:spcAft>
              <a:buFont typeface="Wingdings" pitchFamily="2" charset="2"/>
              <a:buChar char="§"/>
            </a:pPr>
            <a:r>
              <a:rPr lang="en-US" dirty="0" smtClean="0">
                <a:latin typeface="Arial" charset="0"/>
              </a:rPr>
              <a:t>If the partition does not already exist, it will be created</a:t>
            </a:r>
          </a:p>
          <a:p>
            <a:pPr marL="914400" lvl="2" indent="-228600">
              <a:spcBef>
                <a:spcPct val="0"/>
              </a:spcBef>
              <a:spcAft>
                <a:spcPct val="0"/>
              </a:spcAft>
              <a:buFont typeface="Wingdings" pitchFamily="2" charset="2"/>
              <a:buChar char="§"/>
            </a:pPr>
            <a:endParaRPr lang="en-US" dirty="0" smtClean="0">
              <a:latin typeface="Arial" charset="0"/>
            </a:endParaRPr>
          </a:p>
          <a:p>
            <a:pPr marL="914400" lvl="2" indent="-228600">
              <a:spcBef>
                <a:spcPct val="0"/>
              </a:spcBef>
              <a:spcAft>
                <a:spcPct val="0"/>
              </a:spcAft>
              <a:buFont typeface="Wingdings" pitchFamily="2" charset="2"/>
              <a:buChar char="§"/>
            </a:pPr>
            <a:r>
              <a:rPr lang="en-US" dirty="0" smtClean="0">
                <a:latin typeface="Arial" charset="0"/>
              </a:rPr>
              <a:t>If the partition does exist, it will be overwritten</a:t>
            </a:r>
            <a:endParaRPr lang="en-US" dirty="0">
              <a:latin typeface="Arial" charset="0"/>
            </a:endParaRPr>
          </a:p>
        </p:txBody>
      </p:sp>
      <p:sp>
        <p:nvSpPr>
          <p:cNvPr id="4" name="Rounded Rectangle 3"/>
          <p:cNvSpPr/>
          <p:nvPr/>
        </p:nvSpPr>
        <p:spPr>
          <a:xfrm>
            <a:off x="578733" y="2472027"/>
            <a:ext cx="8041311" cy="1631853"/>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defRPr/>
            </a:pPr>
            <a:r>
              <a:rPr lang="en-US" b="1" dirty="0">
                <a:solidFill>
                  <a:schemeClr val="tx1"/>
                </a:solidFill>
              </a:rPr>
              <a:t>FROM</a:t>
            </a:r>
            <a:r>
              <a:rPr lang="en-US" dirty="0">
                <a:solidFill>
                  <a:schemeClr val="tx1"/>
                </a:solidFill>
              </a:rPr>
              <a:t> employees</a:t>
            </a:r>
          </a:p>
          <a:p>
            <a:pPr>
              <a:defRPr/>
            </a:pPr>
            <a:r>
              <a:rPr lang="en-US" b="1" dirty="0">
                <a:solidFill>
                  <a:schemeClr val="tx1"/>
                </a:solidFill>
              </a:rPr>
              <a:t>INSERT OVERWRITE TABLE </a:t>
            </a:r>
            <a:r>
              <a:rPr lang="en-US" dirty="0" err="1">
                <a:solidFill>
                  <a:schemeClr val="tx1"/>
                </a:solidFill>
              </a:rPr>
              <a:t>emps_by_dept</a:t>
            </a:r>
            <a:r>
              <a:rPr lang="en-US" dirty="0">
                <a:solidFill>
                  <a:schemeClr val="tx1"/>
                </a:solidFill>
              </a:rPr>
              <a:t> </a:t>
            </a:r>
            <a:r>
              <a:rPr lang="en-US" dirty="0" smtClean="0">
                <a:solidFill>
                  <a:schemeClr val="tx1"/>
                </a:solidFill>
              </a:rPr>
              <a:t> </a:t>
            </a:r>
            <a:r>
              <a:rPr lang="en-US" b="1" dirty="0" smtClean="0">
                <a:solidFill>
                  <a:schemeClr val="tx1"/>
                </a:solidFill>
              </a:rPr>
              <a:t>PARTITION</a:t>
            </a:r>
            <a:r>
              <a:rPr lang="en-US" dirty="0" smtClean="0">
                <a:solidFill>
                  <a:schemeClr val="tx1"/>
                </a:solidFill>
              </a:rPr>
              <a:t>(dept</a:t>
            </a:r>
            <a:r>
              <a:rPr lang="en-US" dirty="0">
                <a:solidFill>
                  <a:schemeClr val="tx1"/>
                </a:solidFill>
              </a:rPr>
              <a:t>)</a:t>
            </a:r>
          </a:p>
          <a:p>
            <a:pPr>
              <a:defRPr/>
            </a:pPr>
            <a:r>
              <a:rPr lang="en-US" b="1" dirty="0">
                <a:solidFill>
                  <a:schemeClr val="tx1"/>
                </a:solidFill>
              </a:rPr>
              <a:t>SELECT</a:t>
            </a:r>
            <a:r>
              <a:rPr lang="en-US" dirty="0">
                <a:solidFill>
                  <a:schemeClr val="tx1"/>
                </a:solidFill>
              </a:rPr>
              <a:t> first_name, last_name, address, phone, dept;</a:t>
            </a:r>
          </a:p>
        </p:txBody>
      </p:sp>
    </p:spTree>
    <p:extLst>
      <p:ext uri="{BB962C8B-B14F-4D97-AF65-F5344CB8AC3E}">
        <p14:creationId xmlns:p14="http://schemas.microsoft.com/office/powerpoint/2010/main" val="3949761210"/>
      </p:ext>
    </p:extLst>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1138" name="Title 1"/>
          <p:cNvSpPr>
            <a:spLocks noGrp="1"/>
          </p:cNvSpPr>
          <p:nvPr>
            <p:ph type="title"/>
          </p:nvPr>
        </p:nvSpPr>
        <p:spPr>
          <a:xfrm>
            <a:off x="1388962" y="231494"/>
            <a:ext cx="7423470" cy="940371"/>
          </a:xfrm>
        </p:spPr>
        <p:txBody>
          <a:bodyPr/>
          <a:lstStyle/>
          <a:p>
            <a:r>
              <a:rPr sz="2800" dirty="0" smtClean="0">
                <a:latin typeface="Arial" charset="0"/>
              </a:rPr>
              <a:t>Dynamic Partition Inserts</a:t>
            </a:r>
          </a:p>
        </p:txBody>
      </p:sp>
      <p:sp>
        <p:nvSpPr>
          <p:cNvPr id="91139" name="Text Placeholder 2"/>
          <p:cNvSpPr>
            <a:spLocks noGrp="1"/>
          </p:cNvSpPr>
          <p:nvPr>
            <p:ph type="body" sz="quarter" idx="10"/>
          </p:nvPr>
        </p:nvSpPr>
        <p:spPr>
          <a:xfrm>
            <a:off x="567159" y="1178844"/>
            <a:ext cx="8171727" cy="5262979"/>
          </a:xfrm>
        </p:spPr>
        <p:txBody>
          <a:bodyPr/>
          <a:lstStyle/>
          <a:p>
            <a:pPr marL="0" lvl="1" indent="0">
              <a:lnSpc>
                <a:spcPct val="150000"/>
              </a:lnSpc>
              <a:spcBef>
                <a:spcPct val="0"/>
              </a:spcBef>
              <a:spcAft>
                <a:spcPct val="0"/>
              </a:spcAft>
              <a:buNone/>
            </a:pPr>
            <a:r>
              <a:rPr lang="en-US" sz="2000" b="1" dirty="0" smtClean="0">
                <a:cs typeface="Arial" charset="0"/>
              </a:rPr>
              <a:t>Three Hive configuration properties exist to limit  this:</a:t>
            </a:r>
          </a:p>
          <a:p>
            <a:pPr lvl="1">
              <a:spcBef>
                <a:spcPct val="0"/>
              </a:spcBef>
              <a:spcAft>
                <a:spcPct val="0"/>
              </a:spcAft>
            </a:pPr>
            <a:r>
              <a:rPr lang="en-US" sz="2000" dirty="0" err="1" smtClean="0">
                <a:cs typeface="Arial" charset="0"/>
              </a:rPr>
              <a:t>hive.exec.max.dynamic.partitions.pernode</a:t>
            </a:r>
            <a:endParaRPr lang="en-US" sz="2000" dirty="0" smtClean="0">
              <a:cs typeface="Arial" charset="0"/>
            </a:endParaRPr>
          </a:p>
          <a:p>
            <a:pPr marL="914400" lvl="2" indent="-228600">
              <a:spcBef>
                <a:spcPct val="0"/>
              </a:spcBef>
              <a:spcAft>
                <a:spcPct val="0"/>
              </a:spcAft>
              <a:buFont typeface="Wingdings" pitchFamily="2" charset="2"/>
              <a:buChar char="§"/>
            </a:pPr>
            <a:r>
              <a:rPr lang="en-US" dirty="0" smtClean="0">
                <a:latin typeface="Arial" charset="0"/>
              </a:rPr>
              <a:t>Maximum number of dynamic partitions that can be created by any given Mapper or Reducer</a:t>
            </a:r>
          </a:p>
          <a:p>
            <a:pPr marL="914400" lvl="2" indent="-228600">
              <a:spcBef>
                <a:spcPct val="0"/>
              </a:spcBef>
              <a:spcAft>
                <a:spcPct val="0"/>
              </a:spcAft>
              <a:buFont typeface="Wingdings" pitchFamily="2" charset="2"/>
              <a:buChar char="§"/>
            </a:pPr>
            <a:endParaRPr lang="en-US" dirty="0" smtClean="0">
              <a:latin typeface="Arial" charset="0"/>
            </a:endParaRPr>
          </a:p>
          <a:p>
            <a:pPr marL="914400" lvl="2" indent="-228600">
              <a:spcBef>
                <a:spcPct val="0"/>
              </a:spcBef>
              <a:spcAft>
                <a:spcPct val="0"/>
              </a:spcAft>
              <a:buFont typeface="Wingdings" pitchFamily="2" charset="2"/>
              <a:buChar char="§"/>
            </a:pPr>
            <a:r>
              <a:rPr lang="en-US" dirty="0" smtClean="0">
                <a:latin typeface="Arial" charset="0"/>
              </a:rPr>
              <a:t>Default 100</a:t>
            </a:r>
          </a:p>
          <a:p>
            <a:pPr marL="914400" lvl="2" indent="-228600">
              <a:spcBef>
                <a:spcPct val="0"/>
              </a:spcBef>
              <a:spcAft>
                <a:spcPct val="0"/>
              </a:spcAft>
              <a:buFont typeface="Wingdings" pitchFamily="2" charset="2"/>
              <a:buChar char="§"/>
            </a:pPr>
            <a:endParaRPr lang="en-US" dirty="0" smtClean="0">
              <a:latin typeface="Arial" charset="0"/>
            </a:endParaRPr>
          </a:p>
          <a:p>
            <a:pPr lvl="1">
              <a:spcBef>
                <a:spcPct val="0"/>
              </a:spcBef>
              <a:spcAft>
                <a:spcPct val="0"/>
              </a:spcAft>
            </a:pPr>
            <a:r>
              <a:rPr lang="en-US" sz="2000" dirty="0" err="1" smtClean="0">
                <a:cs typeface="Arial" charset="0"/>
              </a:rPr>
              <a:t>hive.exec.max.dynamic.partitions</a:t>
            </a:r>
            <a:endParaRPr lang="en-US" sz="2000" dirty="0" smtClean="0">
              <a:cs typeface="Arial" charset="0"/>
            </a:endParaRPr>
          </a:p>
          <a:p>
            <a:pPr marL="914400" lvl="2" indent="-228600">
              <a:spcBef>
                <a:spcPct val="0"/>
              </a:spcBef>
              <a:spcAft>
                <a:spcPct val="0"/>
              </a:spcAft>
              <a:buFont typeface="Wingdings" pitchFamily="2" charset="2"/>
              <a:buChar char="§"/>
            </a:pPr>
            <a:r>
              <a:rPr lang="en-US" dirty="0" smtClean="0">
                <a:latin typeface="Arial" charset="0"/>
              </a:rPr>
              <a:t>Total </a:t>
            </a:r>
            <a:r>
              <a:rPr lang="en-US" dirty="0">
                <a:latin typeface="Arial" charset="0"/>
              </a:rPr>
              <a:t>number of dynamic partitions that can be created by one</a:t>
            </a:r>
            <a:r>
              <a:rPr lang="en-US" dirty="0" smtClean="0">
                <a:latin typeface="Arial" charset="0"/>
              </a:rPr>
              <a:t>.</a:t>
            </a:r>
          </a:p>
          <a:p>
            <a:pPr marL="914400" lvl="2" indent="-228600">
              <a:spcBef>
                <a:spcPct val="0"/>
              </a:spcBef>
              <a:spcAft>
                <a:spcPct val="0"/>
              </a:spcAft>
              <a:buFont typeface="Wingdings" pitchFamily="2" charset="2"/>
              <a:buChar char="§"/>
            </a:pPr>
            <a:endParaRPr lang="en-US" dirty="0">
              <a:latin typeface="Arial" charset="0"/>
            </a:endParaRPr>
          </a:p>
          <a:p>
            <a:pPr marL="914400" lvl="2" indent="-228600">
              <a:spcBef>
                <a:spcPct val="0"/>
              </a:spcBef>
              <a:spcAft>
                <a:spcPct val="0"/>
              </a:spcAft>
              <a:buFont typeface="Wingdings" pitchFamily="2" charset="2"/>
              <a:buChar char="§"/>
            </a:pPr>
            <a:r>
              <a:rPr lang="en-US" dirty="0" err="1">
                <a:latin typeface="Arial" charset="0"/>
              </a:rPr>
              <a:t>HiveQL</a:t>
            </a:r>
            <a:r>
              <a:rPr lang="en-US" dirty="0">
                <a:latin typeface="Arial" charset="0"/>
              </a:rPr>
              <a:t> </a:t>
            </a:r>
            <a:r>
              <a:rPr lang="en-US" dirty="0" smtClean="0">
                <a:latin typeface="Arial" charset="0"/>
              </a:rPr>
              <a:t>statement</a:t>
            </a:r>
          </a:p>
          <a:p>
            <a:pPr marL="914400" lvl="2" indent="-228600">
              <a:spcBef>
                <a:spcPct val="0"/>
              </a:spcBef>
              <a:spcAft>
                <a:spcPct val="0"/>
              </a:spcAft>
              <a:buFont typeface="Wingdings" pitchFamily="2" charset="2"/>
              <a:buChar char="§"/>
            </a:pPr>
            <a:endParaRPr lang="en-US" dirty="0">
              <a:latin typeface="Arial" charset="0"/>
            </a:endParaRPr>
          </a:p>
          <a:p>
            <a:pPr marL="914400" lvl="2" indent="-228600">
              <a:spcBef>
                <a:spcPct val="0"/>
              </a:spcBef>
              <a:spcAft>
                <a:spcPct val="0"/>
              </a:spcAft>
              <a:buFont typeface="Wingdings" pitchFamily="2" charset="2"/>
              <a:buChar char="§"/>
            </a:pPr>
            <a:r>
              <a:rPr lang="en-US" dirty="0">
                <a:latin typeface="Arial" charset="0"/>
              </a:rPr>
              <a:t>Default </a:t>
            </a:r>
            <a:r>
              <a:rPr lang="en-US" dirty="0" smtClean="0">
                <a:latin typeface="Arial" charset="0"/>
              </a:rPr>
              <a:t>1000</a:t>
            </a:r>
          </a:p>
          <a:p>
            <a:pPr marL="914400" lvl="2" indent="-228600">
              <a:spcBef>
                <a:spcPct val="0"/>
              </a:spcBef>
              <a:spcAft>
                <a:spcPct val="0"/>
              </a:spcAft>
              <a:buFont typeface="Wingdings" pitchFamily="2" charset="2"/>
              <a:buChar char="§"/>
            </a:pPr>
            <a:endParaRPr lang="en-US" dirty="0">
              <a:latin typeface="Arial" charset="0"/>
            </a:endParaRPr>
          </a:p>
          <a:p>
            <a:pPr lvl="1">
              <a:spcBef>
                <a:spcPct val="0"/>
              </a:spcBef>
              <a:spcAft>
                <a:spcPct val="0"/>
              </a:spcAft>
            </a:pPr>
            <a:r>
              <a:rPr lang="en-US" sz="2000" dirty="0" err="1" smtClean="0">
                <a:cs typeface="Arial" charset="0"/>
              </a:rPr>
              <a:t>hive.exec.max.created.files</a:t>
            </a:r>
            <a:endParaRPr lang="en-US" sz="2000" dirty="0" smtClean="0">
              <a:cs typeface="Arial" charset="0"/>
            </a:endParaRPr>
          </a:p>
          <a:p>
            <a:pPr marL="914400" lvl="2" indent="-228600">
              <a:spcBef>
                <a:spcPct val="0"/>
              </a:spcBef>
              <a:spcAft>
                <a:spcPct val="0"/>
              </a:spcAft>
              <a:buFont typeface="Wingdings" pitchFamily="2" charset="2"/>
              <a:buChar char="§"/>
            </a:pPr>
            <a:r>
              <a:rPr lang="en-US" dirty="0">
                <a:latin typeface="Arial" charset="0"/>
              </a:rPr>
              <a:t>Maximum total files created by Mappers and </a:t>
            </a:r>
            <a:r>
              <a:rPr lang="en-US" dirty="0" smtClean="0">
                <a:latin typeface="Arial" charset="0"/>
              </a:rPr>
              <a:t>Reducers</a:t>
            </a:r>
          </a:p>
          <a:p>
            <a:pPr marL="914400" lvl="2" indent="-228600">
              <a:spcBef>
                <a:spcPct val="0"/>
              </a:spcBef>
              <a:spcAft>
                <a:spcPct val="0"/>
              </a:spcAft>
              <a:buFont typeface="Wingdings" pitchFamily="2" charset="2"/>
              <a:buChar char="§"/>
            </a:pPr>
            <a:endParaRPr lang="en-US" dirty="0">
              <a:latin typeface="Arial" charset="0"/>
            </a:endParaRPr>
          </a:p>
          <a:p>
            <a:pPr marL="914400" lvl="2" indent="-228600">
              <a:spcBef>
                <a:spcPct val="0"/>
              </a:spcBef>
              <a:spcAft>
                <a:spcPct val="0"/>
              </a:spcAft>
              <a:buFont typeface="Wingdings" pitchFamily="2" charset="2"/>
              <a:buChar char="§"/>
            </a:pPr>
            <a:r>
              <a:rPr lang="en-US" dirty="0">
                <a:latin typeface="Arial" charset="0"/>
              </a:rPr>
              <a:t>Default 100000</a:t>
            </a:r>
          </a:p>
        </p:txBody>
      </p:sp>
    </p:spTree>
    <p:extLst>
      <p:ext uri="{BB962C8B-B14F-4D97-AF65-F5344CB8AC3E}">
        <p14:creationId xmlns:p14="http://schemas.microsoft.com/office/powerpoint/2010/main" val="3553849137"/>
      </p:ext>
    </p:extLst>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p:cNvSpPr>
            <a:spLocks noGrp="1"/>
          </p:cNvSpPr>
          <p:nvPr>
            <p:ph type="title"/>
          </p:nvPr>
        </p:nvSpPr>
        <p:spPr>
          <a:xfrm>
            <a:off x="1388962" y="243069"/>
            <a:ext cx="7455001" cy="944564"/>
          </a:xfrm>
        </p:spPr>
        <p:txBody>
          <a:bodyPr/>
          <a:lstStyle/>
          <a:p>
            <a:r>
              <a:rPr sz="2800" dirty="0" smtClean="0">
                <a:latin typeface="Arial" charset="0"/>
              </a:rPr>
              <a:t>Sub-Partitions</a:t>
            </a:r>
          </a:p>
        </p:txBody>
      </p:sp>
      <p:sp>
        <p:nvSpPr>
          <p:cNvPr id="92163" name="Text Placeholder 2"/>
          <p:cNvSpPr>
            <a:spLocks noGrp="1"/>
          </p:cNvSpPr>
          <p:nvPr>
            <p:ph type="body" sz="quarter" idx="10"/>
          </p:nvPr>
        </p:nvSpPr>
        <p:spPr>
          <a:xfrm>
            <a:off x="515964" y="1285875"/>
            <a:ext cx="8268404" cy="3877985"/>
          </a:xfrm>
        </p:spPr>
        <p:txBody>
          <a:bodyPr/>
          <a:lstStyle/>
          <a:p>
            <a:pPr lvl="1">
              <a:spcBef>
                <a:spcPct val="0"/>
              </a:spcBef>
              <a:spcAft>
                <a:spcPct val="0"/>
              </a:spcAft>
            </a:pPr>
            <a:r>
              <a:rPr lang="en-US" sz="2000" dirty="0" smtClean="0">
                <a:cs typeface="Arial" charset="0"/>
              </a:rPr>
              <a:t>A table can have sub-partitions.</a:t>
            </a:r>
          </a:p>
          <a:p>
            <a:pPr lvl="1">
              <a:spcBef>
                <a:spcPct val="0"/>
              </a:spcBef>
              <a:spcAft>
                <a:spcPct val="0"/>
              </a:spcAft>
            </a:pPr>
            <a:endParaRPr lang="en-US" sz="2000" dirty="0" smtClean="0">
              <a:cs typeface="Arial" charset="0"/>
            </a:endParaRPr>
          </a:p>
          <a:p>
            <a:pPr lvl="1">
              <a:spcBef>
                <a:spcPct val="0"/>
              </a:spcBef>
              <a:spcAft>
                <a:spcPct val="0"/>
              </a:spcAft>
            </a:pPr>
            <a:r>
              <a:rPr lang="en-US" sz="2000" dirty="0" smtClean="0">
                <a:cs typeface="Arial" charset="0"/>
              </a:rPr>
              <a:t>Example</a:t>
            </a:r>
          </a:p>
          <a:p>
            <a:pPr lvl="1">
              <a:spcBef>
                <a:spcPct val="0"/>
              </a:spcBef>
              <a:spcAft>
                <a:spcPct val="0"/>
              </a:spcAft>
            </a:pPr>
            <a:endParaRPr lang="en-US" sz="2000" dirty="0" smtClean="0">
              <a:cs typeface="Arial" charset="0"/>
            </a:endParaRPr>
          </a:p>
          <a:p>
            <a:pPr lvl="1">
              <a:spcBef>
                <a:spcPct val="0"/>
              </a:spcBef>
              <a:spcAft>
                <a:spcPct val="0"/>
              </a:spcAft>
            </a:pPr>
            <a:endParaRPr lang="en-US" sz="2000" dirty="0" smtClean="0">
              <a:cs typeface="Arial" charset="0"/>
            </a:endParaRPr>
          </a:p>
          <a:p>
            <a:pPr lvl="1">
              <a:spcBef>
                <a:spcPct val="0"/>
              </a:spcBef>
              <a:spcAft>
                <a:spcPct val="0"/>
              </a:spcAft>
            </a:pPr>
            <a:endParaRPr lang="en-US" sz="2000" dirty="0" smtClean="0">
              <a:cs typeface="Arial" charset="0"/>
            </a:endParaRPr>
          </a:p>
          <a:p>
            <a:pPr lvl="1">
              <a:spcBef>
                <a:spcPct val="0"/>
              </a:spcBef>
              <a:spcAft>
                <a:spcPct val="0"/>
              </a:spcAft>
            </a:pPr>
            <a:endParaRPr lang="en-US" sz="2000" dirty="0" smtClean="0">
              <a:cs typeface="Arial" charset="0"/>
            </a:endParaRPr>
          </a:p>
          <a:p>
            <a:pPr lvl="1">
              <a:spcBef>
                <a:spcPct val="0"/>
              </a:spcBef>
              <a:spcAft>
                <a:spcPct val="0"/>
              </a:spcAft>
            </a:pPr>
            <a:r>
              <a:rPr lang="en-US" sz="2000" dirty="0" smtClean="0">
                <a:cs typeface="Arial" charset="0"/>
              </a:rPr>
              <a:t>Second partition will be a subdirectory of the first partition’s directory.</a:t>
            </a:r>
          </a:p>
          <a:p>
            <a:pPr marL="914400" lvl="2" indent="-228600">
              <a:spcBef>
                <a:spcPct val="0"/>
              </a:spcBef>
              <a:spcAft>
                <a:spcPct val="0"/>
              </a:spcAft>
              <a:buFont typeface="Wingdings" pitchFamily="2" charset="2"/>
              <a:buChar char="§"/>
            </a:pPr>
            <a:r>
              <a:rPr lang="en-US" dirty="0" smtClean="0">
                <a:latin typeface="Arial" charset="0"/>
              </a:rPr>
              <a:t>E.g. create a partition year, a sub-partition month and another sub-partition for date</a:t>
            </a:r>
          </a:p>
          <a:p>
            <a:pPr lvl="2">
              <a:spcBef>
                <a:spcPct val="0"/>
              </a:spcBef>
              <a:spcAft>
                <a:spcPct val="0"/>
              </a:spcAft>
              <a:buFont typeface="Wingdings" pitchFamily="2" charset="2"/>
              <a:buChar char="§"/>
            </a:pPr>
            <a:endParaRPr dirty="0" smtClean="0">
              <a:latin typeface="Arial" charset="0"/>
              <a:cs typeface="Arial" charset="0"/>
            </a:endParaRPr>
          </a:p>
          <a:p>
            <a:pPr lvl="1">
              <a:spcBef>
                <a:spcPct val="0"/>
              </a:spcBef>
              <a:spcAft>
                <a:spcPct val="0"/>
              </a:spcAft>
            </a:pPr>
            <a:r>
              <a:rPr lang="en-US" sz="2000" dirty="0" smtClean="0">
                <a:cs typeface="Arial" charset="0"/>
              </a:rPr>
              <a:t>Multiple partitions can be used during a multi-partition insert.</a:t>
            </a:r>
          </a:p>
          <a:p>
            <a:pPr marL="914400" lvl="2" indent="-228600">
              <a:spcBef>
                <a:spcPct val="0"/>
              </a:spcBef>
              <a:spcAft>
                <a:spcPct val="0"/>
              </a:spcAft>
              <a:buFont typeface="Wingdings" pitchFamily="2" charset="2"/>
              <a:buChar char="§"/>
            </a:pPr>
            <a:r>
              <a:rPr dirty="0" smtClean="0">
                <a:latin typeface="Arial" charset="0"/>
                <a:cs typeface="Arial" charset="0"/>
              </a:rPr>
              <a:t> </a:t>
            </a:r>
            <a:r>
              <a:rPr lang="en-US" dirty="0" smtClean="0">
                <a:latin typeface="Arial" charset="0"/>
              </a:rPr>
              <a:t>The dynamically defined partition must be the last partition in the list</a:t>
            </a:r>
            <a:endParaRPr lang="en-US" dirty="0">
              <a:latin typeface="Arial" charset="0"/>
            </a:endParaRPr>
          </a:p>
        </p:txBody>
      </p:sp>
      <p:sp>
        <p:nvSpPr>
          <p:cNvPr id="4" name="Rounded Rectangle 3"/>
          <p:cNvSpPr/>
          <p:nvPr/>
        </p:nvSpPr>
        <p:spPr>
          <a:xfrm>
            <a:off x="506703" y="2221178"/>
            <a:ext cx="8032285" cy="845128"/>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defRPr/>
            </a:pPr>
            <a:r>
              <a:rPr lang="en-US" b="1" dirty="0">
                <a:solidFill>
                  <a:schemeClr val="tx1"/>
                </a:solidFill>
              </a:rPr>
              <a:t>CREATE TABLE </a:t>
            </a:r>
            <a:r>
              <a:rPr lang="en-US" dirty="0">
                <a:solidFill>
                  <a:schemeClr val="tx1"/>
                </a:solidFill>
              </a:rPr>
              <a:t>t (col_spec)</a:t>
            </a:r>
          </a:p>
          <a:p>
            <a:pPr>
              <a:defRPr/>
            </a:pPr>
            <a:r>
              <a:rPr lang="en-US" b="1" dirty="0">
                <a:solidFill>
                  <a:schemeClr val="tx1"/>
                </a:solidFill>
              </a:rPr>
              <a:t>PARTITION</a:t>
            </a:r>
            <a:r>
              <a:rPr lang="en-US" dirty="0">
                <a:solidFill>
                  <a:schemeClr val="tx1"/>
                </a:solidFill>
              </a:rPr>
              <a:t>(dt STRING, country STRING)</a:t>
            </a:r>
          </a:p>
        </p:txBody>
      </p:sp>
    </p:spTree>
    <p:extLst>
      <p:ext uri="{BB962C8B-B14F-4D97-AF65-F5344CB8AC3E}">
        <p14:creationId xmlns:p14="http://schemas.microsoft.com/office/powerpoint/2010/main" val="1048179047"/>
      </p:ext>
    </p:extLst>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p:cNvSpPr>
            <a:spLocks noGrp="1"/>
          </p:cNvSpPr>
          <p:nvPr>
            <p:ph type="title"/>
          </p:nvPr>
        </p:nvSpPr>
        <p:spPr>
          <a:xfrm>
            <a:off x="1388962" y="231493"/>
            <a:ext cx="7466576" cy="613459"/>
          </a:xfrm>
        </p:spPr>
        <p:txBody>
          <a:bodyPr/>
          <a:lstStyle/>
          <a:p>
            <a:r>
              <a:rPr sz="2800" dirty="0" smtClean="0">
                <a:latin typeface="Arial" charset="0"/>
              </a:rPr>
              <a:t>Dropping/Adding Partitions</a:t>
            </a:r>
          </a:p>
        </p:txBody>
      </p:sp>
      <p:sp>
        <p:nvSpPr>
          <p:cNvPr id="93187" name="Text Placeholder 2"/>
          <p:cNvSpPr>
            <a:spLocks noGrp="1"/>
          </p:cNvSpPr>
          <p:nvPr>
            <p:ph type="body" sz="quarter" idx="10"/>
          </p:nvPr>
        </p:nvSpPr>
        <p:spPr>
          <a:xfrm>
            <a:off x="578734" y="1155356"/>
            <a:ext cx="8193586" cy="3385542"/>
          </a:xfrm>
        </p:spPr>
        <p:txBody>
          <a:bodyPr/>
          <a:lstStyle/>
          <a:p>
            <a:pPr lvl="1">
              <a:spcBef>
                <a:spcPct val="0"/>
              </a:spcBef>
              <a:spcAft>
                <a:spcPct val="0"/>
              </a:spcAft>
            </a:pPr>
            <a:r>
              <a:rPr lang="en-US" sz="2000" dirty="0" smtClean="0">
                <a:cs typeface="Arial" charset="0"/>
              </a:rPr>
              <a:t>Hive’s </a:t>
            </a:r>
            <a:r>
              <a:rPr lang="en-US" sz="2000" b="1" dirty="0" smtClean="0">
                <a:cs typeface="Arial" charset="0"/>
              </a:rPr>
              <a:t>ALTER TABLE </a:t>
            </a:r>
            <a:r>
              <a:rPr lang="en-US" sz="2000" dirty="0" smtClean="0">
                <a:cs typeface="Arial" charset="0"/>
              </a:rPr>
              <a:t>statement provides the ability to drop or add a partition.</a:t>
            </a:r>
          </a:p>
          <a:p>
            <a:pPr lvl="1">
              <a:spcBef>
                <a:spcPct val="0"/>
              </a:spcBef>
              <a:spcAft>
                <a:spcPct val="0"/>
              </a:spcAft>
            </a:pPr>
            <a:endParaRPr lang="en-US" sz="2000" dirty="0" smtClean="0">
              <a:cs typeface="Arial" charset="0"/>
            </a:endParaRPr>
          </a:p>
          <a:p>
            <a:pPr lvl="1">
              <a:spcBef>
                <a:spcPct val="0"/>
              </a:spcBef>
              <a:spcAft>
                <a:spcPct val="0"/>
              </a:spcAft>
            </a:pPr>
            <a:r>
              <a:rPr lang="en-US" sz="2000" b="1" dirty="0" smtClean="0">
                <a:cs typeface="Arial" charset="0"/>
              </a:rPr>
              <a:t>Adding</a:t>
            </a:r>
            <a:r>
              <a:rPr lang="en-US" sz="2000" dirty="0" smtClean="0">
                <a:cs typeface="Arial" charset="0"/>
              </a:rPr>
              <a:t> multiple partitions example</a:t>
            </a:r>
          </a:p>
          <a:p>
            <a:pPr lvl="1">
              <a:spcBef>
                <a:spcPct val="0"/>
              </a:spcBef>
              <a:spcAft>
                <a:spcPct val="0"/>
              </a:spcAft>
            </a:pPr>
            <a:endParaRPr lang="en-US" sz="2000" dirty="0" smtClean="0">
              <a:cs typeface="Arial" charset="0"/>
            </a:endParaRPr>
          </a:p>
          <a:p>
            <a:pPr lvl="1">
              <a:spcBef>
                <a:spcPct val="0"/>
              </a:spcBef>
              <a:spcAft>
                <a:spcPct val="0"/>
              </a:spcAft>
            </a:pPr>
            <a:endParaRPr lang="en-US" sz="2000" dirty="0" smtClean="0">
              <a:cs typeface="Arial" charset="0"/>
            </a:endParaRPr>
          </a:p>
          <a:p>
            <a:pPr lvl="1">
              <a:spcBef>
                <a:spcPct val="0"/>
              </a:spcBef>
              <a:spcAft>
                <a:spcPct val="0"/>
              </a:spcAft>
            </a:pPr>
            <a:endParaRPr lang="en-US" sz="2000" dirty="0" smtClean="0">
              <a:cs typeface="Arial" charset="0"/>
            </a:endParaRPr>
          </a:p>
          <a:p>
            <a:pPr lvl="1">
              <a:spcBef>
                <a:spcPct val="0"/>
              </a:spcBef>
              <a:spcAft>
                <a:spcPct val="0"/>
              </a:spcAft>
            </a:pPr>
            <a:endParaRPr lang="en-US" sz="2000" dirty="0">
              <a:cs typeface="Arial" charset="0"/>
            </a:endParaRPr>
          </a:p>
          <a:p>
            <a:pPr lvl="1">
              <a:spcBef>
                <a:spcPct val="0"/>
              </a:spcBef>
              <a:spcAft>
                <a:spcPct val="0"/>
              </a:spcAft>
            </a:pPr>
            <a:endParaRPr lang="en-US" sz="2000" dirty="0" smtClean="0">
              <a:cs typeface="Arial" charset="0"/>
            </a:endParaRPr>
          </a:p>
          <a:p>
            <a:pPr lvl="1">
              <a:spcBef>
                <a:spcPct val="0"/>
              </a:spcBef>
              <a:spcAft>
                <a:spcPct val="0"/>
              </a:spcAft>
            </a:pPr>
            <a:endParaRPr lang="en-US" sz="2000" dirty="0" smtClean="0">
              <a:cs typeface="Arial" charset="0"/>
            </a:endParaRPr>
          </a:p>
          <a:p>
            <a:pPr lvl="1">
              <a:spcBef>
                <a:spcPct val="0"/>
              </a:spcBef>
              <a:spcAft>
                <a:spcPct val="0"/>
              </a:spcAft>
            </a:pPr>
            <a:r>
              <a:rPr lang="en-US" sz="2000" b="1" dirty="0" smtClean="0">
                <a:cs typeface="Arial" charset="0"/>
              </a:rPr>
              <a:t>Removing partition </a:t>
            </a:r>
            <a:r>
              <a:rPr lang="en-US" sz="2000" dirty="0" smtClean="0">
                <a:cs typeface="Arial" charset="0"/>
              </a:rPr>
              <a:t>example</a:t>
            </a:r>
            <a:endParaRPr lang="en-US" sz="2000" dirty="0">
              <a:cs typeface="Arial" charset="0"/>
            </a:endParaRPr>
          </a:p>
        </p:txBody>
      </p:sp>
      <p:sp>
        <p:nvSpPr>
          <p:cNvPr id="4" name="Rounded Rectangle 3"/>
          <p:cNvSpPr/>
          <p:nvPr/>
        </p:nvSpPr>
        <p:spPr>
          <a:xfrm>
            <a:off x="578734" y="2500887"/>
            <a:ext cx="7959604" cy="1456063"/>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r>
              <a:rPr lang="en-US" b="1" dirty="0">
                <a:solidFill>
                  <a:schemeClr val="tx1"/>
                </a:solidFill>
              </a:rPr>
              <a:t>ALTER TABLE page_view ADD PARTITION (dt='2008-08-08',</a:t>
            </a:r>
          </a:p>
          <a:p>
            <a:r>
              <a:rPr lang="en-US" b="1" dirty="0">
                <a:solidFill>
                  <a:schemeClr val="tx1"/>
                </a:solidFill>
              </a:rPr>
              <a:t>country='us') location '/path/to/us/part080808’;</a:t>
            </a:r>
          </a:p>
          <a:p>
            <a:endParaRPr lang="en-US" b="1" dirty="0">
              <a:solidFill>
                <a:schemeClr val="tx1"/>
              </a:solidFill>
            </a:endParaRPr>
          </a:p>
          <a:p>
            <a:r>
              <a:rPr lang="en-US" b="1" dirty="0">
                <a:solidFill>
                  <a:schemeClr val="tx1"/>
                </a:solidFill>
              </a:rPr>
              <a:t>ALTER TABLE page_view ADD PARTITION (dt='2008-08-09',</a:t>
            </a:r>
          </a:p>
          <a:p>
            <a:r>
              <a:rPr lang="en-US" b="1" dirty="0">
                <a:solidFill>
                  <a:schemeClr val="tx1"/>
                </a:solidFill>
              </a:rPr>
              <a:t>country='us') location '/path/to/us/part080809';</a:t>
            </a:r>
          </a:p>
        </p:txBody>
      </p:sp>
      <p:sp>
        <p:nvSpPr>
          <p:cNvPr id="5" name="Rounded Rectangle 4"/>
          <p:cNvSpPr/>
          <p:nvPr/>
        </p:nvSpPr>
        <p:spPr>
          <a:xfrm>
            <a:off x="578734" y="4577035"/>
            <a:ext cx="7959604" cy="863271"/>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r>
              <a:rPr lang="en-US" b="1" dirty="0">
                <a:solidFill>
                  <a:schemeClr val="tx1"/>
                </a:solidFill>
              </a:rPr>
              <a:t>ALTER TABLE page_view DROP PARTITION</a:t>
            </a:r>
          </a:p>
          <a:p>
            <a:r>
              <a:rPr lang="en-US" b="1" dirty="0">
                <a:solidFill>
                  <a:schemeClr val="tx1"/>
                </a:solidFill>
              </a:rPr>
              <a:t>(dt='2008-08-08', country='us');</a:t>
            </a:r>
          </a:p>
        </p:txBody>
      </p:sp>
    </p:spTree>
    <p:extLst>
      <p:ext uri="{BB962C8B-B14F-4D97-AF65-F5344CB8AC3E}">
        <p14:creationId xmlns:p14="http://schemas.microsoft.com/office/powerpoint/2010/main" val="3135859814"/>
      </p:ext>
    </p:extLst>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p:cNvSpPr>
            <a:spLocks noGrp="1"/>
          </p:cNvSpPr>
          <p:nvPr>
            <p:ph type="title"/>
          </p:nvPr>
        </p:nvSpPr>
        <p:spPr>
          <a:xfrm>
            <a:off x="1388962" y="231494"/>
            <a:ext cx="7455001" cy="1034965"/>
          </a:xfrm>
        </p:spPr>
        <p:txBody>
          <a:bodyPr/>
          <a:lstStyle/>
          <a:p>
            <a:r>
              <a:rPr sz="2800" dirty="0" smtClean="0">
                <a:latin typeface="Arial" charset="0"/>
              </a:rPr>
              <a:t>What is Bucketing?</a:t>
            </a:r>
          </a:p>
        </p:txBody>
      </p:sp>
      <p:sp>
        <p:nvSpPr>
          <p:cNvPr id="94211" name="Text Placeholder 2"/>
          <p:cNvSpPr>
            <a:spLocks noGrp="1"/>
          </p:cNvSpPr>
          <p:nvPr>
            <p:ph type="body" sz="quarter" idx="10"/>
          </p:nvPr>
        </p:nvSpPr>
        <p:spPr>
          <a:xfrm>
            <a:off x="567159" y="1199844"/>
            <a:ext cx="8268404" cy="2739211"/>
          </a:xfrm>
        </p:spPr>
        <p:txBody>
          <a:bodyPr/>
          <a:lstStyle/>
          <a:p>
            <a:pPr lvl="1">
              <a:spcBef>
                <a:spcPct val="0"/>
              </a:spcBef>
              <a:spcAft>
                <a:spcPct val="0"/>
              </a:spcAft>
            </a:pPr>
            <a:r>
              <a:rPr lang="en-US" sz="2000" dirty="0" smtClean="0">
                <a:cs typeface="Arial" charset="0"/>
              </a:rPr>
              <a:t>Bucketing data is similar to partitioning data.</a:t>
            </a:r>
          </a:p>
          <a:p>
            <a:pPr lvl="1">
              <a:spcBef>
                <a:spcPct val="0"/>
              </a:spcBef>
              <a:spcAft>
                <a:spcPct val="0"/>
              </a:spcAft>
            </a:pPr>
            <a:endParaRPr lang="en-US" sz="2000" dirty="0" smtClean="0">
              <a:cs typeface="Arial" charset="0"/>
            </a:endParaRPr>
          </a:p>
          <a:p>
            <a:pPr lvl="1">
              <a:spcBef>
                <a:spcPct val="0"/>
              </a:spcBef>
              <a:spcAft>
                <a:spcPct val="0"/>
              </a:spcAft>
            </a:pPr>
            <a:r>
              <a:rPr lang="en-US" sz="2000" dirty="0" smtClean="0">
                <a:cs typeface="Arial" charset="0"/>
              </a:rPr>
              <a:t>Data is split into buckets based on the hash value of the column of the incoming data.</a:t>
            </a:r>
          </a:p>
          <a:p>
            <a:pPr lvl="1">
              <a:spcBef>
                <a:spcPct val="0"/>
              </a:spcBef>
              <a:spcAft>
                <a:spcPct val="0"/>
              </a:spcAft>
            </a:pPr>
            <a:endParaRPr lang="en-US" sz="2000" dirty="0" smtClean="0">
              <a:cs typeface="Arial" charset="0"/>
            </a:endParaRPr>
          </a:p>
          <a:p>
            <a:pPr lvl="1">
              <a:spcBef>
                <a:spcPct val="0"/>
              </a:spcBef>
              <a:spcAft>
                <a:spcPct val="0"/>
              </a:spcAft>
            </a:pPr>
            <a:r>
              <a:rPr lang="en-US" sz="2000" dirty="0" smtClean="0">
                <a:cs typeface="Arial" charset="0"/>
              </a:rPr>
              <a:t>Intended to produce an even distribution of rows across n buckets.</a:t>
            </a:r>
          </a:p>
          <a:p>
            <a:pPr lvl="1">
              <a:spcBef>
                <a:spcPct val="0"/>
              </a:spcBef>
              <a:spcAft>
                <a:spcPct val="0"/>
              </a:spcAft>
            </a:pPr>
            <a:endParaRPr lang="en-US" sz="2000" dirty="0" smtClean="0">
              <a:cs typeface="Arial" charset="0"/>
            </a:endParaRPr>
          </a:p>
          <a:p>
            <a:pPr lvl="1">
              <a:spcBef>
                <a:spcPct val="0"/>
              </a:spcBef>
              <a:spcAft>
                <a:spcPct val="0"/>
              </a:spcAft>
            </a:pPr>
            <a:r>
              <a:rPr lang="en-US" sz="2000" dirty="0" smtClean="0">
                <a:cs typeface="Arial" charset="0"/>
              </a:rPr>
              <a:t>Useful for jobs which need to ‘sample’ data from the table.</a:t>
            </a:r>
          </a:p>
          <a:p>
            <a:pPr marL="914400" lvl="2" indent="-228600">
              <a:spcBef>
                <a:spcPct val="0"/>
              </a:spcBef>
              <a:spcAft>
                <a:spcPct val="0"/>
              </a:spcAft>
              <a:buFont typeface="Wingdings" pitchFamily="2" charset="2"/>
              <a:buChar char="§"/>
            </a:pPr>
            <a:r>
              <a:rPr lang="en-US" dirty="0">
                <a:latin typeface="Arial" charset="0"/>
              </a:rPr>
              <a:t>Jobs which just work on a ‘random’ portion of the data</a:t>
            </a:r>
          </a:p>
        </p:txBody>
      </p:sp>
    </p:spTree>
    <p:extLst>
      <p:ext uri="{BB962C8B-B14F-4D97-AF65-F5344CB8AC3E}">
        <p14:creationId xmlns:p14="http://schemas.microsoft.com/office/powerpoint/2010/main" val="1061161564"/>
      </p:ext>
    </p:extLst>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677" y="298133"/>
            <a:ext cx="8224837" cy="492443"/>
          </a:xfrm>
        </p:spPr>
        <p:txBody>
          <a:bodyPr/>
          <a:lstStyle/>
          <a:p>
            <a:r>
              <a:rPr lang="en-US" dirty="0">
                <a:latin typeface="Arial" charset="0"/>
              </a:rPr>
              <a:t>What is Bucketing?</a:t>
            </a:r>
            <a:endParaRPr lang="en-US" dirty="0"/>
          </a:p>
        </p:txBody>
      </p:sp>
      <p:sp>
        <p:nvSpPr>
          <p:cNvPr id="3" name="Text Placeholder 2"/>
          <p:cNvSpPr>
            <a:spLocks noGrp="1"/>
          </p:cNvSpPr>
          <p:nvPr>
            <p:ph type="body" sz="quarter" idx="10"/>
          </p:nvPr>
        </p:nvSpPr>
        <p:spPr>
          <a:xfrm>
            <a:off x="389572" y="996315"/>
            <a:ext cx="8224838" cy="5262979"/>
          </a:xfrm>
        </p:spPr>
        <p:txBody>
          <a:bodyPr/>
          <a:lstStyle/>
          <a:p>
            <a:r>
              <a:rPr lang="en-US" b="1" u="sng" dirty="0"/>
              <a:t>Buckets(or Clusters):</a:t>
            </a:r>
            <a:endParaRPr lang="en-US" dirty="0"/>
          </a:p>
          <a:p>
            <a:r>
              <a:rPr lang="en-US" dirty="0"/>
              <a:t>Tables/Partitions can be further subdivided into Clusters or Buckets.</a:t>
            </a:r>
          </a:p>
          <a:p>
            <a:r>
              <a:rPr lang="en-US" dirty="0"/>
              <a:t>Data in each partition may in turn be divided into Buckets based on the value of a hash function of some column of the Table.</a:t>
            </a:r>
          </a:p>
          <a:p>
            <a:r>
              <a:rPr lang="en-US" dirty="0"/>
              <a:t> For example the page_views table may be bucketed by userid, which is one of the columns, other than the partitions columns, of the page_view table.</a:t>
            </a:r>
          </a:p>
          <a:p>
            <a:r>
              <a:rPr lang="en-US" dirty="0"/>
              <a:t>Bucketing is helpful for 2 reasons</a:t>
            </a:r>
          </a:p>
          <a:p>
            <a:r>
              <a:rPr lang="en-US" dirty="0"/>
              <a:t>•Enables more efficient queries</a:t>
            </a:r>
          </a:p>
          <a:p>
            <a:r>
              <a:rPr lang="en-US" dirty="0"/>
              <a:t>•Makes sampling more efficient</a:t>
            </a:r>
          </a:p>
          <a:p>
            <a:r>
              <a:rPr lang="en-US" dirty="0"/>
              <a:t>•Hash(column) MOD(number of buckets) –evenly distributed</a:t>
            </a:r>
          </a:p>
          <a:p>
            <a:r>
              <a:rPr lang="en-US" dirty="0"/>
              <a:t/>
            </a:r>
            <a:br>
              <a:rPr lang="en-US" dirty="0"/>
            </a:br>
            <a:endParaRPr lang="en-US" dirty="0"/>
          </a:p>
          <a:p>
            <a:r>
              <a:rPr lang="en-US" b="1" u="sng" dirty="0"/>
              <a:t>Code:</a:t>
            </a:r>
            <a:endParaRPr lang="en-US" dirty="0"/>
          </a:p>
          <a:p>
            <a:r>
              <a:rPr lang="en-US" b="1" dirty="0"/>
              <a:t>CREATE TABLE </a:t>
            </a:r>
            <a:r>
              <a:rPr lang="en-US" dirty="0"/>
              <a:t>students_bucket(name STRING,id INT,college</a:t>
            </a:r>
            <a:r>
              <a:rPr lang="en-US" dirty="0"/>
              <a:t> STRING) PARTITIONED BY(country STRING) CLUSTERED BY (college) INTO 4 BUCKETS ROW FORMAT DELIMITED FIELDS TERMINATED BY ‘\t’ </a:t>
            </a:r>
            <a:r>
              <a:rPr lang="en-US" dirty="0" smtClean="0"/>
              <a:t>;</a:t>
            </a:r>
            <a:r>
              <a:rPr lang="en-US" dirty="0"/>
              <a:t/>
            </a:r>
            <a:br>
              <a:rPr lang="en-US" dirty="0"/>
            </a:br>
            <a:endParaRPr lang="en-US" dirty="0"/>
          </a:p>
          <a:p>
            <a:r>
              <a:rPr lang="en-US" dirty="0"/>
              <a:t>set hive.enforce.bucketing=true;</a:t>
            </a:r>
          </a:p>
          <a:p>
            <a:endParaRPr lang="en-US" dirty="0"/>
          </a:p>
        </p:txBody>
      </p:sp>
    </p:spTree>
    <p:extLst>
      <p:ext uri="{BB962C8B-B14F-4D97-AF65-F5344CB8AC3E}">
        <p14:creationId xmlns:p14="http://schemas.microsoft.com/office/powerpoint/2010/main" val="89461866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p:cNvSpPr>
            <a:spLocks noGrp="1"/>
          </p:cNvSpPr>
          <p:nvPr>
            <p:ph type="title"/>
          </p:nvPr>
        </p:nvSpPr>
        <p:spPr>
          <a:xfrm>
            <a:off x="1377387" y="231494"/>
            <a:ext cx="7466576" cy="1003433"/>
          </a:xfrm>
        </p:spPr>
        <p:txBody>
          <a:bodyPr/>
          <a:lstStyle/>
          <a:p>
            <a:r>
              <a:rPr sz="2800" dirty="0" smtClean="0">
                <a:latin typeface="Arial" charset="0"/>
              </a:rPr>
              <a:t>Creating a bucketed table</a:t>
            </a:r>
          </a:p>
        </p:txBody>
      </p:sp>
      <p:sp>
        <p:nvSpPr>
          <p:cNvPr id="95235" name="Text Placeholder 2"/>
          <p:cNvSpPr>
            <a:spLocks noGrp="1"/>
          </p:cNvSpPr>
          <p:nvPr>
            <p:ph type="body" sz="quarter" idx="10"/>
          </p:nvPr>
        </p:nvSpPr>
        <p:spPr>
          <a:xfrm>
            <a:off x="578735" y="1203036"/>
            <a:ext cx="7708516" cy="307777"/>
          </a:xfrm>
        </p:spPr>
        <p:txBody>
          <a:bodyPr/>
          <a:lstStyle/>
          <a:p>
            <a:pPr lvl="1">
              <a:spcBef>
                <a:spcPct val="0"/>
              </a:spcBef>
              <a:spcAft>
                <a:spcPct val="0"/>
              </a:spcAft>
            </a:pPr>
            <a:r>
              <a:rPr lang="en-US" sz="2000" dirty="0">
                <a:cs typeface="Arial" charset="0"/>
              </a:rPr>
              <a:t>Syntax to create a bucketed table</a:t>
            </a:r>
          </a:p>
        </p:txBody>
      </p:sp>
      <p:sp>
        <p:nvSpPr>
          <p:cNvPr id="4" name="Rounded Rectangle 3"/>
          <p:cNvSpPr/>
          <p:nvPr/>
        </p:nvSpPr>
        <p:spPr>
          <a:xfrm>
            <a:off x="557071" y="1812515"/>
            <a:ext cx="7335154" cy="956602"/>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defRPr/>
            </a:pPr>
            <a:r>
              <a:rPr lang="en-US" b="1" dirty="0">
                <a:solidFill>
                  <a:schemeClr val="tx1"/>
                </a:solidFill>
              </a:rPr>
              <a:t>CREATE  TABLE  </a:t>
            </a:r>
            <a:r>
              <a:rPr lang="en-US" dirty="0">
                <a:solidFill>
                  <a:schemeClr val="tx1"/>
                </a:solidFill>
              </a:rPr>
              <a:t>t (col_spec)</a:t>
            </a:r>
          </a:p>
          <a:p>
            <a:pPr>
              <a:defRPr/>
            </a:pPr>
            <a:r>
              <a:rPr lang="en-US" b="1" dirty="0">
                <a:solidFill>
                  <a:schemeClr val="tx1"/>
                </a:solidFill>
              </a:rPr>
              <a:t>CLUSTERED  BY  </a:t>
            </a:r>
            <a:r>
              <a:rPr lang="en-US" dirty="0">
                <a:solidFill>
                  <a:schemeClr val="tx1"/>
                </a:solidFill>
              </a:rPr>
              <a:t>(col)  </a:t>
            </a:r>
            <a:r>
              <a:rPr lang="en-US" b="1" dirty="0">
                <a:solidFill>
                  <a:schemeClr val="tx1"/>
                </a:solidFill>
              </a:rPr>
              <a:t>INTO</a:t>
            </a:r>
            <a:r>
              <a:rPr lang="en-US" dirty="0">
                <a:solidFill>
                  <a:schemeClr val="tx1"/>
                </a:solidFill>
              </a:rPr>
              <a:t>  n</a:t>
            </a:r>
            <a:r>
              <a:rPr lang="en-US" i="1" dirty="0">
                <a:solidFill>
                  <a:schemeClr val="tx1"/>
                </a:solidFill>
              </a:rPr>
              <a:t>  </a:t>
            </a:r>
            <a:r>
              <a:rPr lang="en-US" b="1" dirty="0">
                <a:solidFill>
                  <a:schemeClr val="tx1"/>
                </a:solidFill>
              </a:rPr>
              <a:t>BUCKETS</a:t>
            </a:r>
            <a:endParaRPr lang="en-US" b="1" dirty="0">
              <a:solidFill>
                <a:schemeClr val="tx1"/>
              </a:solidFill>
              <a:latin typeface="Monotype Corsiva" pitchFamily="66" charset="0"/>
            </a:endParaRPr>
          </a:p>
        </p:txBody>
      </p:sp>
    </p:spTree>
    <p:extLst>
      <p:ext uri="{BB962C8B-B14F-4D97-AF65-F5344CB8AC3E}">
        <p14:creationId xmlns:p14="http://schemas.microsoft.com/office/powerpoint/2010/main" val="564763891"/>
      </p:ext>
    </p:extLst>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p:cNvSpPr>
            <a:spLocks noGrp="1"/>
          </p:cNvSpPr>
          <p:nvPr>
            <p:ph type="title"/>
          </p:nvPr>
        </p:nvSpPr>
        <p:spPr>
          <a:xfrm>
            <a:off x="1388962" y="231494"/>
            <a:ext cx="7455001" cy="1019199"/>
          </a:xfrm>
        </p:spPr>
        <p:txBody>
          <a:bodyPr/>
          <a:lstStyle/>
          <a:p>
            <a:r>
              <a:rPr sz="2800" dirty="0" smtClean="0">
                <a:latin typeface="Arial" charset="0"/>
              </a:rPr>
              <a:t>Inserting data into the bucketed table</a:t>
            </a:r>
          </a:p>
        </p:txBody>
      </p:sp>
      <p:sp>
        <p:nvSpPr>
          <p:cNvPr id="96259" name="Text Placeholder 2"/>
          <p:cNvSpPr>
            <a:spLocks noGrp="1"/>
          </p:cNvSpPr>
          <p:nvPr>
            <p:ph type="body" sz="quarter" idx="10"/>
          </p:nvPr>
        </p:nvSpPr>
        <p:spPr>
          <a:xfrm>
            <a:off x="591000" y="1191260"/>
            <a:ext cx="8290673" cy="892552"/>
          </a:xfrm>
        </p:spPr>
        <p:txBody>
          <a:bodyPr/>
          <a:lstStyle/>
          <a:p>
            <a:pPr lvl="1">
              <a:spcBef>
                <a:spcPct val="0"/>
              </a:spcBef>
              <a:spcAft>
                <a:spcPct val="0"/>
              </a:spcAft>
            </a:pPr>
            <a:r>
              <a:rPr lang="en-US" sz="2000" dirty="0" smtClean="0">
                <a:cs typeface="Arial" charset="0"/>
              </a:rPr>
              <a:t>To insert data into the bucketed column, first insert it into a ‘helper’ table  (with no bucketing) and then fire the following commands</a:t>
            </a:r>
          </a:p>
          <a:p>
            <a:pPr>
              <a:spcBef>
                <a:spcPct val="0"/>
              </a:spcBef>
              <a:spcAft>
                <a:spcPct val="0"/>
              </a:spcAft>
            </a:pPr>
            <a:endParaRPr dirty="0" smtClean="0">
              <a:latin typeface="Arial" charset="0"/>
              <a:cs typeface="Arial" charset="0"/>
            </a:endParaRPr>
          </a:p>
        </p:txBody>
      </p:sp>
      <p:sp>
        <p:nvSpPr>
          <p:cNvPr id="4" name="Rounded Rectangle 3"/>
          <p:cNvSpPr/>
          <p:nvPr/>
        </p:nvSpPr>
        <p:spPr>
          <a:xfrm>
            <a:off x="578734" y="2169560"/>
            <a:ext cx="7889112" cy="1974245"/>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defRPr/>
            </a:pPr>
            <a:r>
              <a:rPr lang="en-US" dirty="0">
                <a:solidFill>
                  <a:schemeClr val="tx1"/>
                </a:solidFill>
              </a:rPr>
              <a:t>hive&gt;</a:t>
            </a:r>
            <a:r>
              <a:rPr lang="en-US" b="1" dirty="0">
                <a:solidFill>
                  <a:schemeClr val="tx1"/>
                </a:solidFill>
              </a:rPr>
              <a:t>SET </a:t>
            </a:r>
            <a:r>
              <a:rPr lang="en-US" dirty="0">
                <a:solidFill>
                  <a:schemeClr val="tx1"/>
                </a:solidFill>
              </a:rPr>
              <a:t> </a:t>
            </a:r>
            <a:r>
              <a:rPr lang="en-US" dirty="0" smtClean="0">
                <a:solidFill>
                  <a:schemeClr val="tx1"/>
                </a:solidFill>
              </a:rPr>
              <a:t>mapred.reduce.tasks</a:t>
            </a:r>
            <a:r>
              <a:rPr lang="en-US" dirty="0" smtClean="0">
                <a:solidFill>
                  <a:schemeClr val="tx1"/>
                </a:solidFill>
                <a:latin typeface="Monotype Corsiva" pitchFamily="66" charset="0"/>
              </a:rPr>
              <a:t>=( </a:t>
            </a:r>
            <a:r>
              <a:rPr lang="en-US" dirty="0" smtClean="0">
                <a:solidFill>
                  <a:schemeClr val="tx1"/>
                </a:solidFill>
              </a:rPr>
              <a:t>number-of-buckets</a:t>
            </a:r>
            <a:r>
              <a:rPr lang="en-US" dirty="0">
                <a:solidFill>
                  <a:schemeClr val="tx1"/>
                </a:solidFill>
              </a:rPr>
              <a:t>)</a:t>
            </a:r>
          </a:p>
          <a:p>
            <a:pPr>
              <a:defRPr/>
            </a:pPr>
            <a:r>
              <a:rPr lang="en-US" dirty="0">
                <a:solidFill>
                  <a:schemeClr val="tx1"/>
                </a:solidFill>
              </a:rPr>
              <a:t>hive&gt;</a:t>
            </a:r>
            <a:r>
              <a:rPr lang="en-US" b="1" dirty="0">
                <a:solidFill>
                  <a:schemeClr val="tx1"/>
                </a:solidFill>
              </a:rPr>
              <a:t>SET </a:t>
            </a:r>
            <a:r>
              <a:rPr lang="en-US" dirty="0">
                <a:solidFill>
                  <a:schemeClr val="tx1"/>
                </a:solidFill>
              </a:rPr>
              <a:t> hive.enforce.bucketing=true;</a:t>
            </a:r>
          </a:p>
          <a:p>
            <a:pPr>
              <a:defRPr/>
            </a:pPr>
            <a:r>
              <a:rPr lang="en-US" dirty="0">
                <a:solidFill>
                  <a:schemeClr val="tx1"/>
                </a:solidFill>
              </a:rPr>
              <a:t>hive&gt;I</a:t>
            </a:r>
            <a:r>
              <a:rPr lang="en-US" b="1" dirty="0">
                <a:solidFill>
                  <a:schemeClr val="tx1"/>
                </a:solidFill>
              </a:rPr>
              <a:t>NSERT  OVERWRITE  TABLE </a:t>
            </a:r>
            <a:r>
              <a:rPr lang="en-US" dirty="0">
                <a:solidFill>
                  <a:schemeClr val="tx1"/>
                </a:solidFill>
              </a:rPr>
              <a:t>target_bucketed_table</a:t>
            </a:r>
          </a:p>
          <a:p>
            <a:pPr>
              <a:defRPr/>
            </a:pPr>
            <a:r>
              <a:rPr lang="en-US" b="1" dirty="0">
                <a:solidFill>
                  <a:schemeClr val="tx1"/>
                </a:solidFill>
              </a:rPr>
              <a:t>SELECT </a:t>
            </a:r>
            <a:r>
              <a:rPr lang="en-US" dirty="0">
                <a:solidFill>
                  <a:schemeClr val="tx1"/>
                </a:solidFill>
              </a:rPr>
              <a:t> *  </a:t>
            </a:r>
            <a:r>
              <a:rPr lang="en-US" b="1" dirty="0">
                <a:solidFill>
                  <a:schemeClr val="tx1"/>
                </a:solidFill>
              </a:rPr>
              <a:t>FROM  </a:t>
            </a:r>
            <a:r>
              <a:rPr lang="en-US" dirty="0">
                <a:solidFill>
                  <a:schemeClr val="tx1"/>
                </a:solidFill>
              </a:rPr>
              <a:t>helper_table;</a:t>
            </a:r>
            <a:endParaRPr lang="en-US" dirty="0">
              <a:solidFill>
                <a:schemeClr val="tx1"/>
              </a:solidFill>
              <a:latin typeface="Monotype Corsiva" pitchFamily="66" charset="0"/>
            </a:endParaRPr>
          </a:p>
        </p:txBody>
      </p:sp>
    </p:spTree>
    <p:extLst>
      <p:ext uri="{BB962C8B-B14F-4D97-AF65-F5344CB8AC3E}">
        <p14:creationId xmlns:p14="http://schemas.microsoft.com/office/powerpoint/2010/main" val="4219199555"/>
      </p:ext>
    </p:extLst>
  </p:cSld>
  <p:clrMapOvr>
    <a:masterClrMapping/>
  </p:clrMapOv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1"/>
          <p:cNvSpPr>
            <a:spLocks noGrp="1"/>
          </p:cNvSpPr>
          <p:nvPr>
            <p:ph type="title"/>
          </p:nvPr>
        </p:nvSpPr>
        <p:spPr>
          <a:xfrm>
            <a:off x="1388962" y="231494"/>
            <a:ext cx="7455001" cy="987669"/>
          </a:xfrm>
        </p:spPr>
        <p:txBody>
          <a:bodyPr/>
          <a:lstStyle/>
          <a:p>
            <a:r>
              <a:rPr sz="2800" dirty="0" smtClean="0">
                <a:latin typeface="Arial" charset="0"/>
              </a:rPr>
              <a:t>Inserting data into the bucketed table (cont’d)</a:t>
            </a:r>
          </a:p>
        </p:txBody>
      </p:sp>
      <p:sp>
        <p:nvSpPr>
          <p:cNvPr id="97283" name="Text Placeholder 2"/>
          <p:cNvSpPr>
            <a:spLocks noGrp="1"/>
          </p:cNvSpPr>
          <p:nvPr>
            <p:ph type="body" sz="quarter" idx="10"/>
          </p:nvPr>
        </p:nvSpPr>
        <p:spPr>
          <a:xfrm>
            <a:off x="575646" y="1187471"/>
            <a:ext cx="8306088" cy="615553"/>
          </a:xfrm>
        </p:spPr>
        <p:txBody>
          <a:bodyPr/>
          <a:lstStyle/>
          <a:p>
            <a:pPr lvl="1">
              <a:spcBef>
                <a:spcPct val="0"/>
              </a:spcBef>
              <a:spcAft>
                <a:spcPct val="0"/>
              </a:spcAft>
            </a:pPr>
            <a:r>
              <a:rPr lang="en-US" sz="2000" dirty="0" smtClean="0">
                <a:cs typeface="Arial" charset="0"/>
              </a:rPr>
              <a:t>Hive implements bucketing by running </a:t>
            </a:r>
            <a:r>
              <a:rPr lang="en-US" sz="2000" dirty="0" err="1" smtClean="0">
                <a:cs typeface="Arial" charset="0"/>
              </a:rPr>
              <a:t>mapReduce</a:t>
            </a:r>
            <a:r>
              <a:rPr lang="en-US" sz="2000" dirty="0" smtClean="0">
                <a:cs typeface="Arial" charset="0"/>
              </a:rPr>
              <a:t> job on the data in the helper table.</a:t>
            </a:r>
            <a:endParaRPr lang="en-US" sz="2000" dirty="0">
              <a:cs typeface="Arial" charset="0"/>
            </a:endParaRPr>
          </a:p>
        </p:txBody>
      </p:sp>
      <p:pic>
        <p:nvPicPr>
          <p:cNvPr id="97284" name="Picture 4"/>
          <p:cNvPicPr>
            <a:picLocks noChangeAspect="1" noChangeArrowheads="1"/>
          </p:cNvPicPr>
          <p:nvPr/>
        </p:nvPicPr>
        <p:blipFill>
          <a:blip r:embed="rId2"/>
          <a:srcRect/>
          <a:stretch>
            <a:fillRect/>
          </a:stretch>
        </p:blipFill>
        <p:spPr bwMode="auto">
          <a:xfrm>
            <a:off x="578733" y="2017956"/>
            <a:ext cx="8021258" cy="4057650"/>
          </a:xfrm>
          <a:prstGeom prst="rect">
            <a:avLst/>
          </a:prstGeom>
          <a:noFill/>
          <a:ln w="9525">
            <a:noFill/>
            <a:miter lim="800000"/>
            <a:headEnd/>
            <a:tailEnd/>
          </a:ln>
        </p:spPr>
      </p:pic>
    </p:spTree>
    <p:extLst>
      <p:ext uri="{BB962C8B-B14F-4D97-AF65-F5344CB8AC3E}">
        <p14:creationId xmlns:p14="http://schemas.microsoft.com/office/powerpoint/2010/main" val="611971702"/>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TechM_PPT_Template_June2013">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0CB50A625C08A4E8BBFFC168B2DA761" ma:contentTypeVersion="13" ma:contentTypeDescription="Create a new document." ma:contentTypeScope="" ma:versionID="f355b282d682e5201a65e842ed20f578">
  <xsd:schema xmlns:xsd="http://www.w3.org/2001/XMLSchema" xmlns:xs="http://www.w3.org/2001/XMLSchema" xmlns:p="http://schemas.microsoft.com/office/2006/metadata/properties" xmlns:ns1="http://schemas.microsoft.com/sharepoint/v3" xmlns:ns2="fcfb129d-2c4d-4bcd-afb5-a92980dfa96d" xmlns:ns3="b6ae8028-3361-4878-ad09-deb2e128b95c" targetNamespace="http://schemas.microsoft.com/office/2006/metadata/properties" ma:root="true" ma:fieldsID="75fa229888f2f301f6c65558965486ae" ns1:_="" ns2:_="" ns3:_="">
    <xsd:import namespace="http://schemas.microsoft.com/sharepoint/v3"/>
    <xsd:import namespace="fcfb129d-2c4d-4bcd-afb5-a92980dfa96d"/>
    <xsd:import namespace="b6ae8028-3361-4878-ad09-deb2e128b95c"/>
    <xsd:element name="properties">
      <xsd:complexType>
        <xsd:sequence>
          <xsd:element name="documentManagement">
            <xsd:complexType>
              <xsd:all>
                <xsd:element ref="ns2:Document_x0020_Sub_x0020_Classification" minOccurs="0"/>
                <xsd:element ref="ns2:Document_x0020_Classification"/>
                <xsd:element ref="ns2:Service_x0020_Offering" minOccurs="0"/>
                <xsd:element ref="ns2:Service_x0020_Line" minOccurs="0"/>
                <xsd:element ref="ns2:Technology" minOccurs="0"/>
                <xsd:element ref="ns2:Domain" minOccurs="0"/>
                <xsd:element ref="ns3:Asset_x0020_Type" minOccurs="0"/>
                <xsd:element ref="ns3:Folder" minOccurs="0"/>
                <xsd:element ref="ns3:Subfolder" minOccurs="0"/>
                <xsd:element ref="ns1:AverageRating" minOccurs="0"/>
                <xsd:element ref="ns1:Rating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18" nillable="true" ma:displayName="Rating (0-5)" ma:decimals="2" ma:description="Average value of all the ratings that have been submitted" ma:internalName="Rating_x0020__x0028_0_x002d_5_x0029_" ma:readOnly="true">
      <xsd:simpleType>
        <xsd:restriction base="dms:Number"/>
      </xsd:simpleType>
    </xsd:element>
    <xsd:element name="RatingCount" ma:index="19" nillable="true" ma:displayName="Number of Ratings" ma:decimals="0" ma:description="Number of ratings submitted" ma:internalName="Number_x0020_of_x0020_Ratings"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fcfb129d-2c4d-4bcd-afb5-a92980dfa96d" elementFormDefault="qualified">
    <xsd:import namespace="http://schemas.microsoft.com/office/2006/documentManagement/types"/>
    <xsd:import namespace="http://schemas.microsoft.com/office/infopath/2007/PartnerControls"/>
    <xsd:element name="Document_x0020_Sub_x0020_Classification" ma:index="3" nillable="true" ma:displayName="Document Classification" ma:default="Delivery" ma:format="Dropdown" ma:internalName="Document_x0020_Sub_x0020_Classification">
      <xsd:simpleType>
        <xsd:restriction base="dms:Choice">
          <xsd:enumeration value="Delivery"/>
          <xsd:enumeration value="Sales &amp; Presales"/>
          <xsd:enumeration value="Process and Service Offering"/>
          <xsd:enumeration value="Alliances"/>
          <xsd:enumeration value="Operations"/>
        </xsd:restriction>
      </xsd:simpleType>
    </xsd:element>
    <xsd:element name="Document_x0020_Classification" ma:index="4" ma:displayName="Document Sub Classification" ma:format="Dropdown" ma:internalName="Document_x0020_Classification">
      <xsd:simpleType>
        <xsd:restriction base="dms:Choice">
          <xsd:enumeration value="Alliance info"/>
          <xsd:enumeration value="Architecture Docs"/>
          <xsd:enumeration value="Articles"/>
          <xsd:enumeration value="Best Practices"/>
          <xsd:enumeration value="Brochures"/>
          <xsd:enumeration value="Case Studies"/>
          <xsd:enumeration value="Contact List"/>
          <xsd:enumeration value="Customer Info"/>
          <xsd:enumeration value="Film"/>
          <xsd:enumeration value="Images"/>
          <xsd:enumeration value="Newsletter"/>
          <xsd:enumeration value="POCs"/>
          <xsd:enumeration value="Practice PPTs"/>
          <xsd:enumeration value="PreSales Kit"/>
          <xsd:enumeration value="Presentations"/>
          <xsd:enumeration value="Process Collateral"/>
          <xsd:enumeration value="Posters"/>
          <xsd:enumeration value="Profiles"/>
          <xsd:enumeration value="Questionnaire"/>
          <xsd:enumeration value="Reviews"/>
          <xsd:enumeration value="Reports"/>
          <xsd:enumeration value="RFP / Proposals / RFIs"/>
          <xsd:enumeration value="Sales Brochures"/>
          <xsd:enumeration value="SO Collateral"/>
          <xsd:enumeration value="Survey Results"/>
          <xsd:enumeration value="Technical Papers"/>
          <xsd:enumeration value="Templates"/>
          <xsd:enumeration value="White Papers"/>
          <xsd:enumeration value="Others"/>
        </xsd:restriction>
      </xsd:simpleType>
    </xsd:element>
    <xsd:element name="Service_x0020_Offering" ma:index="5" nillable="true" ma:displayName="Service Offering" ma:default="NA" ma:format="Dropdown" ma:internalName="Service_x0020_Offering">
      <xsd:simpleType>
        <xsd:restriction base="dms:Choice">
          <xsd:enumeration value="NA"/>
          <xsd:enumeration value="Aero Manufacturing"/>
          <xsd:enumeration value="Aero Structures"/>
          <xsd:enumeration value="Aero Systems"/>
          <xsd:enumeration value="Airline MRO Solutions"/>
          <xsd:enumeration value="Airlines and Travel services"/>
          <xsd:enumeration value="Airport Solutions"/>
          <xsd:enumeration value="Application Transition/Transformation Solutions"/>
          <xsd:enumeration value="Automotive Electronics"/>
          <xsd:enumeration value="Avionics Solutions for Aerospace &amp; Defense"/>
          <xsd:enumeration value="BI / DW Lifecycle Consulting"/>
          <xsd:enumeration value="BI / DW Technology Services (COE)"/>
          <xsd:enumeration value="BI / DW Testing, Maintenance and Support"/>
          <xsd:enumeration value="BPO Services"/>
          <xsd:enumeration value="Business Analytics"/>
          <xsd:enumeration value="Business Process Management  Solutions"/>
          <xsd:enumeration value="Business Process Re-engineering"/>
          <xsd:enumeration value="Central Banking Solutions"/>
          <xsd:enumeration value="Cloud computing  - new biz model, novel solutions"/>
          <xsd:enumeration value="CoE (Aerospace &amp; Defence)"/>
          <xsd:enumeration value="Communication enabled business process and applications(UC services &amp; Apps, Soln Arch)"/>
          <xsd:enumeration value="Consumer Lending"/>
          <xsd:enumeration value="Core Banking Solutions"/>
          <xsd:enumeration value="Corporate Performance Management"/>
          <xsd:enumeration value="CPG Solutions"/>
          <xsd:enumeration value="Custom &amp; Composite Applications Development using Oracle Middleware"/>
          <xsd:enumeration value="Customer Relationship Management  Solutions"/>
          <xsd:enumeration value="Data and Metadata Management Services"/>
          <xsd:enumeration value="DBA Services - DB2, Informix, Progress"/>
          <xsd:enumeration value="DBA Services - Oracle"/>
          <xsd:enumeration value="DBA Services - SQL Server, Sybase, Ingres"/>
          <xsd:enumeration value="DBA Services - Teradata"/>
          <xsd:enumeration value="Digital Convergence – IP/patent based Components"/>
          <xsd:enumeration value="eHealth"/>
          <xsd:enumeration value="Emergency Management (108)"/>
          <xsd:enumeration value="Emerging Network Management Solution"/>
          <xsd:enumeration value="Emerging Technologies and Rich Internet Applications"/>
          <xsd:enumeration value="Enterprise Application Integration Solutions"/>
          <xsd:enumeration value="Enterprise Architecture and SOA"/>
          <xsd:enumeration value="Enterprise Content Management Solutions"/>
          <xsd:enumeration value="Enterprise Risk Management"/>
          <xsd:enumeration value="EPM Solutions"/>
          <xsd:enumeration value="FUTURUS"/>
          <xsd:enumeration value="Gov E Services"/>
          <xsd:enumeration value="Governance, Compliance &amp; Risk Management (GRC) Implementation"/>
          <xsd:enumeration value="Health Insurance Solutions"/>
          <xsd:enumeration value="Hospital Information Systems"/>
          <xsd:enumeration value="Industrial &amp; defense Electronics"/>
          <xsd:enumeration value="Infrastructure Applications and Tools"/>
          <xsd:enumeration value="Infrastructure Enterprise Systems"/>
          <xsd:enumeration value="Infrastructure integration solutions"/>
          <xsd:enumeration value="Integrated Testing Solutions"/>
          <xsd:enumeration value="IT Quality Consulting"/>
          <xsd:enumeration value="IT Tooling Center of Excellence"/>
          <xsd:enumeration value="ITSM Consulting"/>
          <xsd:enumeration value="Java &amp; Open Source Solutions"/>
          <xsd:enumeration value="JDE Applications  Maintenance &amp; Support"/>
          <xsd:enumeration value="JDE Applications Custom Development"/>
          <xsd:enumeration value="JDE Applications Implementation"/>
          <xsd:enumeration value="JDE Applications Upgrade"/>
          <xsd:enumeration value="Lean &amp; 6 Sigma Consulting"/>
          <xsd:enumeration value="Life Insurance Solutions"/>
          <xsd:enumeration value="Life Sciences R&amp;D Solutions"/>
          <xsd:enumeration value="LS - Manufacturing and Supply Chain Solutions"/>
          <xsd:enumeration value="LS Sales and Marketing Solutions"/>
          <xsd:enumeration value="Mainframe Solutions"/>
          <xsd:enumeration value="Managed Services"/>
          <xsd:enumeration value="Manufacturing &amp; Sourcing"/>
          <xsd:enumeration value="Manufacturing Operations and Consulting Solutions"/>
          <xsd:enumeration value="Mechanical Structures"/>
          <xsd:enumeration value="Mechanical Systems"/>
          <xsd:enumeration value="Media analytics and IT solutions - advertising, online behavior"/>
          <xsd:enumeration value="Media publishing solutions - DAM/DRM, CDN (ingestion, conversion, repurposing and distribution)"/>
          <xsd:enumeration value="Media service provider solutions"/>
          <xsd:enumeration value="Microsoft Platform Solutions"/>
          <xsd:enumeration value="Mobility Solutions"/>
          <xsd:enumeration value="MTCA-Microsoft Technical Consulting &amp; Alliance"/>
          <xsd:enumeration value="Networking platforms and solutions"/>
          <xsd:enumeration value="O&amp;G Midstream, Refining &amp; Trading Solutions"/>
          <xsd:enumeration value="Oil &amp; GAS Upstream Solutions"/>
          <xsd:enumeration value="Oil and Gas Downstream Marketing and Retail"/>
          <xsd:enumeration value="Oracle 360 Commerce Implementation"/>
          <xsd:enumeration value="Oracle Content Management Services"/>
          <xsd:enumeration value="Oracle Ebusiness Applications Maintenance &amp; Support"/>
          <xsd:enumeration value="Oracle Ebusiness Custom Development"/>
          <xsd:enumeration value="Oracle Ebusiness Implementation"/>
          <xsd:enumeration value="Oracle Ebusiness Upgrade"/>
          <xsd:enumeration value="Oracle Identity and Access Management Services"/>
          <xsd:enumeration value="Oracle Master Data Management (MDM)"/>
          <xsd:enumeration value="Oracle Portal Services"/>
          <xsd:enumeration value="Oracle Retek Implementation"/>
          <xsd:enumeration value="Payments &amp; Cards"/>
          <xsd:enumeration value="PeopleSoft Applications Custom Development"/>
          <xsd:enumeration value="PeopleSoft Applications Implementation"/>
          <xsd:enumeration value="PeopleSoft Applications Maintenance &amp; Support"/>
          <xsd:enumeration value="PeopleSoft Applications Upgrade"/>
          <xsd:enumeration value="PLM and EDI Solutions"/>
          <xsd:enumeration value="PMO  Consulting and ProgramManagement"/>
          <xsd:enumeration value="Point Solutions"/>
          <xsd:enumeration value="Property and Casualty Insurance Solutions"/>
          <xsd:enumeration value="Public Health Management (104)"/>
          <xsd:enumeration value="Requirement Management Consulting"/>
          <xsd:enumeration value="Retail Solutions"/>
          <xsd:enumeration value="SaaS for Manufacturing"/>
          <xsd:enumeration value="Sales and After Market solutions"/>
          <xsd:enumeration value="SAP ABAP Development and Enhacement Services"/>
          <xsd:enumeration value="SAP BASIS System Administration Services"/>
          <xsd:enumeration value="SAP Branding and Product Alliance Services"/>
          <xsd:enumeration value="SAP CoE and Innovation Services"/>
          <xsd:enumeration value="SAP End-To-End Implementation &amp; Roll Out Services"/>
          <xsd:enumeration value="SAP Financial &amp; Analytics Services"/>
          <xsd:enumeration value="SAP Human Capital Management Solutions"/>
          <xsd:enumeration value="SAP Knowledge Management &amp; Learning Services"/>
          <xsd:enumeration value="SAP Manufacturing &amp; Supply Chain Services"/>
          <xsd:enumeration value="SAP NetWeaver &amp; Integration Solutions"/>
          <xsd:enumeration value="SAP O2C &amp; CRM Services"/>
          <xsd:enumeration value="SAP Upgrade and AMS Services"/>
          <xsd:enumeration value="Semicon Analytics and IT solutions"/>
          <xsd:enumeration value="Semicon equipment engg services -- mechanical, electronics"/>
          <xsd:enumeration value="Semicon Manufacturing IT solutions"/>
          <xsd:enumeration value="Siebel Applications  Maintenance &amp; Support"/>
          <xsd:enumeration value="Siebel Applications Custom Development"/>
          <xsd:enumeration value="Siebel Applications Implementation"/>
          <xsd:enumeration value="Siebel Applications Upgrade"/>
          <xsd:enumeration value="Software Engineering Consulting"/>
          <xsd:enumeration value="Software product engg services for computing platforms (Apple, MS, Oracle, IBM)"/>
          <xsd:enumeration value="Software product engg services for network equipment, devices and appliances"/>
          <xsd:enumeration value="Software product engg services for Online &amp; Video games"/>
          <xsd:enumeration value="Solutions for Development Banks"/>
          <xsd:enumeration value="Solutions for Higher Education"/>
          <xsd:enumeration value="Solutions for Infrastructure and Real Estate"/>
          <xsd:enumeration value="Solutions for Logistics Service Providers"/>
          <xsd:enumeration value="Sourcing &amp; Asset (MES, LIMS, EAM) Management Solutions"/>
          <xsd:enumeration value="Sports OSS/BSS services"/>
          <xsd:enumeration value="STP and Asset Servicing"/>
          <xsd:enumeration value="Strategic IT Advisory Services"/>
          <xsd:enumeration value="Strategic Sourcing Consulting"/>
          <xsd:enumeration value="Stress, Fatigue &amp; Damage Tolerance"/>
          <xsd:enumeration value="Technical Publication Solutions"/>
          <xsd:enumeration value="Telecom Analytics and IT solutions"/>
          <xsd:enumeration value="Telecom BSS services"/>
          <xsd:enumeration value="Telecom Electronics"/>
          <xsd:enumeration value="Telecom OSS and NMS services"/>
          <xsd:enumeration value="Telecom SDP"/>
          <xsd:enumeration value="Testing Frameworks"/>
          <xsd:enumeration value="TOC Consulting"/>
          <xsd:enumeration value="User Experience Management Solutions"/>
          <xsd:enumeration value="Utilities Solutions Offerings"/>
          <xsd:enumeration value="Vendor Collaboration Solutions"/>
          <xsd:enumeration value="Vertical Solutions Frameworks"/>
          <xsd:enumeration value="VisionPLUS - Credit Processing"/>
        </xsd:restriction>
      </xsd:simpleType>
    </xsd:element>
    <xsd:element name="Service_x0020_Line" ma:index="6" nillable="true" ma:displayName="Service Line" ma:default="NA" ma:format="Dropdown" ma:internalName="Service_x0020_Line">
      <xsd:simpleType>
        <xsd:restriction base="dms:Choice">
          <xsd:enumeration value="NA"/>
          <xsd:enumeration value="Application Development and Maintenance (ADMS)"/>
          <xsd:enumeration value="Business Process Outsourcing"/>
          <xsd:enumeration value="Enterprise Business Solutions"/>
          <xsd:enumeration value="Integrated Engineering Services"/>
          <xsd:enumeration value="Infrastructure Management Services"/>
          <xsd:enumeration value="Vertical or Industry Native Solutions"/>
        </xsd:restriction>
      </xsd:simpleType>
    </xsd:element>
    <xsd:element name="Technology" ma:index="7" nillable="true" ma:displayName="Technology" ma:default="NA" ma:format="Dropdown" ma:internalName="Technology">
      <xsd:simpleType>
        <xsd:restriction base="dms:Choice">
          <xsd:enumeration value="NA"/>
          <xsd:enumeration value="Applcn Server Technologies"/>
          <xsd:enumeration value="Actuate"/>
          <xsd:enumeration value="Ariba"/>
          <xsd:enumeration value="Baan"/>
          <xsd:enumeration value="Business Intelligence Solution"/>
          <xsd:enumeration value="Business Objects"/>
          <xsd:enumeration value="Client-Server Technologies"/>
          <xsd:enumeration value="Cognos"/>
          <xsd:enumeration value="Cold Fusion"/>
          <xsd:enumeration value="Component Technologies"/>
          <xsd:enumeration value="Date Stage"/>
          <xsd:enumeration value="Database"/>
          <xsd:enumeration value="DB2"/>
          <xsd:enumeration value="DW/Data Mining Technologies"/>
          <xsd:enumeration value="Engg Services CAD/CAM"/>
          <xsd:enumeration value="Enterprise App. Integration"/>
          <xsd:enumeration value="Enterprise Application"/>
          <xsd:enumeration value="ERP"/>
          <xsd:enumeration value="Hyperion"/>
          <xsd:enumeration value="IBM Technologies"/>
          <xsd:enumeration value="Infomatica"/>
          <xsd:enumeration value="Internet(Biz)"/>
          <xsd:enumeration value="Linux"/>
          <xsd:enumeration value="Lotus Domino"/>
          <xsd:enumeration value="Lotus Notes"/>
          <xsd:enumeration value="Mac OS"/>
          <xsd:enumeration value="Mainframe Technologies"/>
          <xsd:enumeration value="Microstrategy"/>
          <xsd:enumeration value="Maximo"/>
          <xsd:enumeration value="Not Applicable"/>
          <xsd:enumeration value="NSIG"/>
          <xsd:enumeration value="OLAP"/>
          <xsd:enumeration value="ORACLE"/>
          <xsd:enumeration value="Peoplesoft"/>
          <xsd:enumeration value="PSOS"/>
          <xsd:enumeration value="Quality"/>
          <xsd:enumeration value="SAP"/>
          <xsd:enumeration value="SAS"/>
          <xsd:enumeration value="SQL Server"/>
          <xsd:enumeration value="SUN Technologies"/>
          <xsd:enumeration value="System Software"/>
          <xsd:enumeration value="Teradata"/>
          <xsd:enumeration value="UML"/>
          <xsd:enumeration value="UNIX"/>
          <xsd:enumeration value="Visual Studio"/>
          <xsd:enumeration value="VxWorks"/>
          <xsd:enumeration value="WAP"/>
          <xsd:enumeration value="WebLogic"/>
          <xsd:enumeration value="WebSphere"/>
        </xsd:restriction>
      </xsd:simpleType>
    </xsd:element>
    <xsd:element name="Domain" ma:index="8" nillable="true" ma:displayName="Domain" ma:format="Dropdown" ma:internalName="Domain">
      <xsd:simpleType>
        <xsd:restriction base="dms:Choice">
          <xsd:enumeration value="NA"/>
          <xsd:enumeration value="Air Transport"/>
          <xsd:enumeration value="Automotive"/>
          <xsd:enumeration value="Banking and Finance"/>
          <xsd:enumeration value="Bioinformatics"/>
          <xsd:enumeration value="Business Process Outsourcing"/>
          <xsd:enumeration value="CMM"/>
          <xsd:enumeration value="Construction"/>
          <xsd:enumeration value="Consulting Organization"/>
          <xsd:enumeration value="Education and Training"/>
          <xsd:enumeration value="Embedded System"/>
          <xsd:enumeration value="Engineering Design"/>
          <xsd:enumeration value="GIS"/>
          <xsd:enumeration value="Government-eGovernment"/>
          <xsd:enumeration value="Healthcare"/>
          <xsd:enumeration value="Hospitality"/>
          <xsd:enumeration value="Human Resources"/>
          <xsd:enumeration value="IT Enabled Services"/>
          <xsd:enumeration value="IT Infrastructure"/>
          <xsd:enumeration value="IT Outsourcing"/>
          <xsd:enumeration value="Information Technology"/>
          <xsd:enumeration value="Infrastructure (Non-IT)"/>
          <xsd:enumeration value="Knowledge Management"/>
          <xsd:enumeration value="Legal"/>
          <xsd:enumeration value="Life and Health Insurance"/>
          <xsd:enumeration value="Manufacturing"/>
          <xsd:enumeration value="Media and Entertainment"/>
          <xsd:enumeration value="Non Profit Organization"/>
          <xsd:enumeration value="Not Applicable"/>
          <xsd:enumeration value="Oil and Gas Industry"/>
          <xsd:enumeration value="Others"/>
          <xsd:enumeration value="Pharmaceuticals"/>
          <xsd:enumeration value="Property and Casualty Insurance"/>
          <xsd:enumeration value="Real Estates"/>
          <xsd:enumeration value="Retail"/>
          <xsd:enumeration value="Sales and Marketing"/>
          <xsd:enumeration value="Semiconductor"/>
          <xsd:enumeration value="Surface Transport"/>
          <xsd:enumeration value="Telecom"/>
          <xsd:enumeration value="Transportation"/>
          <xsd:enumeration value="Utilities"/>
        </xsd:restriction>
      </xsd:simpleType>
    </xsd:element>
  </xsd:schema>
  <xsd:schema xmlns:xsd="http://www.w3.org/2001/XMLSchema" xmlns:xs="http://www.w3.org/2001/XMLSchema" xmlns:dms="http://schemas.microsoft.com/office/2006/documentManagement/types" xmlns:pc="http://schemas.microsoft.com/office/infopath/2007/PartnerControls" targetNamespace="b6ae8028-3361-4878-ad09-deb2e128b95c" elementFormDefault="qualified">
    <xsd:import namespace="http://schemas.microsoft.com/office/2006/documentManagement/types"/>
    <xsd:import namespace="http://schemas.microsoft.com/office/infopath/2007/PartnerControls"/>
    <xsd:element name="Asset_x0020_Type" ma:index="15" nillable="true" ma:displayName="Asset Type" ma:internalName="Asset_x0020_Type">
      <xsd:simpleType>
        <xsd:restriction base="dms:Text">
          <xsd:maxLength value="255"/>
        </xsd:restriction>
      </xsd:simpleType>
    </xsd:element>
    <xsd:element name="Folder" ma:index="16" nillable="true" ma:displayName="Folder" ma:format="Dropdown" ma:internalName="Folder">
      <xsd:simpleType>
        <xsd:restriction base="dms:Choice">
          <xsd:enumeration value="Corporate"/>
          <xsd:enumeration value="Industries"/>
          <xsd:enumeration value="Partners"/>
          <xsd:enumeration value="Services"/>
        </xsd:restriction>
      </xsd:simpleType>
    </xsd:element>
    <xsd:element name="Subfolder" ma:index="17" nillable="true" ma:displayName="Subfolder" ma:internalName="Subfolder">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inOccurs="0" maxOccurs="1" ma:index="1" ma:displayName="Title"/>
        <xsd:element ref="dc:subject" minOccurs="0" maxOccurs="1"/>
        <xsd:element ref="dc:description" minOccurs="0" maxOccurs="1"/>
        <xsd:element name="keywords" maxOccurs="1" ma:index="2" ma:displayName="Keywords">
          <xsd:simpleType xmlns:xs="http://www.w3.org/2001/XMLSchema">
            <xsd:restriction base="xsd:string">
              <xsd:minLength value="1"/>
            </xsd:restriction>
          </xsd:simpleType>
        </xsd:element>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Document_x0020_Classification xmlns="fcfb129d-2c4d-4bcd-afb5-a92980dfa96d">PreSales Kit</Document_x0020_Classification>
    <Folder xmlns="b6ae8028-3361-4878-ad09-deb2e128b95c" xsi:nil="true"/>
    <Document_x0020_Sub_x0020_Classification xmlns="fcfb129d-2c4d-4bcd-afb5-a92980dfa96d">Process and Service Offering</Document_x0020_Sub_x0020_Classification>
    <Subfolder xmlns="b6ae8028-3361-4878-ad09-deb2e128b95c" xsi:nil="true"/>
    <Service_x0020_Line xmlns="fcfb129d-2c4d-4bcd-afb5-a92980dfa96d">NA</Service_x0020_Line>
    <Asset_x0020_Type xmlns="b6ae8028-3361-4878-ad09-deb2e128b95c" xsi:nil="true"/>
    <Service_x0020_Offering xmlns="fcfb129d-2c4d-4bcd-afb5-a92980dfa96d">NA</Service_x0020_Offering>
    <Domain xmlns="fcfb129d-2c4d-4bcd-afb5-a92980dfa96d" xsi:nil="true"/>
    <Technology xmlns="fcfb129d-2c4d-4bcd-afb5-a92980dfa96d">NA</Technology>
    <AverageRating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BC631DF-D038-45DD-B9B8-2994372047C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cfb129d-2c4d-4bcd-afb5-a92980dfa96d"/>
    <ds:schemaRef ds:uri="b6ae8028-3361-4878-ad09-deb2e128b9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753E0E9-BBAC-4E77-B03C-F4757A7347B6}">
  <ds:schemaRefs>
    <ds:schemaRef ds:uri="http://schemas.microsoft.com/office/2006/documentManagement/types"/>
    <ds:schemaRef ds:uri="http://purl.org/dc/dcmitype/"/>
    <ds:schemaRef ds:uri="http://purl.org/dc/terms/"/>
    <ds:schemaRef ds:uri="http://schemas.microsoft.com/office/infopath/2007/PartnerControls"/>
    <ds:schemaRef ds:uri="http://purl.org/dc/elements/1.1/"/>
    <ds:schemaRef ds:uri="http://schemas.openxmlformats.org/package/2006/metadata/core-properties"/>
    <ds:schemaRef ds:uri="b6ae8028-3361-4878-ad09-deb2e128b95c"/>
    <ds:schemaRef ds:uri="fcfb129d-2c4d-4bcd-afb5-a92980dfa96d"/>
    <ds:schemaRef ds:uri="http://schemas.microsoft.com/sharepoint/v3"/>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E0A1B877-42DF-448B-A257-86EBCF04CE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7185</Words>
  <Application>Microsoft Office PowerPoint</Application>
  <PresentationFormat>On-screen Show (4:3)</PresentationFormat>
  <Paragraphs>1615</Paragraphs>
  <Slides>119</Slides>
  <Notes>48</Notes>
  <HiddenSlides>0</HiddenSlides>
  <MMClips>0</MMClips>
  <ScaleCrop>false</ScaleCrop>
  <HeadingPairs>
    <vt:vector size="4" baseType="variant">
      <vt:variant>
        <vt:lpstr>Theme</vt:lpstr>
      </vt:variant>
      <vt:variant>
        <vt:i4>1</vt:i4>
      </vt:variant>
      <vt:variant>
        <vt:lpstr>Slide Titles</vt:lpstr>
      </vt:variant>
      <vt:variant>
        <vt:i4>119</vt:i4>
      </vt:variant>
    </vt:vector>
  </HeadingPairs>
  <TitlesOfParts>
    <vt:vector size="120" baseType="lpstr">
      <vt:lpstr>TechM_PPT_Template_June2013</vt:lpstr>
      <vt:lpstr>BeeP – Bigdata Education &amp; Enablement Program Hive</vt:lpstr>
      <vt:lpstr>Topics to be covered</vt:lpstr>
      <vt:lpstr>Introduction to Hive</vt:lpstr>
      <vt:lpstr>Introduction to Hive</vt:lpstr>
      <vt:lpstr>What is Hive?</vt:lpstr>
      <vt:lpstr>What is Hive? (cont'd)</vt:lpstr>
      <vt:lpstr>Benefits of Hive</vt:lpstr>
      <vt:lpstr>Hive use case @FaceBook</vt:lpstr>
      <vt:lpstr>Getting Data Into Hive </vt:lpstr>
      <vt:lpstr>Getting Data Into Hive (cont’d)</vt:lpstr>
      <vt:lpstr>The Hive Architecture</vt:lpstr>
      <vt:lpstr>The Hive Architecture (cont'd)</vt:lpstr>
      <vt:lpstr>Creating a Table in Hive</vt:lpstr>
      <vt:lpstr>Hive’s Column Types</vt:lpstr>
      <vt:lpstr>Hive’s Column Types (cont'd.)</vt:lpstr>
      <vt:lpstr>Hive Data Models</vt:lpstr>
      <vt:lpstr>How Hive Stores Data</vt:lpstr>
      <vt:lpstr>How Hive Stores Data (cont’d)</vt:lpstr>
      <vt:lpstr>How Hive Interprets Data</vt:lpstr>
      <vt:lpstr>Hive’s Metastore </vt:lpstr>
      <vt:lpstr>Submitting A Hive Query  </vt:lpstr>
      <vt:lpstr>External Table</vt:lpstr>
      <vt:lpstr>External Table (cont’d)</vt:lpstr>
      <vt:lpstr>Table operations</vt:lpstr>
      <vt:lpstr>Table operations (cont’d)</vt:lpstr>
      <vt:lpstr>Loading data into Hive </vt:lpstr>
      <vt:lpstr>Loading Data From Files (cont’d) </vt:lpstr>
      <vt:lpstr>Loading Data From Files (cont’d) </vt:lpstr>
      <vt:lpstr>Loading Data from a file Into an External Table</vt:lpstr>
      <vt:lpstr>Loading Data From Existing RDBMS Tables </vt:lpstr>
      <vt:lpstr>Sqoop Concepts </vt:lpstr>
      <vt:lpstr>Sqoop Custom Connectors </vt:lpstr>
      <vt:lpstr>Sqoop Syntax </vt:lpstr>
      <vt:lpstr>Storing Query Results in HDFS  </vt:lpstr>
      <vt:lpstr>Writing Output an Existing Hive Table </vt:lpstr>
      <vt:lpstr>Writing Output into Local File system or HDFS </vt:lpstr>
      <vt:lpstr>Multiple Databases in Hive </vt:lpstr>
      <vt:lpstr>Hands-On Exercise</vt:lpstr>
      <vt:lpstr>Manipulating Data with Hive</vt:lpstr>
      <vt:lpstr>Manipulating Data with Hive </vt:lpstr>
      <vt:lpstr>An Introduction to HiveQL</vt:lpstr>
      <vt:lpstr>Retrieving Data using select Statement</vt:lpstr>
      <vt:lpstr>Basic SELECT Syntax</vt:lpstr>
      <vt:lpstr>Limiting the rows returned</vt:lpstr>
      <vt:lpstr>Sorting the Rows returned </vt:lpstr>
      <vt:lpstr>Sorting the Rows returned(Cont’d)</vt:lpstr>
      <vt:lpstr>SORT BY and ORDER BY</vt:lpstr>
      <vt:lpstr>DISTRIBUTE BY</vt:lpstr>
      <vt:lpstr>DISTRIBUTE BY (cont’d)</vt:lpstr>
      <vt:lpstr>CLUSTER BY</vt:lpstr>
      <vt:lpstr>CLUSTER BY</vt:lpstr>
      <vt:lpstr>Grouping the rows returned</vt:lpstr>
      <vt:lpstr>Hands-On Exercise</vt:lpstr>
      <vt:lpstr>Joining Tables</vt:lpstr>
      <vt:lpstr>Joining Tables</vt:lpstr>
      <vt:lpstr>Default Join Behavior</vt:lpstr>
      <vt:lpstr>Join Optimization</vt:lpstr>
      <vt:lpstr>Map-side v/s Reduce-side Joins</vt:lpstr>
      <vt:lpstr>Map- side v/s Reduce- side Joins (cont’d)</vt:lpstr>
      <vt:lpstr>Joining Tables: Syntax</vt:lpstr>
      <vt:lpstr>Join Examples</vt:lpstr>
      <vt:lpstr>Inner Join</vt:lpstr>
      <vt:lpstr>Outer join</vt:lpstr>
      <vt:lpstr>Left Semi Joins</vt:lpstr>
      <vt:lpstr>Identifying Unmatched Records</vt:lpstr>
      <vt:lpstr>Joining Multiple tables</vt:lpstr>
      <vt:lpstr>Basic Hive Functions</vt:lpstr>
      <vt:lpstr>Hive Functions</vt:lpstr>
      <vt:lpstr>Numeric Functions</vt:lpstr>
      <vt:lpstr>String Functions</vt:lpstr>
      <vt:lpstr>Date Functions</vt:lpstr>
      <vt:lpstr>Aggregate Functions</vt:lpstr>
      <vt:lpstr>Multi-table insert</vt:lpstr>
      <vt:lpstr>Multi-table insert: Example</vt:lpstr>
      <vt:lpstr>More advanced HiveQL features</vt:lpstr>
      <vt:lpstr>Creating tables based on existing data</vt:lpstr>
      <vt:lpstr>Subqueries</vt:lpstr>
      <vt:lpstr>Views</vt:lpstr>
      <vt:lpstr>Views (cont’d) </vt:lpstr>
      <vt:lpstr>UNION</vt:lpstr>
      <vt:lpstr>Statistics and Data Mining</vt:lpstr>
      <vt:lpstr>N-gram Frequency Estimation</vt:lpstr>
      <vt:lpstr>PowerPoint Presentation</vt:lpstr>
      <vt:lpstr>Partitioning and Bucketing</vt:lpstr>
      <vt:lpstr>What is Partitioning?</vt:lpstr>
      <vt:lpstr>Why Partitioning?</vt:lpstr>
      <vt:lpstr>Creating a Partitioned table in Hive</vt:lpstr>
      <vt:lpstr>Creating a Partitioned table in Hive (cont'd)</vt:lpstr>
      <vt:lpstr>Loading Data into Partitions</vt:lpstr>
      <vt:lpstr>Querying a Partitioned Table</vt:lpstr>
      <vt:lpstr>Dynamic Partition Inserts</vt:lpstr>
      <vt:lpstr>Dynamic Partition Inserts</vt:lpstr>
      <vt:lpstr>Sub-Partitions</vt:lpstr>
      <vt:lpstr>Dropping/Adding Partitions</vt:lpstr>
      <vt:lpstr>What is Bucketing?</vt:lpstr>
      <vt:lpstr>What is Bucketing?</vt:lpstr>
      <vt:lpstr>Creating a bucketed table</vt:lpstr>
      <vt:lpstr>Inserting data into the bucketed table</vt:lpstr>
      <vt:lpstr>Inserting data into the bucketed table (cont’d)</vt:lpstr>
      <vt:lpstr>Sampling data from a bucketed table</vt:lpstr>
      <vt:lpstr>Hands-On Exercise</vt:lpstr>
      <vt:lpstr> Advanced Hive Features </vt:lpstr>
      <vt:lpstr>Advanced Hive Features</vt:lpstr>
      <vt:lpstr>Hive Variables</vt:lpstr>
      <vt:lpstr>Hive Variables (cont’d)</vt:lpstr>
      <vt:lpstr>Hive Command Line Interface</vt:lpstr>
      <vt:lpstr>What is Thrift?</vt:lpstr>
      <vt:lpstr>Using TRANSFORM to Process Data Using External Scripts</vt:lpstr>
      <vt:lpstr>Hive TRANSFORM Example</vt:lpstr>
      <vt:lpstr>Hive TRANSFORM Example (cont’d)</vt:lpstr>
      <vt:lpstr>Hive TRANSFORM Example (cont’d)</vt:lpstr>
      <vt:lpstr>Hive TRANSFORM Example (cont’d)</vt:lpstr>
      <vt:lpstr>Transform/MapReduce Typing</vt:lpstr>
      <vt:lpstr>Creating User/Defined Functions (UDFs) </vt:lpstr>
      <vt:lpstr>Creating Custom UDFs </vt:lpstr>
      <vt:lpstr>Deploying the Jar</vt:lpstr>
      <vt:lpstr>Calling UDFs in Hive </vt:lpstr>
      <vt:lpstr>Debugging Hive Queries</vt:lpstr>
      <vt:lpstr>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keywords>Tech Mahindra Powerpoint Template</cp:keywords>
  <cp:lastModifiedBy/>
  <cp:revision>1</cp:revision>
  <dcterms:created xsi:type="dcterms:W3CDTF">2013-07-09T08:04:31Z</dcterms:created>
  <dcterms:modified xsi:type="dcterms:W3CDTF">2015-12-22T11:16:09Z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0x01010030CB50A625C08A4E8BBFFC168B2DA761</vt:lpwstr>
  </property>
</Properties>
</file>