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82436-395F-48B3-8122-0606E03FAB70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B33BC-804F-4AF4-9443-57442E7AA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5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9080" y="84600"/>
            <a:ext cx="11272320" cy="294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9080" y="84600"/>
            <a:ext cx="11272320" cy="294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32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AFD9C4F-319D-47E1-BE46-1B1002A86216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080" y="84600"/>
            <a:ext cx="11272320" cy="634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32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44520" y="1259280"/>
            <a:ext cx="11457000" cy="465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Calibri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6043A72E-2A7D-47BC-9C7E-2267F5EC2402}" type="slidenum">
              <a:rPr lang="en-IN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s://www.fao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5F123-C207-E5BF-4EAB-7960536D5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D4FAB-6D3E-7945-D5B3-0A71F313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"/>
          <p:cNvGrpSpPr/>
          <p:nvPr/>
        </p:nvGrpSpPr>
        <p:grpSpPr>
          <a:xfrm>
            <a:off x="0" y="4408920"/>
            <a:ext cx="12191760" cy="2448720"/>
            <a:chOff x="0" y="4408920"/>
            <a:chExt cx="12191760" cy="2448720"/>
          </a:xfrm>
        </p:grpSpPr>
        <p:sp>
          <p:nvSpPr>
            <p:cNvPr id="156" name="CustomShape 2"/>
            <p:cNvSpPr/>
            <p:nvPr/>
          </p:nvSpPr>
          <p:spPr>
            <a:xfrm>
              <a:off x="0" y="4408920"/>
              <a:ext cx="12191760" cy="2448720"/>
            </a:xfrm>
            <a:custGeom>
              <a:avLst/>
              <a:gdLst/>
              <a:ahLst/>
              <a:cxnLst/>
              <a:rect l="l" t="t" r="r" b="b"/>
              <a:pathLst>
                <a:path w="12192000" h="2449195">
                  <a:moveTo>
                    <a:pt x="12192000" y="0"/>
                  </a:moveTo>
                  <a:lnTo>
                    <a:pt x="0" y="0"/>
                  </a:lnTo>
                  <a:lnTo>
                    <a:pt x="0" y="2449067"/>
                  </a:lnTo>
                  <a:lnTo>
                    <a:pt x="12192000" y="24490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3"/>
            <p:cNvSpPr/>
            <p:nvPr/>
          </p:nvSpPr>
          <p:spPr>
            <a:xfrm>
              <a:off x="0" y="4408920"/>
              <a:ext cx="12191760" cy="2448720"/>
            </a:xfrm>
            <a:custGeom>
              <a:avLst/>
              <a:gdLst/>
              <a:ahLst/>
              <a:cxnLst/>
              <a:rect l="l" t="t" r="r" b="b"/>
              <a:pathLst>
                <a:path w="12192000" h="2449195">
                  <a:moveTo>
                    <a:pt x="0" y="2449067"/>
                  </a:moveTo>
                  <a:lnTo>
                    <a:pt x="12192000" y="244906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449067"/>
                  </a:lnTo>
                  <a:close/>
                </a:path>
              </a:pathLst>
            </a:custGeom>
            <a:noFill/>
            <a:ln w="12600">
              <a:solidFill>
                <a:srgbClr val="2E528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TextShape 4"/>
          <p:cNvSpPr txBox="1"/>
          <p:nvPr/>
        </p:nvSpPr>
        <p:spPr>
          <a:xfrm>
            <a:off x="5029200" y="1079589"/>
            <a:ext cx="2133360" cy="163080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algn="ctr">
              <a:lnSpc>
                <a:spcPts val="4246"/>
              </a:lnSpc>
              <a:spcBef>
                <a:spcPts val="99"/>
              </a:spcBef>
            </a:pPr>
            <a:r>
              <a:rPr lang="en-IN" sz="3600" b="1" strike="noStrike" spc="-1" dirty="0">
                <a:latin typeface="Calibri"/>
              </a:rPr>
              <a:t>Thank</a:t>
            </a:r>
            <a:r>
              <a:rPr lang="en-IN" sz="3600" b="1" strike="noStrike" spc="-97" dirty="0">
                <a:latin typeface="Calibri"/>
              </a:rPr>
              <a:t> </a:t>
            </a:r>
            <a:r>
              <a:rPr lang="en-IN" sz="3600" b="1" strike="noStrike" spc="-21" dirty="0">
                <a:latin typeface="Calibri"/>
              </a:rPr>
              <a:t>You!</a:t>
            </a:r>
            <a:br>
              <a:rPr dirty="0"/>
            </a:br>
            <a:endParaRPr lang="en-US" dirty="0"/>
          </a:p>
          <a:p>
            <a:pPr algn="ctr">
              <a:lnSpc>
                <a:spcPts val="4246"/>
              </a:lnSpc>
              <a:spcBef>
                <a:spcPts val="99"/>
              </a:spcBef>
            </a:pPr>
            <a:r>
              <a:rPr lang="en-IN" sz="6700" b="0" strike="noStrike" spc="-52" dirty="0">
                <a:latin typeface="Wingdings"/>
              </a:rPr>
              <a:t></a:t>
            </a:r>
            <a:endParaRPr lang="en-IN" sz="6700" b="0" strike="noStrike" spc="-1" dirty="0">
              <a:latin typeface="Calibri"/>
            </a:endParaRPr>
          </a:p>
        </p:txBody>
      </p:sp>
      <p:pic>
        <p:nvPicPr>
          <p:cNvPr id="159" name="object 6"/>
          <p:cNvPicPr/>
          <p:nvPr/>
        </p:nvPicPr>
        <p:blipFill>
          <a:blip r:embed="rId2"/>
          <a:stretch/>
        </p:blipFill>
        <p:spPr>
          <a:xfrm>
            <a:off x="4042620" y="2824447"/>
            <a:ext cx="4106520" cy="87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75335" y="398081"/>
            <a:ext cx="3644773" cy="52500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</p:txBody>
      </p:sp>
      <p:sp>
        <p:nvSpPr>
          <p:cNvPr id="129" name="CustomShape 2"/>
          <p:cNvSpPr/>
          <p:nvPr/>
        </p:nvSpPr>
        <p:spPr>
          <a:xfrm>
            <a:off x="524456" y="1964928"/>
            <a:ext cx="5112356" cy="415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99"/>
              </a:spcBef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Farmers face challenges in optimizing crop yields due to lack of real-time soil data.</a:t>
            </a:r>
          </a:p>
          <a:p>
            <a:pPr marL="285750" indent="-285750">
              <a:lnSpc>
                <a:spcPct val="150000"/>
              </a:lnSpc>
              <a:spcBef>
                <a:spcPts val="99"/>
              </a:spcBef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Inefficient use of resources (water, fertilizers) leads to increased costs and</a:t>
            </a: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environmental impact.</a:t>
            </a:r>
          </a:p>
          <a:p>
            <a:pPr marL="285750" indent="-285750">
              <a:lnSpc>
                <a:spcPct val="150000"/>
              </a:lnSpc>
              <a:spcBef>
                <a:spcPts val="99"/>
              </a:spcBef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 monitoring is labour-intensive, time-consuming, and prone to errors.</a:t>
            </a:r>
          </a:p>
          <a:p>
            <a:pPr marL="285750" indent="-285750">
              <a:lnSpc>
                <a:spcPct val="150000"/>
              </a:lnSpc>
              <a:spcBef>
                <a:spcPts val="99"/>
              </a:spcBef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Lack of predictive insights limits proactive decision-making for crop management.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endParaRPr lang="en-IN" sz="18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24456" y="1144588"/>
            <a:ext cx="7458182" cy="5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u="sng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Challenge: </a:t>
            </a:r>
            <a:r>
              <a:rPr lang="en-IN" sz="2400" b="1" u="sng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Traditional Farming Inefficiencies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BAB69E52-10D4-719E-7670-1ED4C226996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63200" y="6336145"/>
            <a:ext cx="1678799" cy="408815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E1638-677B-A249-6BB2-519CC2E51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 b="10589"/>
          <a:stretch/>
        </p:blipFill>
        <p:spPr>
          <a:xfrm>
            <a:off x="5636812" y="2104397"/>
            <a:ext cx="6030732" cy="3375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9080" y="84600"/>
            <a:ext cx="1801000" cy="539711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436353" y="687972"/>
            <a:ext cx="6501512" cy="5568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400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Opportunity: </a:t>
            </a:r>
            <a:r>
              <a:rPr lang="en-IN" sz="2400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Embracing Smart Farming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109080" y="1308481"/>
            <a:ext cx="6211119" cy="58352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Water Waste: 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Agriculture accounts for 70% of global freshwater withdrawals, with inefficient irrigation practices leading to 60% water loss due to runoff and evaporation. (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https://www.fao.org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Fertilizer Overuse: 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 to 50% of nitrogen fertilizers applied in traditional farming methods are lost to the environment, contributing to soil degradation and water pollution. (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https://www.mdpi.com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 Monitoring Issues: 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Traditional soil monitoring methods require 25–50% more labor hours, making them inefficient and prone to 15-20% human error in data collection. (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https://link.springer.com</a:t>
            </a:r>
            <a:r>
              <a:rPr lang="en-US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IN" sz="18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D79BB-50E9-B347-EA6D-0FDE206E8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t="16395" r="4133" b="7296"/>
          <a:stretch/>
        </p:blipFill>
        <p:spPr>
          <a:xfrm>
            <a:off x="6361120" y="1851952"/>
            <a:ext cx="5394036" cy="3587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6CA1EA6A-7663-8E0B-58BF-8BCF8C9A463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0363200" y="6336145"/>
            <a:ext cx="1678799" cy="4088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75334" y="374622"/>
            <a:ext cx="2532520" cy="56194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Stakeholders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480292" y="1266309"/>
            <a:ext cx="5477163" cy="43253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b="1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Farmers:</a:t>
            </a: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Benefit from increased yields, reduced costs, and improved sustainability.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b="1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Agricultural Businesses:</a:t>
            </a: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Access real-time data and predictive insights to enhance decision-making and optimize resource allocation.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b="1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Government/Environmental Agencies: </a:t>
            </a: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Promote sustainable farming practices and reduce environmental impact.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b="1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Consumers: </a:t>
            </a: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Benefit from a stable food supply and access to high-quality produce.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2A274-D4AD-5ED6-2BB0-803DC973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t="6779"/>
          <a:stretch/>
        </p:blipFill>
        <p:spPr>
          <a:xfrm>
            <a:off x="6417819" y="1554963"/>
            <a:ext cx="5402894" cy="390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0064E781-99B3-7809-045B-180935F8E9B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63200" y="6336145"/>
            <a:ext cx="1678799" cy="4088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6862" y="346836"/>
            <a:ext cx="3724829" cy="617364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6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 Scenario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667560" y="1900920"/>
            <a:ext cx="5019496" cy="39303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Reliance on manual soil testing is infrequent and costly.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Lack of real-time data hinders timely interventions for crop health.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Inefficient resource management leads to increased costs and environmental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degradation.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z="2000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Inability to predict crop performance limits proactive decision-making.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CAEB0-0CF8-E273-07B4-F0789AAE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3"/>
          <a:stretch/>
        </p:blipFill>
        <p:spPr>
          <a:xfrm>
            <a:off x="5462370" y="2267790"/>
            <a:ext cx="6008083" cy="3264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DEDAA-99CC-27ED-D6B5-CBF1FBDA9241}"/>
              </a:ext>
            </a:extLst>
          </p:cNvPr>
          <p:cNvSpPr txBox="1"/>
          <p:nvPr/>
        </p:nvSpPr>
        <p:spPr>
          <a:xfrm>
            <a:off x="454801" y="1026716"/>
            <a:ext cx="560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Traditional Farming Limitations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62DC7F0-0DC1-CA7F-A13C-88BD17B9494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63200" y="6336145"/>
            <a:ext cx="1678799" cy="4088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BBD16-95FE-E7AA-AB1A-6CABE0BAF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t="10774" r="1837" b="8552"/>
          <a:stretch/>
        </p:blipFill>
        <p:spPr>
          <a:xfrm>
            <a:off x="4856480" y="699266"/>
            <a:ext cx="7391192" cy="6106656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164496" y="151096"/>
            <a:ext cx="11272320" cy="552709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 Solution </a:t>
            </a:r>
            <a:r>
              <a:rPr lang="en-IN" sz="3200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IN" sz="2800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Predictive/ Preventive Maintenance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313603" y="1763017"/>
            <a:ext cx="4886123" cy="42720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 data collection using a network of soil sensors.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transmission to the cloud for processing and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AI-powered analytics provide actionable insights and predictive recommendations.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Automated alerts and smart irrigation based on predefined conditions.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User-friendly dashboards for monitoring and decision-making</a:t>
            </a:r>
            <a:r>
              <a:rPr lang="en-IN" sz="1800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3D1A7474-5801-394B-CA4B-C33FDC7D442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898908" y="6511636"/>
            <a:ext cx="1143091" cy="233324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E2F6D-7E4A-C12A-00F3-1EF5C796BDCD}"/>
              </a:ext>
            </a:extLst>
          </p:cNvPr>
          <p:cNvSpPr txBox="1"/>
          <p:nvPr/>
        </p:nvSpPr>
        <p:spPr>
          <a:xfrm>
            <a:off x="350982" y="825616"/>
            <a:ext cx="681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Solution: </a:t>
            </a:r>
            <a:r>
              <a:rPr lang="en-IN" sz="2400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IoT-Based Smart Soil Monitoring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080" y="84600"/>
            <a:ext cx="1762920" cy="56194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150000" y="647911"/>
            <a:ext cx="5945999" cy="63384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 Time Data Capturing and Visualization</a:t>
            </a:r>
            <a:endParaRPr lang="en-IN" b="1" u="sng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Deployment of soil sensors (pH, moisture, temperature, NPK).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Wireless communication (MQTT, HTTP) for real-time data transmission.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Secure data storage in a scalable cloud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u="sng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AI-Powered Personalized Chabot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 algorithms for predictive modelling of soil conditions and crop performance.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Automated alerts for critical parameters (e.g., low moisture levels).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Smart irrigation control for optimized water usage.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User-friendly UI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User-friendly dashboards with real-time data visualization.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Mobile app for remote monitoring and control.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Integration with weather data for context-aware recommendations.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1858B970-C2B3-D509-5EF2-A70E50682BE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898908" y="6511636"/>
            <a:ext cx="1143091" cy="233324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BD6985-46E0-FEEE-AEBF-79D2AFE31940}"/>
              </a:ext>
            </a:extLst>
          </p:cNvPr>
          <p:cNvCxnSpPr/>
          <p:nvPr/>
        </p:nvCxnSpPr>
        <p:spPr>
          <a:xfrm>
            <a:off x="6217920" y="365572"/>
            <a:ext cx="22671" cy="6262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Shape 1">
            <a:extLst>
              <a:ext uri="{FF2B5EF4-FFF2-40B4-BE49-F238E27FC236}">
                <a16:creationId xmlns:a16="http://schemas.microsoft.com/office/drawing/2014/main" id="{FBC8B455-8428-7836-BD83-DC55E07C6F52}"/>
              </a:ext>
            </a:extLst>
          </p:cNvPr>
          <p:cNvSpPr txBox="1"/>
          <p:nvPr/>
        </p:nvSpPr>
        <p:spPr>
          <a:xfrm>
            <a:off x="6574406" y="135400"/>
            <a:ext cx="1762920" cy="56194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Benefits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DAB7ED3F-DA0B-9441-7123-05BD4C3D044B}"/>
              </a:ext>
            </a:extLst>
          </p:cNvPr>
          <p:cNvSpPr txBox="1"/>
          <p:nvPr/>
        </p:nvSpPr>
        <p:spPr>
          <a:xfrm>
            <a:off x="6852355" y="895446"/>
            <a:ext cx="4973698" cy="47433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Crop Yield Increase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Increased crop yields and quality.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Reduced water consumption and fertilizer usage.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Improved soil health and sustainability.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Proactive decision-making based on real-time insights.</a:t>
            </a:r>
          </a:p>
          <a:p>
            <a:endParaRPr lang="en-IN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 Time Monitoring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Reduced operational costs through automation and optimization.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Early detection of potential crop issues, minimizing yield losses.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Improved resource efficiency, leading to long-term cost savings.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b="0" strike="noStrike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accurate forecasting of crop performance, enabling better planning.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2"/>
          <p:cNvSpPr txBox="1"/>
          <p:nvPr/>
        </p:nvSpPr>
        <p:spPr>
          <a:xfrm>
            <a:off x="6683609" y="1881909"/>
            <a:ext cx="5434500" cy="3094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Sensors: (Specify types used)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Microcontrollers: (e.g., Arduino, Raspberry 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Communication Protocols: (MQTT, HTTP)Cloud Platform: (AWS, Azure, Google Cloud)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Database: (Time-series, NoSQL)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AI/ML Frameworks: (TensorFlow, </a:t>
            </a:r>
            <a:r>
              <a:rPr lang="en-IN" spc="-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PyTorch</a:t>
            </a: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93120" algn="l"/>
              </a:tabLst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Visualization Tools: (Tableau, Power BI)</a:t>
            </a:r>
          </a:p>
          <a:p>
            <a:endParaRPr lang="en-IN" sz="1800" b="0" strike="noStrike" spc="-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2118-856B-38DC-DBA7-0A30CBF5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4698" r="1577" b="3435"/>
          <a:stretch/>
        </p:blipFill>
        <p:spPr>
          <a:xfrm>
            <a:off x="343418" y="1252222"/>
            <a:ext cx="6123710" cy="4778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102E9045-15E6-A8AC-99B4-8E3C2F8CA243}"/>
              </a:ext>
            </a:extLst>
          </p:cNvPr>
          <p:cNvSpPr txBox="1"/>
          <p:nvPr/>
        </p:nvSpPr>
        <p:spPr>
          <a:xfrm>
            <a:off x="367699" y="348529"/>
            <a:ext cx="3289902" cy="56194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200" b="1" spc="-86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Technology Stack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21A6A8C2-717B-0792-4678-01A355432E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63200" y="6336145"/>
            <a:ext cx="1678799" cy="4088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ECA9-74B7-93EF-DBE6-B287CF75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9672BD-F523-EDBA-C7A2-086B55EE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"/>
          <a:stretch/>
        </p:blipFill>
        <p:spPr>
          <a:xfrm>
            <a:off x="898975" y="153533"/>
            <a:ext cx="10394049" cy="6550933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05C86EBE-3A48-CB69-3E99-467AB13F8B70}"/>
              </a:ext>
            </a:extLst>
          </p:cNvPr>
          <p:cNvSpPr txBox="1"/>
          <p:nvPr/>
        </p:nvSpPr>
        <p:spPr>
          <a:xfrm>
            <a:off x="367699" y="348529"/>
            <a:ext cx="3289902" cy="56194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en-IN" sz="3200" b="1" spc="-86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61D118DF-B9B0-D305-8694-0CC60C7BC8C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898908" y="6511636"/>
            <a:ext cx="1143091" cy="2333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36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597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Sneha Sakhare</cp:lastModifiedBy>
  <cp:revision>8</cp:revision>
  <dcterms:created xsi:type="dcterms:W3CDTF">2025-02-20T11:08:13Z</dcterms:created>
  <dcterms:modified xsi:type="dcterms:W3CDTF">2025-03-08T08:22:14Z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2024-04-21T00:00:00Z</vt:filetime>
  </property>
  <property fmtid="{D5CDD505-2E9C-101B-9397-08002B2CF9AE}" pid="4" name="Creator">
    <vt:lpwstr>Microsoft® PowerPoint® for Microsoft 365</vt:lpwstr>
  </property>
  <property fmtid="{D5CDD505-2E9C-101B-9397-08002B2CF9AE}" pid="5" name="HyperlinksChanged">
    <vt:bool>false</vt:bool>
  </property>
  <property fmtid="{D5CDD505-2E9C-101B-9397-08002B2CF9AE}" pid="6" name="LastSaved">
    <vt:filetime>2025-02-20T00:00:00Z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Producer">
    <vt:lpwstr>Microsoft® PowerPoint® for Microsoft 365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</Properties>
</file>