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3EDDB4-E1B4-4DAA-8556-0EDBDC6A754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BAC20B8-5F80-4B39-B21C-1F54133BBB90}" type="slidenum">
              <a:rPr lang="en-IN" smtClean="0"/>
              <a:t>‹#›</a:t>
            </a:fld>
            <a:endParaRPr lang="en-IN"/>
          </a:p>
        </p:txBody>
      </p:sp>
    </p:spTree>
    <p:extLst>
      <p:ext uri="{BB962C8B-B14F-4D97-AF65-F5344CB8AC3E}">
        <p14:creationId xmlns:p14="http://schemas.microsoft.com/office/powerpoint/2010/main" val="412730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3EDDB4-E1B4-4DAA-8556-0EDBDC6A754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AC20B8-5F80-4B39-B21C-1F54133BBB90}" type="slidenum">
              <a:rPr lang="en-IN" smtClean="0"/>
              <a:t>‹#›</a:t>
            </a:fld>
            <a:endParaRPr lang="en-IN"/>
          </a:p>
        </p:txBody>
      </p:sp>
    </p:spTree>
    <p:extLst>
      <p:ext uri="{BB962C8B-B14F-4D97-AF65-F5344CB8AC3E}">
        <p14:creationId xmlns:p14="http://schemas.microsoft.com/office/powerpoint/2010/main" val="230807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3EDDB4-E1B4-4DAA-8556-0EDBDC6A754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AC20B8-5F80-4B39-B21C-1F54133BBB9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3572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23EDDB4-E1B4-4DAA-8556-0EDBDC6A7546}"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AC20B8-5F80-4B39-B21C-1F54133BBB90}" type="slidenum">
              <a:rPr lang="en-IN" smtClean="0"/>
              <a:t>‹#›</a:t>
            </a:fld>
            <a:endParaRPr lang="en-IN"/>
          </a:p>
        </p:txBody>
      </p:sp>
    </p:spTree>
    <p:extLst>
      <p:ext uri="{BB962C8B-B14F-4D97-AF65-F5344CB8AC3E}">
        <p14:creationId xmlns:p14="http://schemas.microsoft.com/office/powerpoint/2010/main" val="405886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23EDDB4-E1B4-4DAA-8556-0EDBDC6A7546}"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AC20B8-5F80-4B39-B21C-1F54133BBB9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8446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23EDDB4-E1B4-4DAA-8556-0EDBDC6A7546}"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AC20B8-5F80-4B39-B21C-1F54133BBB90}" type="slidenum">
              <a:rPr lang="en-IN" smtClean="0"/>
              <a:t>‹#›</a:t>
            </a:fld>
            <a:endParaRPr lang="en-IN"/>
          </a:p>
        </p:txBody>
      </p:sp>
    </p:spTree>
    <p:extLst>
      <p:ext uri="{BB962C8B-B14F-4D97-AF65-F5344CB8AC3E}">
        <p14:creationId xmlns:p14="http://schemas.microsoft.com/office/powerpoint/2010/main" val="3756285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3EDDB4-E1B4-4DAA-8556-0EDBDC6A754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AC20B8-5F80-4B39-B21C-1F54133BBB90}" type="slidenum">
              <a:rPr lang="en-IN" smtClean="0"/>
              <a:t>‹#›</a:t>
            </a:fld>
            <a:endParaRPr lang="en-IN"/>
          </a:p>
        </p:txBody>
      </p:sp>
    </p:spTree>
    <p:extLst>
      <p:ext uri="{BB962C8B-B14F-4D97-AF65-F5344CB8AC3E}">
        <p14:creationId xmlns:p14="http://schemas.microsoft.com/office/powerpoint/2010/main" val="3110333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3EDDB4-E1B4-4DAA-8556-0EDBDC6A754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AC20B8-5F80-4B39-B21C-1F54133BBB90}" type="slidenum">
              <a:rPr lang="en-IN" smtClean="0"/>
              <a:t>‹#›</a:t>
            </a:fld>
            <a:endParaRPr lang="en-IN"/>
          </a:p>
        </p:txBody>
      </p:sp>
    </p:spTree>
    <p:extLst>
      <p:ext uri="{BB962C8B-B14F-4D97-AF65-F5344CB8AC3E}">
        <p14:creationId xmlns:p14="http://schemas.microsoft.com/office/powerpoint/2010/main" val="186277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3EDDB4-E1B4-4DAA-8556-0EDBDC6A754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AC20B8-5F80-4B39-B21C-1F54133BBB90}" type="slidenum">
              <a:rPr lang="en-IN" smtClean="0"/>
              <a:t>‹#›</a:t>
            </a:fld>
            <a:endParaRPr lang="en-IN"/>
          </a:p>
        </p:txBody>
      </p:sp>
    </p:spTree>
    <p:extLst>
      <p:ext uri="{BB962C8B-B14F-4D97-AF65-F5344CB8AC3E}">
        <p14:creationId xmlns:p14="http://schemas.microsoft.com/office/powerpoint/2010/main" val="847692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3EDDB4-E1B4-4DAA-8556-0EDBDC6A754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AC20B8-5F80-4B39-B21C-1F54133BBB90}" type="slidenum">
              <a:rPr lang="en-IN" smtClean="0"/>
              <a:t>‹#›</a:t>
            </a:fld>
            <a:endParaRPr lang="en-IN"/>
          </a:p>
        </p:txBody>
      </p:sp>
    </p:spTree>
    <p:extLst>
      <p:ext uri="{BB962C8B-B14F-4D97-AF65-F5344CB8AC3E}">
        <p14:creationId xmlns:p14="http://schemas.microsoft.com/office/powerpoint/2010/main" val="1118166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3EDDB4-E1B4-4DAA-8556-0EDBDC6A7546}"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BAC20B8-5F80-4B39-B21C-1F54133BBB90}" type="slidenum">
              <a:rPr lang="en-IN" smtClean="0"/>
              <a:t>‹#›</a:t>
            </a:fld>
            <a:endParaRPr lang="en-IN"/>
          </a:p>
        </p:txBody>
      </p:sp>
    </p:spTree>
    <p:extLst>
      <p:ext uri="{BB962C8B-B14F-4D97-AF65-F5344CB8AC3E}">
        <p14:creationId xmlns:p14="http://schemas.microsoft.com/office/powerpoint/2010/main" val="10751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3EDDB4-E1B4-4DAA-8556-0EDBDC6A7546}" type="datetimeFigureOut">
              <a:rPr lang="en-IN" smtClean="0"/>
              <a:t>02-05-2022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BAC20B8-5F80-4B39-B21C-1F54133BBB90}" type="slidenum">
              <a:rPr lang="en-IN" smtClean="0"/>
              <a:t>‹#›</a:t>
            </a:fld>
            <a:endParaRPr lang="en-IN"/>
          </a:p>
        </p:txBody>
      </p:sp>
    </p:spTree>
    <p:extLst>
      <p:ext uri="{BB962C8B-B14F-4D97-AF65-F5344CB8AC3E}">
        <p14:creationId xmlns:p14="http://schemas.microsoft.com/office/powerpoint/2010/main" val="21536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3EDDB4-E1B4-4DAA-8556-0EDBDC6A7546}" type="datetimeFigureOut">
              <a:rPr lang="en-IN" smtClean="0"/>
              <a:t>02-05-2022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BAC20B8-5F80-4B39-B21C-1F54133BBB90}" type="slidenum">
              <a:rPr lang="en-IN" smtClean="0"/>
              <a:t>‹#›</a:t>
            </a:fld>
            <a:endParaRPr lang="en-IN"/>
          </a:p>
        </p:txBody>
      </p:sp>
    </p:spTree>
    <p:extLst>
      <p:ext uri="{BB962C8B-B14F-4D97-AF65-F5344CB8AC3E}">
        <p14:creationId xmlns:p14="http://schemas.microsoft.com/office/powerpoint/2010/main" val="68649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EDDB4-E1B4-4DAA-8556-0EDBDC6A7546}" type="datetimeFigureOut">
              <a:rPr lang="en-IN" smtClean="0"/>
              <a:t>02-05-2022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BAC20B8-5F80-4B39-B21C-1F54133BBB90}" type="slidenum">
              <a:rPr lang="en-IN" smtClean="0"/>
              <a:t>‹#›</a:t>
            </a:fld>
            <a:endParaRPr lang="en-IN"/>
          </a:p>
        </p:txBody>
      </p:sp>
    </p:spTree>
    <p:extLst>
      <p:ext uri="{BB962C8B-B14F-4D97-AF65-F5344CB8AC3E}">
        <p14:creationId xmlns:p14="http://schemas.microsoft.com/office/powerpoint/2010/main" val="31932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23EDDB4-E1B4-4DAA-8556-0EDBDC6A7546}"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BAC20B8-5F80-4B39-B21C-1F54133BBB90}" type="slidenum">
              <a:rPr lang="en-IN" smtClean="0"/>
              <a:t>‹#›</a:t>
            </a:fld>
            <a:endParaRPr lang="en-IN"/>
          </a:p>
        </p:txBody>
      </p:sp>
    </p:spTree>
    <p:extLst>
      <p:ext uri="{BB962C8B-B14F-4D97-AF65-F5344CB8AC3E}">
        <p14:creationId xmlns:p14="http://schemas.microsoft.com/office/powerpoint/2010/main" val="314098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23EDDB4-E1B4-4DAA-8556-0EDBDC6A7546}"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AC20B8-5F80-4B39-B21C-1F54133BBB90}" type="slidenum">
              <a:rPr lang="en-IN" smtClean="0"/>
              <a:t>‹#›</a:t>
            </a:fld>
            <a:endParaRPr lang="en-IN"/>
          </a:p>
        </p:txBody>
      </p:sp>
    </p:spTree>
    <p:extLst>
      <p:ext uri="{BB962C8B-B14F-4D97-AF65-F5344CB8AC3E}">
        <p14:creationId xmlns:p14="http://schemas.microsoft.com/office/powerpoint/2010/main" val="3126461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23EDDB4-E1B4-4DAA-8556-0EDBDC6A7546}" type="datetimeFigureOut">
              <a:rPr lang="en-IN" smtClean="0"/>
              <a:t>02-05-2022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BAC20B8-5F80-4B39-B21C-1F54133BBB90}" type="slidenum">
              <a:rPr lang="en-IN" smtClean="0"/>
              <a:t>‹#›</a:t>
            </a:fld>
            <a:endParaRPr lang="en-IN"/>
          </a:p>
        </p:txBody>
      </p:sp>
    </p:spTree>
    <p:extLst>
      <p:ext uri="{BB962C8B-B14F-4D97-AF65-F5344CB8AC3E}">
        <p14:creationId xmlns:p14="http://schemas.microsoft.com/office/powerpoint/2010/main" val="122396715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1284316"/>
            <a:ext cx="7020301" cy="2373281"/>
          </a:xfrm>
        </p:spPr>
        <p:txBody>
          <a:bodyPr/>
          <a:lstStyle/>
          <a:p>
            <a:r>
              <a:rPr lang="en-US" dirty="0" smtClean="0"/>
              <a:t>Probability Distributions</a:t>
            </a:r>
            <a:endParaRPr lang="en-IN" dirty="0"/>
          </a:p>
        </p:txBody>
      </p:sp>
      <p:sp>
        <p:nvSpPr>
          <p:cNvPr id="3" name="Subtitle 2"/>
          <p:cNvSpPr>
            <a:spLocks noGrp="1"/>
          </p:cNvSpPr>
          <p:nvPr>
            <p:ph type="subTitle" idx="1"/>
          </p:nvPr>
        </p:nvSpPr>
        <p:spPr/>
        <p:txBody>
          <a:bodyPr/>
          <a:lstStyle/>
          <a:p>
            <a:r>
              <a:rPr lang="en-US" dirty="0" smtClean="0"/>
              <a:t>K. Bharathi Manjula</a:t>
            </a:r>
          </a:p>
          <a:p>
            <a:r>
              <a:rPr lang="en-US" dirty="0" smtClean="0"/>
              <a:t>SRF, HBNI.</a:t>
            </a:r>
            <a:endParaRPr lang="en-IN" dirty="0"/>
          </a:p>
        </p:txBody>
      </p:sp>
    </p:spTree>
    <p:extLst>
      <p:ext uri="{BB962C8B-B14F-4D97-AF65-F5344CB8AC3E}">
        <p14:creationId xmlns:p14="http://schemas.microsoft.com/office/powerpoint/2010/main" val="2245015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a:latin typeface="Times New Roman" panose="02020603050405020304" pitchFamily="18" charset="0"/>
                <a:cs typeface="Times New Roman" panose="02020603050405020304" pitchFamily="18" charset="0"/>
              </a:rPr>
              <a:t>Uniform Distribution</a:t>
            </a:r>
            <a:br>
              <a:rPr lang="en-IN" sz="4000" b="1"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753985"/>
            <a:ext cx="8915400" cy="4157237"/>
          </a:xfrm>
        </p:spPr>
        <p:txBody>
          <a:bodyPr>
            <a:normAutofit/>
          </a:bodyPr>
          <a:lstStyle/>
          <a:p>
            <a:pPr algn="just"/>
            <a:r>
              <a:rPr lang="en-US" sz="2000" dirty="0">
                <a:latin typeface="Times New Roman" panose="02020603050405020304" pitchFamily="18" charset="0"/>
                <a:cs typeface="Times New Roman" panose="02020603050405020304" pitchFamily="18" charset="0"/>
              </a:rPr>
              <a:t>When you roll a fair die, the outcomes are 1 to 6. The probabilities of getting these outcomes are equally likely and that is the basis of a uniform distribution. </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Unlike </a:t>
            </a:r>
            <a:r>
              <a:rPr lang="en-US" sz="2000" dirty="0">
                <a:latin typeface="Times New Roman" panose="02020603050405020304" pitchFamily="18" charset="0"/>
                <a:cs typeface="Times New Roman" panose="02020603050405020304" pitchFamily="18" charset="0"/>
              </a:rPr>
              <a:t>Bernoulli Distribution, all the n number of possible outcomes of a uniform distribution are equally likely</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variable X is said to be uniformly distributed if the density function is:</a:t>
            </a:r>
          </a:p>
          <a:p>
            <a:pPr marL="0" indent="0" algn="just">
              <a:buNone/>
            </a:pPr>
            <a:r>
              <a:rPr lang="en-US" sz="2000" dirty="0" smtClean="0">
                <a:latin typeface="Times New Roman" panose="02020603050405020304" pitchFamily="18" charset="0"/>
                <a:cs typeface="Times New Roman" panose="02020603050405020304" pitchFamily="18" charset="0"/>
              </a:rPr>
              <a:t>							</a:t>
            </a: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928485" y="4693540"/>
            <a:ext cx="4534533" cy="523948"/>
          </a:xfrm>
          <a:prstGeom prst="rect">
            <a:avLst/>
          </a:prstGeom>
        </p:spPr>
      </p:pic>
    </p:spTree>
    <p:extLst>
      <p:ext uri="{BB962C8B-B14F-4D97-AF65-F5344CB8AC3E}">
        <p14:creationId xmlns:p14="http://schemas.microsoft.com/office/powerpoint/2010/main" val="1087946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589211" y="648393"/>
            <a:ext cx="9281363" cy="6026727"/>
          </a:xfrm>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The graph of a uniform distribution curve looks </a:t>
            </a:r>
            <a:r>
              <a:rPr lang="en-US" sz="2000" dirty="0" smtClean="0">
                <a:latin typeface="Times New Roman" panose="02020603050405020304" pitchFamily="18" charset="0"/>
                <a:cs typeface="Times New Roman" panose="02020603050405020304" pitchFamily="18" charset="0"/>
              </a:rPr>
              <a:t>like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sz="2100" dirty="0">
                <a:latin typeface="Times New Roman" panose="02020603050405020304" pitchFamily="18" charset="0"/>
                <a:cs typeface="Times New Roman" panose="02020603050405020304" pitchFamily="18" charset="0"/>
              </a:rPr>
              <a:t>You can see that the shape of the Uniform distribution curve is rectangular, the reason why Uniform distribution is called rectangular distribution.</a:t>
            </a:r>
          </a:p>
          <a:p>
            <a:r>
              <a:rPr lang="en-US" sz="2100" dirty="0">
                <a:latin typeface="Times New Roman" panose="02020603050405020304" pitchFamily="18" charset="0"/>
                <a:cs typeface="Times New Roman" panose="02020603050405020304" pitchFamily="18" charset="0"/>
              </a:rPr>
              <a:t>For a Uniform Distribution, a and b are the parameters. </a:t>
            </a:r>
          </a:p>
          <a:p>
            <a:r>
              <a:rPr lang="en-US" sz="2100" dirty="0">
                <a:latin typeface="Times New Roman" panose="02020603050405020304" pitchFamily="18" charset="0"/>
                <a:cs typeface="Times New Roman" panose="02020603050405020304" pitchFamily="18" charset="0"/>
              </a:rPr>
              <a:t>The number of bouquets sold daily at a flower shop is uniformly distributed with a maximum of 40 and a minimum of 10.</a:t>
            </a:r>
          </a:p>
          <a:p>
            <a:r>
              <a:rPr lang="en-US" sz="2100" dirty="0">
                <a:latin typeface="Times New Roman" panose="02020603050405020304" pitchFamily="18" charset="0"/>
                <a:cs typeface="Times New Roman" panose="02020603050405020304" pitchFamily="18" charset="0"/>
              </a:rPr>
              <a:t>Let’s try calculating the probability that the daily sales will fall between 15 and 30.</a:t>
            </a:r>
          </a:p>
          <a:p>
            <a:r>
              <a:rPr lang="en-US" sz="2100" dirty="0">
                <a:latin typeface="Times New Roman" panose="02020603050405020304" pitchFamily="18" charset="0"/>
                <a:cs typeface="Times New Roman" panose="02020603050405020304" pitchFamily="18" charset="0"/>
              </a:rPr>
              <a:t>The probability that daily sales will fall between 15 and 30 is (30-15)*(1/(40-10)) = 0.5</a:t>
            </a:r>
          </a:p>
          <a:p>
            <a:r>
              <a:rPr lang="en-US" sz="2100" dirty="0">
                <a:latin typeface="Times New Roman" panose="02020603050405020304" pitchFamily="18" charset="0"/>
                <a:cs typeface="Times New Roman" panose="02020603050405020304" pitchFamily="18" charset="0"/>
              </a:rPr>
              <a:t>Similarly, the probability that daily sales are greater than 20 is  = 0.667</a:t>
            </a:r>
          </a:p>
          <a:p>
            <a:pPr marL="0" indent="0">
              <a:buNone/>
            </a:pPr>
            <a:endParaRPr lang="en-IN" sz="21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433208" y="1015389"/>
            <a:ext cx="5458587" cy="2133898"/>
          </a:xfrm>
          <a:prstGeom prst="rect">
            <a:avLst/>
          </a:prstGeom>
        </p:spPr>
      </p:pic>
    </p:spTree>
    <p:extLst>
      <p:ext uri="{BB962C8B-B14F-4D97-AF65-F5344CB8AC3E}">
        <p14:creationId xmlns:p14="http://schemas.microsoft.com/office/powerpoint/2010/main" val="237394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570" y="839585"/>
            <a:ext cx="8911041" cy="5071637"/>
          </a:xfrm>
        </p:spPr>
        <p:txBody>
          <a:bodyPr>
            <a:normAutofit/>
          </a:bodyPr>
          <a:lstStyle/>
          <a:p>
            <a:pPr algn="just"/>
            <a:r>
              <a:rPr lang="en-US" sz="2000" dirty="0">
                <a:latin typeface="Times New Roman" panose="02020603050405020304" pitchFamily="18" charset="0"/>
                <a:cs typeface="Times New Roman" panose="02020603050405020304" pitchFamily="18" charset="0"/>
              </a:rPr>
              <a:t>The mean and variance of X following a uniform distribution is:</a:t>
            </a:r>
          </a:p>
          <a:p>
            <a:pPr algn="just"/>
            <a:r>
              <a:rPr lang="en-US" sz="2000" dirty="0">
                <a:latin typeface="Times New Roman" panose="02020603050405020304" pitchFamily="18" charset="0"/>
                <a:cs typeface="Times New Roman" panose="02020603050405020304" pitchFamily="18" charset="0"/>
              </a:rPr>
              <a:t>Mean -&gt; E(X) = (</a:t>
            </a:r>
            <a:r>
              <a:rPr lang="en-US" sz="2000" dirty="0" err="1">
                <a:latin typeface="Times New Roman" panose="02020603050405020304" pitchFamily="18" charset="0"/>
                <a:cs typeface="Times New Roman" panose="02020603050405020304" pitchFamily="18" charset="0"/>
              </a:rPr>
              <a:t>a+b</a:t>
            </a:r>
            <a:r>
              <a:rPr lang="en-US" sz="2000" dirty="0">
                <a:latin typeface="Times New Roman" panose="02020603050405020304" pitchFamily="18" charset="0"/>
                <a:cs typeface="Times New Roman" panose="02020603050405020304" pitchFamily="18" charset="0"/>
              </a:rPr>
              <a:t>)/2</a:t>
            </a:r>
          </a:p>
          <a:p>
            <a:pPr algn="just"/>
            <a:r>
              <a:rPr lang="en-US" sz="2000" dirty="0">
                <a:latin typeface="Times New Roman" panose="02020603050405020304" pitchFamily="18" charset="0"/>
                <a:cs typeface="Times New Roman" panose="02020603050405020304" pitchFamily="18" charset="0"/>
              </a:rPr>
              <a:t>Variance -&gt; V(X) =  (b-a)²/12</a:t>
            </a:r>
          </a:p>
          <a:p>
            <a:pPr algn="just"/>
            <a:r>
              <a:rPr lang="en-US" sz="2000" dirty="0">
                <a:latin typeface="Times New Roman" panose="02020603050405020304" pitchFamily="18" charset="0"/>
                <a:cs typeface="Times New Roman" panose="02020603050405020304" pitchFamily="18" charset="0"/>
              </a:rPr>
              <a:t>The standard uniform density has parameters a = 0 and b = 1, so the PDF for standard uniform density is given by:</a:t>
            </a:r>
          </a:p>
          <a:p>
            <a:pPr marL="0" indent="0">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26046" y="3001255"/>
            <a:ext cx="2991267" cy="1038370"/>
          </a:xfrm>
          <a:prstGeom prst="rect">
            <a:avLst/>
          </a:prstGeom>
        </p:spPr>
      </p:pic>
    </p:spTree>
    <p:extLst>
      <p:ext uri="{BB962C8B-B14F-4D97-AF65-F5344CB8AC3E}">
        <p14:creationId xmlns:p14="http://schemas.microsoft.com/office/powerpoint/2010/main" val="262198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340" y="540983"/>
            <a:ext cx="8911687" cy="689301"/>
          </a:xfrm>
        </p:spPr>
        <p:txBody>
          <a:bodyPr>
            <a:normAutofit fontScale="90000"/>
          </a:bodyPr>
          <a:lstStyle/>
          <a:p>
            <a:r>
              <a:rPr lang="en-IN" sz="4000" b="1" dirty="0">
                <a:latin typeface="Times New Roman" panose="02020603050405020304" pitchFamily="18" charset="0"/>
                <a:cs typeface="Times New Roman" panose="02020603050405020304" pitchFamily="18" charset="0"/>
              </a:rPr>
              <a:t>Binomial Distribution</a:t>
            </a:r>
            <a:r>
              <a:rPr lang="en-IN" b="1" dirty="0"/>
              <a:t/>
            </a:r>
            <a:br>
              <a:rPr lang="en-IN" b="1" dirty="0"/>
            </a:br>
            <a:endParaRPr lang="en-IN" dirty="0"/>
          </a:p>
        </p:txBody>
      </p:sp>
      <p:sp>
        <p:nvSpPr>
          <p:cNvPr id="3" name="Content Placeholder 2"/>
          <p:cNvSpPr>
            <a:spLocks noGrp="1"/>
          </p:cNvSpPr>
          <p:nvPr>
            <p:ph idx="1"/>
          </p:nvPr>
        </p:nvSpPr>
        <p:spPr>
          <a:xfrm>
            <a:off x="1571106" y="1529542"/>
            <a:ext cx="10507287" cy="5012574"/>
          </a:xfrm>
        </p:spPr>
        <p:txBody>
          <a:bodyPr/>
          <a:lstStyle/>
          <a:p>
            <a:pPr algn="just"/>
            <a:r>
              <a:rPr lang="en-US" sz="2000" dirty="0">
                <a:latin typeface="Times New Roman" panose="02020603050405020304" pitchFamily="18" charset="0"/>
                <a:cs typeface="Times New Roman" panose="02020603050405020304" pitchFamily="18" charset="0"/>
              </a:rPr>
              <a:t>Let’s get back to cricket.  Suppose that you won the toss today and this indicates a successful event. You toss again but you lost this time. If you win a toss today, this does not necessitate that you will win the toss tomorrow</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Let’s assign a random variable, say X, to the number of times you won the toss. What can be the possible value of X? It can be any number depending on the number of times you tossed a coin.</a:t>
            </a:r>
          </a:p>
          <a:p>
            <a:pPr algn="just"/>
            <a:r>
              <a:rPr lang="en-US" sz="2000" dirty="0">
                <a:latin typeface="Times New Roman" panose="02020603050405020304" pitchFamily="18" charset="0"/>
                <a:cs typeface="Times New Roman" panose="02020603050405020304" pitchFamily="18" charset="0"/>
              </a:rPr>
              <a:t>There are only two possible outcomes. Head denoting success and tail denoting failure. Therefore, probability of getting a head = 0.5 and the probability of failure can be easily computed as: q = 1- p = 0.5.</a:t>
            </a:r>
          </a:p>
          <a:p>
            <a:pPr algn="just"/>
            <a:r>
              <a:rPr lang="en-US" sz="2000" dirty="0">
                <a:latin typeface="Times New Roman" panose="02020603050405020304" pitchFamily="18" charset="0"/>
                <a:cs typeface="Times New Roman" panose="02020603050405020304" pitchFamily="18" charset="0"/>
              </a:rPr>
              <a:t>A distribution where only two outcomes are possible, such as success or failure, gain or loss, win or lose and where the probability of success and failure is same for all the trials is called a Binomial Distribution.</a:t>
            </a:r>
          </a:p>
          <a:p>
            <a:endParaRPr lang="en-IN" dirty="0"/>
          </a:p>
        </p:txBody>
      </p:sp>
    </p:spTree>
    <p:extLst>
      <p:ext uri="{BB962C8B-B14F-4D97-AF65-F5344CB8AC3E}">
        <p14:creationId xmlns:p14="http://schemas.microsoft.com/office/powerpoint/2010/main" val="1332231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8677" y="831273"/>
            <a:ext cx="10041774" cy="5702531"/>
          </a:xfrm>
        </p:spPr>
        <p:txBody>
          <a:bodyPr>
            <a:normAutofit/>
          </a:bodyPr>
          <a:lstStyle/>
          <a:p>
            <a:pPr algn="just"/>
            <a:r>
              <a:rPr lang="en-US" sz="2000" dirty="0">
                <a:latin typeface="Times New Roman" panose="02020603050405020304" pitchFamily="18" charset="0"/>
                <a:cs typeface="Times New Roman" panose="02020603050405020304" pitchFamily="18" charset="0"/>
              </a:rPr>
              <a:t>The outcomes need not be equally likely. Remember the example of a fight between me and Undertaker? </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So</a:t>
            </a:r>
            <a:r>
              <a:rPr lang="en-US" sz="2000" dirty="0">
                <a:latin typeface="Times New Roman" panose="02020603050405020304" pitchFamily="18" charset="0"/>
                <a:cs typeface="Times New Roman" panose="02020603050405020304" pitchFamily="18" charset="0"/>
              </a:rPr>
              <a:t>, if the probability of success in an experiment is 0.2 then the probability of failure can be easily computed as q = 1 – 0.2 = 0.8</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Each trial is independent since the outcome of the previous toss doesn’t determine or affect the outcome of the current toss. An experiment with only two possible outcomes repeated n number of times is called binomial. </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parameters of a binomial distribution are n and p where n is the total number of trials and p is the probability of success in each trial.</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087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3367" y="382385"/>
            <a:ext cx="9501245" cy="5528837"/>
          </a:xfrm>
        </p:spPr>
        <p:txBody>
          <a:bodyPr>
            <a:normAutofit/>
          </a:bodyPr>
          <a:lstStyle/>
          <a:p>
            <a:r>
              <a:rPr lang="en-US" sz="2000" dirty="0">
                <a:latin typeface="Times New Roman" panose="02020603050405020304" pitchFamily="18" charset="0"/>
                <a:cs typeface="Times New Roman" panose="02020603050405020304" pitchFamily="18" charset="0"/>
              </a:rPr>
              <a:t>On the basis of the above explanation, the properties of a Binomial Distribution are</a:t>
            </a:r>
          </a:p>
          <a:p>
            <a:pPr>
              <a:buFont typeface="+mj-lt"/>
              <a:buAutoNum type="arabicPeriod"/>
            </a:pPr>
            <a:r>
              <a:rPr lang="en-US" sz="2000" dirty="0">
                <a:latin typeface="Times New Roman" panose="02020603050405020304" pitchFamily="18" charset="0"/>
                <a:cs typeface="Times New Roman" panose="02020603050405020304" pitchFamily="18" charset="0"/>
              </a:rPr>
              <a:t>Each trial is independent.</a:t>
            </a:r>
          </a:p>
          <a:p>
            <a:pPr>
              <a:buFont typeface="+mj-lt"/>
              <a:buAutoNum type="arabicPeriod"/>
            </a:pPr>
            <a:r>
              <a:rPr lang="en-US" sz="2000" dirty="0">
                <a:latin typeface="Times New Roman" panose="02020603050405020304" pitchFamily="18" charset="0"/>
                <a:cs typeface="Times New Roman" panose="02020603050405020304" pitchFamily="18" charset="0"/>
              </a:rPr>
              <a:t>There are only two possible outcomes in a trial- either a success or a failure.</a:t>
            </a:r>
          </a:p>
          <a:p>
            <a:pPr>
              <a:buFont typeface="+mj-lt"/>
              <a:buAutoNum type="arabicPeriod"/>
            </a:pPr>
            <a:r>
              <a:rPr lang="en-US" sz="2000" dirty="0">
                <a:latin typeface="Times New Roman" panose="02020603050405020304" pitchFamily="18" charset="0"/>
                <a:cs typeface="Times New Roman" panose="02020603050405020304" pitchFamily="18" charset="0"/>
              </a:rPr>
              <a:t>A total number of n identical trials are conducted.</a:t>
            </a:r>
          </a:p>
          <a:p>
            <a:pPr>
              <a:buFont typeface="+mj-lt"/>
              <a:buAutoNum type="arabicPeriod"/>
            </a:pPr>
            <a:r>
              <a:rPr lang="en-US" sz="2000" dirty="0">
                <a:latin typeface="Times New Roman" panose="02020603050405020304" pitchFamily="18" charset="0"/>
                <a:cs typeface="Times New Roman" panose="02020603050405020304" pitchFamily="18" charset="0"/>
              </a:rPr>
              <a:t>The probability of success and failure is same for all trials. (Trials are identical.)</a:t>
            </a:r>
          </a:p>
          <a:p>
            <a:pPr>
              <a:buFont typeface="+mj-lt"/>
              <a:buAutoNum type="arabicPeriod"/>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mathematical representation of binomial distribution is given by:</a:t>
            </a:r>
          </a:p>
          <a:p>
            <a:pPr marL="0" indent="0">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22002" y="3923119"/>
            <a:ext cx="2981741" cy="790685"/>
          </a:xfrm>
          <a:prstGeom prst="rect">
            <a:avLst/>
          </a:prstGeom>
        </p:spPr>
      </p:pic>
    </p:spTree>
    <p:extLst>
      <p:ext uri="{BB962C8B-B14F-4D97-AF65-F5344CB8AC3E}">
        <p14:creationId xmlns:p14="http://schemas.microsoft.com/office/powerpoint/2010/main" val="4082328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5797" y="216131"/>
            <a:ext cx="9808816" cy="5695091"/>
          </a:xfrm>
        </p:spPr>
        <p:txBody>
          <a:bodyPr/>
          <a:lstStyle/>
          <a:p>
            <a:r>
              <a:rPr lang="en-US" sz="2000" dirty="0">
                <a:latin typeface="Times New Roman" panose="02020603050405020304" pitchFamily="18" charset="0"/>
                <a:cs typeface="Times New Roman" panose="02020603050405020304" pitchFamily="18" charset="0"/>
              </a:rPr>
              <a:t>A binomial distribution graph where the probability of success does not equal the probability of failure looks </a:t>
            </a:r>
            <a:r>
              <a:rPr lang="en-US" sz="2000" dirty="0" smtClean="0">
                <a:latin typeface="Times New Roman" panose="02020603050405020304" pitchFamily="18" charset="0"/>
                <a:cs typeface="Times New Roman" panose="02020603050405020304" pitchFamily="18" charset="0"/>
              </a:rPr>
              <a:t>like</a:t>
            </a:r>
          </a:p>
          <a:p>
            <a:endParaRPr lang="en-US" sz="2000" dirty="0">
              <a:latin typeface="Times New Roman" panose="02020603050405020304" pitchFamily="18" charset="0"/>
              <a:cs typeface="Times New Roman" panose="02020603050405020304" pitchFamily="18" charset="0"/>
            </a:endParaRPr>
          </a:p>
          <a:p>
            <a:endParaRPr lang="en-US" dirty="0" smtClean="0"/>
          </a:p>
          <a:p>
            <a:endParaRPr lang="en-US" dirty="0"/>
          </a:p>
          <a:p>
            <a:endParaRPr lang="en-US" dirty="0" smtClean="0"/>
          </a:p>
          <a:p>
            <a:endParaRPr lang="en-US" dirty="0"/>
          </a:p>
          <a:p>
            <a:endParaRPr lang="en-US" dirty="0" smtClean="0"/>
          </a:p>
          <a:p>
            <a:r>
              <a:rPr lang="en-US" sz="2000" dirty="0" smtClean="0">
                <a:latin typeface="Times New Roman" panose="02020603050405020304" pitchFamily="18" charset="0"/>
                <a:cs typeface="Times New Roman" panose="02020603050405020304" pitchFamily="18" charset="0"/>
              </a:rPr>
              <a:t>Now</a:t>
            </a:r>
            <a:r>
              <a:rPr lang="en-US" sz="2000" dirty="0">
                <a:latin typeface="Times New Roman" panose="02020603050405020304" pitchFamily="18" charset="0"/>
                <a:cs typeface="Times New Roman" panose="02020603050405020304" pitchFamily="18" charset="0"/>
              </a:rPr>
              <a:t>, when probability of success = probability of failure, in such a situation the graph of binomial distribution looks like</a:t>
            </a:r>
          </a:p>
          <a:p>
            <a:pPr marL="0" indent="0">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20107" y="887563"/>
            <a:ext cx="6716062" cy="2429214"/>
          </a:xfrm>
          <a:prstGeom prst="rect">
            <a:avLst/>
          </a:prstGeom>
        </p:spPr>
      </p:pic>
      <p:pic>
        <p:nvPicPr>
          <p:cNvPr id="5" name="Picture 4"/>
          <p:cNvPicPr>
            <a:picLocks noChangeAspect="1"/>
          </p:cNvPicPr>
          <p:nvPr/>
        </p:nvPicPr>
        <p:blipFill>
          <a:blip r:embed="rId3"/>
          <a:stretch>
            <a:fillRect/>
          </a:stretch>
        </p:blipFill>
        <p:spPr>
          <a:xfrm>
            <a:off x="2991475" y="4328081"/>
            <a:ext cx="6944694" cy="2419688"/>
          </a:xfrm>
          <a:prstGeom prst="rect">
            <a:avLst/>
          </a:prstGeom>
        </p:spPr>
      </p:pic>
    </p:spTree>
    <p:extLst>
      <p:ext uri="{BB962C8B-B14F-4D97-AF65-F5344CB8AC3E}">
        <p14:creationId xmlns:p14="http://schemas.microsoft.com/office/powerpoint/2010/main" val="417300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8553" y="606829"/>
            <a:ext cx="9576059" cy="5304393"/>
          </a:xfrm>
        </p:spPr>
        <p:txBody>
          <a:bodyPr/>
          <a:lstStyle/>
          <a:p>
            <a:endParaRPr lang="en-US" dirty="0" smtClean="0"/>
          </a:p>
          <a:p>
            <a:r>
              <a:rPr lang="en-US" dirty="0" smtClean="0"/>
              <a:t>The </a:t>
            </a:r>
            <a:r>
              <a:rPr lang="en-US" dirty="0"/>
              <a:t>mean and variance of a binomial distribution are given </a:t>
            </a:r>
            <a:r>
              <a:rPr lang="en-US" dirty="0" smtClean="0"/>
              <a:t>by:</a:t>
            </a:r>
          </a:p>
          <a:p>
            <a:pPr marL="3086100" lvl="7" indent="0">
              <a:buNone/>
            </a:pPr>
            <a:endParaRPr lang="en-US" dirty="0" smtClean="0"/>
          </a:p>
          <a:p>
            <a:pPr marL="3086100" lvl="7" indent="0">
              <a:buNone/>
            </a:pPr>
            <a:endParaRPr lang="en-US" dirty="0"/>
          </a:p>
          <a:p>
            <a:pPr marL="3086100" lvl="7" indent="0">
              <a:buNone/>
            </a:pPr>
            <a:endParaRPr lang="en-US" dirty="0" smtClean="0"/>
          </a:p>
          <a:p>
            <a:pPr marL="3086100" lvl="7" indent="0">
              <a:buNone/>
            </a:pPr>
            <a:endParaRPr lang="en-US" dirty="0"/>
          </a:p>
          <a:p>
            <a:pPr marL="3086100" lvl="7" indent="0">
              <a:buNone/>
            </a:pPr>
            <a:endParaRPr lang="en-US" dirty="0" smtClean="0"/>
          </a:p>
          <a:p>
            <a:pPr marL="3086100" lvl="7" indent="0">
              <a:buNone/>
            </a:pPr>
            <a:endParaRPr lang="en-US" dirty="0"/>
          </a:p>
          <a:p>
            <a:pPr marL="3086100" lvl="7" indent="0">
              <a:buNone/>
            </a:pPr>
            <a:endParaRPr lang="en-US" dirty="0" smtClean="0"/>
          </a:p>
          <a:p>
            <a:pPr marL="3086100" lvl="7" indent="0">
              <a:buNone/>
            </a:pPr>
            <a:endParaRPr lang="en-IN" dirty="0"/>
          </a:p>
        </p:txBody>
      </p:sp>
      <p:pic>
        <p:nvPicPr>
          <p:cNvPr id="4" name="Picture 3"/>
          <p:cNvPicPr>
            <a:picLocks noChangeAspect="1"/>
          </p:cNvPicPr>
          <p:nvPr/>
        </p:nvPicPr>
        <p:blipFill>
          <a:blip r:embed="rId2"/>
          <a:stretch>
            <a:fillRect/>
          </a:stretch>
        </p:blipFill>
        <p:spPr>
          <a:xfrm>
            <a:off x="3795546" y="1797881"/>
            <a:ext cx="3620005" cy="1333686"/>
          </a:xfrm>
          <a:prstGeom prst="rect">
            <a:avLst/>
          </a:prstGeom>
        </p:spPr>
      </p:pic>
    </p:spTree>
    <p:extLst>
      <p:ext uri="{BB962C8B-B14F-4D97-AF65-F5344CB8AC3E}">
        <p14:creationId xmlns:p14="http://schemas.microsoft.com/office/powerpoint/2010/main" val="757074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085" y="482794"/>
            <a:ext cx="8911687" cy="863868"/>
          </a:xfrm>
        </p:spPr>
        <p:txBody>
          <a:bodyPr>
            <a:normAutofit fontScale="90000"/>
          </a:bodyPr>
          <a:lstStyle/>
          <a:p>
            <a:r>
              <a:rPr lang="en-IN" b="1" dirty="0">
                <a:latin typeface="Times New Roman" panose="02020603050405020304" pitchFamily="18" charset="0"/>
                <a:cs typeface="Times New Roman" panose="02020603050405020304" pitchFamily="18" charset="0"/>
              </a:rPr>
              <a:t>Normal Distribution</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04603" y="1346662"/>
            <a:ext cx="10582101" cy="5328458"/>
          </a:xfrm>
        </p:spPr>
        <p:txBody>
          <a:bodyPr>
            <a:normAutofit/>
          </a:bodyPr>
          <a:lstStyle/>
          <a:p>
            <a:pPr algn="just"/>
            <a:r>
              <a:rPr lang="en-US" sz="2000" b="1" dirty="0">
                <a:latin typeface="Times New Roman" panose="02020603050405020304" pitchFamily="18" charset="0"/>
                <a:cs typeface="Times New Roman" panose="02020603050405020304" pitchFamily="18" charset="0"/>
              </a:rPr>
              <a:t>Normal distribution</a:t>
            </a:r>
            <a:r>
              <a:rPr lang="en-US" sz="2000" dirty="0">
                <a:latin typeface="Times New Roman" panose="02020603050405020304" pitchFamily="18" charset="0"/>
                <a:cs typeface="Times New Roman" panose="02020603050405020304" pitchFamily="18" charset="0"/>
              </a:rPr>
              <a:t> represents the behavior of most of the situations in the universe (That is why it’s called a “normal” distribution. I guess!). The large sum of (small) random variables often turns out to be normally distributed, contributing to its widespread application. Any distribution is known as Normal distribution if it has the following characteristics:</a:t>
            </a:r>
          </a:p>
          <a:p>
            <a:pPr marL="857250" lvl="1" indent="-457200" algn="just">
              <a:buFont typeface="+mj-lt"/>
              <a:buAutoNum type="arabicPeriod"/>
            </a:pPr>
            <a:r>
              <a:rPr lang="en-US" sz="1800" dirty="0">
                <a:latin typeface="Times New Roman" panose="02020603050405020304" pitchFamily="18" charset="0"/>
                <a:cs typeface="Times New Roman" panose="02020603050405020304" pitchFamily="18" charset="0"/>
              </a:rPr>
              <a:t>The mean, median and mode of the distribution coincide.</a:t>
            </a:r>
          </a:p>
          <a:p>
            <a:pPr marL="857250" lvl="1" indent="-457200" algn="just">
              <a:buFont typeface="+mj-lt"/>
              <a:buAutoNum type="arabicPeriod"/>
            </a:pPr>
            <a:r>
              <a:rPr lang="en-US" sz="1800" dirty="0">
                <a:latin typeface="Times New Roman" panose="02020603050405020304" pitchFamily="18" charset="0"/>
                <a:cs typeface="Times New Roman" panose="02020603050405020304" pitchFamily="18" charset="0"/>
              </a:rPr>
              <a:t>The curve of the distribution is bell-shaped and symmetrical about the line x=μ.</a:t>
            </a:r>
          </a:p>
          <a:p>
            <a:pPr marL="857250" lvl="1" indent="-457200" algn="just">
              <a:buFont typeface="+mj-lt"/>
              <a:buAutoNum type="arabicPeriod"/>
            </a:pPr>
            <a:r>
              <a:rPr lang="en-US" sz="1800" dirty="0">
                <a:latin typeface="Times New Roman" panose="02020603050405020304" pitchFamily="18" charset="0"/>
                <a:cs typeface="Times New Roman" panose="02020603050405020304" pitchFamily="18" charset="0"/>
              </a:rPr>
              <a:t>The total area under the curve is 1.</a:t>
            </a:r>
          </a:p>
          <a:p>
            <a:pPr marL="857250" lvl="1" indent="-457200" algn="just">
              <a:buFont typeface="+mj-lt"/>
              <a:buAutoNum type="arabicPeriod"/>
            </a:pPr>
            <a:r>
              <a:rPr lang="en-US" sz="1800" dirty="0">
                <a:latin typeface="Times New Roman" panose="02020603050405020304" pitchFamily="18" charset="0"/>
                <a:cs typeface="Times New Roman" panose="02020603050405020304" pitchFamily="18" charset="0"/>
              </a:rPr>
              <a:t>Exactly half of the values are to the left of the center and the other half to the right</a:t>
            </a:r>
            <a:r>
              <a:rPr lang="en-US" sz="1800" dirty="0" smtClean="0">
                <a:latin typeface="Times New Roman" panose="02020603050405020304" pitchFamily="18" charset="0"/>
                <a:cs typeface="Times New Roman" panose="02020603050405020304" pitchFamily="18" charset="0"/>
              </a:rPr>
              <a:t>.</a:t>
            </a:r>
          </a:p>
          <a:p>
            <a:pPr marL="400050" lvl="1" indent="0" algn="just">
              <a:buNone/>
            </a:pPr>
            <a:endParaRPr lang="en-US" sz="1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normal distribution is highly different from Binomial Distribution. However, if the number of trials approaches infinity then the shapes will be quite similar.</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115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862" y="698269"/>
            <a:ext cx="9700750" cy="5212953"/>
          </a:xfrm>
        </p:spPr>
        <p:txBody>
          <a:bodyPr>
            <a:normAutofit/>
          </a:bodyPr>
          <a:lstStyle/>
          <a:p>
            <a:r>
              <a:rPr lang="en-US" dirty="0">
                <a:latin typeface="Times New Roman" panose="02020603050405020304" pitchFamily="18" charset="0"/>
                <a:cs typeface="Times New Roman" panose="02020603050405020304" pitchFamily="18" charset="0"/>
              </a:rPr>
              <a:t>The PDF of a random variable X following a normal distribution is given by</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mean and variance of a random variable X which is said to be normally distributed is given by</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628900" lvl="6" indent="0">
              <a:buNone/>
            </a:pPr>
            <a:r>
              <a:rPr lang="en-US" sz="1800" dirty="0" smtClean="0">
                <a:latin typeface="Times New Roman" panose="02020603050405020304" pitchFamily="18" charset="0"/>
                <a:cs typeface="Times New Roman" panose="02020603050405020304" pitchFamily="18" charset="0"/>
              </a:rPr>
              <a:t>Mean </a:t>
            </a:r>
            <a:r>
              <a:rPr lang="en-US" sz="1800" dirty="0">
                <a:latin typeface="Times New Roman" panose="02020603050405020304" pitchFamily="18" charset="0"/>
                <a:cs typeface="Times New Roman" panose="02020603050405020304" pitchFamily="18" charset="0"/>
              </a:rPr>
              <a:t>-&gt; E(X) = µ</a:t>
            </a:r>
          </a:p>
          <a:p>
            <a:pPr marL="2628900" lvl="6" indent="0">
              <a:buNone/>
            </a:pPr>
            <a:r>
              <a:rPr lang="en-US" sz="1800" dirty="0">
                <a:latin typeface="Times New Roman" panose="02020603050405020304" pitchFamily="18" charset="0"/>
                <a:cs typeface="Times New Roman" panose="02020603050405020304" pitchFamily="18" charset="0"/>
              </a:rPr>
              <a:t>Variance -&gt;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X) = </a:t>
            </a:r>
            <a:r>
              <a:rPr lang="en-US" sz="1800" dirty="0" smtClean="0">
                <a:latin typeface="Times New Roman" panose="02020603050405020304" pitchFamily="18" charset="0"/>
                <a:cs typeface="Times New Roman" panose="02020603050405020304" pitchFamily="18" charset="0"/>
              </a:rPr>
              <a:t>σ^2</a:t>
            </a:r>
          </a:p>
          <a:p>
            <a:pPr marL="2628900" lvl="6" indent="0">
              <a:buNone/>
            </a:pPr>
            <a:endParaRPr lang="en-US" sz="1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Here, µ (mean) and σ (standard deviation) are the parameters.</a:t>
            </a: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83655" y="1396049"/>
            <a:ext cx="5077534" cy="790685"/>
          </a:xfrm>
          <a:prstGeom prst="rect">
            <a:avLst/>
          </a:prstGeom>
        </p:spPr>
      </p:pic>
    </p:spTree>
    <p:extLst>
      <p:ext uri="{BB962C8B-B14F-4D97-AF65-F5344CB8AC3E}">
        <p14:creationId xmlns:p14="http://schemas.microsoft.com/office/powerpoint/2010/main" val="326068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543" y="448888"/>
            <a:ext cx="9975070" cy="748146"/>
          </a:xfrm>
        </p:spPr>
        <p:txBody>
          <a:bodyPr>
            <a:normAutofit/>
          </a:bodyPr>
          <a:lstStyle/>
          <a:p>
            <a:r>
              <a:rPr lang="en-US" sz="4000" dirty="0" smtClean="0">
                <a:latin typeface="Times New Roman" panose="02020603050405020304" pitchFamily="18" charset="0"/>
                <a:cs typeface="Times New Roman" panose="02020603050405020304" pitchFamily="18" charset="0"/>
              </a:rPr>
              <a:t> 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2589" y="1504605"/>
            <a:ext cx="10532023" cy="4954384"/>
          </a:xfrm>
        </p:spPr>
        <p:txBody>
          <a:bodyPr>
            <a:normAutofit fontScale="92500"/>
          </a:bodyPr>
          <a:lstStyle/>
          <a:p>
            <a:pPr algn="just">
              <a:lnSpc>
                <a:spcPct val="100000"/>
              </a:lnSpc>
            </a:pPr>
            <a:r>
              <a:rPr lang="en-US" sz="2800" dirty="0" smtClean="0">
                <a:latin typeface="Times New Roman" panose="02020603050405020304" pitchFamily="18" charset="0"/>
                <a:cs typeface="Times New Roman" panose="02020603050405020304" pitchFamily="18" charset="0"/>
              </a:rPr>
              <a:t>For an example, a </a:t>
            </a:r>
            <a:r>
              <a:rPr lang="en-US" sz="2800" dirty="0">
                <a:latin typeface="Times New Roman" panose="02020603050405020304" pitchFamily="18" charset="0"/>
                <a:cs typeface="Times New Roman" panose="02020603050405020304" pitchFamily="18" charset="0"/>
              </a:rPr>
              <a:t>teacher at a </a:t>
            </a:r>
            <a:r>
              <a:rPr lang="en-US" sz="2800" dirty="0" smtClean="0">
                <a:latin typeface="Times New Roman" panose="02020603050405020304" pitchFamily="18" charset="0"/>
                <a:cs typeface="Times New Roman" panose="02020603050405020304" pitchFamily="18" charset="0"/>
              </a:rPr>
              <a:t>university, after </a:t>
            </a:r>
            <a:r>
              <a:rPr lang="en-US" sz="2800" dirty="0">
                <a:latin typeface="Times New Roman" panose="02020603050405020304" pitchFamily="18" charset="0"/>
                <a:cs typeface="Times New Roman" panose="02020603050405020304" pitchFamily="18" charset="0"/>
              </a:rPr>
              <a:t>checking assignments for a week, </a:t>
            </a:r>
            <a:r>
              <a:rPr lang="en-US" sz="2800" dirty="0" smtClean="0">
                <a:latin typeface="Times New Roman" panose="02020603050405020304" pitchFamily="18" charset="0"/>
                <a:cs typeface="Times New Roman" panose="02020603050405020304" pitchFamily="18" charset="0"/>
              </a:rPr>
              <a:t>he has graded </a:t>
            </a:r>
            <a:r>
              <a:rPr lang="en-US" sz="2800" dirty="0">
                <a:latin typeface="Times New Roman" panose="02020603050405020304" pitchFamily="18" charset="0"/>
                <a:cs typeface="Times New Roman" panose="02020603050405020304" pitchFamily="18" charset="0"/>
              </a:rPr>
              <a:t>all the students. </a:t>
            </a:r>
            <a:endParaRPr lang="en-US" sz="2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2800" dirty="0" smtClean="0">
              <a:latin typeface="Times New Roman" panose="02020603050405020304" pitchFamily="18" charset="0"/>
              <a:cs typeface="Times New Roman" panose="02020603050405020304" pitchFamily="18" charset="0"/>
            </a:endParaRPr>
          </a:p>
          <a:p>
            <a:pPr algn="just">
              <a:lnSpc>
                <a:spcPct val="100000"/>
              </a:lnSpc>
            </a:pPr>
            <a:r>
              <a:rPr lang="en-US" sz="2800" dirty="0" smtClean="0">
                <a:latin typeface="Times New Roman" panose="02020603050405020304" pitchFamily="18" charset="0"/>
                <a:cs typeface="Times New Roman" panose="02020603050405020304" pitchFamily="18" charset="0"/>
              </a:rPr>
              <a:t>He gave </a:t>
            </a:r>
            <a:r>
              <a:rPr lang="en-US" sz="2800" dirty="0">
                <a:latin typeface="Times New Roman" panose="02020603050405020304" pitchFamily="18" charset="0"/>
                <a:cs typeface="Times New Roman" panose="02020603050405020304" pitchFamily="18" charset="0"/>
              </a:rPr>
              <a:t>these graded papers to a data entry guy in the university and tell him to create a spreadsheet containing the grades of all the students. </a:t>
            </a:r>
            <a:endParaRPr lang="en-US" sz="2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2800" dirty="0" smtClean="0">
              <a:latin typeface="Times New Roman" panose="02020603050405020304" pitchFamily="18" charset="0"/>
              <a:cs typeface="Times New Roman" panose="02020603050405020304" pitchFamily="18" charset="0"/>
            </a:endParaRPr>
          </a:p>
          <a:p>
            <a:pPr algn="just">
              <a:lnSpc>
                <a:spcPct val="100000"/>
              </a:lnSpc>
            </a:pPr>
            <a:r>
              <a:rPr lang="en-US" sz="2800" dirty="0" smtClean="0">
                <a:latin typeface="Times New Roman" panose="02020603050405020304" pitchFamily="18" charset="0"/>
                <a:cs typeface="Times New Roman" panose="02020603050405020304" pitchFamily="18" charset="0"/>
              </a:rPr>
              <a:t>But </a:t>
            </a:r>
            <a:r>
              <a:rPr lang="en-US" sz="2800" dirty="0">
                <a:latin typeface="Times New Roman" panose="02020603050405020304" pitchFamily="18" charset="0"/>
                <a:cs typeface="Times New Roman" panose="02020603050405020304" pitchFamily="18" charset="0"/>
              </a:rPr>
              <a:t>the guy only stores the grades and not the corresponding students</a:t>
            </a:r>
            <a:r>
              <a:rPr lang="en-US" sz="2800" dirty="0" smtClean="0">
                <a:latin typeface="Times New Roman" panose="02020603050405020304" pitchFamily="18" charset="0"/>
                <a:cs typeface="Times New Roman" panose="02020603050405020304" pitchFamily="18" charset="0"/>
              </a:rPr>
              <a:t>.</a:t>
            </a:r>
          </a:p>
          <a:p>
            <a:pPr algn="just">
              <a:lnSpc>
                <a:spcPct val="100000"/>
              </a:lnSpc>
            </a:pPr>
            <a:endParaRPr lang="en-US" sz="2800" dirty="0">
              <a:latin typeface="Times New Roman" panose="02020603050405020304" pitchFamily="18" charset="0"/>
              <a:cs typeface="Times New Roman" panose="02020603050405020304" pitchFamily="18" charset="0"/>
            </a:endParaRPr>
          </a:p>
          <a:p>
            <a:pPr algn="just">
              <a:lnSpc>
                <a:spcPct val="100000"/>
              </a:lnSpc>
            </a:pPr>
            <a:r>
              <a:rPr lang="en-US" sz="2800" dirty="0">
                <a:latin typeface="Times New Roman" panose="02020603050405020304" pitchFamily="18" charset="0"/>
                <a:cs typeface="Times New Roman" panose="02020603050405020304" pitchFamily="18" charset="0"/>
              </a:rPr>
              <a:t>He made another blunder, he missed a couple of entries in a hurry and we have no idea whose grades are missing. Let’s find a way to solve this</a:t>
            </a:r>
            <a:r>
              <a:rPr lang="en-US" sz="2800" dirty="0" smtClean="0">
                <a:latin typeface="Times New Roman" panose="02020603050405020304" pitchFamily="18" charset="0"/>
                <a:cs typeface="Times New Roman" panose="02020603050405020304" pitchFamily="18" charset="0"/>
              </a:rPr>
              <a:t>.</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159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3738" y="523702"/>
            <a:ext cx="9650874" cy="5943600"/>
          </a:xfrm>
        </p:spPr>
        <p:txBody>
          <a:bodyPr>
            <a:normAutofit/>
          </a:bodyPr>
          <a:lstStyle/>
          <a:p>
            <a:r>
              <a:rPr lang="en-US" sz="2000" dirty="0">
                <a:latin typeface="Times New Roman" panose="02020603050405020304" pitchFamily="18" charset="0"/>
                <a:cs typeface="Times New Roman" panose="02020603050405020304" pitchFamily="18" charset="0"/>
              </a:rPr>
              <a:t>The graph of a random variable X ~ N (µ, σ) is shown </a:t>
            </a:r>
            <a:r>
              <a:rPr lang="en-US" sz="2000" dirty="0" smtClean="0">
                <a:latin typeface="Times New Roman" panose="02020603050405020304" pitchFamily="18" charset="0"/>
                <a:cs typeface="Times New Roman" panose="02020603050405020304" pitchFamily="18" charset="0"/>
              </a:rPr>
              <a:t>below.</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standard normal distribution is defined as the distribution with mean 0 and standard deviation 1.  </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75240" y="1444221"/>
            <a:ext cx="5658640" cy="2905530"/>
          </a:xfrm>
          <a:prstGeom prst="rect">
            <a:avLst/>
          </a:prstGeom>
        </p:spPr>
      </p:pic>
    </p:spTree>
    <p:extLst>
      <p:ext uri="{BB962C8B-B14F-4D97-AF65-F5344CB8AC3E}">
        <p14:creationId xmlns:p14="http://schemas.microsoft.com/office/powerpoint/2010/main" val="1022886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3367" y="714895"/>
            <a:ext cx="9501245" cy="5196327"/>
          </a:xfrm>
        </p:spPr>
        <p:txBody>
          <a:bodyPr/>
          <a:lstStyle/>
          <a:p>
            <a:r>
              <a:rPr lang="en-US" dirty="0">
                <a:latin typeface="Times New Roman" panose="02020603050405020304" pitchFamily="18" charset="0"/>
                <a:cs typeface="Times New Roman" panose="02020603050405020304" pitchFamily="18" charset="0"/>
              </a:rPr>
              <a:t>For such a case, the PDF becomes:</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stretch>
            <a:fillRect/>
          </a:stretch>
        </p:blipFill>
        <p:spPr>
          <a:xfrm>
            <a:off x="3096902" y="1531634"/>
            <a:ext cx="6496957" cy="3562847"/>
          </a:xfrm>
          <a:prstGeom prst="rect">
            <a:avLst/>
          </a:prstGeom>
        </p:spPr>
      </p:pic>
    </p:spTree>
    <p:extLst>
      <p:ext uri="{BB962C8B-B14F-4D97-AF65-F5344CB8AC3E}">
        <p14:creationId xmlns:p14="http://schemas.microsoft.com/office/powerpoint/2010/main" val="1463408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735" y="624110"/>
            <a:ext cx="9783877" cy="739177"/>
          </a:xfrm>
        </p:spPr>
        <p:txBody>
          <a:bodyPr>
            <a:noAutofit/>
          </a:bodyPr>
          <a:lstStyle/>
          <a:p>
            <a:r>
              <a:rPr lang="en-IN" sz="4000" b="1" dirty="0">
                <a:latin typeface="Times New Roman" panose="02020603050405020304" pitchFamily="18" charset="0"/>
                <a:cs typeface="Times New Roman" panose="02020603050405020304" pitchFamily="18" charset="0"/>
              </a:rPr>
              <a:t>Poisson Distribution</a:t>
            </a:r>
            <a:br>
              <a:rPr lang="en-IN" sz="4000" b="1"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9295" y="1579417"/>
            <a:ext cx="10232967" cy="5104015"/>
          </a:xfrm>
        </p:spPr>
        <p:txBody>
          <a:bodyPr>
            <a:noAutofit/>
          </a:bodyPr>
          <a:lstStyle/>
          <a:p>
            <a:pPr algn="just"/>
            <a:r>
              <a:rPr lang="en-US" sz="2000" dirty="0">
                <a:latin typeface="Times New Roman" panose="02020603050405020304" pitchFamily="18" charset="0"/>
                <a:cs typeface="Times New Roman" panose="02020603050405020304" pitchFamily="18" charset="0"/>
              </a:rPr>
              <a:t>Suppose you work at a call center, approximately how many calls do you get in a day? It can be any number. Now, the entire number of calls at a call center in a day is modeled by Poisson distribution. Some more examples are</a:t>
            </a:r>
          </a:p>
          <a:p>
            <a:pPr lvl="2" algn="just">
              <a:buFont typeface="+mj-lt"/>
              <a:buAutoNum type="arabicPeriod"/>
            </a:pPr>
            <a:r>
              <a:rPr lang="en-US" sz="2000" dirty="0">
                <a:latin typeface="Times New Roman" panose="02020603050405020304" pitchFamily="18" charset="0"/>
                <a:cs typeface="Times New Roman" panose="02020603050405020304" pitchFamily="18" charset="0"/>
              </a:rPr>
              <a:t>The number of emergency calls recorded at a hospital in a day.</a:t>
            </a:r>
          </a:p>
          <a:p>
            <a:pPr lvl="2" algn="just">
              <a:buFont typeface="+mj-lt"/>
              <a:buAutoNum type="arabicPeriod"/>
            </a:pPr>
            <a:r>
              <a:rPr lang="en-US" sz="2000" dirty="0">
                <a:latin typeface="Times New Roman" panose="02020603050405020304" pitchFamily="18" charset="0"/>
                <a:cs typeface="Times New Roman" panose="02020603050405020304" pitchFamily="18" charset="0"/>
              </a:rPr>
              <a:t>The number of thefts reported in an area on a day.</a:t>
            </a:r>
          </a:p>
          <a:p>
            <a:pPr lvl="2" algn="just">
              <a:buFont typeface="+mj-lt"/>
              <a:buAutoNum type="arabicPeriod"/>
            </a:pPr>
            <a:r>
              <a:rPr lang="en-US" sz="2000" dirty="0">
                <a:latin typeface="Times New Roman" panose="02020603050405020304" pitchFamily="18" charset="0"/>
                <a:cs typeface="Times New Roman" panose="02020603050405020304" pitchFamily="18" charset="0"/>
              </a:rPr>
              <a:t>The number of customers arriving at a salon in an hour.</a:t>
            </a:r>
          </a:p>
          <a:p>
            <a:pPr lvl="2" algn="just">
              <a:buFont typeface="+mj-lt"/>
              <a:buAutoNum type="arabicPeriod"/>
            </a:pPr>
            <a:r>
              <a:rPr lang="en-US" sz="2000" dirty="0">
                <a:latin typeface="Times New Roman" panose="02020603050405020304" pitchFamily="18" charset="0"/>
                <a:cs typeface="Times New Roman" panose="02020603050405020304" pitchFamily="18" charset="0"/>
              </a:rPr>
              <a:t>The number of suicides reported in a particular city.</a:t>
            </a:r>
          </a:p>
          <a:p>
            <a:pPr lvl="2" algn="just">
              <a:buFont typeface="+mj-lt"/>
              <a:buAutoNum type="arabicPeriod"/>
            </a:pPr>
            <a:r>
              <a:rPr lang="en-US" sz="2000" dirty="0">
                <a:latin typeface="Times New Roman" panose="02020603050405020304" pitchFamily="18" charset="0"/>
                <a:cs typeface="Times New Roman" panose="02020603050405020304" pitchFamily="18" charset="0"/>
              </a:rPr>
              <a:t>The number of printing errors at each page of the book.</a:t>
            </a:r>
          </a:p>
          <a:p>
            <a:pPr algn="just"/>
            <a:r>
              <a:rPr lang="en-US" sz="2000" dirty="0">
                <a:latin typeface="Times New Roman" panose="02020603050405020304" pitchFamily="18" charset="0"/>
                <a:cs typeface="Times New Roman" panose="02020603050405020304" pitchFamily="18" charset="0"/>
              </a:rPr>
              <a:t>You can now think of many examples following the same course. Poisson Distribution is applicable in situations where events occur at random points of time and space wherein our interest lies only in the number of occurrences of the event.</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833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3491" y="640079"/>
            <a:ext cx="9933709" cy="6276109"/>
          </a:xfrm>
        </p:spPr>
        <p:txBody>
          <a:bodyPr>
            <a:normAutofit/>
          </a:bodyPr>
          <a:lstStyle/>
          <a:p>
            <a:pPr algn="just"/>
            <a:r>
              <a:rPr lang="en-US" sz="2000" dirty="0">
                <a:latin typeface="Times New Roman" panose="02020603050405020304" pitchFamily="18" charset="0"/>
                <a:cs typeface="Times New Roman" panose="02020603050405020304" pitchFamily="18" charset="0"/>
              </a:rPr>
              <a:t>A distribution is called </a:t>
            </a:r>
            <a:r>
              <a:rPr lang="en-US" sz="2000" b="1" dirty="0">
                <a:latin typeface="Times New Roman" panose="02020603050405020304" pitchFamily="18" charset="0"/>
                <a:cs typeface="Times New Roman" panose="02020603050405020304" pitchFamily="18" charset="0"/>
              </a:rPr>
              <a:t>Poisson distribution</a:t>
            </a:r>
            <a:r>
              <a:rPr lang="en-US" sz="2000" dirty="0">
                <a:latin typeface="Times New Roman" panose="02020603050405020304" pitchFamily="18" charset="0"/>
                <a:cs typeface="Times New Roman" panose="02020603050405020304" pitchFamily="18" charset="0"/>
              </a:rPr>
              <a:t> when the following assumptions are valid:</a:t>
            </a:r>
          </a:p>
          <a:p>
            <a:pPr marL="857250" lvl="1" indent="-457200" algn="just">
              <a:buFont typeface="+mj-lt"/>
              <a:buAutoNum type="arabicPeriod"/>
            </a:pPr>
            <a:r>
              <a:rPr lang="en-US" sz="2000" dirty="0" smtClean="0">
                <a:latin typeface="Times New Roman" panose="02020603050405020304" pitchFamily="18" charset="0"/>
                <a:cs typeface="Times New Roman" panose="02020603050405020304" pitchFamily="18" charset="0"/>
              </a:rPr>
              <a:t>Any successful event should not influence the outcome of another successful event.</a:t>
            </a:r>
          </a:p>
          <a:p>
            <a:pPr marL="857250" lvl="1" indent="-457200" algn="just">
              <a:buFont typeface="+mj-lt"/>
              <a:buAutoNum type="arabicPeriod"/>
            </a:pPr>
            <a:r>
              <a:rPr lang="en-US" sz="2000" dirty="0" smtClean="0">
                <a:latin typeface="Times New Roman" panose="02020603050405020304" pitchFamily="18" charset="0"/>
                <a:cs typeface="Times New Roman" panose="02020603050405020304" pitchFamily="18" charset="0"/>
              </a:rPr>
              <a:t>The probability of success over a short interval must equal the probability of success over a long interval.</a:t>
            </a:r>
            <a:endParaRPr lang="en-US" sz="2000" dirty="0">
              <a:latin typeface="Times New Roman" panose="02020603050405020304" pitchFamily="18" charset="0"/>
              <a:cs typeface="Times New Roman" panose="02020603050405020304" pitchFamily="18" charset="0"/>
            </a:endParaRPr>
          </a:p>
          <a:p>
            <a:pPr marL="857250" lvl="1" indent="-457200" algn="just">
              <a:buFont typeface="+mj-lt"/>
              <a:buAutoNum type="arabicPeriod"/>
            </a:pPr>
            <a:r>
              <a:rPr lang="en-US" sz="2000" dirty="0" smtClean="0">
                <a:latin typeface="Times New Roman" panose="02020603050405020304" pitchFamily="18" charset="0"/>
                <a:cs typeface="Times New Roman" panose="02020603050405020304" pitchFamily="18" charset="0"/>
              </a:rPr>
              <a:t> The probability of success in an interval approaches zero as the interval becomes smaller.</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Now, if any distribution validates the above assumptions then it is a Poisson distribution. Some notations used in Poisson distribution are:</a:t>
            </a:r>
          </a:p>
          <a:p>
            <a:pPr marL="800100" lvl="1" indent="-342900" algn="just">
              <a:buFont typeface="+mj-lt"/>
              <a:buAutoNum type="arabicPeriod"/>
            </a:pPr>
            <a:r>
              <a:rPr lang="en-US" sz="1800" dirty="0">
                <a:latin typeface="Times New Roman" panose="02020603050405020304" pitchFamily="18" charset="0"/>
                <a:cs typeface="Times New Roman" panose="02020603050405020304" pitchFamily="18" charset="0"/>
              </a:rPr>
              <a:t>λ is the rate at which an event occurs,</a:t>
            </a:r>
          </a:p>
          <a:p>
            <a:pPr marL="800100" lvl="1" indent="-342900" algn="just">
              <a:buFont typeface="+mj-lt"/>
              <a:buAutoNum type="arabicPeriod"/>
            </a:pPr>
            <a:r>
              <a:rPr lang="en-US" sz="1800" dirty="0">
                <a:latin typeface="Times New Roman" panose="02020603050405020304" pitchFamily="18" charset="0"/>
                <a:cs typeface="Times New Roman" panose="02020603050405020304" pitchFamily="18" charset="0"/>
              </a:rPr>
              <a:t>t is the length of a time interval,</a:t>
            </a:r>
          </a:p>
          <a:p>
            <a:pPr marL="800100" lvl="1" indent="-342900" algn="just">
              <a:buFont typeface="+mj-lt"/>
              <a:buAutoNum type="arabicPeriod"/>
            </a:pPr>
            <a:r>
              <a:rPr lang="en-US" sz="1800" dirty="0">
                <a:latin typeface="Times New Roman" panose="02020603050405020304" pitchFamily="18" charset="0"/>
                <a:cs typeface="Times New Roman" panose="02020603050405020304" pitchFamily="18" charset="0"/>
              </a:rPr>
              <a:t>And X is the number of events in that time interval</a:t>
            </a:r>
            <a:r>
              <a:rPr lang="en-US" sz="1800" dirty="0" smtClean="0">
                <a:latin typeface="Times New Roman" panose="02020603050405020304" pitchFamily="18" charset="0"/>
                <a:cs typeface="Times New Roman" panose="02020603050405020304" pitchFamily="18" charset="0"/>
              </a:rPr>
              <a:t>.</a:t>
            </a:r>
          </a:p>
          <a:p>
            <a:pPr marL="800100" lvl="1" indent="-342900"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lvl="1" indent="0" algn="just">
              <a:buNone/>
            </a:pPr>
            <a:r>
              <a:rPr lang="en-US" sz="2000" dirty="0">
                <a:latin typeface="Times New Roman" panose="02020603050405020304" pitchFamily="18" charset="0"/>
                <a:cs typeface="Times New Roman" panose="02020603050405020304" pitchFamily="18" charset="0"/>
              </a:rPr>
              <a:t>Here, X is called a Poisson Random Variable and the probability distribution of X is called Poisson distribution.</a:t>
            </a:r>
          </a:p>
          <a:p>
            <a:pPr marL="457200" lvl="1"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311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4109" y="606829"/>
            <a:ext cx="10133215" cy="6051666"/>
          </a:xfrm>
        </p:spPr>
        <p:txBody>
          <a:bodyPr/>
          <a:lstStyle/>
          <a:p>
            <a:pPr algn="just"/>
            <a:r>
              <a:rPr lang="en-US" sz="2000" dirty="0">
                <a:latin typeface="Times New Roman" panose="02020603050405020304" pitchFamily="18" charset="0"/>
                <a:cs typeface="Times New Roman" panose="02020603050405020304" pitchFamily="18" charset="0"/>
              </a:rPr>
              <a:t>Let µ denote the mean number of events in an interval of length t.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Then</a:t>
            </a:r>
            <a:r>
              <a:rPr lang="en-US" sz="2000" dirty="0">
                <a:latin typeface="Times New Roman" panose="02020603050405020304" pitchFamily="18" charset="0"/>
                <a:cs typeface="Times New Roman" panose="02020603050405020304" pitchFamily="18" charset="0"/>
              </a:rPr>
              <a:t>, µ = λ*t.</a:t>
            </a:r>
          </a:p>
          <a:p>
            <a:pPr algn="just"/>
            <a:r>
              <a:rPr lang="en-US" sz="2000" dirty="0">
                <a:latin typeface="Times New Roman" panose="02020603050405020304" pitchFamily="18" charset="0"/>
                <a:cs typeface="Times New Roman" panose="02020603050405020304" pitchFamily="18" charset="0"/>
              </a:rPr>
              <a:t>The PMF of X following a Poisson distribution is given by</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mean µ is the parameter of this distribution. µ is also defined as the λ times length of that interval. The graph of a Poisson distribution is shown below:</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endParaRPr lang="en-US" dirty="0" smtClean="0"/>
          </a:p>
          <a:p>
            <a:endParaRPr lang="en-US" dirty="0"/>
          </a:p>
          <a:p>
            <a:pPr marL="0" indent="0">
              <a:buNone/>
            </a:pPr>
            <a:endParaRPr lang="en-US" dirty="0"/>
          </a:p>
          <a:p>
            <a:endParaRPr lang="en-IN" dirty="0"/>
          </a:p>
        </p:txBody>
      </p:sp>
      <p:pic>
        <p:nvPicPr>
          <p:cNvPr id="4" name="Picture 3"/>
          <p:cNvPicPr>
            <a:picLocks noChangeAspect="1"/>
          </p:cNvPicPr>
          <p:nvPr/>
        </p:nvPicPr>
        <p:blipFill>
          <a:blip r:embed="rId2"/>
          <a:stretch>
            <a:fillRect/>
          </a:stretch>
        </p:blipFill>
        <p:spPr>
          <a:xfrm>
            <a:off x="2915601" y="2031548"/>
            <a:ext cx="6211167" cy="666843"/>
          </a:xfrm>
          <a:prstGeom prst="rect">
            <a:avLst/>
          </a:prstGeom>
        </p:spPr>
      </p:pic>
      <p:pic>
        <p:nvPicPr>
          <p:cNvPr id="5" name="Picture 4"/>
          <p:cNvPicPr>
            <a:picLocks noChangeAspect="1"/>
          </p:cNvPicPr>
          <p:nvPr/>
        </p:nvPicPr>
        <p:blipFill>
          <a:blip r:embed="rId3"/>
          <a:stretch>
            <a:fillRect/>
          </a:stretch>
        </p:blipFill>
        <p:spPr>
          <a:xfrm>
            <a:off x="2572015" y="3532110"/>
            <a:ext cx="7363853" cy="2753109"/>
          </a:xfrm>
          <a:prstGeom prst="rect">
            <a:avLst/>
          </a:prstGeom>
        </p:spPr>
      </p:pic>
    </p:spTree>
    <p:extLst>
      <p:ext uri="{BB962C8B-B14F-4D97-AF65-F5344CB8AC3E}">
        <p14:creationId xmlns:p14="http://schemas.microsoft.com/office/powerpoint/2010/main" val="3825683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7484" y="299258"/>
            <a:ext cx="10158152" cy="6442364"/>
          </a:xfrm>
        </p:spPr>
        <p:txBody>
          <a:bodyPr>
            <a:normAutofit/>
          </a:bodyPr>
          <a:lstStyle/>
          <a:p>
            <a:r>
              <a:rPr lang="en-US" dirty="0">
                <a:latin typeface="Times New Roman" panose="02020603050405020304" pitchFamily="18" charset="0"/>
                <a:cs typeface="Times New Roman" panose="02020603050405020304" pitchFamily="18" charset="0"/>
              </a:rPr>
              <a:t>The graph shown below illustrates the shift in the curve due to increase in mean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a:t/>
            </a:r>
            <a:br>
              <a:rPr lang="en-US" dirty="0"/>
            </a:b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a:latin typeface="Times New Roman" panose="02020603050405020304" pitchFamily="18" charset="0"/>
                <a:cs typeface="Times New Roman" panose="02020603050405020304" pitchFamily="18" charset="0"/>
              </a:rPr>
              <a:t>It is perceptible that as the mean increases, the curve shifts to the right.</a:t>
            </a:r>
          </a:p>
          <a:p>
            <a:r>
              <a:rPr lang="en-US" dirty="0">
                <a:latin typeface="Times New Roman" panose="02020603050405020304" pitchFamily="18" charset="0"/>
                <a:cs typeface="Times New Roman" panose="02020603050405020304" pitchFamily="18" charset="0"/>
              </a:rPr>
              <a:t>The mean and variance of X following a Poisson distribution</a:t>
            </a:r>
            <a:r>
              <a:rPr lang="en-US" dirty="0"/>
              <a:t>:</a:t>
            </a:r>
          </a:p>
          <a:p>
            <a:pPr marL="0" indent="0">
              <a:buNone/>
            </a:pPr>
            <a:r>
              <a:rPr lang="en-US" dirty="0" smtClean="0"/>
              <a:t>			</a:t>
            </a:r>
            <a:r>
              <a:rPr lang="it-IT" dirty="0">
                <a:latin typeface="Times New Roman" panose="02020603050405020304" pitchFamily="18" charset="0"/>
                <a:cs typeface="Times New Roman" panose="02020603050405020304" pitchFamily="18" charset="0"/>
              </a:rPr>
              <a:t>Mean -&gt; E(X) = </a:t>
            </a:r>
            <a:r>
              <a:rPr lang="it-IT" dirty="0" smtClean="0">
                <a:latin typeface="Times New Roman" panose="02020603050405020304" pitchFamily="18" charset="0"/>
                <a:cs typeface="Times New Roman" panose="02020603050405020304" pitchFamily="18" charset="0"/>
              </a:rPr>
              <a:t>µ</a:t>
            </a:r>
          </a:p>
          <a:p>
            <a:pPr marL="0" indent="0">
              <a:buNone/>
            </a:pPr>
            <a:r>
              <a:rPr lang="it-IT" dirty="0" smtClean="0">
                <a:latin typeface="Times New Roman" panose="02020603050405020304" pitchFamily="18" charset="0"/>
                <a:cs typeface="Times New Roman" panose="02020603050405020304" pitchFamily="18" charset="0"/>
              </a:rPr>
              <a:t>			Variance </a:t>
            </a:r>
            <a:r>
              <a:rPr lang="it-IT" dirty="0">
                <a:latin typeface="Times New Roman" panose="02020603050405020304" pitchFamily="18" charset="0"/>
                <a:cs typeface="Times New Roman" panose="02020603050405020304" pitchFamily="18" charset="0"/>
              </a:rPr>
              <a:t>-&gt; Var(X) = µ</a:t>
            </a:r>
          </a:p>
          <a:p>
            <a:endParaRPr lang="it-IT"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2912628" y="793765"/>
            <a:ext cx="6649378" cy="2676899"/>
          </a:xfrm>
          <a:prstGeom prst="rect">
            <a:avLst/>
          </a:prstGeom>
        </p:spPr>
      </p:pic>
    </p:spTree>
    <p:extLst>
      <p:ext uri="{BB962C8B-B14F-4D97-AF65-F5344CB8AC3E}">
        <p14:creationId xmlns:p14="http://schemas.microsoft.com/office/powerpoint/2010/main" val="3542780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975" y="315884"/>
            <a:ext cx="9983383" cy="673331"/>
          </a:xfrm>
        </p:spPr>
        <p:txBody>
          <a:bodyPr>
            <a:normAutofit fontScale="90000"/>
          </a:bodyPr>
          <a:lstStyle/>
          <a:p>
            <a:r>
              <a:rPr lang="en-IN" sz="4000" b="1" dirty="0">
                <a:latin typeface="Times New Roman" panose="02020603050405020304" pitchFamily="18" charset="0"/>
                <a:cs typeface="Times New Roman" panose="02020603050405020304" pitchFamily="18" charset="0"/>
              </a:rPr>
              <a:t>Exponential Distribution</a:t>
            </a:r>
            <a:r>
              <a:rPr lang="en-IN" b="1" dirty="0"/>
              <a:t/>
            </a:r>
            <a:br>
              <a:rPr lang="en-IN" b="1" dirty="0"/>
            </a:br>
            <a:endParaRPr lang="en-IN" dirty="0"/>
          </a:p>
        </p:txBody>
      </p:sp>
      <p:sp>
        <p:nvSpPr>
          <p:cNvPr id="3" name="Content Placeholder 2"/>
          <p:cNvSpPr>
            <a:spLocks noGrp="1"/>
          </p:cNvSpPr>
          <p:nvPr>
            <p:ph idx="1"/>
          </p:nvPr>
        </p:nvSpPr>
        <p:spPr>
          <a:xfrm>
            <a:off x="1205345" y="1263535"/>
            <a:ext cx="10798233" cy="5536276"/>
          </a:xfrm>
        </p:spPr>
        <p:txBody>
          <a:bodyPr>
            <a:normAutofit fontScale="92500" lnSpcReduction="10000"/>
          </a:bodyPr>
          <a:lstStyle/>
          <a:p>
            <a:pPr algn="just"/>
            <a:r>
              <a:rPr lang="en-US" sz="2000" dirty="0">
                <a:latin typeface="Times New Roman" panose="02020603050405020304" pitchFamily="18" charset="0"/>
                <a:cs typeface="Times New Roman" panose="02020603050405020304" pitchFamily="18" charset="0"/>
              </a:rPr>
              <a:t>Let’s consider the call center example one more time. What about the interval of time between the calls ? Here, exponential distribution comes to our rescue. Exponential distribution models the interval of time between the calls.</a:t>
            </a:r>
          </a:p>
          <a:p>
            <a:pPr algn="just"/>
            <a:r>
              <a:rPr lang="en-US" sz="2000" dirty="0">
                <a:latin typeface="Times New Roman" panose="02020603050405020304" pitchFamily="18" charset="0"/>
                <a:cs typeface="Times New Roman" panose="02020603050405020304" pitchFamily="18" charset="0"/>
              </a:rPr>
              <a:t>Other examples are:</a:t>
            </a:r>
          </a:p>
          <a:p>
            <a:pPr marL="0" indent="0" algn="just">
              <a:buNone/>
            </a:pPr>
            <a:r>
              <a:rPr lang="en-US" sz="2000" dirty="0" smtClean="0">
                <a:latin typeface="Times New Roman" panose="02020603050405020304" pitchFamily="18" charset="0"/>
                <a:cs typeface="Times New Roman" panose="02020603050405020304" pitchFamily="18" charset="0"/>
              </a:rPr>
              <a:t>			1.Length </a:t>
            </a:r>
            <a:r>
              <a:rPr lang="en-US" sz="2000" dirty="0">
                <a:latin typeface="Times New Roman" panose="02020603050405020304" pitchFamily="18" charset="0"/>
                <a:cs typeface="Times New Roman" panose="02020603050405020304" pitchFamily="18" charset="0"/>
              </a:rPr>
              <a:t>of time </a:t>
            </a:r>
            <a:r>
              <a:rPr lang="en-US" sz="2000" dirty="0" smtClean="0">
                <a:latin typeface="Times New Roman" panose="02020603050405020304" pitchFamily="18" charset="0"/>
                <a:cs typeface="Times New Roman" panose="02020603050405020304" pitchFamily="18" charset="0"/>
              </a:rPr>
              <a:t>between </a:t>
            </a:r>
            <a:r>
              <a:rPr lang="en-US" sz="2000" dirty="0">
                <a:latin typeface="Times New Roman" panose="02020603050405020304" pitchFamily="18" charset="0"/>
                <a:cs typeface="Times New Roman" panose="02020603050405020304" pitchFamily="18" charset="0"/>
              </a:rPr>
              <a:t>metro arrivals,</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2.Length </a:t>
            </a:r>
            <a:r>
              <a:rPr lang="en-US" sz="2000" dirty="0">
                <a:latin typeface="Times New Roman" panose="02020603050405020304" pitchFamily="18" charset="0"/>
                <a:cs typeface="Times New Roman" panose="02020603050405020304" pitchFamily="18" charset="0"/>
              </a:rPr>
              <a:t>of time between arrivals at a gas station</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3.The </a:t>
            </a:r>
            <a:r>
              <a:rPr lang="en-US" sz="2000" dirty="0">
                <a:latin typeface="Times New Roman" panose="02020603050405020304" pitchFamily="18" charset="0"/>
                <a:cs typeface="Times New Roman" panose="02020603050405020304" pitchFamily="18" charset="0"/>
              </a:rPr>
              <a:t>life of an Air </a:t>
            </a:r>
            <a:r>
              <a:rPr lang="en-US" sz="2000" dirty="0" smtClean="0">
                <a:latin typeface="Times New Roman" panose="02020603050405020304" pitchFamily="18" charset="0"/>
                <a:cs typeface="Times New Roman" panose="02020603050405020304" pitchFamily="18" charset="0"/>
              </a:rPr>
              <a:t>Conditioner</a:t>
            </a:r>
          </a:p>
          <a:p>
            <a:r>
              <a:rPr lang="en-US" sz="2000" dirty="0">
                <a:latin typeface="Times New Roman" panose="02020603050405020304" pitchFamily="18" charset="0"/>
                <a:cs typeface="Times New Roman" panose="02020603050405020304" pitchFamily="18" charset="0"/>
              </a:rPr>
              <a:t>Exponential distribution is widely used for survival analysis. From the expected life of a machine to the expected life of a human, exponential distribution successfully delivers the result.</a:t>
            </a:r>
          </a:p>
          <a:p>
            <a:r>
              <a:rPr lang="en-US" sz="2000" dirty="0">
                <a:latin typeface="Times New Roman" panose="02020603050405020304" pitchFamily="18" charset="0"/>
                <a:cs typeface="Times New Roman" panose="02020603050405020304" pitchFamily="18" charset="0"/>
              </a:rPr>
              <a:t>A random variable X is said to have an exponential distribution with PDF</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0" indent="0">
              <a:buNone/>
            </a:pPr>
            <a:r>
              <a:rPr lang="en-US" dirty="0" smtClean="0"/>
              <a:t>     </a:t>
            </a:r>
            <a:r>
              <a:rPr lang="en-US" sz="2100" dirty="0">
                <a:latin typeface="Times New Roman" panose="02020603050405020304" pitchFamily="18" charset="0"/>
                <a:cs typeface="Times New Roman" panose="02020603050405020304" pitchFamily="18" charset="0"/>
              </a:rPr>
              <a:t>and parameter λ&gt;0 which is also called the rate.</a:t>
            </a:r>
          </a:p>
          <a:p>
            <a:r>
              <a:rPr lang="en-US" sz="2100" dirty="0">
                <a:latin typeface="Times New Roman" panose="02020603050405020304" pitchFamily="18" charset="0"/>
                <a:cs typeface="Times New Roman" panose="02020603050405020304" pitchFamily="18" charset="0"/>
              </a:rPr>
              <a:t>For survival analysis, λ is called the failure rate of a device at any time t, given that it has survived up to t.</a:t>
            </a:r>
          </a:p>
          <a:p>
            <a:r>
              <a:rPr lang="en-US" sz="2100" dirty="0">
                <a:latin typeface="Times New Roman" panose="02020603050405020304" pitchFamily="18" charset="0"/>
                <a:cs typeface="Times New Roman" panose="02020603050405020304" pitchFamily="18" charset="0"/>
              </a:rPr>
              <a:t>Mean and Variance of a random variable X following an exponential distribution:</a:t>
            </a:r>
          </a:p>
          <a:p>
            <a:pPr marL="3086100" lvl="7" indent="0">
              <a:buNone/>
            </a:pPr>
            <a:r>
              <a:rPr lang="en-US" sz="2100" dirty="0">
                <a:latin typeface="Times New Roman" panose="02020603050405020304" pitchFamily="18" charset="0"/>
                <a:cs typeface="Times New Roman" panose="02020603050405020304" pitchFamily="18" charset="0"/>
              </a:rPr>
              <a:t>Mean -&gt; E(X) = 1/λ</a:t>
            </a:r>
          </a:p>
          <a:p>
            <a:pPr marL="3086100" lvl="7" indent="0">
              <a:buNone/>
            </a:pPr>
            <a:r>
              <a:rPr lang="en-US" sz="2100" dirty="0">
                <a:latin typeface="Times New Roman" panose="02020603050405020304" pitchFamily="18" charset="0"/>
                <a:cs typeface="Times New Roman" panose="02020603050405020304" pitchFamily="18" charset="0"/>
              </a:rPr>
              <a:t>Variance -&gt; </a:t>
            </a:r>
            <a:r>
              <a:rPr lang="en-US" sz="2100" dirty="0" err="1" smtClean="0">
                <a:latin typeface="Times New Roman" panose="02020603050405020304" pitchFamily="18" charset="0"/>
                <a:cs typeface="Times New Roman" panose="02020603050405020304" pitchFamily="18" charset="0"/>
              </a:rPr>
              <a:t>Var</a:t>
            </a: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X) = (1/λ)²</a:t>
            </a:r>
          </a:p>
          <a:p>
            <a:pPr lvl="7"/>
            <a:endParaRPr lang="en-US" sz="21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83494" y="4529374"/>
            <a:ext cx="3229426" cy="342948"/>
          </a:xfrm>
          <a:prstGeom prst="rect">
            <a:avLst/>
          </a:prstGeom>
        </p:spPr>
      </p:pic>
    </p:spTree>
    <p:extLst>
      <p:ext uri="{BB962C8B-B14F-4D97-AF65-F5344CB8AC3E}">
        <p14:creationId xmlns:p14="http://schemas.microsoft.com/office/powerpoint/2010/main" val="471399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0037" y="465513"/>
            <a:ext cx="10523912" cy="6284422"/>
          </a:xfrm>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Also, the greater the rate, the faster the curve drops and the lower the rate, flatter the curve. This is explained better with the graph shown below.</a:t>
            </a:r>
          </a:p>
          <a:p>
            <a:pPr marL="0" indent="0">
              <a:buNone/>
            </a:pPr>
            <a:r>
              <a:rPr lang="en-US" sz="2000" dirty="0">
                <a:latin typeface="Times New Roman" panose="02020603050405020304" pitchFamily="18" charset="0"/>
                <a:cs typeface="Times New Roman" panose="02020603050405020304" pitchFamily="18" charset="0"/>
              </a:rPr>
              <a:t> </a:t>
            </a:r>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endParaRPr lang="en-US" sz="2100" dirty="0" smtClean="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a:p>
            <a:pPr>
              <a:lnSpc>
                <a:spcPct val="110000"/>
              </a:lnSpc>
            </a:pPr>
            <a:r>
              <a:rPr lang="en-US" sz="2100" dirty="0" smtClean="0">
                <a:latin typeface="Times New Roman" panose="02020603050405020304" pitchFamily="18" charset="0"/>
                <a:cs typeface="Times New Roman" panose="02020603050405020304" pitchFamily="18" charset="0"/>
              </a:rPr>
              <a:t>To </a:t>
            </a:r>
            <a:r>
              <a:rPr lang="en-US" sz="2100" dirty="0">
                <a:latin typeface="Times New Roman" panose="02020603050405020304" pitchFamily="18" charset="0"/>
                <a:cs typeface="Times New Roman" panose="02020603050405020304" pitchFamily="18" charset="0"/>
              </a:rPr>
              <a:t>ease the computation, there are some formulas given below.</a:t>
            </a:r>
            <a:br>
              <a:rPr lang="en-US" sz="2100" dirty="0">
                <a:latin typeface="Times New Roman" panose="02020603050405020304" pitchFamily="18" charset="0"/>
                <a:cs typeface="Times New Roman" panose="02020603050405020304" pitchFamily="18" charset="0"/>
              </a:rPr>
            </a:br>
            <a:r>
              <a:rPr lang="en-US" sz="2100" dirty="0" smtClean="0">
                <a:latin typeface="Times New Roman" panose="02020603050405020304" pitchFamily="18" charset="0"/>
                <a:cs typeface="Times New Roman" panose="02020603050405020304" pitchFamily="18" charset="0"/>
              </a:rPr>
              <a:t>P{X ≤ x</a:t>
            </a:r>
            <a:r>
              <a:rPr lang="en-US" sz="2100" dirty="0">
                <a:latin typeface="Times New Roman" panose="02020603050405020304" pitchFamily="18" charset="0"/>
                <a:cs typeface="Times New Roman" panose="02020603050405020304" pitchFamily="18" charset="0"/>
              </a:rPr>
              <a:t>} = 1 – e-</a:t>
            </a:r>
            <a:r>
              <a:rPr lang="en-US" sz="2100" dirty="0" err="1">
                <a:latin typeface="Times New Roman" panose="02020603050405020304" pitchFamily="18" charset="0"/>
                <a:cs typeface="Times New Roman" panose="02020603050405020304" pitchFamily="18" charset="0"/>
              </a:rPr>
              <a:t>λx</a:t>
            </a:r>
            <a:r>
              <a:rPr lang="en-US" sz="2100" dirty="0">
                <a:latin typeface="Times New Roman" panose="02020603050405020304" pitchFamily="18" charset="0"/>
                <a:cs typeface="Times New Roman" panose="02020603050405020304" pitchFamily="18" charset="0"/>
              </a:rPr>
              <a:t>, corresponds to the area under the density curve to the left of x.</a:t>
            </a:r>
          </a:p>
          <a:p>
            <a:pPr>
              <a:lnSpc>
                <a:spcPct val="110000"/>
              </a:lnSpc>
            </a:pPr>
            <a:r>
              <a:rPr lang="en-US" sz="2100" dirty="0">
                <a:latin typeface="Times New Roman" panose="02020603050405020304" pitchFamily="18" charset="0"/>
                <a:cs typeface="Times New Roman" panose="02020603050405020304" pitchFamily="18" charset="0"/>
              </a:rPr>
              <a:t>P{X&gt;x} = e-</a:t>
            </a:r>
            <a:r>
              <a:rPr lang="en-US" sz="2100" dirty="0" err="1">
                <a:latin typeface="Times New Roman" panose="02020603050405020304" pitchFamily="18" charset="0"/>
                <a:cs typeface="Times New Roman" panose="02020603050405020304" pitchFamily="18" charset="0"/>
              </a:rPr>
              <a:t>λx</a:t>
            </a:r>
            <a:r>
              <a:rPr lang="en-US" sz="2100" dirty="0">
                <a:latin typeface="Times New Roman" panose="02020603050405020304" pitchFamily="18" charset="0"/>
                <a:cs typeface="Times New Roman" panose="02020603050405020304" pitchFamily="18" charset="0"/>
              </a:rPr>
              <a:t>, corresponds to the area under the density curve to the right of x.</a:t>
            </a:r>
          </a:p>
          <a:p>
            <a:pPr>
              <a:lnSpc>
                <a:spcPct val="110000"/>
              </a:lnSpc>
            </a:pPr>
            <a:r>
              <a:rPr lang="en-US" sz="2100" dirty="0">
                <a:latin typeface="Times New Roman" panose="02020603050405020304" pitchFamily="18" charset="0"/>
                <a:cs typeface="Times New Roman" panose="02020603050405020304" pitchFamily="18" charset="0"/>
              </a:rPr>
              <a:t>P{x1&lt;X≤ x2} = e-λx1 – e-λx2, corresponds to the area under the density curve between x1 and x2.</a:t>
            </a:r>
          </a:p>
          <a:p>
            <a:pPr marL="0" indent="0">
              <a:lnSpc>
                <a:spcPct val="110000"/>
              </a:lnSpc>
              <a:buNone/>
            </a:pPr>
            <a:r>
              <a:rPr lang="en-US" sz="2100" dirty="0">
                <a:latin typeface="Times New Roman" panose="02020603050405020304" pitchFamily="18" charset="0"/>
                <a:cs typeface="Times New Roman" panose="02020603050405020304" pitchFamily="18" charset="0"/>
              </a:rPr>
              <a:t> </a:t>
            </a:r>
          </a:p>
          <a:p>
            <a:endParaRPr lang="en-IN" dirty="0"/>
          </a:p>
        </p:txBody>
      </p:sp>
      <p:pic>
        <p:nvPicPr>
          <p:cNvPr id="4" name="Picture 3"/>
          <p:cNvPicPr>
            <a:picLocks noChangeAspect="1"/>
          </p:cNvPicPr>
          <p:nvPr/>
        </p:nvPicPr>
        <p:blipFill>
          <a:blip r:embed="rId2"/>
          <a:stretch>
            <a:fillRect/>
          </a:stretch>
        </p:blipFill>
        <p:spPr>
          <a:xfrm>
            <a:off x="3374747" y="1107039"/>
            <a:ext cx="5619624" cy="2828734"/>
          </a:xfrm>
          <a:prstGeom prst="rect">
            <a:avLst/>
          </a:prstGeom>
        </p:spPr>
      </p:pic>
    </p:spTree>
    <p:extLst>
      <p:ext uri="{BB962C8B-B14F-4D97-AF65-F5344CB8AC3E}">
        <p14:creationId xmlns:p14="http://schemas.microsoft.com/office/powerpoint/2010/main" val="264770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669" y="307571"/>
            <a:ext cx="9891943" cy="764771"/>
          </a:xfrm>
        </p:spPr>
        <p:txBody>
          <a:bodyPr>
            <a:noAutofit/>
          </a:bodyPr>
          <a:lstStyle/>
          <a:p>
            <a:r>
              <a:rPr lang="en-US" sz="4000" b="1" dirty="0">
                <a:latin typeface="Times New Roman" panose="02020603050405020304" pitchFamily="18" charset="0"/>
                <a:cs typeface="Times New Roman" panose="02020603050405020304" pitchFamily="18" charset="0"/>
              </a:rPr>
              <a:t>Relations between the Distributions</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54479" y="1296785"/>
            <a:ext cx="10390909" cy="5419899"/>
          </a:xfrm>
        </p:spPr>
        <p:txBody>
          <a:bodyPr>
            <a:normAutofit/>
          </a:bodyPr>
          <a:lstStyle/>
          <a:p>
            <a:r>
              <a:rPr lang="en-US" sz="2000" b="1" dirty="0" smtClean="0">
                <a:latin typeface="Times New Roman" panose="02020603050405020304" pitchFamily="18" charset="0"/>
                <a:cs typeface="Times New Roman" panose="02020603050405020304" pitchFamily="18" charset="0"/>
              </a:rPr>
              <a:t>Relation </a:t>
            </a:r>
            <a:r>
              <a:rPr lang="en-US" sz="2000" b="1" dirty="0">
                <a:latin typeface="Times New Roman" panose="02020603050405020304" pitchFamily="18" charset="0"/>
                <a:cs typeface="Times New Roman" panose="02020603050405020304" pitchFamily="18" charset="0"/>
              </a:rPr>
              <a:t>between Bernoulli and Binomial </a:t>
            </a:r>
            <a:r>
              <a:rPr lang="en-US" sz="2000" b="1" dirty="0" smtClean="0">
                <a:latin typeface="Times New Roman" panose="02020603050405020304" pitchFamily="18" charset="0"/>
                <a:cs typeface="Times New Roman" panose="02020603050405020304" pitchFamily="18" charset="0"/>
              </a:rPr>
              <a:t>Distribution</a:t>
            </a:r>
          </a:p>
          <a:p>
            <a:endParaRPr lang="en-US" sz="2000" b="1" dirty="0">
              <a:latin typeface="Times New Roman" panose="02020603050405020304" pitchFamily="18" charset="0"/>
              <a:cs typeface="Times New Roman" panose="02020603050405020304" pitchFamily="18" charset="0"/>
            </a:endParaRPr>
          </a:p>
          <a:p>
            <a:pPr algn="just">
              <a:buFont typeface="+mj-lt"/>
              <a:buAutoNum type="arabicPeriod"/>
            </a:pPr>
            <a:r>
              <a:rPr lang="en-US" sz="2000" dirty="0">
                <a:latin typeface="Times New Roman" panose="02020603050405020304" pitchFamily="18" charset="0"/>
                <a:cs typeface="Times New Roman" panose="02020603050405020304" pitchFamily="18" charset="0"/>
              </a:rPr>
              <a:t>Bernoulli Distribution is a special case of Binomial Distribution with a single trial.</a:t>
            </a:r>
          </a:p>
          <a:p>
            <a:pPr algn="just">
              <a:buFont typeface="+mj-lt"/>
              <a:buAutoNum type="arabicPeriod"/>
            </a:pPr>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are only two possible outcomes of a Bernoulli and Binomial distribution, namely success and failure.</a:t>
            </a:r>
          </a:p>
          <a:p>
            <a:pPr algn="just">
              <a:buFont typeface="+mj-lt"/>
              <a:buAutoNum type="arabicPeriod"/>
            </a:pPr>
            <a:r>
              <a:rPr lang="en-US" sz="2000" dirty="0" smtClean="0">
                <a:latin typeface="Times New Roman" panose="02020603050405020304" pitchFamily="18" charset="0"/>
                <a:cs typeface="Times New Roman" panose="02020603050405020304" pitchFamily="18" charset="0"/>
              </a:rPr>
              <a:t>Both </a:t>
            </a:r>
            <a:r>
              <a:rPr lang="en-US" sz="2000" dirty="0">
                <a:latin typeface="Times New Roman" panose="02020603050405020304" pitchFamily="18" charset="0"/>
                <a:cs typeface="Times New Roman" panose="02020603050405020304" pitchFamily="18" charset="0"/>
              </a:rPr>
              <a:t>Bernoulli and Binomial Distributions have independent trails</a:t>
            </a:r>
            <a:r>
              <a:rPr lang="en-US" sz="2000" dirty="0" smtClean="0">
                <a:latin typeface="Times New Roman" panose="02020603050405020304" pitchFamily="18" charset="0"/>
                <a:cs typeface="Times New Roman" panose="02020603050405020304" pitchFamily="18" charset="0"/>
              </a:rPr>
              <a:t>.</a:t>
            </a:r>
          </a:p>
          <a:p>
            <a:pPr algn="just">
              <a:buFont typeface="+mj-lt"/>
              <a:buAutoNum type="arabicPeriod"/>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Relation between Poisson and Binomial Distribution</a:t>
            </a:r>
          </a:p>
          <a:p>
            <a:pPr algn="just">
              <a:buFont typeface="+mj-lt"/>
              <a:buAutoNum type="arabicPeriod"/>
            </a:pPr>
            <a:r>
              <a:rPr lang="en-US" sz="2000" dirty="0">
                <a:latin typeface="Times New Roman" panose="02020603050405020304" pitchFamily="18" charset="0"/>
                <a:cs typeface="Times New Roman" panose="02020603050405020304" pitchFamily="18" charset="0"/>
              </a:rPr>
              <a:t>Poisson Distribution is a limiting case of binomial distribution under the following conditions:</a:t>
            </a:r>
          </a:p>
          <a:p>
            <a:pPr algn="just">
              <a:buFont typeface="+mj-lt"/>
              <a:buAutoNum type="arabicPeriod"/>
            </a:pPr>
            <a:r>
              <a:rPr lang="en-US" sz="2000" dirty="0">
                <a:latin typeface="Times New Roman" panose="02020603050405020304" pitchFamily="18" charset="0"/>
                <a:cs typeface="Times New Roman" panose="02020603050405020304" pitchFamily="18" charset="0"/>
              </a:rPr>
              <a:t>The number of trials is indefinitely large or n → ∞.</a:t>
            </a:r>
          </a:p>
          <a:p>
            <a:pPr algn="just">
              <a:buFont typeface="+mj-lt"/>
              <a:buAutoNum type="arabicPeriod"/>
            </a:pPr>
            <a:r>
              <a:rPr lang="en-US" sz="2000" dirty="0">
                <a:latin typeface="Times New Roman" panose="02020603050405020304" pitchFamily="18" charset="0"/>
                <a:cs typeface="Times New Roman" panose="02020603050405020304" pitchFamily="18" charset="0"/>
              </a:rPr>
              <a:t>The probability of success for each trial is same and indefinitely small or p →0.</a:t>
            </a:r>
          </a:p>
          <a:p>
            <a:pPr algn="just">
              <a:buFont typeface="+mj-lt"/>
              <a:buAutoNum type="arabicPeriod"/>
            </a:pPr>
            <a:r>
              <a:rPr lang="en-US" sz="2000" dirty="0">
                <a:latin typeface="Times New Roman" panose="02020603050405020304" pitchFamily="18" charset="0"/>
                <a:cs typeface="Times New Roman" panose="02020603050405020304" pitchFamily="18" charset="0"/>
              </a:rPr>
              <a:t>np = λ, is finite.</a:t>
            </a:r>
          </a:p>
          <a:p>
            <a:pPr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94977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5177" y="665018"/>
            <a:ext cx="10025149" cy="6059978"/>
          </a:xfrm>
        </p:spPr>
        <p:txBody>
          <a:bodyPr>
            <a:normAutofit/>
          </a:bodyPr>
          <a:lstStyle/>
          <a:p>
            <a:pPr algn="just"/>
            <a:r>
              <a:rPr lang="en-US" sz="2400" b="1" dirty="0">
                <a:latin typeface="Times New Roman" panose="02020603050405020304" pitchFamily="18" charset="0"/>
                <a:cs typeface="Times New Roman" panose="02020603050405020304" pitchFamily="18" charset="0"/>
              </a:rPr>
              <a:t>Relation between Normal and Binomial Distribution &amp; Normal and Poisson Distribution</a:t>
            </a:r>
            <a:r>
              <a:rPr lang="en-US" b="1" dirty="0"/>
              <a:t>:</a:t>
            </a:r>
          </a:p>
          <a:p>
            <a:pPr algn="just">
              <a:buFont typeface="+mj-lt"/>
              <a:buAutoNum type="arabicPeriod"/>
            </a:pPr>
            <a:r>
              <a:rPr lang="en-US" sz="2100" dirty="0">
                <a:latin typeface="Times New Roman" panose="02020603050405020304" pitchFamily="18" charset="0"/>
                <a:cs typeface="Times New Roman" panose="02020603050405020304" pitchFamily="18" charset="0"/>
              </a:rPr>
              <a:t>Normal distribution is another limiting form of binomial distribution under the following conditions:</a:t>
            </a:r>
          </a:p>
          <a:p>
            <a:pPr algn="just">
              <a:buFont typeface="+mj-lt"/>
              <a:buAutoNum type="arabicPeriod"/>
            </a:pPr>
            <a:r>
              <a:rPr lang="en-US" sz="2100" dirty="0">
                <a:latin typeface="Times New Roman" panose="02020603050405020304" pitchFamily="18" charset="0"/>
                <a:cs typeface="Times New Roman" panose="02020603050405020304" pitchFamily="18" charset="0"/>
              </a:rPr>
              <a:t>The number of trials is indefinitely large, n → ∞.</a:t>
            </a:r>
          </a:p>
          <a:p>
            <a:pPr algn="just">
              <a:buFont typeface="+mj-lt"/>
              <a:buAutoNum type="arabicPeriod"/>
            </a:pPr>
            <a:r>
              <a:rPr lang="en-US" sz="2100" dirty="0">
                <a:latin typeface="Times New Roman" panose="02020603050405020304" pitchFamily="18" charset="0"/>
                <a:cs typeface="Times New Roman" panose="02020603050405020304" pitchFamily="18" charset="0"/>
              </a:rPr>
              <a:t>Both p and q are not indefinitely small.</a:t>
            </a:r>
          </a:p>
          <a:p>
            <a:pPr algn="just">
              <a:buFont typeface="+mj-lt"/>
              <a:buAutoNum type="arabicPeriod"/>
            </a:pPr>
            <a:r>
              <a:rPr lang="en-US" sz="2100" dirty="0">
                <a:latin typeface="Times New Roman" panose="02020603050405020304" pitchFamily="18" charset="0"/>
                <a:cs typeface="Times New Roman" panose="02020603050405020304" pitchFamily="18" charset="0"/>
              </a:rPr>
              <a:t>The normal distribution is also a limiting case of Poisson distribution with the parameter λ →∞.</a:t>
            </a:r>
          </a:p>
          <a:p>
            <a:pPr marL="0" indent="0" algn="just">
              <a:buNone/>
            </a:pPr>
            <a:endParaRPr lang="en-US" sz="2100" dirty="0">
              <a:latin typeface="Times New Roman" panose="02020603050405020304" pitchFamily="18" charset="0"/>
              <a:cs typeface="Times New Roman" panose="02020603050405020304" pitchFamily="18" charset="0"/>
            </a:endParaRPr>
          </a:p>
          <a:p>
            <a:pPr algn="just"/>
            <a:r>
              <a:rPr lang="en-US" sz="2500" b="1" dirty="0">
                <a:latin typeface="Times New Roman" panose="02020603050405020304" pitchFamily="18" charset="0"/>
                <a:cs typeface="Times New Roman" panose="02020603050405020304" pitchFamily="18" charset="0"/>
              </a:rPr>
              <a:t>Relation between Exponential and Poisson Distribution:</a:t>
            </a:r>
          </a:p>
          <a:p>
            <a:pPr algn="just">
              <a:buFont typeface="+mj-lt"/>
              <a:buAutoNum type="arabicPeriod"/>
            </a:pPr>
            <a:r>
              <a:rPr lang="en-US" sz="2100" dirty="0">
                <a:latin typeface="Times New Roman" panose="02020603050405020304" pitchFamily="18" charset="0"/>
                <a:cs typeface="Times New Roman" panose="02020603050405020304" pitchFamily="18" charset="0"/>
              </a:rPr>
              <a:t>If the times between random events follow exponential distribution with rate λ, then the total number of events in a time period of length t follows the Poisson distribution with parameter </a:t>
            </a:r>
            <a:r>
              <a:rPr lang="en-US" sz="2100" dirty="0" err="1">
                <a:latin typeface="Times New Roman" panose="02020603050405020304" pitchFamily="18" charset="0"/>
                <a:cs typeface="Times New Roman" panose="02020603050405020304" pitchFamily="18" charset="0"/>
              </a:rPr>
              <a:t>λt</a:t>
            </a:r>
            <a:r>
              <a:rPr lang="en-US" sz="2100" dirty="0">
                <a:latin typeface="Times New Roman" panose="02020603050405020304" pitchFamily="18" charset="0"/>
                <a:cs typeface="Times New Roman" panose="02020603050405020304" pitchFamily="18" charset="0"/>
              </a:rPr>
              <a:t>.</a:t>
            </a:r>
          </a:p>
          <a:p>
            <a:pPr marL="0" indent="0" algn="just">
              <a:buNone/>
            </a:pPr>
            <a:endParaRPr lang="en-US" sz="21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8015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2" y="105553"/>
            <a:ext cx="8894416" cy="1264920"/>
          </a:xfrm>
        </p:spPr>
        <p:txBody>
          <a:bodyPr>
            <a:normAutofit/>
          </a:bodyPr>
          <a:lstStyle/>
          <a:p>
            <a:r>
              <a:rPr lang="en-US" sz="4000" dirty="0" smtClean="0">
                <a:latin typeface="Times New Roman" panose="02020603050405020304" pitchFamily="18" charset="0"/>
                <a:cs typeface="Times New Roman" panose="02020603050405020304" pitchFamily="18" charset="0"/>
              </a:rPr>
              <a:t>Solution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63040" y="847898"/>
            <a:ext cx="10615353" cy="6010101"/>
          </a:xfrm>
        </p:spPr>
        <p:txBody>
          <a:bodyPr>
            <a:normAutofit fontScale="70000" lnSpcReduction="20000"/>
          </a:bodyPr>
          <a:lstStyle/>
          <a:p>
            <a:pPr algn="just">
              <a:lnSpc>
                <a:spcPct val="100000"/>
              </a:lnSpc>
            </a:pPr>
            <a:r>
              <a:rPr lang="en-US" sz="2800" dirty="0">
                <a:latin typeface="Times New Roman" panose="02020603050405020304" pitchFamily="18" charset="0"/>
                <a:cs typeface="Times New Roman" panose="02020603050405020304" pitchFamily="18" charset="0"/>
              </a:rPr>
              <a:t>One way is that you visualize the grades and see if you can find a trend in the data</a:t>
            </a:r>
            <a:r>
              <a:rPr lang="en-US" sz="2800" dirty="0" smtClean="0">
                <a:latin typeface="Times New Roman" panose="02020603050405020304" pitchFamily="18" charset="0"/>
                <a:cs typeface="Times New Roman" panose="02020603050405020304" pitchFamily="18" charset="0"/>
              </a:rPr>
              <a:t>.</a:t>
            </a:r>
          </a:p>
          <a:p>
            <a:pPr algn="just">
              <a:lnSpc>
                <a:spcPct val="100000"/>
              </a:lnSpc>
            </a:pPr>
            <a:endParaRPr lang="en-US" sz="28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800" dirty="0">
              <a:latin typeface="Times New Roman" panose="02020603050405020304" pitchFamily="18" charset="0"/>
              <a:cs typeface="Times New Roman" panose="02020603050405020304" pitchFamily="18" charset="0"/>
            </a:endParaRPr>
          </a:p>
          <a:p>
            <a:endParaRPr lang="en-US" dirty="0" smtClean="0"/>
          </a:p>
          <a:p>
            <a:pPr marL="0" indent="0">
              <a:buNone/>
            </a:pPr>
            <a:endParaRPr lang="en-US" dirty="0"/>
          </a:p>
          <a:p>
            <a:endParaRPr lang="en-US" dirty="0" smtClean="0"/>
          </a:p>
          <a:p>
            <a:endParaRPr lang="en-US" dirty="0" smtClean="0"/>
          </a:p>
          <a:p>
            <a:endParaRPr lang="en-US" dirty="0"/>
          </a:p>
          <a:p>
            <a:pPr algn="just">
              <a:lnSpc>
                <a:spcPct val="120000"/>
              </a:lnSpc>
            </a:pPr>
            <a:r>
              <a:rPr lang="en-US" sz="2800" dirty="0">
                <a:latin typeface="Times New Roman" panose="02020603050405020304" pitchFamily="18" charset="0"/>
                <a:cs typeface="Times New Roman" panose="02020603050405020304" pitchFamily="18" charset="0"/>
              </a:rPr>
              <a:t>The graph that you have plot is called the </a:t>
            </a:r>
            <a:r>
              <a:rPr lang="en-US" sz="2800" dirty="0" smtClean="0">
                <a:latin typeface="Times New Roman" panose="02020603050405020304" pitchFamily="18" charset="0"/>
                <a:cs typeface="Times New Roman" panose="02020603050405020304" pitchFamily="18" charset="0"/>
              </a:rPr>
              <a:t>frequency </a:t>
            </a:r>
            <a:r>
              <a:rPr lang="en-US" sz="2800" dirty="0" err="1" smtClean="0">
                <a:latin typeface="Times New Roman" panose="02020603050405020304" pitchFamily="18" charset="0"/>
                <a:cs typeface="Times New Roman" panose="02020603050405020304" pitchFamily="18" charset="0"/>
              </a:rPr>
              <a:t>distribuition</a:t>
            </a:r>
            <a:r>
              <a:rPr lang="en-US" sz="2800" dirty="0">
                <a:latin typeface="Times New Roman" panose="02020603050405020304" pitchFamily="18" charset="0"/>
                <a:cs typeface="Times New Roman" panose="02020603050405020304" pitchFamily="18" charset="0"/>
              </a:rPr>
              <a:t> of the data. You see that there is a smooth curve like structure that defines our data, but do you notice an anomaly? We have an abnormally low frequency at a particular score range. So the best guess would be to have missing values that remove the dent in the distribution.</a:t>
            </a:r>
          </a:p>
          <a:p>
            <a:pPr algn="just">
              <a:lnSpc>
                <a:spcPct val="120000"/>
              </a:lnSpc>
            </a:pPr>
            <a:r>
              <a:rPr lang="en-US" sz="2800" dirty="0">
                <a:latin typeface="Times New Roman" panose="02020603050405020304" pitchFamily="18" charset="0"/>
                <a:cs typeface="Times New Roman" panose="02020603050405020304" pitchFamily="18" charset="0"/>
              </a:rPr>
              <a:t>This is how you would try to solve a real-life problem using data analysis. For any Data Scientist, a student or a practitioner, distribution is a must know concept. It provides the basis for analytics and inferential statistics.</a:t>
            </a:r>
          </a:p>
          <a:p>
            <a:pPr algn="just">
              <a:lnSpc>
                <a:spcPct val="120000"/>
              </a:lnSpc>
            </a:pPr>
            <a:r>
              <a:rPr lang="en-US" sz="2800" dirty="0">
                <a:latin typeface="Times New Roman" panose="02020603050405020304" pitchFamily="18" charset="0"/>
                <a:cs typeface="Times New Roman" panose="02020603050405020304" pitchFamily="18" charset="0"/>
              </a:rPr>
              <a:t>While the concept of probability gives us the mathematical calculations, distributions help us actually visualize what’s happening underneath</a:t>
            </a:r>
            <a:r>
              <a:rPr lang="en-US" dirty="0">
                <a:latin typeface="Times New Roman" panose="02020603050405020304" pitchFamily="18" charset="0"/>
                <a:cs typeface="Times New Roman" panose="02020603050405020304" pitchFamily="18" charset="0"/>
              </a:rPr>
              <a:t>.</a:t>
            </a:r>
          </a:p>
          <a:p>
            <a:pPr marL="0" indent="0">
              <a:lnSpc>
                <a:spcPct val="120000"/>
              </a:lnSpc>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929" y="1254094"/>
            <a:ext cx="3757351" cy="2162435"/>
          </a:xfrm>
          <a:prstGeom prst="rect">
            <a:avLst/>
          </a:prstGeom>
        </p:spPr>
      </p:pic>
    </p:spTree>
    <p:extLst>
      <p:ext uri="{BB962C8B-B14F-4D97-AF65-F5344CB8AC3E}">
        <p14:creationId xmlns:p14="http://schemas.microsoft.com/office/powerpoint/2010/main" val="1709280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Common Data Types</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21229"/>
            <a:ext cx="8915400" cy="4389993"/>
          </a:xfrm>
        </p:spPr>
        <p:txBody>
          <a:bodyPr>
            <a:noAutofit/>
          </a:bodyPr>
          <a:lstStyle/>
          <a:p>
            <a:pPr algn="just"/>
            <a:r>
              <a:rPr lang="en-US" sz="2800" b="1" dirty="0">
                <a:latin typeface="Times New Roman" panose="02020603050405020304" pitchFamily="18" charset="0"/>
                <a:cs typeface="Times New Roman" panose="02020603050405020304" pitchFamily="18" charset="0"/>
              </a:rPr>
              <a:t>Discrete Data</a:t>
            </a:r>
            <a:r>
              <a:rPr lang="en-US" sz="2800" dirty="0">
                <a:latin typeface="Times New Roman" panose="02020603050405020304" pitchFamily="18" charset="0"/>
                <a:cs typeface="Times New Roman" panose="02020603050405020304" pitchFamily="18" charset="0"/>
              </a:rPr>
              <a:t>, as the name suggests, can take only specified values. For example, when you roll a die, the possible outcomes are 1, 2, 3, 4, 5 or 6 and not 1.5 or 2.45</a:t>
            </a:r>
            <a:r>
              <a:rPr lang="en-US" sz="2800" dirty="0" smtClean="0">
                <a:latin typeface="Times New Roman" panose="02020603050405020304" pitchFamily="18" charset="0"/>
                <a:cs typeface="Times New Roman" panose="02020603050405020304" pitchFamily="18" charset="0"/>
              </a:rPr>
              <a:t>.</a:t>
            </a:r>
          </a:p>
          <a:p>
            <a:pPr marL="0" indent="0" algn="just">
              <a:buNone/>
            </a:pPr>
            <a:endParaRPr lang="en-US" sz="2800" dirty="0" smtClean="0">
              <a:latin typeface="Times New Roman" panose="02020603050405020304" pitchFamily="18" charset="0"/>
              <a:cs typeface="Times New Roman" panose="02020603050405020304" pitchFamily="18" charset="0"/>
            </a:endParaRPr>
          </a:p>
          <a:p>
            <a:pPr algn="just"/>
            <a:r>
              <a:rPr lang="en-US" sz="2800" b="1" dirty="0" smtClean="0">
                <a:latin typeface="Times New Roman" panose="02020603050405020304" pitchFamily="18" charset="0"/>
                <a:cs typeface="Times New Roman" panose="02020603050405020304" pitchFamily="18" charset="0"/>
              </a:rPr>
              <a:t>Continuous </a:t>
            </a:r>
            <a:r>
              <a:rPr lang="en-US" sz="2800" b="1" dirty="0">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can take any value within a given range. The range may be finite or infinite. For example, A girl’s weight or height, the length of the road. The weight of a girl can be any value from 54 </a:t>
            </a:r>
            <a:r>
              <a:rPr lang="en-US" sz="2800" dirty="0" err="1">
                <a:latin typeface="Times New Roman" panose="02020603050405020304" pitchFamily="18" charset="0"/>
                <a:cs typeface="Times New Roman" panose="02020603050405020304" pitchFamily="18" charset="0"/>
              </a:rPr>
              <a:t>kgs</a:t>
            </a:r>
            <a:r>
              <a:rPr lang="en-US" sz="2800" dirty="0">
                <a:latin typeface="Times New Roman" panose="02020603050405020304" pitchFamily="18" charset="0"/>
                <a:cs typeface="Times New Roman" panose="02020603050405020304" pitchFamily="18" charset="0"/>
              </a:rPr>
              <a:t>, or 54.5 </a:t>
            </a:r>
            <a:r>
              <a:rPr lang="en-US" sz="2800" dirty="0" err="1">
                <a:latin typeface="Times New Roman" panose="02020603050405020304" pitchFamily="18" charset="0"/>
                <a:cs typeface="Times New Roman" panose="02020603050405020304" pitchFamily="18" charset="0"/>
              </a:rPr>
              <a:t>kgs</a:t>
            </a:r>
            <a:r>
              <a:rPr lang="en-US" sz="2800" dirty="0">
                <a:latin typeface="Times New Roman" panose="02020603050405020304" pitchFamily="18" charset="0"/>
                <a:cs typeface="Times New Roman" panose="02020603050405020304" pitchFamily="18" charset="0"/>
              </a:rPr>
              <a:t>, or 54.5436kgs.</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69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a:latin typeface="Times New Roman" panose="02020603050405020304" pitchFamily="18" charset="0"/>
                <a:cs typeface="Times New Roman" panose="02020603050405020304" pitchFamily="18" charset="0"/>
              </a:rPr>
              <a:t>Types of Distributions</a:t>
            </a:r>
            <a:br>
              <a:rPr lang="en-IN" sz="4000" b="1"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87731"/>
            <a:ext cx="8915400" cy="4987636"/>
          </a:xfrm>
        </p:spPr>
        <p:txBody>
          <a:bodyPr>
            <a:normAutofit lnSpcReduction="10000"/>
          </a:bodyPr>
          <a:lstStyle/>
          <a:p>
            <a:r>
              <a:rPr lang="en-IN" sz="2200" dirty="0">
                <a:latin typeface="Times New Roman" panose="02020603050405020304" pitchFamily="18" charset="0"/>
                <a:cs typeface="Times New Roman" panose="02020603050405020304" pitchFamily="18" charset="0"/>
              </a:rPr>
              <a:t>Bernoulli </a:t>
            </a:r>
            <a:r>
              <a:rPr lang="en-IN" sz="2200" dirty="0" smtClean="0">
                <a:latin typeface="Times New Roman" panose="02020603050405020304" pitchFamily="18" charset="0"/>
                <a:cs typeface="Times New Roman" panose="02020603050405020304" pitchFamily="18" charset="0"/>
              </a:rPr>
              <a:t>Distribution</a:t>
            </a:r>
          </a:p>
          <a:p>
            <a:pPr marL="0" indent="0">
              <a:buNone/>
            </a:pP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Uniform </a:t>
            </a:r>
            <a:r>
              <a:rPr lang="en-IN" sz="2200" dirty="0" smtClean="0">
                <a:latin typeface="Times New Roman" panose="02020603050405020304" pitchFamily="18" charset="0"/>
                <a:cs typeface="Times New Roman" panose="02020603050405020304" pitchFamily="18" charset="0"/>
              </a:rPr>
              <a:t>Distribution</a:t>
            </a:r>
          </a:p>
          <a:p>
            <a:pPr marL="0" indent="0">
              <a:buNone/>
            </a:pP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Binomial </a:t>
            </a:r>
            <a:r>
              <a:rPr lang="en-IN" sz="2200" dirty="0" smtClean="0">
                <a:latin typeface="Times New Roman" panose="02020603050405020304" pitchFamily="18" charset="0"/>
                <a:cs typeface="Times New Roman" panose="02020603050405020304" pitchFamily="18" charset="0"/>
              </a:rPr>
              <a:t>Distribution</a:t>
            </a:r>
          </a:p>
          <a:p>
            <a:pPr marL="0" indent="0">
              <a:buNone/>
            </a:pP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Normal </a:t>
            </a:r>
            <a:r>
              <a:rPr lang="en-IN" sz="2200" dirty="0" smtClean="0">
                <a:latin typeface="Times New Roman" panose="02020603050405020304" pitchFamily="18" charset="0"/>
                <a:cs typeface="Times New Roman" panose="02020603050405020304" pitchFamily="18" charset="0"/>
              </a:rPr>
              <a:t>Distribution</a:t>
            </a:r>
          </a:p>
          <a:p>
            <a:pPr marL="0" indent="0">
              <a:buNone/>
            </a:pP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Poisson </a:t>
            </a:r>
            <a:r>
              <a:rPr lang="en-IN" sz="2200" dirty="0" smtClean="0">
                <a:latin typeface="Times New Roman" panose="02020603050405020304" pitchFamily="18" charset="0"/>
                <a:cs typeface="Times New Roman" panose="02020603050405020304" pitchFamily="18" charset="0"/>
              </a:rPr>
              <a:t>Distribution</a:t>
            </a:r>
          </a:p>
          <a:p>
            <a:pPr marL="0" indent="0">
              <a:buNone/>
            </a:pP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Exponential Distribution</a:t>
            </a:r>
          </a:p>
          <a:p>
            <a:pPr marL="0" indent="0">
              <a:buNone/>
            </a:pPr>
            <a:endParaRPr lang="en-IN" dirty="0"/>
          </a:p>
        </p:txBody>
      </p:sp>
    </p:spTree>
    <p:extLst>
      <p:ext uri="{BB962C8B-B14F-4D97-AF65-F5344CB8AC3E}">
        <p14:creationId xmlns:p14="http://schemas.microsoft.com/office/powerpoint/2010/main" val="28297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172" y="225099"/>
            <a:ext cx="9725688" cy="755803"/>
          </a:xfrm>
        </p:spPr>
        <p:txBody>
          <a:bodyPr>
            <a:noAutofit/>
          </a:bodyPr>
          <a:lstStyle/>
          <a:p>
            <a:r>
              <a:rPr lang="en-IN" sz="4000" b="1" dirty="0">
                <a:latin typeface="Times New Roman" panose="02020603050405020304" pitchFamily="18" charset="0"/>
                <a:cs typeface="Times New Roman" panose="02020603050405020304" pitchFamily="18" charset="0"/>
              </a:rPr>
              <a:t>Bernoulli Distribution</a:t>
            </a:r>
            <a:br>
              <a:rPr lang="en-IN" sz="4000" b="1" dirty="0">
                <a:latin typeface="Times New Roman" panose="02020603050405020304" pitchFamily="18" charset="0"/>
                <a:cs typeface="Times New Roman" panose="02020603050405020304" pitchFamily="18" charset="0"/>
              </a:rPr>
            </a:br>
            <a:endParaRPr lang="en-IN" sz="4000" dirty="0"/>
          </a:p>
        </p:txBody>
      </p:sp>
      <p:sp>
        <p:nvSpPr>
          <p:cNvPr id="3" name="Content Placeholder 2"/>
          <p:cNvSpPr>
            <a:spLocks noGrp="1"/>
          </p:cNvSpPr>
          <p:nvPr>
            <p:ph idx="1"/>
          </p:nvPr>
        </p:nvSpPr>
        <p:spPr>
          <a:xfrm>
            <a:off x="1679171" y="1263534"/>
            <a:ext cx="10174778" cy="5436523"/>
          </a:xfrm>
        </p:spPr>
        <p:txBody>
          <a:bodyPr>
            <a:noAutofit/>
          </a:bodyPr>
          <a:lstStyle/>
          <a:p>
            <a:pPr algn="just"/>
            <a:r>
              <a:rPr lang="en-US" sz="2000" dirty="0">
                <a:latin typeface="Times New Roman" panose="02020603050405020304" pitchFamily="18" charset="0"/>
                <a:cs typeface="Times New Roman" panose="02020603050405020304" pitchFamily="18" charset="0"/>
              </a:rPr>
              <a:t>Let’s start with the easiest distribution that is Bernoulli Distribution. It is actually easier to understand than it sounds</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All you cricket junkies out there! At the beginning of any cricket match, how do you decide who is going to bat or ball? A toss! It all depends on whether you win or lose the toss, right? Let’s say if the toss results in a head, you win. Else, you lose. There’s no midway</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Bernoulli distribution</a:t>
            </a:r>
            <a:r>
              <a:rPr lang="en-US" sz="2000" dirty="0">
                <a:latin typeface="Times New Roman" panose="02020603050405020304" pitchFamily="18" charset="0"/>
                <a:cs typeface="Times New Roman" panose="02020603050405020304" pitchFamily="18" charset="0"/>
              </a:rPr>
              <a:t> has only two possible outcomes, namely 1 (success) and 0 (failure), and a single trial. So the random variable X which has a Bernoulli distribution can take value 1 with the probability of success, say p, and the value 0 with the probability of failure, say q or 1-p.</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555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7483" y="507076"/>
            <a:ext cx="10033461" cy="6126480"/>
          </a:xfrm>
        </p:spPr>
        <p:txBody>
          <a:bodyPr>
            <a:normAutofit fontScale="32500" lnSpcReduction="20000"/>
          </a:bodyPr>
          <a:lstStyle/>
          <a:p>
            <a:pPr marL="285750" indent="-285750">
              <a:lnSpc>
                <a:spcPct val="120000"/>
              </a:lnSpc>
              <a:buFont typeface="Wingdings" panose="05000000000000000000" pitchFamily="2" charset="2"/>
              <a:buChar char="Ø"/>
            </a:pPr>
            <a:r>
              <a:rPr lang="en-US" sz="6200" dirty="0">
                <a:solidFill>
                  <a:srgbClr val="595858"/>
                </a:solidFill>
                <a:latin typeface="Times New Roman" panose="02020603050405020304" pitchFamily="18" charset="0"/>
                <a:cs typeface="Times New Roman" panose="02020603050405020304" pitchFamily="18" charset="0"/>
              </a:rPr>
              <a:t>Here, the occurrence of a head denotes success, and the occurrence of a tail denotes failure. Probability of getting a head = 0.5 = Probability of getting a tail since there are only two possible outcomes.</a:t>
            </a:r>
          </a:p>
          <a:p>
            <a:pPr marL="0" indent="0">
              <a:lnSpc>
                <a:spcPct val="120000"/>
              </a:lnSpc>
              <a:buNone/>
            </a:pPr>
            <a:endParaRPr lang="en-US" sz="6200" dirty="0">
              <a:solidFill>
                <a:srgbClr val="595858"/>
              </a:solidFill>
              <a:latin typeface="Times New Roman" panose="02020603050405020304" pitchFamily="18" charset="0"/>
              <a:cs typeface="Times New Roman" panose="02020603050405020304" pitchFamily="18" charset="0"/>
            </a:endParaRPr>
          </a:p>
          <a:p>
            <a:pPr marL="285750" indent="-285750">
              <a:lnSpc>
                <a:spcPct val="120000"/>
              </a:lnSpc>
              <a:buFont typeface="Wingdings" panose="05000000000000000000" pitchFamily="2" charset="2"/>
              <a:buChar char="Ø"/>
            </a:pPr>
            <a:r>
              <a:rPr lang="en-US" sz="6200" dirty="0">
                <a:solidFill>
                  <a:srgbClr val="595858"/>
                </a:solidFill>
                <a:latin typeface="Times New Roman" panose="02020603050405020304" pitchFamily="18" charset="0"/>
                <a:cs typeface="Times New Roman" panose="02020603050405020304" pitchFamily="18" charset="0"/>
              </a:rPr>
              <a:t>The probability mass function is given by: </a:t>
            </a:r>
            <a:r>
              <a:rPr lang="en-US" sz="6200" dirty="0" smtClean="0">
                <a:solidFill>
                  <a:srgbClr val="595858"/>
                </a:solidFill>
                <a:latin typeface="Times New Roman" panose="02020603050405020304" pitchFamily="18" charset="0"/>
                <a:cs typeface="Times New Roman" panose="02020603050405020304" pitchFamily="18" charset="0"/>
              </a:rPr>
              <a:t>p </a:t>
            </a:r>
            <a:r>
              <a:rPr lang="en-US" sz="6200" baseline="30000" dirty="0" smtClean="0">
                <a:solidFill>
                  <a:srgbClr val="595858"/>
                </a:solidFill>
                <a:latin typeface="Times New Roman" panose="02020603050405020304" pitchFamily="18" charset="0"/>
                <a:cs typeface="Times New Roman" panose="02020603050405020304" pitchFamily="18" charset="0"/>
              </a:rPr>
              <a:t>x </a:t>
            </a:r>
            <a:r>
              <a:rPr lang="en-US" sz="6200" dirty="0" smtClean="0">
                <a:solidFill>
                  <a:srgbClr val="595858"/>
                </a:solidFill>
                <a:latin typeface="Times New Roman" panose="02020603050405020304" pitchFamily="18" charset="0"/>
                <a:cs typeface="Times New Roman" panose="02020603050405020304" pitchFamily="18" charset="0"/>
              </a:rPr>
              <a:t>(</a:t>
            </a:r>
            <a:r>
              <a:rPr lang="en-US" sz="6200" dirty="0">
                <a:solidFill>
                  <a:srgbClr val="595858"/>
                </a:solidFill>
                <a:latin typeface="Times New Roman" panose="02020603050405020304" pitchFamily="18" charset="0"/>
                <a:cs typeface="Times New Roman" panose="02020603050405020304" pitchFamily="18" charset="0"/>
              </a:rPr>
              <a:t>1-p)</a:t>
            </a:r>
            <a:r>
              <a:rPr lang="en-US" sz="6200" baseline="30000" dirty="0">
                <a:solidFill>
                  <a:srgbClr val="595858"/>
                </a:solidFill>
                <a:latin typeface="Times New Roman" panose="02020603050405020304" pitchFamily="18" charset="0"/>
                <a:cs typeface="Times New Roman" panose="02020603050405020304" pitchFamily="18" charset="0"/>
              </a:rPr>
              <a:t>1-x</a:t>
            </a:r>
            <a:r>
              <a:rPr lang="en-US" sz="6200" dirty="0">
                <a:solidFill>
                  <a:srgbClr val="595858"/>
                </a:solidFill>
                <a:latin typeface="Times New Roman" panose="02020603050405020304" pitchFamily="18" charset="0"/>
                <a:cs typeface="Times New Roman" panose="02020603050405020304" pitchFamily="18" charset="0"/>
              </a:rPr>
              <a:t>  where x € (0, 1).</a:t>
            </a:r>
            <a:br>
              <a:rPr lang="en-US" sz="6200" dirty="0">
                <a:solidFill>
                  <a:srgbClr val="595858"/>
                </a:solidFill>
                <a:latin typeface="Times New Roman" panose="02020603050405020304" pitchFamily="18" charset="0"/>
                <a:cs typeface="Times New Roman" panose="02020603050405020304" pitchFamily="18" charset="0"/>
              </a:rPr>
            </a:br>
            <a:r>
              <a:rPr lang="en-US" sz="6200" dirty="0">
                <a:solidFill>
                  <a:srgbClr val="595858"/>
                </a:solidFill>
                <a:latin typeface="Times New Roman" panose="02020603050405020304" pitchFamily="18" charset="0"/>
                <a:cs typeface="Times New Roman" panose="02020603050405020304" pitchFamily="18" charset="0"/>
              </a:rPr>
              <a:t>It can also be written </a:t>
            </a:r>
            <a:r>
              <a:rPr lang="en-US" sz="6200" dirty="0" smtClean="0">
                <a:solidFill>
                  <a:srgbClr val="595858"/>
                </a:solidFill>
                <a:latin typeface="Times New Roman" panose="02020603050405020304" pitchFamily="18" charset="0"/>
                <a:cs typeface="Times New Roman" panose="02020603050405020304" pitchFamily="18" charset="0"/>
              </a:rPr>
              <a:t>as</a:t>
            </a:r>
          </a:p>
          <a:p>
            <a:pPr marL="285750" indent="-285750">
              <a:lnSpc>
                <a:spcPct val="120000"/>
              </a:lnSpc>
              <a:buFont typeface="Wingdings" panose="05000000000000000000" pitchFamily="2" charset="2"/>
              <a:buChar char="Ø"/>
            </a:pPr>
            <a:endParaRPr lang="en-US" sz="6200" dirty="0">
              <a:solidFill>
                <a:srgbClr val="595858"/>
              </a:solidFill>
              <a:latin typeface="Times New Roman" panose="02020603050405020304" pitchFamily="18" charset="0"/>
              <a:cs typeface="Times New Roman" panose="02020603050405020304" pitchFamily="18" charset="0"/>
            </a:endParaRPr>
          </a:p>
          <a:p>
            <a:pPr marL="0" indent="0">
              <a:lnSpc>
                <a:spcPct val="120000"/>
              </a:lnSpc>
              <a:buNone/>
            </a:pPr>
            <a:endParaRPr lang="en-US" sz="6200" dirty="0" smtClean="0">
              <a:latin typeface="Times New Roman" panose="02020603050405020304" pitchFamily="18" charset="0"/>
              <a:cs typeface="Times New Roman" panose="02020603050405020304" pitchFamily="18" charset="0"/>
            </a:endParaRPr>
          </a:p>
          <a:p>
            <a:pPr algn="just">
              <a:lnSpc>
                <a:spcPct val="120000"/>
              </a:lnSpc>
            </a:pPr>
            <a:r>
              <a:rPr lang="en-US" sz="6200" dirty="0">
                <a:latin typeface="Times New Roman" panose="02020603050405020304" pitchFamily="18" charset="0"/>
                <a:cs typeface="Times New Roman" panose="02020603050405020304" pitchFamily="18" charset="0"/>
              </a:rPr>
              <a:t>The probabilities of success and failure need not be equally likely, like the result of a fight between me and Undertaker. He is pretty much certain to win. So in this case probability of my success is 0.15 while my failure is </a:t>
            </a:r>
            <a:r>
              <a:rPr lang="en-US" sz="6200" dirty="0" smtClean="0">
                <a:latin typeface="Times New Roman" panose="02020603050405020304" pitchFamily="18" charset="0"/>
                <a:cs typeface="Times New Roman" panose="02020603050405020304" pitchFamily="18" charset="0"/>
              </a:rPr>
              <a:t>0.85</a:t>
            </a:r>
          </a:p>
          <a:p>
            <a:pPr marL="0" indent="0" algn="just">
              <a:lnSpc>
                <a:spcPct val="120000"/>
              </a:lnSpc>
              <a:buNone/>
            </a:pPr>
            <a:endParaRPr lang="en-US" sz="6200" dirty="0">
              <a:latin typeface="Times New Roman" panose="02020603050405020304" pitchFamily="18" charset="0"/>
              <a:cs typeface="Times New Roman" panose="02020603050405020304" pitchFamily="18" charset="0"/>
            </a:endParaRPr>
          </a:p>
          <a:p>
            <a:pPr algn="just">
              <a:lnSpc>
                <a:spcPct val="120000"/>
              </a:lnSpc>
            </a:pPr>
            <a:r>
              <a:rPr lang="en-US" sz="6200" dirty="0">
                <a:latin typeface="Times New Roman" panose="02020603050405020304" pitchFamily="18" charset="0"/>
                <a:cs typeface="Times New Roman" panose="02020603050405020304" pitchFamily="18" charset="0"/>
              </a:rPr>
              <a:t>Here, the probability of success(p) is not same as the probability of failure. So, the chart below shows the Bernoulli Distribution of our fight</a:t>
            </a:r>
            <a:r>
              <a:rPr lang="en-US" sz="6200" dirty="0" smtClean="0">
                <a:latin typeface="Times New Roman" panose="02020603050405020304" pitchFamily="18" charset="0"/>
                <a:cs typeface="Times New Roman" panose="02020603050405020304" pitchFamily="18" charset="0"/>
              </a:rPr>
              <a:t>.</a:t>
            </a:r>
            <a:endParaRPr lang="en-US" sz="6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990621" y="2362845"/>
            <a:ext cx="1981477" cy="685896"/>
          </a:xfrm>
          <a:prstGeom prst="rect">
            <a:avLst/>
          </a:prstGeom>
        </p:spPr>
      </p:pic>
    </p:spTree>
    <p:extLst>
      <p:ext uri="{BB962C8B-B14F-4D97-AF65-F5344CB8AC3E}">
        <p14:creationId xmlns:p14="http://schemas.microsoft.com/office/powerpoint/2010/main" val="469550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8880" y="980901"/>
            <a:ext cx="9567949" cy="6118167"/>
          </a:xfrm>
        </p:spPr>
        <p:txBody>
          <a:bodyPr>
            <a:normAutofit fontScale="85000" lnSpcReduction="10000"/>
          </a:bodyPr>
          <a:lstStyle/>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lnSpc>
                <a:spcPct val="170000"/>
              </a:lnSpc>
            </a:pPr>
            <a:r>
              <a:rPr lang="en-US" sz="2400" dirty="0" smtClean="0">
                <a:latin typeface="Times New Roman" panose="02020603050405020304" pitchFamily="18" charset="0"/>
                <a:cs typeface="Times New Roman" panose="02020603050405020304" pitchFamily="18" charset="0"/>
              </a:rPr>
              <a:t>Here, the probability of success = 0.15 and probability of failure = 0.85. The expected value is exactly what it sounds. If I punch you, I may expect you to punch me back. Basically expected value of any distribution is the mean of the distribution. The expected value of a random variable X from a Bernoulli distribution is found as follows:</a:t>
            </a:r>
          </a:p>
          <a:p>
            <a:pPr marL="0" indent="0" algn="just">
              <a:lnSpc>
                <a:spcPct val="170000"/>
              </a:lnSpc>
              <a:buNone/>
            </a:pP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876575" y="1122218"/>
            <a:ext cx="5153744" cy="2600688"/>
          </a:xfrm>
          <a:prstGeom prst="rect">
            <a:avLst/>
          </a:prstGeom>
        </p:spPr>
      </p:pic>
    </p:spTree>
    <p:extLst>
      <p:ext uri="{BB962C8B-B14F-4D97-AF65-F5344CB8AC3E}">
        <p14:creationId xmlns:p14="http://schemas.microsoft.com/office/powerpoint/2010/main" val="244175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2670" y="1047404"/>
            <a:ext cx="9792392" cy="4289368"/>
          </a:xfrm>
        </p:spPr>
        <p:txBody>
          <a:bodyPr>
            <a:normAutofit/>
          </a:bodyPr>
          <a:lstStyle/>
          <a:p>
            <a:r>
              <a:rPr lang="en-US" dirty="0">
                <a:latin typeface="Times New Roman" panose="02020603050405020304" pitchFamily="18" charset="0"/>
                <a:cs typeface="Times New Roman" panose="02020603050405020304" pitchFamily="18" charset="0"/>
              </a:rPr>
              <a:t>The expected value of a random variable X from a Bernoulli distribution is found as follows:</a:t>
            </a:r>
          </a:p>
          <a:p>
            <a:pPr marL="0" indent="0">
              <a:buNone/>
            </a:pPr>
            <a:r>
              <a:rPr lang="en-US" dirty="0" smtClean="0"/>
              <a:t>				</a:t>
            </a:r>
          </a:p>
          <a:p>
            <a:pPr marL="0" indent="0">
              <a:buNone/>
            </a:pPr>
            <a:r>
              <a:rPr lang="en-US" dirty="0"/>
              <a:t>	</a:t>
            </a:r>
            <a:r>
              <a:rPr lang="en-US" dirty="0" smtClean="0"/>
              <a:t>			</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variance of a </a:t>
            </a:r>
            <a:r>
              <a:rPr lang="en-US" sz="2000" dirty="0" smtClean="0">
                <a:latin typeface="Times New Roman" panose="02020603050405020304" pitchFamily="18" charset="0"/>
                <a:cs typeface="Times New Roman" panose="02020603050405020304" pitchFamily="18" charset="0"/>
              </a:rPr>
              <a:t>random </a:t>
            </a:r>
            <a:r>
              <a:rPr lang="en-US" sz="2000" dirty="0">
                <a:latin typeface="Times New Roman" panose="02020603050405020304" pitchFamily="18" charset="0"/>
                <a:cs typeface="Times New Roman" panose="02020603050405020304" pitchFamily="18" charset="0"/>
              </a:rPr>
              <a:t>variable from a bernoulli distribution is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There are many examples of Bernoulli distribution such as whether it’s going to rain tomorrow or not where rain denotes success and no rain denotes failure and Winning (success) or losing (failure) the game.</a:t>
            </a:r>
          </a:p>
          <a:p>
            <a:pPr marL="0" indent="0">
              <a:buNone/>
            </a:pPr>
            <a:r>
              <a:rPr lang="en-US" sz="2100"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925268" y="1879344"/>
            <a:ext cx="1971950" cy="381053"/>
          </a:xfrm>
          <a:prstGeom prst="rect">
            <a:avLst/>
          </a:prstGeom>
        </p:spPr>
      </p:pic>
      <p:pic>
        <p:nvPicPr>
          <p:cNvPr id="5" name="Picture 4"/>
          <p:cNvPicPr>
            <a:picLocks noChangeAspect="1"/>
          </p:cNvPicPr>
          <p:nvPr/>
        </p:nvPicPr>
        <p:blipFill>
          <a:blip r:embed="rId3"/>
          <a:stretch>
            <a:fillRect/>
          </a:stretch>
        </p:blipFill>
        <p:spPr>
          <a:xfrm>
            <a:off x="4468004" y="3092336"/>
            <a:ext cx="2886478" cy="485843"/>
          </a:xfrm>
          <a:prstGeom prst="rect">
            <a:avLst/>
          </a:prstGeom>
        </p:spPr>
      </p:pic>
    </p:spTree>
    <p:extLst>
      <p:ext uri="{BB962C8B-B14F-4D97-AF65-F5344CB8AC3E}">
        <p14:creationId xmlns:p14="http://schemas.microsoft.com/office/powerpoint/2010/main" val="24300211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498</TotalTime>
  <Words>1427</Words>
  <Application>Microsoft Office PowerPoint</Application>
  <PresentationFormat>Widescreen</PresentationFormat>
  <Paragraphs>256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Century Gothic</vt:lpstr>
      <vt:lpstr>Times New Roman</vt:lpstr>
      <vt:lpstr>Wingdings</vt:lpstr>
      <vt:lpstr>Wingdings 3</vt:lpstr>
      <vt:lpstr>Wisp</vt:lpstr>
      <vt:lpstr>Probability Distributions</vt:lpstr>
      <vt:lpstr> Introduction</vt:lpstr>
      <vt:lpstr>Solution</vt:lpstr>
      <vt:lpstr>Common Data Types </vt:lpstr>
      <vt:lpstr>Types of Distributions </vt:lpstr>
      <vt:lpstr>Bernoulli Distribution </vt:lpstr>
      <vt:lpstr>PowerPoint Presentation</vt:lpstr>
      <vt:lpstr>PowerPoint Presentation</vt:lpstr>
      <vt:lpstr>PowerPoint Presentation</vt:lpstr>
      <vt:lpstr>Uniform Distribution </vt:lpstr>
      <vt:lpstr>PowerPoint Presentation</vt:lpstr>
      <vt:lpstr>PowerPoint Presentation</vt:lpstr>
      <vt:lpstr>Binomial Distribution </vt:lpstr>
      <vt:lpstr>PowerPoint Presentation</vt:lpstr>
      <vt:lpstr>PowerPoint Presentation</vt:lpstr>
      <vt:lpstr>PowerPoint Presentation</vt:lpstr>
      <vt:lpstr>PowerPoint Presentation</vt:lpstr>
      <vt:lpstr>Normal Distribution </vt:lpstr>
      <vt:lpstr>PowerPoint Presentation</vt:lpstr>
      <vt:lpstr>PowerPoint Presentation</vt:lpstr>
      <vt:lpstr>PowerPoint Presentation</vt:lpstr>
      <vt:lpstr>Poisson Distribution </vt:lpstr>
      <vt:lpstr>PowerPoint Presentation</vt:lpstr>
      <vt:lpstr>PowerPoint Presentation</vt:lpstr>
      <vt:lpstr>PowerPoint Presentation</vt:lpstr>
      <vt:lpstr>Exponential Distribution </vt:lpstr>
      <vt:lpstr>PowerPoint Presentation</vt:lpstr>
      <vt:lpstr>Relations between the Distributions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Distributions</dc:title>
  <dc:creator>MANJULA</dc:creator>
  <cp:lastModifiedBy>SIVA</cp:lastModifiedBy>
  <cp:revision>18</cp:revision>
  <dcterms:created xsi:type="dcterms:W3CDTF">2021-08-21T13:49:27Z</dcterms:created>
  <dcterms:modified xsi:type="dcterms:W3CDTF">2022-05-01T20:21:27Z</dcterms:modified>
</cp:coreProperties>
</file>