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58" r:id="rId4"/>
    <p:sldId id="259" r:id="rId5"/>
    <p:sldId id="262"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7" d="100"/>
          <a:sy n="77" d="100"/>
        </p:scale>
        <p:origin x="64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5/1/2022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5/1/2022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5/1/2022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5/1/2022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5/1/2022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5/1/2022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5/1/2022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5/1/2022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5/1/2022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5/1/2022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5/1/2022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5/1/2022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5/1/2022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5/1/2022</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5/1/2022</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5/1/2022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5/1/2022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5/1/2022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Appsilon/shiny.fluen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s://developer.microsoft.com/en-us/fluentui#/" TargetMode="Externa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284205"/>
            <a:ext cx="8825658" cy="3039763"/>
          </a:xfrm>
        </p:spPr>
        <p:txBody>
          <a:bodyPr/>
          <a:lstStyle/>
          <a:p>
            <a:r>
              <a:rPr lang="en-IN" sz="6000" dirty="0">
                <a:latin typeface="Bell MT" panose="02020503060305020303" pitchFamily="18" charset="0"/>
              </a:rPr>
              <a:t>s</a:t>
            </a:r>
            <a:r>
              <a:rPr lang="en-IN" sz="6000" dirty="0" smtClean="0">
                <a:latin typeface="Bell MT" panose="02020503060305020303" pitchFamily="18" charset="0"/>
              </a:rPr>
              <a:t>hiny.fluent </a:t>
            </a:r>
            <a:br>
              <a:rPr lang="en-IN" sz="6000" dirty="0" smtClean="0">
                <a:latin typeface="Bell MT" panose="02020503060305020303" pitchFamily="18" charset="0"/>
              </a:rPr>
            </a:br>
            <a:r>
              <a:rPr lang="en-IN" sz="6000" dirty="0" smtClean="0">
                <a:latin typeface="Bell MT" panose="02020503060305020303" pitchFamily="18" charset="0"/>
              </a:rPr>
              <a:t>shiny.react</a:t>
            </a:r>
            <a:endParaRPr lang="en-IN" sz="6000" dirty="0">
              <a:latin typeface="Bell MT" panose="02020503060305020303" pitchFamily="18" charset="0"/>
            </a:endParaRPr>
          </a:p>
        </p:txBody>
      </p:sp>
      <p:sp>
        <p:nvSpPr>
          <p:cNvPr id="3" name="Subtitle 2"/>
          <p:cNvSpPr>
            <a:spLocks noGrp="1"/>
          </p:cNvSpPr>
          <p:nvPr>
            <p:ph type="subTitle" idx="1"/>
          </p:nvPr>
        </p:nvSpPr>
        <p:spPr>
          <a:xfrm>
            <a:off x="7290486" y="4777380"/>
            <a:ext cx="4275438" cy="1425711"/>
          </a:xfrm>
        </p:spPr>
        <p:txBody>
          <a:bodyPr>
            <a:normAutofit/>
          </a:bodyPr>
          <a:lstStyle/>
          <a:p>
            <a:r>
              <a:rPr lang="en-IN" dirty="0" smtClean="0">
                <a:latin typeface="Bell MT" panose="02020503060305020303" pitchFamily="18" charset="0"/>
              </a:rPr>
              <a:t>Manjula</a:t>
            </a:r>
          </a:p>
          <a:p>
            <a:r>
              <a:rPr lang="en-IN" dirty="0" smtClean="0">
                <a:latin typeface="Bell MT" panose="02020503060305020303" pitchFamily="18" charset="0"/>
              </a:rPr>
              <a:t>Senior research fellow,</a:t>
            </a:r>
          </a:p>
          <a:p>
            <a:r>
              <a:rPr lang="en-IN" dirty="0" smtClean="0">
                <a:latin typeface="Bell MT" panose="02020503060305020303" pitchFamily="18" charset="0"/>
              </a:rPr>
              <a:t>Hbni, IGCAR</a:t>
            </a:r>
            <a:r>
              <a:rPr lang="en-IN" dirty="0" smtClean="0"/>
              <a:t>.</a:t>
            </a:r>
            <a:endParaRPr lang="en-IN" dirty="0"/>
          </a:p>
        </p:txBody>
      </p:sp>
    </p:spTree>
    <p:extLst>
      <p:ext uri="{BB962C8B-B14F-4D97-AF65-F5344CB8AC3E}">
        <p14:creationId xmlns:p14="http://schemas.microsoft.com/office/powerpoint/2010/main" val="4060202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normAutofit lnSpcReduction="10000"/>
          </a:bodyPr>
          <a:lstStyle/>
          <a:p>
            <a:pPr lvl="0" algn="just">
              <a:buClr>
                <a:srgbClr val="B31166"/>
              </a:buClr>
              <a:buFont typeface="Wingdings" panose="05000000000000000000" pitchFamily="2" charset="2"/>
              <a:buChar char="v"/>
            </a:pPr>
            <a:endParaRPr lang="en-US" dirty="0" smtClean="0">
              <a:solidFill>
                <a:srgbClr val="000000"/>
              </a:solidFill>
              <a:latin typeface="open sans"/>
            </a:endParaRPr>
          </a:p>
          <a:p>
            <a:pPr lvl="0" algn="just">
              <a:buClr>
                <a:srgbClr val="B31166"/>
              </a:buClr>
              <a:buFont typeface="Wingdings" panose="05000000000000000000" pitchFamily="2" charset="2"/>
              <a:buChar char="v"/>
            </a:pPr>
            <a:endParaRPr lang="en-US" sz="2000" dirty="0">
              <a:solidFill>
                <a:srgbClr val="000000"/>
              </a:solidFill>
              <a:latin typeface="open sans"/>
            </a:endParaRPr>
          </a:p>
          <a:p>
            <a:pPr lvl="0" algn="just">
              <a:buClr>
                <a:srgbClr val="B31166"/>
              </a:buClr>
              <a:buFont typeface="Wingdings" panose="05000000000000000000" pitchFamily="2" charset="2"/>
              <a:buChar char="v"/>
            </a:pPr>
            <a:r>
              <a:rPr lang="en-US" sz="2000" dirty="0">
                <a:solidFill>
                  <a:srgbClr val="000000"/>
                </a:solidFill>
                <a:latin typeface="Bell MT" panose="02020503060305020303" pitchFamily="18" charset="0"/>
              </a:rPr>
              <a:t>With Appsilon’s </a:t>
            </a:r>
            <a:r>
              <a:rPr lang="en-US" sz="2000" dirty="0" smtClean="0">
                <a:solidFill>
                  <a:srgbClr val="000000"/>
                </a:solidFill>
                <a:latin typeface="Bell MT" panose="02020503060305020303" pitchFamily="18" charset="0"/>
              </a:rPr>
              <a:t>recent public launch</a:t>
            </a:r>
            <a:r>
              <a:rPr lang="en-US" sz="2000" dirty="0">
                <a:solidFill>
                  <a:srgbClr val="000000"/>
                </a:solidFill>
                <a:latin typeface="Bell MT" panose="02020503060305020303" pitchFamily="18" charset="0"/>
              </a:rPr>
              <a:t> of two new R packages –</a:t>
            </a:r>
            <a:r>
              <a:rPr lang="en-US" sz="2000" dirty="0">
                <a:solidFill>
                  <a:srgbClr val="000000"/>
                </a:solidFill>
                <a:latin typeface="Bell MT" panose="02020503060305020303" pitchFamily="18" charset="0"/>
                <a:hlinkClick r:id="rId2"/>
              </a:rPr>
              <a:t> </a:t>
            </a:r>
            <a:r>
              <a:rPr lang="en-US" sz="2000" dirty="0" smtClean="0">
                <a:solidFill>
                  <a:srgbClr val="000000"/>
                </a:solidFill>
                <a:latin typeface="Bell MT" panose="02020503060305020303" pitchFamily="18" charset="0"/>
              </a:rPr>
              <a:t>shiny.fluent and</a:t>
            </a:r>
            <a:r>
              <a:rPr lang="en-US" sz="2000" dirty="0">
                <a:solidFill>
                  <a:srgbClr val="000000"/>
                </a:solidFill>
                <a:latin typeface="Bell MT" panose="02020503060305020303" pitchFamily="18" charset="0"/>
              </a:rPr>
              <a:t> </a:t>
            </a:r>
            <a:r>
              <a:rPr lang="en-US" sz="2000" dirty="0" smtClean="0">
                <a:solidFill>
                  <a:srgbClr val="000000"/>
                </a:solidFill>
                <a:latin typeface="Bell MT" panose="02020503060305020303" pitchFamily="18" charset="0"/>
              </a:rPr>
              <a:t>shiny.react, </a:t>
            </a:r>
            <a:r>
              <a:rPr lang="en-US" sz="2000" dirty="0">
                <a:solidFill>
                  <a:srgbClr val="000000"/>
                </a:solidFill>
                <a:latin typeface="Bell MT" panose="02020503060305020303" pitchFamily="18" charset="0"/>
              </a:rPr>
              <a:t>the accessibility of React libraries to the Shiny </a:t>
            </a:r>
            <a:r>
              <a:rPr lang="en-US" sz="2000" dirty="0" smtClean="0">
                <a:solidFill>
                  <a:srgbClr val="000000"/>
                </a:solidFill>
                <a:latin typeface="Bell MT" panose="02020503060305020303" pitchFamily="18" charset="0"/>
              </a:rPr>
              <a:t>development </a:t>
            </a:r>
            <a:r>
              <a:rPr lang="en-US" sz="2000" dirty="0">
                <a:solidFill>
                  <a:srgbClr val="000000"/>
                </a:solidFill>
                <a:latin typeface="Bell MT" panose="02020503060305020303" pitchFamily="18" charset="0"/>
              </a:rPr>
              <a:t>community is now easier than ever.</a:t>
            </a:r>
            <a:endParaRPr lang="en-US" sz="2000" dirty="0">
              <a:solidFill>
                <a:srgbClr val="000000"/>
              </a:solidFill>
              <a:latin typeface="Bell MT" panose="02020503060305020303" pitchFamily="18" charset="0"/>
            </a:endParaRPr>
          </a:p>
          <a:p>
            <a:pPr lvl="0" algn="just">
              <a:buClr>
                <a:srgbClr val="B31166"/>
              </a:buClr>
              <a:buFont typeface="Wingdings" panose="05000000000000000000" pitchFamily="2" charset="2"/>
              <a:buChar char="v"/>
            </a:pPr>
            <a:endParaRPr lang="en-US" sz="2000" dirty="0">
              <a:solidFill>
                <a:srgbClr val="000000"/>
              </a:solidFill>
              <a:latin typeface="Bell MT" panose="02020503060305020303" pitchFamily="18" charset="0"/>
            </a:endParaRPr>
          </a:p>
          <a:p>
            <a:pPr lvl="0" algn="just">
              <a:buClr>
                <a:srgbClr val="B31166"/>
              </a:buClr>
              <a:buFont typeface="Wingdings" panose="05000000000000000000" pitchFamily="2" charset="2"/>
              <a:buChar char="v"/>
            </a:pPr>
            <a:endParaRPr lang="en-US" sz="2000" dirty="0" smtClean="0">
              <a:solidFill>
                <a:srgbClr val="000000"/>
              </a:solidFill>
              <a:latin typeface="Bell MT" panose="02020503060305020303" pitchFamily="18" charset="0"/>
            </a:endParaRPr>
          </a:p>
          <a:p>
            <a:pPr lvl="0" algn="just">
              <a:buClr>
                <a:srgbClr val="B31166"/>
              </a:buClr>
              <a:buFont typeface="Wingdings" panose="05000000000000000000" pitchFamily="2" charset="2"/>
              <a:buChar char="v"/>
            </a:pPr>
            <a:r>
              <a:rPr lang="en-US" sz="2000" dirty="0" smtClean="0">
                <a:solidFill>
                  <a:srgbClr val="000000"/>
                </a:solidFill>
                <a:latin typeface="Bell MT" panose="02020503060305020303" pitchFamily="18" charset="0"/>
              </a:rPr>
              <a:t> shiny.react and shiny.fluent </a:t>
            </a:r>
            <a:r>
              <a:rPr lang="en-US" sz="2000" dirty="0">
                <a:solidFill>
                  <a:srgbClr val="000000"/>
                </a:solidFill>
                <a:latin typeface="Bell MT" panose="02020503060305020303" pitchFamily="18" charset="0"/>
              </a:rPr>
              <a:t>makes it possible for the r community to access the power of react JavaScript library and microsoft’s fluent ui.</a:t>
            </a:r>
            <a:endParaRPr lang="en-IN" sz="2000" dirty="0">
              <a:solidFill>
                <a:srgbClr val="B31166">
                  <a:lumMod val="60000"/>
                  <a:lumOff val="40000"/>
                </a:srgbClr>
              </a:solidFill>
              <a:latin typeface="Bell MT" panose="02020503060305020303" pitchFamily="18" charset="0"/>
            </a:endParaRPr>
          </a:p>
          <a:p>
            <a:pPr algn="just"/>
            <a:endParaRPr lang="en-IN" sz="2000" dirty="0">
              <a:latin typeface="Bell MT" panose="02020503060305020303" pitchFamily="18" charset="0"/>
            </a:endParaRPr>
          </a:p>
        </p:txBody>
      </p:sp>
    </p:spTree>
    <p:extLst>
      <p:ext uri="{BB962C8B-B14F-4D97-AF65-F5344CB8AC3E}">
        <p14:creationId xmlns:p14="http://schemas.microsoft.com/office/powerpoint/2010/main" val="500629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276" y="2730844"/>
            <a:ext cx="5906529" cy="2341604"/>
          </a:xfrm>
        </p:spPr>
        <p:txBody>
          <a:bodyPr/>
          <a:lstStyle/>
          <a:p>
            <a:pPr algn="just"/>
            <a:r>
              <a:rPr lang="en-IN" dirty="0" smtClean="0">
                <a:latin typeface="Bell MT" panose="02020503060305020303" pitchFamily="18" charset="0"/>
              </a:rPr>
              <a:t/>
            </a:r>
            <a:br>
              <a:rPr lang="en-IN" dirty="0" smtClean="0">
                <a:latin typeface="Bell MT" panose="02020503060305020303" pitchFamily="18" charset="0"/>
              </a:rPr>
            </a:br>
            <a:r>
              <a:rPr lang="en-IN" dirty="0">
                <a:latin typeface="Bell MT" panose="02020503060305020303" pitchFamily="18" charset="0"/>
              </a:rPr>
              <a:t/>
            </a:r>
            <a:br>
              <a:rPr lang="en-IN" dirty="0">
                <a:latin typeface="Bell MT" panose="02020503060305020303" pitchFamily="18" charset="0"/>
              </a:rPr>
            </a:br>
            <a:r>
              <a:rPr lang="en-IN" dirty="0" smtClean="0">
                <a:latin typeface="Bell MT" panose="02020503060305020303" pitchFamily="18" charset="0"/>
              </a:rPr>
              <a:t>shiny.react</a:t>
            </a:r>
            <a:br>
              <a:rPr lang="en-IN" dirty="0" smtClean="0">
                <a:latin typeface="Bell MT" panose="02020503060305020303" pitchFamily="18" charset="0"/>
              </a:rPr>
            </a:br>
            <a:r>
              <a:rPr lang="en-IN" dirty="0" smtClean="0">
                <a:latin typeface="Bell MT" panose="02020503060305020303" pitchFamily="18" charset="0"/>
              </a:rPr>
              <a:t>Bringing React.js to Shiny</a:t>
            </a:r>
            <a:br>
              <a:rPr lang="en-IN" dirty="0" smtClean="0">
                <a:latin typeface="Bell MT" panose="02020503060305020303" pitchFamily="18" charset="0"/>
              </a:rPr>
            </a:br>
            <a:r>
              <a:rPr lang="en-IN" dirty="0" smtClean="0">
                <a:latin typeface="Bell MT" panose="02020503060305020303" pitchFamily="18" charset="0"/>
              </a:rPr>
              <a:t/>
            </a:r>
            <a:br>
              <a:rPr lang="en-IN" dirty="0" smtClean="0">
                <a:latin typeface="Bell MT" panose="02020503060305020303" pitchFamily="18" charset="0"/>
              </a:rPr>
            </a:br>
            <a:endParaRPr lang="en-IN" dirty="0">
              <a:latin typeface="Bell MT" panose="02020503060305020303" pitchFamily="18" charset="0"/>
            </a:endParaRPr>
          </a:p>
        </p:txBody>
      </p:sp>
      <p:sp>
        <p:nvSpPr>
          <p:cNvPr id="3" name="Text Placeholder 2"/>
          <p:cNvSpPr>
            <a:spLocks noGrp="1"/>
          </p:cNvSpPr>
          <p:nvPr>
            <p:ph type="body" idx="1"/>
          </p:nvPr>
        </p:nvSpPr>
        <p:spPr>
          <a:xfrm>
            <a:off x="6474942" y="1606377"/>
            <a:ext cx="5325762" cy="3892379"/>
          </a:xfrm>
        </p:spPr>
        <p:txBody>
          <a:bodyPr>
            <a:normAutofit/>
          </a:bodyPr>
          <a:lstStyle/>
          <a:p>
            <a:pPr marL="342900" indent="-342900" algn="just">
              <a:buFont typeface="Wingdings" panose="05000000000000000000" pitchFamily="2" charset="2"/>
              <a:buChar char="v"/>
            </a:pPr>
            <a:r>
              <a:rPr lang="en-US" cap="none" dirty="0" smtClean="0">
                <a:solidFill>
                  <a:srgbClr val="000000"/>
                </a:solidFill>
                <a:latin typeface="Bell MT" panose="02020503060305020303" pitchFamily="18" charset="0"/>
              </a:rPr>
              <a:t>It opens up the rich react ecosystem to r developers, which may improve the development speed, app functionality and design. </a:t>
            </a:r>
            <a:r>
              <a:rPr lang="en-US" cap="none" dirty="0">
                <a:solidFill>
                  <a:srgbClr val="000000"/>
                </a:solidFill>
                <a:latin typeface="Bell MT" panose="02020503060305020303" pitchFamily="18" charset="0"/>
              </a:rPr>
              <a:t>(e.g., frameworks, blueprints, and components for charts and maps) </a:t>
            </a:r>
            <a:endParaRPr lang="en-US" cap="none" dirty="0" smtClean="0">
              <a:solidFill>
                <a:srgbClr val="000000"/>
              </a:solidFill>
              <a:latin typeface="Bell MT" panose="02020503060305020303" pitchFamily="18" charset="0"/>
            </a:endParaRPr>
          </a:p>
          <a:p>
            <a:pPr algn="just"/>
            <a:endParaRPr lang="en-US" cap="none" dirty="0" smtClean="0">
              <a:solidFill>
                <a:srgbClr val="000000"/>
              </a:solidFill>
              <a:latin typeface="Bell MT" panose="02020503060305020303" pitchFamily="18" charset="0"/>
            </a:endParaRPr>
          </a:p>
          <a:p>
            <a:pPr marL="342900" indent="-342900" algn="just">
              <a:buFont typeface="Wingdings" panose="05000000000000000000" pitchFamily="2" charset="2"/>
              <a:buChar char="v"/>
            </a:pPr>
            <a:r>
              <a:rPr lang="en-US" cap="none" dirty="0" smtClean="0">
                <a:solidFill>
                  <a:srgbClr val="000000"/>
                </a:solidFill>
                <a:latin typeface="Bell MT" panose="02020503060305020303" pitchFamily="18" charset="0"/>
              </a:rPr>
              <a:t>The ability to port entire react ui libraries is now possible through shiny.react.</a:t>
            </a:r>
            <a:endParaRPr lang="en-IN" cap="none" dirty="0">
              <a:latin typeface="Bell MT" panose="02020503060305020303" pitchFamily="18" charset="0"/>
            </a:endParaRPr>
          </a:p>
        </p:txBody>
      </p:sp>
    </p:spTree>
    <p:extLst>
      <p:ext uri="{BB962C8B-B14F-4D97-AF65-F5344CB8AC3E}">
        <p14:creationId xmlns:p14="http://schemas.microsoft.com/office/powerpoint/2010/main" val="3979255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970" y="1886812"/>
            <a:ext cx="6135532" cy="2283824"/>
          </a:xfrm>
        </p:spPr>
        <p:txBody>
          <a:bodyPr/>
          <a:lstStyle/>
          <a:p>
            <a:r>
              <a:rPr lang="en-IN" dirty="0" smtClean="0"/>
              <a:t>			</a:t>
            </a:r>
            <a:r>
              <a:rPr lang="en-IN" dirty="0">
                <a:latin typeface="Bell MT" panose="02020503060305020303" pitchFamily="18" charset="0"/>
              </a:rPr>
              <a:t>s</a:t>
            </a:r>
            <a:r>
              <a:rPr lang="en-IN" dirty="0">
                <a:latin typeface="Bell MT" panose="02020503060305020303" pitchFamily="18" charset="0"/>
              </a:rPr>
              <a:t>hiny.fluent</a:t>
            </a:r>
            <a:br>
              <a:rPr lang="en-IN" dirty="0">
                <a:latin typeface="Bell MT" panose="02020503060305020303" pitchFamily="18" charset="0"/>
              </a:rPr>
            </a:br>
            <a:r>
              <a:rPr lang="en-IN" dirty="0">
                <a:latin typeface="Bell MT" panose="02020503060305020303" pitchFamily="18" charset="0"/>
              </a:rPr>
              <a:t>A Revolution in Shiny UI</a:t>
            </a:r>
            <a:endParaRPr lang="en-IN" dirty="0">
              <a:latin typeface="Bell MT" panose="02020503060305020303" pitchFamily="18" charset="0"/>
            </a:endParaRPr>
          </a:p>
        </p:txBody>
      </p:sp>
      <p:sp>
        <p:nvSpPr>
          <p:cNvPr id="3" name="Text Placeholder 2"/>
          <p:cNvSpPr>
            <a:spLocks noGrp="1"/>
          </p:cNvSpPr>
          <p:nvPr>
            <p:ph type="body" idx="1"/>
          </p:nvPr>
        </p:nvSpPr>
        <p:spPr>
          <a:xfrm>
            <a:off x="6474941" y="1532238"/>
            <a:ext cx="5535827" cy="4473146"/>
          </a:xfrm>
        </p:spPr>
        <p:txBody>
          <a:bodyPr>
            <a:normAutofit/>
          </a:bodyPr>
          <a:lstStyle/>
          <a:p>
            <a:pPr marL="342900" indent="-342900" algn="just">
              <a:buFont typeface="Wingdings" panose="05000000000000000000" pitchFamily="2" charset="2"/>
              <a:buChar char="v"/>
            </a:pPr>
            <a:r>
              <a:rPr lang="en-US" cap="none" dirty="0" smtClean="0">
                <a:solidFill>
                  <a:srgbClr val="000000"/>
                </a:solidFill>
                <a:latin typeface="Bell MT" panose="02020503060305020303" pitchFamily="18" charset="0"/>
              </a:rPr>
              <a:t>For professional, elegant designs with enterprise-grade applications shiny.fluent joins the efficiency of microsoft’s fluent ui and r’s advanced data handling capabilities. </a:t>
            </a:r>
          </a:p>
          <a:p>
            <a:pPr algn="just"/>
            <a:endParaRPr lang="en-US" cap="none" dirty="0" smtClean="0">
              <a:solidFill>
                <a:srgbClr val="000000"/>
              </a:solidFill>
              <a:latin typeface="Bell MT" panose="02020503060305020303" pitchFamily="18" charset="0"/>
            </a:endParaRPr>
          </a:p>
          <a:p>
            <a:pPr marL="342900" indent="-342900" algn="just">
              <a:buFont typeface="Wingdings" panose="05000000000000000000" pitchFamily="2" charset="2"/>
              <a:buChar char="v"/>
            </a:pPr>
            <a:r>
              <a:rPr lang="en-US" cap="none" dirty="0" smtClean="0">
                <a:solidFill>
                  <a:srgbClr val="000000"/>
                </a:solidFill>
                <a:latin typeface="Bell MT" panose="02020503060305020303" pitchFamily="18" charset="0"/>
              </a:rPr>
              <a:t>With a significant set of components allowing for unique functions like the ‘people picker‘, ‘teaching bubble‘, and ‘hover card‘, and support for powerful functions like stack(), users can be flexible with component placements in the dashboard. </a:t>
            </a:r>
          </a:p>
          <a:p>
            <a:pPr marL="342900" indent="-342900" algn="just">
              <a:buFont typeface="Wingdings" panose="05000000000000000000" pitchFamily="2" charset="2"/>
              <a:buChar char="v"/>
            </a:pPr>
            <a:endParaRPr lang="en-US" cap="none" dirty="0" smtClean="0">
              <a:solidFill>
                <a:srgbClr val="000000"/>
              </a:solidFill>
              <a:latin typeface="Bell MT" panose="02020503060305020303" pitchFamily="18" charset="0"/>
            </a:endParaRPr>
          </a:p>
        </p:txBody>
      </p:sp>
    </p:spTree>
    <p:extLst>
      <p:ext uri="{BB962C8B-B14F-4D97-AF65-F5344CB8AC3E}">
        <p14:creationId xmlns:p14="http://schemas.microsoft.com/office/powerpoint/2010/main" val="1470767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1978" y="2195729"/>
            <a:ext cx="5943600" cy="2283824"/>
          </a:xfrm>
        </p:spPr>
        <p:txBody>
          <a:bodyPr/>
          <a:lstStyle/>
          <a:p>
            <a:r>
              <a:rPr lang="en-IN" dirty="0">
                <a:latin typeface="Bell MT" panose="02020503060305020303" pitchFamily="18" charset="0"/>
              </a:rPr>
              <a:t>s</a:t>
            </a:r>
            <a:r>
              <a:rPr lang="en-IN" dirty="0" smtClean="0">
                <a:latin typeface="Bell MT" panose="02020503060305020303" pitchFamily="18" charset="0"/>
              </a:rPr>
              <a:t>hiny.fluent</a:t>
            </a:r>
            <a:br>
              <a:rPr lang="en-IN" dirty="0" smtClean="0">
                <a:latin typeface="Bell MT" panose="02020503060305020303" pitchFamily="18" charset="0"/>
              </a:rPr>
            </a:br>
            <a:r>
              <a:rPr lang="en-IN" dirty="0" smtClean="0">
                <a:latin typeface="Bell MT" panose="02020503060305020303" pitchFamily="18" charset="0"/>
              </a:rPr>
              <a:t>A Revolution in shiny UI </a:t>
            </a:r>
            <a:endParaRPr lang="en-IN" dirty="0">
              <a:latin typeface="Bell MT" panose="02020503060305020303" pitchFamily="18" charset="0"/>
            </a:endParaRPr>
          </a:p>
        </p:txBody>
      </p:sp>
      <p:sp>
        <p:nvSpPr>
          <p:cNvPr id="3" name="Text Placeholder 2"/>
          <p:cNvSpPr>
            <a:spLocks noGrp="1"/>
          </p:cNvSpPr>
          <p:nvPr>
            <p:ph type="body" idx="1"/>
          </p:nvPr>
        </p:nvSpPr>
        <p:spPr>
          <a:xfrm>
            <a:off x="6635578" y="1343113"/>
            <a:ext cx="5556422" cy="4810552"/>
          </a:xfrm>
        </p:spPr>
        <p:txBody>
          <a:bodyPr>
            <a:normAutofit/>
          </a:bodyPr>
          <a:lstStyle/>
          <a:p>
            <a:pPr algn="just" fontAlgn="base"/>
            <a:r>
              <a:rPr lang="en-US" sz="2400" cap="none" dirty="0" smtClean="0">
                <a:solidFill>
                  <a:srgbClr val="000000"/>
                </a:solidFill>
                <a:latin typeface="Bell MT" panose="02020503060305020303" pitchFamily="18" charset="0"/>
              </a:rPr>
              <a:t>shiny.fluent gives your apps:</a:t>
            </a:r>
          </a:p>
          <a:p>
            <a:pPr algn="just" fontAlgn="base"/>
            <a:endParaRPr lang="en-US" sz="2400" cap="none" dirty="0" smtClean="0">
              <a:solidFill>
                <a:srgbClr val="000000"/>
              </a:solidFill>
              <a:latin typeface="Bell MT" panose="02020503060305020303" pitchFamily="18" charset="0"/>
            </a:endParaRPr>
          </a:p>
          <a:p>
            <a:pPr marL="342900" indent="-342900" algn="just" fontAlgn="base">
              <a:buFont typeface="Wingdings" panose="05000000000000000000" pitchFamily="2" charset="2"/>
              <a:buChar char="v"/>
            </a:pPr>
            <a:r>
              <a:rPr lang="en-US" sz="2400" cap="none" dirty="0" smtClean="0">
                <a:solidFill>
                  <a:srgbClr val="000000"/>
                </a:solidFill>
                <a:latin typeface="Bell MT" panose="02020503060305020303" pitchFamily="18" charset="0"/>
              </a:rPr>
              <a:t>a beautiful, professional look consistent with enterprise applications</a:t>
            </a:r>
          </a:p>
          <a:p>
            <a:pPr algn="just" fontAlgn="base"/>
            <a:endParaRPr lang="en-US" sz="2400" cap="none" dirty="0" smtClean="0">
              <a:solidFill>
                <a:srgbClr val="000000"/>
              </a:solidFill>
              <a:latin typeface="Bell MT" panose="02020503060305020303" pitchFamily="18" charset="0"/>
            </a:endParaRPr>
          </a:p>
          <a:p>
            <a:pPr marL="342900" indent="-342900" algn="just" fontAlgn="base">
              <a:buFont typeface="Wingdings" panose="05000000000000000000" pitchFamily="2" charset="2"/>
              <a:buChar char="v"/>
            </a:pPr>
            <a:r>
              <a:rPr lang="en-US" sz="2400" cap="none" dirty="0" smtClean="0">
                <a:solidFill>
                  <a:srgbClr val="000000"/>
                </a:solidFill>
                <a:latin typeface="Bell MT" panose="02020503060305020303" pitchFamily="18" charset="0"/>
              </a:rPr>
              <a:t>a rich set of components easily usable in shiny</a:t>
            </a:r>
          </a:p>
          <a:p>
            <a:pPr algn="just" fontAlgn="base"/>
            <a:endParaRPr lang="en-US" sz="2400" cap="none" dirty="0" smtClean="0">
              <a:solidFill>
                <a:srgbClr val="000000"/>
              </a:solidFill>
              <a:latin typeface="Bell MT" panose="02020503060305020303" pitchFamily="18" charset="0"/>
            </a:endParaRPr>
          </a:p>
          <a:p>
            <a:pPr marL="342900" indent="-342900" algn="just" fontAlgn="base">
              <a:buFont typeface="Wingdings" panose="05000000000000000000" pitchFamily="2" charset="2"/>
              <a:buChar char="v"/>
            </a:pPr>
            <a:r>
              <a:rPr lang="en-US" sz="2400" cap="none" dirty="0" smtClean="0">
                <a:solidFill>
                  <a:srgbClr val="000000"/>
                </a:solidFill>
                <a:latin typeface="Bell MT" panose="02020503060305020303" pitchFamily="18" charset="0"/>
              </a:rPr>
              <a:t>the fast speed of development that shiny is famous for</a:t>
            </a:r>
          </a:p>
          <a:p>
            <a:pPr marL="342900" indent="-342900" algn="just">
              <a:buFont typeface="Wingdings" panose="05000000000000000000" pitchFamily="2" charset="2"/>
              <a:buChar char="v"/>
            </a:pPr>
            <a:endParaRPr lang="en-IN" sz="2400" dirty="0"/>
          </a:p>
        </p:txBody>
      </p:sp>
    </p:spTree>
    <p:extLst>
      <p:ext uri="{BB962C8B-B14F-4D97-AF65-F5344CB8AC3E}">
        <p14:creationId xmlns:p14="http://schemas.microsoft.com/office/powerpoint/2010/main" val="4042149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Comparisons</a:t>
            </a:r>
            <a:endParaRPr lang="en-IN" dirty="0"/>
          </a:p>
        </p:txBody>
      </p:sp>
      <p:sp>
        <p:nvSpPr>
          <p:cNvPr id="3" name="Text Placeholder 2"/>
          <p:cNvSpPr>
            <a:spLocks noGrp="1"/>
          </p:cNvSpPr>
          <p:nvPr>
            <p:ph type="body" idx="1"/>
          </p:nvPr>
        </p:nvSpPr>
        <p:spPr>
          <a:xfrm>
            <a:off x="345990" y="1507637"/>
            <a:ext cx="5634121" cy="1161422"/>
          </a:xfrm>
        </p:spPr>
        <p:txBody>
          <a:bodyPr/>
          <a:lstStyle/>
          <a:p>
            <a:r>
              <a:rPr lang="en-US" dirty="0">
                <a:solidFill>
                  <a:schemeClr val="tx1"/>
                </a:solidFill>
                <a:latin typeface="open sans"/>
              </a:rPr>
              <a:t>shiny.fluent</a:t>
            </a:r>
            <a:endParaRPr lang="en-IN" dirty="0">
              <a:solidFill>
                <a:schemeClr val="tx1"/>
              </a:solidFill>
            </a:endParaRPr>
          </a:p>
        </p:txBody>
      </p:sp>
      <p:sp>
        <p:nvSpPr>
          <p:cNvPr id="4" name="Content Placeholder 3"/>
          <p:cNvSpPr>
            <a:spLocks noGrp="1"/>
          </p:cNvSpPr>
          <p:nvPr>
            <p:ph sz="half" idx="2"/>
          </p:nvPr>
        </p:nvSpPr>
        <p:spPr>
          <a:xfrm>
            <a:off x="345990" y="2397212"/>
            <a:ext cx="5634122" cy="4151870"/>
          </a:xfrm>
        </p:spPr>
        <p:txBody>
          <a:bodyPr>
            <a:noAutofit/>
          </a:bodyPr>
          <a:lstStyle/>
          <a:p>
            <a:pPr algn="just"/>
            <a:endParaRPr lang="en-US" dirty="0" smtClean="0">
              <a:solidFill>
                <a:srgbClr val="000000"/>
              </a:solidFill>
              <a:latin typeface="Bell MT" panose="02020503060305020303" pitchFamily="18" charset="0"/>
            </a:endParaRPr>
          </a:p>
          <a:p>
            <a:pPr algn="just">
              <a:buFont typeface="Wingdings" panose="05000000000000000000" pitchFamily="2" charset="2"/>
              <a:buChar char="v"/>
            </a:pPr>
            <a:r>
              <a:rPr lang="en-US" dirty="0" smtClean="0">
                <a:solidFill>
                  <a:srgbClr val="000000"/>
                </a:solidFill>
                <a:latin typeface="Bell MT" panose="02020503060305020303" pitchFamily="18" charset="0"/>
              </a:rPr>
              <a:t>It </a:t>
            </a:r>
            <a:r>
              <a:rPr lang="en-US" dirty="0">
                <a:solidFill>
                  <a:srgbClr val="000000"/>
                </a:solidFill>
                <a:latin typeface="Bell MT" panose="02020503060305020303" pitchFamily="18" charset="0"/>
              </a:rPr>
              <a:t>provides components from </a:t>
            </a:r>
            <a:r>
              <a:rPr lang="en-US" dirty="0" smtClean="0">
                <a:solidFill>
                  <a:srgbClr val="000000"/>
                </a:solidFill>
                <a:latin typeface="Bell MT" panose="02020503060305020303" pitchFamily="18" charset="0"/>
              </a:rPr>
              <a:t>Microsoft</a:t>
            </a:r>
            <a:r>
              <a:rPr lang="en-US" dirty="0" smtClean="0">
                <a:solidFill>
                  <a:srgbClr val="000000"/>
                </a:solidFill>
                <a:latin typeface="Bell MT" panose="02020503060305020303" pitchFamily="18" charset="0"/>
                <a:hlinkClick r:id="rId2"/>
              </a:rPr>
              <a:t>’s Fluent UI</a:t>
            </a:r>
            <a:r>
              <a:rPr lang="en-US" dirty="0">
                <a:solidFill>
                  <a:srgbClr val="30719D"/>
                </a:solidFill>
                <a:latin typeface="Bell MT" panose="02020503060305020303" pitchFamily="18" charset="0"/>
                <a:hlinkClick r:id="rId2"/>
              </a:rPr>
              <a:t> </a:t>
            </a:r>
            <a:r>
              <a:rPr lang="en-US" dirty="0">
                <a:solidFill>
                  <a:srgbClr val="000000"/>
                </a:solidFill>
                <a:latin typeface="Bell MT" panose="02020503060305020303" pitchFamily="18" charset="0"/>
              </a:rPr>
              <a:t>natively in Shiny. </a:t>
            </a:r>
            <a:endParaRPr lang="en-US" dirty="0" smtClean="0">
              <a:solidFill>
                <a:srgbClr val="000000"/>
              </a:solidFill>
              <a:latin typeface="Bell MT" panose="02020503060305020303" pitchFamily="18" charset="0"/>
            </a:endParaRPr>
          </a:p>
          <a:p>
            <a:pPr algn="just">
              <a:buFont typeface="Wingdings" panose="05000000000000000000" pitchFamily="2" charset="2"/>
              <a:buChar char="v"/>
            </a:pPr>
            <a:r>
              <a:rPr lang="en-US" dirty="0" smtClean="0">
                <a:solidFill>
                  <a:srgbClr val="000000"/>
                </a:solidFill>
                <a:latin typeface="Bell MT" panose="02020503060305020303" pitchFamily="18" charset="0"/>
              </a:rPr>
              <a:t>It </a:t>
            </a:r>
            <a:r>
              <a:rPr lang="en-US" dirty="0">
                <a:solidFill>
                  <a:srgbClr val="000000"/>
                </a:solidFill>
                <a:latin typeface="Bell MT" panose="02020503060305020303" pitchFamily="18" charset="0"/>
              </a:rPr>
              <a:t>includes simple components like text inputs and sliders as well as advanced components like calendar or people picker</a:t>
            </a:r>
            <a:r>
              <a:rPr lang="en-US" dirty="0" smtClean="0">
                <a:solidFill>
                  <a:srgbClr val="000000"/>
                </a:solidFill>
                <a:latin typeface="Bell MT" panose="02020503060305020303" pitchFamily="18" charset="0"/>
              </a:rPr>
              <a:t>.</a:t>
            </a:r>
          </a:p>
          <a:p>
            <a:pPr algn="just">
              <a:buFont typeface="Wingdings" panose="05000000000000000000" pitchFamily="2" charset="2"/>
              <a:buChar char="v"/>
            </a:pPr>
            <a:r>
              <a:rPr lang="en-US" dirty="0" smtClean="0">
                <a:solidFill>
                  <a:srgbClr val="000000"/>
                </a:solidFill>
                <a:latin typeface="Bell MT" panose="02020503060305020303" pitchFamily="18" charset="0"/>
              </a:rPr>
              <a:t>Shiny </a:t>
            </a:r>
            <a:r>
              <a:rPr lang="en-US" dirty="0">
                <a:solidFill>
                  <a:srgbClr val="000000"/>
                </a:solidFill>
                <a:latin typeface="Bell MT" panose="02020503060305020303" pitchFamily="18" charset="0"/>
              </a:rPr>
              <a:t>developers can now take advantage of a well-designed components system built with a strong emphasis on User Experience. </a:t>
            </a:r>
            <a:endParaRPr lang="en-US" dirty="0" smtClean="0">
              <a:solidFill>
                <a:srgbClr val="000000"/>
              </a:solidFill>
              <a:latin typeface="Bell MT" panose="02020503060305020303" pitchFamily="18" charset="0"/>
            </a:endParaRPr>
          </a:p>
          <a:p>
            <a:pPr algn="just">
              <a:buFont typeface="Wingdings" panose="05000000000000000000" pitchFamily="2" charset="2"/>
              <a:buChar char="v"/>
            </a:pPr>
            <a:r>
              <a:rPr lang="en-US" dirty="0" smtClean="0">
                <a:solidFill>
                  <a:srgbClr val="000000"/>
                </a:solidFill>
                <a:latin typeface="Bell MT" panose="02020503060305020303" pitchFamily="18" charset="0"/>
              </a:rPr>
              <a:t>It’s </a:t>
            </a:r>
            <a:r>
              <a:rPr lang="en-US" dirty="0">
                <a:solidFill>
                  <a:srgbClr val="000000"/>
                </a:solidFill>
                <a:latin typeface="Bell MT" panose="02020503060305020303" pitchFamily="18" charset="0"/>
              </a:rPr>
              <a:t>much simpler and faster to draw on the Fluent UI component system for a cohesive UI than to struggle through creating an attractive interface from scratch</a:t>
            </a:r>
            <a:r>
              <a:rPr lang="en-US" sz="2000" dirty="0">
                <a:solidFill>
                  <a:srgbClr val="000000"/>
                </a:solidFill>
                <a:latin typeface="Bell MT" panose="02020503060305020303" pitchFamily="18" charset="0"/>
              </a:rPr>
              <a:t>. </a:t>
            </a:r>
            <a:endParaRPr lang="en-IN" sz="2000" dirty="0">
              <a:latin typeface="Bell MT" panose="02020503060305020303" pitchFamily="18" charset="0"/>
            </a:endParaRPr>
          </a:p>
        </p:txBody>
      </p:sp>
      <p:sp>
        <p:nvSpPr>
          <p:cNvPr id="5" name="Text Placeholder 4"/>
          <p:cNvSpPr>
            <a:spLocks noGrp="1"/>
          </p:cNvSpPr>
          <p:nvPr>
            <p:ph type="body" sz="quarter" idx="3"/>
          </p:nvPr>
        </p:nvSpPr>
        <p:spPr>
          <a:xfrm>
            <a:off x="6208712" y="2024554"/>
            <a:ext cx="4825159" cy="755715"/>
          </a:xfrm>
        </p:spPr>
        <p:txBody>
          <a:bodyPr/>
          <a:lstStyle/>
          <a:p>
            <a:r>
              <a:rPr lang="en-IN" dirty="0">
                <a:solidFill>
                  <a:schemeClr val="tx1"/>
                </a:solidFill>
              </a:rPr>
              <a:t>s</a:t>
            </a:r>
            <a:r>
              <a:rPr lang="en-IN" dirty="0" smtClean="0">
                <a:solidFill>
                  <a:schemeClr val="tx1"/>
                </a:solidFill>
              </a:rPr>
              <a:t>hiny.react</a:t>
            </a:r>
            <a:endParaRPr lang="en-IN" dirty="0">
              <a:solidFill>
                <a:schemeClr val="tx1"/>
              </a:solidFill>
            </a:endParaRPr>
          </a:p>
        </p:txBody>
      </p:sp>
      <p:sp>
        <p:nvSpPr>
          <p:cNvPr id="6" name="Content Placeholder 5"/>
          <p:cNvSpPr>
            <a:spLocks noGrp="1"/>
          </p:cNvSpPr>
          <p:nvPr>
            <p:ph sz="quarter" idx="4"/>
          </p:nvPr>
        </p:nvSpPr>
        <p:spPr>
          <a:xfrm>
            <a:off x="6319921" y="2780270"/>
            <a:ext cx="5752629" cy="3768812"/>
          </a:xfrm>
        </p:spPr>
        <p:txBody>
          <a:bodyPr>
            <a:noAutofit/>
          </a:bodyPr>
          <a:lstStyle/>
          <a:p>
            <a:pPr algn="just">
              <a:buFont typeface="Wingdings" panose="05000000000000000000" pitchFamily="2" charset="2"/>
              <a:buChar char="v"/>
            </a:pPr>
            <a:r>
              <a:rPr lang="en-US" dirty="0">
                <a:solidFill>
                  <a:srgbClr val="000000"/>
                </a:solidFill>
                <a:latin typeface="Bell MT" panose="02020503060305020303" pitchFamily="18" charset="0"/>
              </a:rPr>
              <a:t>shiny.fluent is built with our new  shiny.react package. </a:t>
            </a:r>
          </a:p>
          <a:p>
            <a:pPr algn="just">
              <a:buFont typeface="Wingdings" panose="05000000000000000000" pitchFamily="2" charset="2"/>
              <a:buChar char="v"/>
            </a:pPr>
            <a:r>
              <a:rPr lang="en-US" dirty="0">
                <a:solidFill>
                  <a:srgbClr val="000000"/>
                </a:solidFill>
                <a:latin typeface="Bell MT" panose="02020503060305020303" pitchFamily="18" charset="0"/>
              </a:rPr>
              <a:t> As Fluent UI is built in React, React needed to be specifically integrated with Shiny. </a:t>
            </a:r>
          </a:p>
          <a:p>
            <a:pPr algn="just">
              <a:buFont typeface="Wingdings" panose="05000000000000000000" pitchFamily="2" charset="2"/>
              <a:buChar char="v"/>
            </a:pPr>
            <a:r>
              <a:rPr lang="en-US" dirty="0">
                <a:solidFill>
                  <a:srgbClr val="000000"/>
                </a:solidFill>
                <a:latin typeface="Bell MT" panose="02020503060305020303" pitchFamily="18" charset="0"/>
              </a:rPr>
              <a:t>shiny.react provides that possibility for shiny.fluent, and shiny.react can also be used to make other libraries from the vast React ecosystem available in Shiny.</a:t>
            </a:r>
          </a:p>
          <a:p>
            <a:pPr algn="just">
              <a:buFont typeface="Wingdings" panose="05000000000000000000" pitchFamily="2" charset="2"/>
              <a:buChar char="v"/>
            </a:pPr>
            <a:r>
              <a:rPr lang="en-US" dirty="0">
                <a:solidFill>
                  <a:srgbClr val="000000"/>
                </a:solidFill>
                <a:latin typeface="Bell MT" panose="02020503060305020303" pitchFamily="18" charset="0"/>
              </a:rPr>
              <a:t> shiny.react is an exciting breakthrough in Shiny development, and we have expended significant resources to create this package and make it available to Shiny developers.  </a:t>
            </a:r>
            <a:endParaRPr lang="en-IN" dirty="0">
              <a:solidFill>
                <a:srgbClr val="000000"/>
              </a:solidFill>
              <a:latin typeface="Bell MT" panose="02020503060305020303" pitchFamily="18" charset="0"/>
            </a:endParaRPr>
          </a:p>
        </p:txBody>
      </p:sp>
    </p:spTree>
    <p:extLst>
      <p:ext uri="{BB962C8B-B14F-4D97-AF65-F5344CB8AC3E}">
        <p14:creationId xmlns:p14="http://schemas.microsoft.com/office/powerpoint/2010/main" val="20712920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122</TotalTime>
  <Words>134</Words>
  <Application>Microsoft Office PowerPoint</Application>
  <PresentationFormat>Widescreen</PresentationFormat>
  <Paragraphs>39</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Bell MT</vt:lpstr>
      <vt:lpstr>Century Gothic</vt:lpstr>
      <vt:lpstr>open sans</vt:lpstr>
      <vt:lpstr>Wingdings</vt:lpstr>
      <vt:lpstr>Wingdings 3</vt:lpstr>
      <vt:lpstr>Ion Boardroom</vt:lpstr>
      <vt:lpstr>shiny.fluent  shiny.react</vt:lpstr>
      <vt:lpstr>Introduction</vt:lpstr>
      <vt:lpstr>  shiny.react Bringing React.js to Shiny  </vt:lpstr>
      <vt:lpstr>   shiny.fluent A Revolution in Shiny UI</vt:lpstr>
      <vt:lpstr>shiny.fluent A Revolution in shiny UI </vt:lpstr>
      <vt:lpstr>Comparisons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shiny.fluent  shiny.react</dc:title>
  <dc:creator>SIVA</dc:creator>
  <cp:lastModifiedBy>SIVA</cp:lastModifiedBy>
  <cp:revision>9</cp:revision>
  <dcterms:created xsi:type="dcterms:W3CDTF">2022-05-01T17:15:11Z</dcterms:created>
  <dcterms:modified xsi:type="dcterms:W3CDTF">2022-05-01T19:17:38Z</dcterms:modified>
</cp:coreProperties>
</file>