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15"/>
  </p:notesMasterIdLst>
  <p:sldIdLst>
    <p:sldId id="267" r:id="rId2"/>
    <p:sldId id="266" r:id="rId3"/>
    <p:sldId id="256" r:id="rId4"/>
    <p:sldId id="257" r:id="rId5"/>
    <p:sldId id="258" r:id="rId6"/>
    <p:sldId id="259" r:id="rId7"/>
    <p:sldId id="260" r:id="rId8"/>
    <p:sldId id="261" r:id="rId9"/>
    <p:sldId id="262" r:id="rId10"/>
    <p:sldId id="263" r:id="rId11"/>
    <p:sldId id="264" r:id="rId12"/>
    <p:sldId id="265" r:id="rId13"/>
    <p:sldId id="268" r:id="rId14"/>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F6A7B7-A9E4-4BF8-82F0-C41773E4F504}">
          <p14:sldIdLst>
            <p14:sldId id="267"/>
            <p14:sldId id="266"/>
            <p14:sldId id="256"/>
            <p14:sldId id="257"/>
            <p14:sldId id="258"/>
            <p14:sldId id="259"/>
            <p14:sldId id="260"/>
            <p14:sldId id="261"/>
            <p14:sldId id="262"/>
            <p14:sldId id="263"/>
            <p14:sldId id="264"/>
            <p14:sldId id="26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7" d="100"/>
          <a:sy n="6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794094AF-4ECE-6A44-B24B-807421A734AF}" type="datetimeFigureOut">
              <a:rPr lang="en-US" smtClean="0"/>
              <a:t>8/13/2024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23810186-0D6A-8644-A61C-BAC0CB6CA6A0}" type="slidenum">
              <a:rPr lang="en-US" smtClean="0"/>
              <a:t>‹#›</a:t>
            </a:fld>
            <a:endParaRPr lang="en-US"/>
          </a:p>
        </p:txBody>
      </p:sp>
    </p:spTree>
    <p:extLst>
      <p:ext uri="{BB962C8B-B14F-4D97-AF65-F5344CB8AC3E}">
        <p14:creationId xmlns:p14="http://schemas.microsoft.com/office/powerpoint/2010/main" val="415719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DDF6F-DA0A-BF8D-A36A-5311AE6AC2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D71A2-8B9F-21AA-923F-E859ECD89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AA8910-B90D-EAAB-CEC3-8732F1FE76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738B50-389E-A062-7550-409542C5A03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30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24205" y="924560"/>
            <a:ext cx="12938760" cy="4023360"/>
          </a:xfrm>
        </p:spPr>
        <p:txBody>
          <a:bodyPr anchor="b">
            <a:noAutofit/>
          </a:bodyPr>
          <a:lstStyle>
            <a:lvl1pPr algn="l">
              <a:lnSpc>
                <a:spcPct val="80000"/>
              </a:lnSpc>
              <a:defRPr sz="10560" spc="-144"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01015" y="5048251"/>
            <a:ext cx="11073841" cy="1975104"/>
          </a:xfrm>
        </p:spPr>
        <p:txBody>
          <a:bodyPr>
            <a:normAutofit/>
          </a:bodyPr>
          <a:lstStyle>
            <a:lvl1pPr marL="0" indent="0" algn="l">
              <a:buNone/>
              <a:defRPr sz="3840">
                <a:solidFill>
                  <a:schemeClr val="bg1"/>
                </a:solidFill>
                <a:latin typeface="+mj-lt"/>
              </a:defRPr>
            </a:lvl1pPr>
            <a:lvl2pPr marL="548640" indent="0" algn="ctr">
              <a:buNone/>
              <a:defRPr sz="336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8/13/2024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16128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18576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92740" y="834390"/>
            <a:ext cx="3154680" cy="5760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5830" y="857251"/>
            <a:ext cx="9281160"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64097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75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14971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4205" y="920903"/>
            <a:ext cx="12936931" cy="4027018"/>
          </a:xfrm>
        </p:spPr>
        <p:txBody>
          <a:bodyPr anchor="b">
            <a:normAutofit/>
          </a:bodyPr>
          <a:lstStyle>
            <a:lvl1pPr>
              <a:lnSpc>
                <a:spcPct val="80000"/>
              </a:lnSpc>
              <a:defRPr sz="1056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01015" y="5045051"/>
            <a:ext cx="11071555" cy="1975104"/>
          </a:xfrm>
        </p:spPr>
        <p:txBody>
          <a:bodyPr anchor="t">
            <a:normAutofit/>
          </a:bodyPr>
          <a:lstStyle>
            <a:lvl1pPr marL="0" indent="0">
              <a:buNone/>
              <a:defRPr sz="3840">
                <a:solidFill>
                  <a:schemeClr val="tx1"/>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92181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1987"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13596"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32469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11987" y="2448560"/>
            <a:ext cx="5596128" cy="868080"/>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1987" y="3303701"/>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09130" y="2446122"/>
            <a:ext cx="5596128" cy="866851"/>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209130" y="3301188"/>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53155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98376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88371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9144000" y="0"/>
            <a:ext cx="5486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9913685" y="650738"/>
            <a:ext cx="4059936" cy="2304288"/>
          </a:xfrm>
        </p:spPr>
        <p:txBody>
          <a:bodyPr anchor="b">
            <a:noAutofit/>
          </a:bodyPr>
          <a:lstStyle>
            <a:lvl1pPr>
              <a:lnSpc>
                <a:spcPct val="85000"/>
              </a:lnSpc>
              <a:defRPr sz="4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914400"/>
            <a:ext cx="7315200" cy="54864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31178" y="3014176"/>
            <a:ext cx="4078224" cy="3752384"/>
          </a:xfrm>
        </p:spPr>
        <p:txBody>
          <a:bodyPr>
            <a:normAutofit/>
          </a:bodyPr>
          <a:lstStyle>
            <a:lvl1pPr marL="0" marR="0" indent="0" algn="l" defTabSz="1097280" rtl="0" eaLnBrk="1" fontAlgn="auto" latinLnBrk="0" hangingPunct="1">
              <a:lnSpc>
                <a:spcPct val="100000"/>
              </a:lnSpc>
              <a:spcBef>
                <a:spcPts val="1440"/>
              </a:spcBef>
              <a:spcAft>
                <a:spcPts val="0"/>
              </a:spcAft>
              <a:buClrTx/>
              <a:buSzTx/>
              <a:buFontTx/>
              <a:buNone/>
              <a:tabLst/>
              <a:defRPr sz="216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marR="0" lvl="0" indent="0" algn="l" defTabSz="1097280" rtl="0" eaLnBrk="1" fontAlgn="auto" latinLnBrk="0" hangingPunct="1">
              <a:lnSpc>
                <a:spcPct val="100000"/>
              </a:lnSpc>
              <a:spcBef>
                <a:spcPts val="168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78071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9069" y="6502401"/>
            <a:ext cx="12936931" cy="735940"/>
          </a:xfrm>
        </p:spPr>
        <p:txBody>
          <a:bodyPr anchor="b">
            <a:normAutofit/>
          </a:bodyPr>
          <a:lstStyle>
            <a:lvl1pPr>
              <a:defRPr sz="384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4630400" cy="6397142"/>
          </a:xfrm>
          <a:solidFill>
            <a:schemeClr val="accent1">
              <a:lumMod val="20000"/>
              <a:lumOff val="80000"/>
            </a:schemeClr>
          </a:solidFill>
        </p:spPr>
        <p:txBody>
          <a:bodyPr anchor="t"/>
          <a:lstStyle>
            <a:lvl1pPr marL="0" indent="0" algn="ctr">
              <a:spcBef>
                <a:spcPts val="960"/>
              </a:spcBef>
              <a:buNone/>
              <a:defRPr sz="3840">
                <a:solidFill>
                  <a:schemeClr val="tx1">
                    <a:lumMod val="75000"/>
                    <a:lumOff val="25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11987" y="7091682"/>
            <a:ext cx="11075213" cy="640080"/>
          </a:xfrm>
        </p:spPr>
        <p:txBody>
          <a:bodyPr>
            <a:normAutofit/>
          </a:bodyPr>
          <a:lstStyle>
            <a:lvl1pPr marL="0" indent="0">
              <a:lnSpc>
                <a:spcPct val="90000"/>
              </a:lnSpc>
              <a:buNone/>
              <a:defRPr sz="168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8/13/2024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7750870"/>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669" y="599439"/>
            <a:ext cx="12927330" cy="19898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1988" y="2414017"/>
            <a:ext cx="12904470" cy="4519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 y="7694936"/>
            <a:ext cx="4937760" cy="274320"/>
          </a:xfrm>
          <a:prstGeom prst="rect">
            <a:avLst/>
          </a:prstGeom>
        </p:spPr>
        <p:txBody>
          <a:bodyPr vert="horz" lIns="91440" tIns="45720" rIns="91440" bIns="45720" rtlCol="0" anchor="ctr"/>
          <a:lstStyle>
            <a:lvl1pPr algn="l">
              <a:defRPr sz="1140">
                <a:solidFill>
                  <a:schemeClr val="tx1">
                    <a:alpha val="80000"/>
                  </a:schemeClr>
                </a:solidFill>
              </a:defRPr>
            </a:lvl1pPr>
          </a:lstStyle>
          <a:p>
            <a:fld id="{5586B75A-687E-405C-8A0B-8D00578BA2C3}" type="datetimeFigureOut">
              <a:rPr lang="en-US" smtClean="0"/>
              <a:pPr/>
              <a:t>8/13/2024</a:t>
            </a:fld>
            <a:endParaRPr lang="en-US" dirty="0"/>
          </a:p>
        </p:txBody>
      </p:sp>
      <p:sp>
        <p:nvSpPr>
          <p:cNvPr id="5" name="Footer Placeholder 4"/>
          <p:cNvSpPr>
            <a:spLocks noGrp="1"/>
          </p:cNvSpPr>
          <p:nvPr>
            <p:ph type="ftr" sz="quarter" idx="3"/>
          </p:nvPr>
        </p:nvSpPr>
        <p:spPr>
          <a:xfrm>
            <a:off x="822960" y="7865636"/>
            <a:ext cx="6035040" cy="274320"/>
          </a:xfrm>
          <a:prstGeom prst="rect">
            <a:avLst/>
          </a:prstGeom>
        </p:spPr>
        <p:txBody>
          <a:bodyPr vert="horz" lIns="91440" tIns="45720" rIns="91440" bIns="45720" rtlCol="0" anchor="ctr"/>
          <a:lstStyle>
            <a:lvl1pPr algn="l">
              <a:defRPr sz="114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10516711" y="7051695"/>
            <a:ext cx="3511296" cy="1676447"/>
          </a:xfrm>
          <a:prstGeom prst="rect">
            <a:avLst/>
          </a:prstGeom>
        </p:spPr>
        <p:txBody>
          <a:bodyPr vert="horz" lIns="91440" tIns="45720" rIns="91440" bIns="45720" rtlCol="0" anchor="b"/>
          <a:lstStyle>
            <a:lvl1pPr algn="r">
              <a:defRPr sz="1236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67430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l" defTabSz="1097280" rtl="0" eaLnBrk="1" latinLnBrk="0" hangingPunct="1">
        <a:lnSpc>
          <a:spcPct val="85000"/>
        </a:lnSpc>
        <a:spcBef>
          <a:spcPct val="0"/>
        </a:spcBef>
        <a:buNone/>
        <a:defRPr sz="6480" kern="1200" spc="-144" baseline="0">
          <a:solidFill>
            <a:schemeClr val="accent1"/>
          </a:solidFill>
          <a:latin typeface="+mj-lt"/>
          <a:ea typeface="+mj-ea"/>
          <a:cs typeface="+mj-cs"/>
        </a:defRPr>
      </a:lvl1pPr>
    </p:titleStyle>
    <p:bodyStyle>
      <a:lvl1pPr marL="109728" indent="-109728" algn="l" defTabSz="1097280" rtl="0" eaLnBrk="1" latinLnBrk="0" hangingPunct="1">
        <a:lnSpc>
          <a:spcPct val="85000"/>
        </a:lnSpc>
        <a:spcBef>
          <a:spcPts val="1560"/>
        </a:spcBef>
        <a:buFont typeface="Arial" pitchFamily="34" charset="0"/>
        <a:buChar char=" "/>
        <a:defRPr sz="2880" kern="1200">
          <a:solidFill>
            <a:schemeClr val="tx1">
              <a:lumMod val="85000"/>
              <a:lumOff val="15000"/>
            </a:schemeClr>
          </a:solidFill>
          <a:latin typeface="+mn-lt"/>
          <a:ea typeface="+mn-ea"/>
          <a:cs typeface="+mn-cs"/>
        </a:defRPr>
      </a:lvl1pPr>
      <a:lvl2pPr marL="416966" indent="-411480" algn="l" defTabSz="1097280" rtl="0" eaLnBrk="1" latinLnBrk="0" hangingPunct="1">
        <a:lnSpc>
          <a:spcPct val="85000"/>
        </a:lnSpc>
        <a:spcBef>
          <a:spcPts val="720"/>
        </a:spcBef>
        <a:buFont typeface="Arial" pitchFamily="34" charset="0"/>
        <a:buChar char=" "/>
        <a:defRPr sz="2880" kern="1200">
          <a:solidFill>
            <a:schemeClr val="tx1">
              <a:lumMod val="85000"/>
              <a:lumOff val="15000"/>
            </a:schemeClr>
          </a:solidFill>
          <a:latin typeface="+mn-lt"/>
          <a:ea typeface="+mn-ea"/>
          <a:cs typeface="+mn-cs"/>
        </a:defRPr>
      </a:lvl2pPr>
      <a:lvl3pPr marL="658368" indent="-658368" algn="l" defTabSz="1097280" rtl="0" eaLnBrk="1" latinLnBrk="0" hangingPunct="1">
        <a:lnSpc>
          <a:spcPct val="85000"/>
        </a:lnSpc>
        <a:spcBef>
          <a:spcPts val="720"/>
        </a:spcBef>
        <a:buFont typeface="Arial" pitchFamily="34" charset="0"/>
        <a:buChar char=" "/>
        <a:defRPr sz="2400" i="1" kern="1200">
          <a:solidFill>
            <a:schemeClr val="tx1">
              <a:lumMod val="85000"/>
              <a:lumOff val="15000"/>
            </a:schemeClr>
          </a:solidFill>
          <a:latin typeface="+mn-lt"/>
          <a:ea typeface="+mn-ea"/>
          <a:cs typeface="+mn-cs"/>
        </a:defRPr>
      </a:lvl3pPr>
      <a:lvl4pPr marL="987552" indent="-987552"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4pPr>
      <a:lvl5pPr marL="1316736" indent="-1316736"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5pPr>
      <a:lvl6pPr marL="144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6pPr>
      <a:lvl7pPr marL="168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7pPr>
      <a:lvl8pPr marL="192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8pPr>
      <a:lvl9pPr marL="216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12.xml" /><Relationship Id="rId5" Type="http://schemas.openxmlformats.org/officeDocument/2006/relationships/image" Target="../media/image12.png" /><Relationship Id="rId4" Type="http://schemas.openxmlformats.org/officeDocument/2006/relationships/image" Target="../media/image11.png"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12.xml" /><Relationship Id="rId4" Type="http://schemas.openxmlformats.org/officeDocument/2006/relationships/image" Target="../media/image13.png"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2.xml" /><Relationship Id="rId4" Type="http://schemas.openxmlformats.org/officeDocument/2006/relationships/image" Target="../media/image3.jpe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2.xml" /><Relationship Id="rId4" Type="http://schemas.openxmlformats.org/officeDocument/2006/relationships/image" Target="../media/image4.png"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12.xml"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2.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10.png" /><Relationship Id="rId2" Type="http://schemas.openxmlformats.org/officeDocument/2006/relationships/notesSlide" Target="../notesSlides/notesSlide8.xml" /><Relationship Id="rId1" Type="http://schemas.openxmlformats.org/officeDocument/2006/relationships/slideLayout" Target="../slideLayouts/slideLayout12.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849A-33F6-B7DA-8810-49B54FB4A03C}"/>
            </a:ext>
          </a:extLst>
        </p:cNvPr>
        <p:cNvGrpSpPr/>
        <p:nvPr/>
      </p:nvGrpSpPr>
      <p:grpSpPr>
        <a:xfrm>
          <a:off x="0" y="0"/>
          <a:ext cx="0" cy="0"/>
          <a:chOff x="0" y="0"/>
          <a:chExt cx="0" cy="0"/>
        </a:xfrm>
      </p:grpSpPr>
      <p:sp>
        <p:nvSpPr>
          <p:cNvPr id="9" name="Text 4">
            <a:extLst>
              <a:ext uri="{FF2B5EF4-FFF2-40B4-BE49-F238E27FC236}">
                <a16:creationId xmlns:a16="http://schemas.microsoft.com/office/drawing/2014/main" id="{B0E8A848-5756-6C56-C10F-9166263D1235}"/>
              </a:ext>
            </a:extLst>
          </p:cNvPr>
          <p:cNvSpPr/>
          <p:nvPr/>
        </p:nvSpPr>
        <p:spPr>
          <a:xfrm>
            <a:off x="7831166" y="2463086"/>
            <a:ext cx="3642213" cy="61256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5">
            <a:extLst>
              <a:ext uri="{FF2B5EF4-FFF2-40B4-BE49-F238E27FC236}">
                <a16:creationId xmlns:a16="http://schemas.microsoft.com/office/drawing/2014/main" id="{D56F7EAC-40CA-1A53-F06B-F5E727227C29}"/>
              </a:ext>
            </a:extLst>
          </p:cNvPr>
          <p:cNvSpPr/>
          <p:nvPr/>
        </p:nvSpPr>
        <p:spPr>
          <a:xfrm>
            <a:off x="7745949" y="3918142"/>
            <a:ext cx="4637671" cy="1575234"/>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B89EE6AB-6AF7-6C5F-AF18-8C0BEEA0828B}"/>
              </a:ext>
            </a:extLst>
          </p:cNvPr>
          <p:cNvSpPr txBox="1">
            <a:spLocks/>
          </p:cNvSpPr>
          <p:nvPr/>
        </p:nvSpPr>
        <p:spPr>
          <a:xfrm>
            <a:off x="595629" y="635636"/>
            <a:ext cx="13034283" cy="3654900"/>
          </a:xfrm>
          <a:prstGeom prst="rect">
            <a:avLst/>
          </a:prstGeom>
          <a:ln>
            <a:solidFill>
              <a:schemeClr val="accent4"/>
            </a:solidFill>
          </a:ln>
        </p:spPr>
        <p:txBody>
          <a:bodyPr vert="horz" lIns="91440" tIns="45720" rIns="91440" bIns="45720" rtlCol="0" anchor="b">
            <a:norm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IN" sz="5400" b="1" i="0" u="none" strike="noStrike" kern="1200" cap="all" spc="25" normalizeH="0" baseline="0" noProof="0" dirty="0">
                <a:ln>
                  <a:noFill/>
                </a:ln>
                <a:solidFill>
                  <a:srgbClr val="4E4A4A"/>
                </a:solidFill>
                <a:effectLst/>
                <a:uLnTx/>
                <a:uFillTx/>
                <a:latin typeface="Broadway" panose="04040905080B02020502" pitchFamily="82" charset="0"/>
                <a:ea typeface="FZYaoTi"/>
                <a:cs typeface="JasmineUPC" panose="02020603050405020304" pitchFamily="18" charset="-34"/>
              </a:rPr>
              <a:t>capstone project</a:t>
            </a:r>
            <a:br>
              <a:rPr kumimoji="0" lang="en-IN" sz="4000" b="1" i="0" u="none" strike="noStrike" kern="1200" cap="all" spc="25" normalizeH="0" baseline="0" noProof="0" dirty="0">
                <a:ln>
                  <a:noFill/>
                </a:ln>
                <a:solidFill>
                  <a:srgbClr val="4E4A4A"/>
                </a:solidFill>
                <a:effectLst/>
                <a:uLnTx/>
                <a:uFillTx/>
                <a:latin typeface="Broadway" panose="04040905080B02020502" pitchFamily="82" charset="0"/>
                <a:ea typeface="FZYaoTi"/>
                <a:cs typeface="JasmineUPC" panose="02020603050405020304" pitchFamily="18" charset="-34"/>
              </a:rPr>
            </a:br>
            <a:br>
              <a:rPr kumimoji="0" lang="en-IN" sz="4000" b="1" i="0" u="none" strike="noStrike" kern="1200" cap="all" spc="25" normalizeH="0" baseline="0" noProof="0" dirty="0">
                <a:ln>
                  <a:noFill/>
                </a:ln>
                <a:solidFill>
                  <a:srgbClr val="4E4A4A"/>
                </a:solidFill>
                <a:effectLst/>
                <a:uLnTx/>
                <a:uFillTx/>
                <a:latin typeface="Broadway" panose="04040905080B02020502" pitchFamily="82" charset="0"/>
                <a:ea typeface="FZYaoTi"/>
                <a:cs typeface="JasmineUPC" panose="02020603050405020304" pitchFamily="18" charset="-34"/>
              </a:rPr>
            </a:br>
            <a:br>
              <a:rPr kumimoji="0" lang="en-IN" sz="4000" b="1" i="0" u="none" strike="noStrike" kern="1200" cap="all" spc="25" normalizeH="0" baseline="0" noProof="0" dirty="0">
                <a:ln>
                  <a:noFill/>
                </a:ln>
                <a:solidFill>
                  <a:srgbClr val="4E4A4A"/>
                </a:solidFill>
                <a:effectLst/>
                <a:uLnTx/>
                <a:uFillTx/>
                <a:latin typeface="Rockwell Condensed" panose="02060603050405020104" pitchFamily="18" charset="0"/>
                <a:ea typeface="FZYaoTi"/>
                <a:cs typeface="JasmineUPC" panose="02020603050405020304" pitchFamily="18" charset="-34"/>
              </a:rPr>
            </a:br>
            <a:r>
              <a:rPr kumimoji="0" lang="en-IN" sz="4000" b="1" i="0" u="none" strike="noStrike" kern="1200" cap="all" spc="25" normalizeH="0" baseline="0" noProof="0" dirty="0">
                <a:ln>
                  <a:noFill/>
                </a:ln>
                <a:solidFill>
                  <a:srgbClr val="4E4A4A"/>
                </a:solidFill>
                <a:effectLst/>
                <a:uLnTx/>
                <a:uFillTx/>
                <a:latin typeface="Rockwell Condensed" panose="02060603050405020104" pitchFamily="18" charset="0"/>
                <a:ea typeface="FZYaoTi"/>
                <a:cs typeface="JasmineUPC" panose="02020603050405020304" pitchFamily="18" charset="-34"/>
              </a:rPr>
              <a:t>MARKET BASKET ANALYSIS</a:t>
            </a:r>
            <a:br>
              <a:rPr kumimoji="0" lang="en-IN" sz="1800" b="1" i="0" u="none" strike="noStrike" kern="1200" cap="all" spc="25" normalizeH="0" baseline="0" noProof="0" dirty="0">
                <a:ln>
                  <a:noFill/>
                </a:ln>
                <a:solidFill>
                  <a:srgbClr val="4E4A4A"/>
                </a:solidFill>
                <a:effectLst/>
                <a:uLnTx/>
                <a:uFillTx/>
                <a:latin typeface="Rockwell Condensed" panose="02060603050405020104" pitchFamily="18" charset="0"/>
                <a:ea typeface="FZYaoTi"/>
                <a:cs typeface="JasmineUPC" panose="02020603050405020304" pitchFamily="18" charset="-34"/>
              </a:rPr>
            </a:br>
            <a:endParaRPr kumimoji="0" lang="en-IN" sz="7200" b="1" i="0" u="none" strike="noStrike" kern="1200" cap="all" spc="0" normalizeH="0" baseline="0" noProof="0" dirty="0">
              <a:ln>
                <a:noFill/>
              </a:ln>
              <a:solidFill>
                <a:srgbClr val="FFFFFF"/>
              </a:solidFill>
              <a:effectLst/>
              <a:uLnTx/>
              <a:uFillTx/>
              <a:latin typeface="Corbel" panose="020B0503020204020204"/>
              <a:ea typeface="+mj-ea"/>
              <a:cs typeface="+mj-cs"/>
            </a:endParaRPr>
          </a:p>
        </p:txBody>
      </p:sp>
      <p:pic>
        <p:nvPicPr>
          <p:cNvPr id="1026" name="Picture 2" descr="Image result for market basket analysis">
            <a:extLst>
              <a:ext uri="{FF2B5EF4-FFF2-40B4-BE49-F238E27FC236}">
                <a16:creationId xmlns:a16="http://schemas.microsoft.com/office/drawing/2014/main" id="{82350B2C-EB25-9F0B-8357-DC2FBB304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180" y="4688799"/>
            <a:ext cx="11784330" cy="285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70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802719"/>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Real-World Applications of Market Basket Analysis</a:t>
            </a:r>
            <a:endParaRPr lang="en-US" sz="4374" dirty="0"/>
          </a:p>
        </p:txBody>
      </p:sp>
      <p:pic>
        <p:nvPicPr>
          <p:cNvPr id="5" name="Image 1" descr="preencoded.png"/>
          <p:cNvPicPr>
            <a:picLocks noChangeAspect="1"/>
          </p:cNvPicPr>
          <p:nvPr/>
        </p:nvPicPr>
        <p:blipFill>
          <a:blip r:embed="rId4"/>
          <a:stretch>
            <a:fillRect/>
          </a:stretch>
        </p:blipFill>
        <p:spPr>
          <a:xfrm>
            <a:off x="2348389" y="2635806"/>
            <a:ext cx="4800124" cy="2966680"/>
          </a:xfrm>
          <a:prstGeom prst="rect">
            <a:avLst/>
          </a:prstGeom>
        </p:spPr>
      </p:pic>
      <p:sp>
        <p:nvSpPr>
          <p:cNvPr id="6" name="Text 2"/>
          <p:cNvSpPr/>
          <p:nvPr/>
        </p:nvSpPr>
        <p:spPr>
          <a:xfrm>
            <a:off x="2348389" y="5880140"/>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Retail Industry</a:t>
            </a:r>
            <a:endParaRPr lang="en-US" sz="2187" dirty="0"/>
          </a:p>
        </p:txBody>
      </p:sp>
      <p:sp>
        <p:nvSpPr>
          <p:cNvPr id="7" name="Text 3"/>
          <p:cNvSpPr/>
          <p:nvPr/>
        </p:nvSpPr>
        <p:spPr>
          <a:xfrm>
            <a:off x="2348389" y="6360557"/>
            <a:ext cx="4800124"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Used to optimize store layouts, product placements, and cross-selling strategies to enhance customer experience.</a:t>
            </a:r>
            <a:endParaRPr lang="en-US" sz="1750" dirty="0"/>
          </a:p>
        </p:txBody>
      </p:sp>
      <p:pic>
        <p:nvPicPr>
          <p:cNvPr id="8" name="Image 2" descr="preencoded.png"/>
          <p:cNvPicPr>
            <a:picLocks noChangeAspect="1"/>
          </p:cNvPicPr>
          <p:nvPr/>
        </p:nvPicPr>
        <p:blipFill>
          <a:blip r:embed="rId5"/>
          <a:stretch>
            <a:fillRect/>
          </a:stretch>
        </p:blipFill>
        <p:spPr>
          <a:xfrm>
            <a:off x="7481768" y="2635806"/>
            <a:ext cx="4800124" cy="2966680"/>
          </a:xfrm>
          <a:prstGeom prst="rect">
            <a:avLst/>
          </a:prstGeom>
        </p:spPr>
      </p:pic>
      <p:sp>
        <p:nvSpPr>
          <p:cNvPr id="9" name="Text 4"/>
          <p:cNvSpPr/>
          <p:nvPr/>
        </p:nvSpPr>
        <p:spPr>
          <a:xfrm>
            <a:off x="7481768" y="5880140"/>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E-commerce</a:t>
            </a:r>
            <a:endParaRPr lang="en-US" sz="2187" dirty="0"/>
          </a:p>
        </p:txBody>
      </p:sp>
      <p:sp>
        <p:nvSpPr>
          <p:cNvPr id="10" name="Text 5"/>
          <p:cNvSpPr/>
          <p:nvPr/>
        </p:nvSpPr>
        <p:spPr>
          <a:xfrm>
            <a:off x="7481768" y="6360557"/>
            <a:ext cx="4800124"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Utilized to recommend products, personalize customer experiences, and improve product bundling based on customer preferences.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838"/>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04743"/>
          </a:xfrm>
          <a:prstGeom prst="rect">
            <a:avLst/>
          </a:prstGeom>
          <a:solidFill>
            <a:schemeClr val="accent2"/>
          </a:solidFill>
        </p:spPr>
      </p:pic>
      <p:sp>
        <p:nvSpPr>
          <p:cNvPr id="5" name="Text 1"/>
          <p:cNvSpPr/>
          <p:nvPr/>
        </p:nvSpPr>
        <p:spPr>
          <a:xfrm>
            <a:off x="2478286" y="3299698"/>
            <a:ext cx="9673828" cy="1352550"/>
          </a:xfrm>
          <a:prstGeom prst="rect">
            <a:avLst/>
          </a:prstGeom>
          <a:noFill/>
          <a:ln/>
        </p:spPr>
        <p:txBody>
          <a:bodyPr wrap="square" rtlCol="0" anchor="t"/>
          <a:lstStyle/>
          <a:p>
            <a:pPr marL="0" indent="0">
              <a:lnSpc>
                <a:spcPts val="5325"/>
              </a:lnSpc>
              <a:buNone/>
            </a:pPr>
            <a:r>
              <a:rPr lang="en-US" sz="4260" b="1" kern="0" spc="-85" dirty="0">
                <a:solidFill>
                  <a:srgbClr val="000000"/>
                </a:solidFill>
                <a:latin typeface="adonis-web" pitchFamily="34" charset="0"/>
                <a:ea typeface="adonis-web" pitchFamily="34" charset="-122"/>
                <a:cs typeface="adonis-web" pitchFamily="34" charset="-120"/>
              </a:rPr>
              <a:t>Challenges and Limitations of Market Basket Analysis</a:t>
            </a:r>
            <a:endParaRPr lang="en-US" sz="4260" dirty="0"/>
          </a:p>
        </p:txBody>
      </p:sp>
      <p:sp>
        <p:nvSpPr>
          <p:cNvPr id="6" name="Shape 2"/>
          <p:cNvSpPr/>
          <p:nvPr/>
        </p:nvSpPr>
        <p:spPr>
          <a:xfrm>
            <a:off x="2478286" y="4976813"/>
            <a:ext cx="3080385" cy="2658070"/>
          </a:xfrm>
          <a:prstGeom prst="roundRect">
            <a:avLst>
              <a:gd name="adj" fmla="val 3663"/>
            </a:avLst>
          </a:prstGeom>
          <a:solidFill>
            <a:srgbClr val="F0D4F7"/>
          </a:solidFill>
          <a:ln w="13454">
            <a:solidFill>
              <a:srgbClr val="E1A9EF"/>
            </a:solidFill>
            <a:prstDash val="solid"/>
          </a:ln>
        </p:spPr>
      </p:sp>
      <p:sp>
        <p:nvSpPr>
          <p:cNvPr id="7" name="Text 3"/>
          <p:cNvSpPr/>
          <p:nvPr/>
        </p:nvSpPr>
        <p:spPr>
          <a:xfrm>
            <a:off x="2708077" y="5206603"/>
            <a:ext cx="2163842" cy="338138"/>
          </a:xfrm>
          <a:prstGeom prst="rect">
            <a:avLst/>
          </a:prstGeom>
          <a:noFill/>
          <a:ln/>
        </p:spPr>
        <p:txBody>
          <a:bodyPr wrap="none" rtlCol="0" anchor="t"/>
          <a:lstStyle/>
          <a:p>
            <a:pPr marL="0" indent="0">
              <a:lnSpc>
                <a:spcPts val="2662"/>
              </a:lnSpc>
              <a:buNone/>
            </a:pPr>
            <a:r>
              <a:rPr lang="en-US" sz="2130" b="1" kern="0" spc="-43" dirty="0">
                <a:solidFill>
                  <a:srgbClr val="272525"/>
                </a:solidFill>
                <a:latin typeface="adonis-web" pitchFamily="34" charset="0"/>
                <a:ea typeface="adonis-web" pitchFamily="34" charset="-122"/>
                <a:cs typeface="adonis-web" pitchFamily="34" charset="-120"/>
              </a:rPr>
              <a:t>Data Sparsity</a:t>
            </a:r>
            <a:endParaRPr lang="en-US" sz="2130" dirty="0"/>
          </a:p>
        </p:txBody>
      </p:sp>
      <p:sp>
        <p:nvSpPr>
          <p:cNvPr id="8" name="Text 4"/>
          <p:cNvSpPr/>
          <p:nvPr/>
        </p:nvSpPr>
        <p:spPr>
          <a:xfrm>
            <a:off x="2708077" y="5674519"/>
            <a:ext cx="2620804" cy="1730573"/>
          </a:xfrm>
          <a:prstGeom prst="rect">
            <a:avLst/>
          </a:prstGeom>
          <a:noFill/>
          <a:ln/>
        </p:spPr>
        <p:txBody>
          <a:bodyPr wrap="square" rtlCol="0" anchor="t"/>
          <a:lstStyle/>
          <a:p>
            <a:pPr marL="0" indent="0">
              <a:lnSpc>
                <a:spcPts val="2726"/>
              </a:lnSpc>
              <a:buNone/>
            </a:pPr>
            <a:r>
              <a:rPr lang="en-US" sz="1704" kern="0" spc="-34" dirty="0">
                <a:solidFill>
                  <a:srgbClr val="272525"/>
                </a:solidFill>
                <a:latin typeface="Source Sans Pro" pitchFamily="34" charset="0"/>
                <a:ea typeface="Source Sans Pro" pitchFamily="34" charset="-122"/>
                <a:cs typeface="Source Sans Pro" pitchFamily="34" charset="-120"/>
              </a:rPr>
              <a:t>In datasets with a large number of items, finding meaningful association rules becomes challenging due to the sparsity of data.</a:t>
            </a:r>
            <a:endParaRPr lang="en-US" sz="1704" dirty="0"/>
          </a:p>
        </p:txBody>
      </p:sp>
      <p:sp>
        <p:nvSpPr>
          <p:cNvPr id="9" name="Shape 5"/>
          <p:cNvSpPr/>
          <p:nvPr/>
        </p:nvSpPr>
        <p:spPr>
          <a:xfrm>
            <a:off x="5775008" y="4976813"/>
            <a:ext cx="3080385" cy="2658070"/>
          </a:xfrm>
          <a:prstGeom prst="roundRect">
            <a:avLst>
              <a:gd name="adj" fmla="val 3663"/>
            </a:avLst>
          </a:prstGeom>
          <a:solidFill>
            <a:srgbClr val="F0D4F7"/>
          </a:solidFill>
          <a:ln w="13454">
            <a:solidFill>
              <a:srgbClr val="E1A9EF"/>
            </a:solidFill>
            <a:prstDash val="solid"/>
          </a:ln>
        </p:spPr>
      </p:sp>
      <p:sp>
        <p:nvSpPr>
          <p:cNvPr id="10" name="Text 6"/>
          <p:cNvSpPr/>
          <p:nvPr/>
        </p:nvSpPr>
        <p:spPr>
          <a:xfrm>
            <a:off x="6004798" y="5206603"/>
            <a:ext cx="2163842" cy="338138"/>
          </a:xfrm>
          <a:prstGeom prst="rect">
            <a:avLst/>
          </a:prstGeom>
          <a:noFill/>
          <a:ln/>
        </p:spPr>
        <p:txBody>
          <a:bodyPr wrap="none" rtlCol="0" anchor="t"/>
          <a:lstStyle/>
          <a:p>
            <a:pPr marL="0" indent="0">
              <a:lnSpc>
                <a:spcPts val="2662"/>
              </a:lnSpc>
              <a:buNone/>
            </a:pPr>
            <a:r>
              <a:rPr lang="en-US" sz="2130" b="1" kern="0" spc="-43" dirty="0">
                <a:solidFill>
                  <a:srgbClr val="272525"/>
                </a:solidFill>
                <a:latin typeface="adonis-web" pitchFamily="34" charset="0"/>
                <a:ea typeface="adonis-web" pitchFamily="34" charset="-122"/>
                <a:cs typeface="adonis-web" pitchFamily="34" charset="-120"/>
              </a:rPr>
              <a:t>Complexity</a:t>
            </a:r>
            <a:endParaRPr lang="en-US" sz="2130" dirty="0"/>
          </a:p>
        </p:txBody>
      </p:sp>
      <p:sp>
        <p:nvSpPr>
          <p:cNvPr id="11" name="Text 7"/>
          <p:cNvSpPr/>
          <p:nvPr/>
        </p:nvSpPr>
        <p:spPr>
          <a:xfrm>
            <a:off x="6004798" y="5674519"/>
            <a:ext cx="2620804" cy="1730573"/>
          </a:xfrm>
          <a:prstGeom prst="rect">
            <a:avLst/>
          </a:prstGeom>
          <a:noFill/>
          <a:ln/>
        </p:spPr>
        <p:txBody>
          <a:bodyPr wrap="square" rtlCol="0" anchor="t"/>
          <a:lstStyle/>
          <a:p>
            <a:pPr marL="0" indent="0">
              <a:lnSpc>
                <a:spcPts val="2726"/>
              </a:lnSpc>
              <a:buNone/>
            </a:pPr>
            <a:r>
              <a:rPr lang="en-US" sz="1704" kern="0" spc="-34" dirty="0">
                <a:solidFill>
                  <a:srgbClr val="272525"/>
                </a:solidFill>
                <a:latin typeface="Source Sans Pro" pitchFamily="34" charset="0"/>
                <a:ea typeface="Source Sans Pro" pitchFamily="34" charset="-122"/>
                <a:cs typeface="Source Sans Pro" pitchFamily="34" charset="-120"/>
              </a:rPr>
              <a:t>Analyzing large transactional datasets and identifying relevant patterns may become computationally complex and time-consuming.</a:t>
            </a:r>
            <a:endParaRPr lang="en-US" sz="1704" dirty="0"/>
          </a:p>
        </p:txBody>
      </p:sp>
      <p:sp>
        <p:nvSpPr>
          <p:cNvPr id="12" name="Shape 8"/>
          <p:cNvSpPr/>
          <p:nvPr/>
        </p:nvSpPr>
        <p:spPr>
          <a:xfrm>
            <a:off x="9071729" y="4976813"/>
            <a:ext cx="3080385" cy="2658070"/>
          </a:xfrm>
          <a:prstGeom prst="roundRect">
            <a:avLst>
              <a:gd name="adj" fmla="val 3663"/>
            </a:avLst>
          </a:prstGeom>
          <a:solidFill>
            <a:srgbClr val="F0D4F7"/>
          </a:solidFill>
          <a:ln w="13454">
            <a:solidFill>
              <a:srgbClr val="E1A9EF"/>
            </a:solidFill>
            <a:prstDash val="solid"/>
          </a:ln>
        </p:spPr>
      </p:sp>
      <p:sp>
        <p:nvSpPr>
          <p:cNvPr id="13" name="Text 9"/>
          <p:cNvSpPr/>
          <p:nvPr/>
        </p:nvSpPr>
        <p:spPr>
          <a:xfrm>
            <a:off x="9301520" y="5206603"/>
            <a:ext cx="2163842" cy="338138"/>
          </a:xfrm>
          <a:prstGeom prst="rect">
            <a:avLst/>
          </a:prstGeom>
          <a:noFill/>
          <a:ln/>
        </p:spPr>
        <p:txBody>
          <a:bodyPr wrap="none" rtlCol="0" anchor="t"/>
          <a:lstStyle/>
          <a:p>
            <a:pPr marL="0" indent="0">
              <a:lnSpc>
                <a:spcPts val="2662"/>
              </a:lnSpc>
              <a:buNone/>
            </a:pPr>
            <a:r>
              <a:rPr lang="en-US" sz="2130" b="1" kern="0" spc="-43" dirty="0">
                <a:solidFill>
                  <a:srgbClr val="272525"/>
                </a:solidFill>
                <a:latin typeface="adonis-web" pitchFamily="34" charset="0"/>
                <a:ea typeface="adonis-web" pitchFamily="34" charset="-122"/>
                <a:cs typeface="adonis-web" pitchFamily="34" charset="-120"/>
              </a:rPr>
              <a:t>Dynamic Behavior</a:t>
            </a:r>
            <a:endParaRPr lang="en-US" sz="2130" dirty="0"/>
          </a:p>
        </p:txBody>
      </p:sp>
      <p:sp>
        <p:nvSpPr>
          <p:cNvPr id="14" name="Text 10"/>
          <p:cNvSpPr/>
          <p:nvPr/>
        </p:nvSpPr>
        <p:spPr>
          <a:xfrm>
            <a:off x="9301520" y="5674519"/>
            <a:ext cx="2620804" cy="1730573"/>
          </a:xfrm>
          <a:prstGeom prst="rect">
            <a:avLst/>
          </a:prstGeom>
          <a:noFill/>
          <a:ln/>
        </p:spPr>
        <p:txBody>
          <a:bodyPr wrap="square" rtlCol="0" anchor="t"/>
          <a:lstStyle/>
          <a:p>
            <a:pPr marL="0" indent="0">
              <a:lnSpc>
                <a:spcPts val="2726"/>
              </a:lnSpc>
              <a:buNone/>
            </a:pPr>
            <a:r>
              <a:rPr lang="en-US" sz="1704" kern="0" spc="-34" dirty="0">
                <a:solidFill>
                  <a:srgbClr val="272525"/>
                </a:solidFill>
                <a:latin typeface="Source Sans Pro" pitchFamily="34" charset="0"/>
                <a:ea typeface="Source Sans Pro" pitchFamily="34" charset="-122"/>
                <a:cs typeface="Source Sans Pro" pitchFamily="34" charset="-120"/>
              </a:rPr>
              <a:t>Changing consumer preferences and market dynamics require continuous updates to the analysis and rule sets.</a:t>
            </a:r>
            <a:endParaRPr lang="en-US" sz="170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3012281"/>
            <a:ext cx="716422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Conclusion :</a:t>
            </a:r>
            <a:endParaRPr lang="en-US" sz="4374" dirty="0"/>
          </a:p>
        </p:txBody>
      </p:sp>
      <p:sp>
        <p:nvSpPr>
          <p:cNvPr id="5" name="Text 2"/>
          <p:cNvSpPr/>
          <p:nvPr/>
        </p:nvSpPr>
        <p:spPr>
          <a:xfrm>
            <a:off x="2637692" y="4359821"/>
            <a:ext cx="9644200" cy="217264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Market Basket Analysis plays a crucial role in understanding customer behavior, enhancing sales strategies, and improving business decision-making. By uncovering meaningful associations, businesses can enhance customer satisfaction, increase revenue, and adapt to changing market trends.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intable, customizable thank you card templates | Canva">
            <a:extLst>
              <a:ext uri="{FF2B5EF4-FFF2-40B4-BE49-F238E27FC236}">
                <a16:creationId xmlns:a16="http://schemas.microsoft.com/office/drawing/2014/main" id="{CA0DA0C1-C039-1EEF-4507-6DA16A007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 y="0"/>
            <a:ext cx="15167727"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49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8BCD38-AE58-2023-A1C4-62C230629359}"/>
              </a:ext>
            </a:extLst>
          </p:cNvPr>
          <p:cNvSpPr txBox="1"/>
          <p:nvPr/>
        </p:nvSpPr>
        <p:spPr>
          <a:xfrm>
            <a:off x="1818640" y="1228398"/>
            <a:ext cx="10172732" cy="5293757"/>
          </a:xfrm>
          <a:prstGeom prst="rect">
            <a:avLst/>
          </a:prstGeom>
          <a:noFill/>
        </p:spPr>
        <p:txBody>
          <a:bodyPr wrap="square">
            <a:spAutoFit/>
          </a:bodyPr>
          <a:lstStyle/>
          <a:p>
            <a:pPr defTabSz="457200"/>
            <a:r>
              <a:rPr lang="en-IN" sz="2600" spc="25" dirty="0">
                <a:solidFill>
                  <a:srgbClr val="4E4A4A"/>
                </a:solidFill>
                <a:latin typeface="Copperplate Gothic Bold" panose="020E0705020206020404" pitchFamily="34" charset="0"/>
                <a:ea typeface="FZYaoTi"/>
                <a:cs typeface="JasmineUPC" panose="02020603050405020304" pitchFamily="18" charset="-34"/>
              </a:rPr>
              <a:t>CSA13</a:t>
            </a:r>
            <a:r>
              <a:rPr lang="en-US" sz="2600" spc="25" dirty="0">
                <a:solidFill>
                  <a:srgbClr val="4E4A4A"/>
                </a:solidFill>
                <a:latin typeface="Copperplate Gothic Bold" panose="020E0705020206020404" pitchFamily="34" charset="0"/>
                <a:ea typeface="FZYaoTi"/>
                <a:cs typeface="JasmineUPC" panose="02020603050405020304" pitchFamily="18" charset="-34"/>
              </a:rPr>
              <a:t>60</a:t>
            </a:r>
            <a:r>
              <a:rPr lang="en-IN" sz="2600" spc="25" dirty="0">
                <a:solidFill>
                  <a:srgbClr val="4E4A4A"/>
                </a:solidFill>
                <a:latin typeface="Copperplate Gothic Bold" panose="020E0705020206020404" pitchFamily="34" charset="0"/>
                <a:ea typeface="FZYaoTi"/>
                <a:cs typeface="JasmineUPC" panose="02020603050405020304" pitchFamily="18" charset="-34"/>
              </a:rPr>
              <a:t>-THEORY OF COMPUTATION</a:t>
            </a:r>
            <a:r>
              <a:rPr lang="en-IN" sz="2600" spc="25" dirty="0">
                <a:solidFill>
                  <a:srgbClr val="4E4A4A"/>
                </a:solidFill>
                <a:latin typeface="Algerian" panose="04020705040A02060702" pitchFamily="82" charset="0"/>
                <a:ea typeface="FZYaoTi"/>
                <a:cs typeface="JasmineUPC" panose="02020603050405020304" pitchFamily="18" charset="-34"/>
              </a:rPr>
              <a:t> </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000" spc="25" dirty="0">
                <a:solidFill>
                  <a:srgbClr val="4E4A4A"/>
                </a:solidFill>
                <a:latin typeface="Algerian" panose="04020705040A02060702" pitchFamily="82" charset="0"/>
                <a:ea typeface="FZYaoTi"/>
                <a:cs typeface="JasmineUPC" panose="02020603050405020304" pitchFamily="18" charset="-34"/>
              </a:rPr>
              <a:t>FACULTY NAME: DR. </a:t>
            </a:r>
            <a:r>
              <a:rPr lang="en-US" sz="2000" spc="25" dirty="0">
                <a:solidFill>
                  <a:srgbClr val="4E4A4A"/>
                </a:solidFill>
                <a:latin typeface="Algerian" panose="04020705040A02060702" pitchFamily="82" charset="0"/>
                <a:ea typeface="FZYaoTi"/>
                <a:cs typeface="JasmineUPC" panose="02020603050405020304" pitchFamily="18" charset="-34"/>
              </a:rPr>
              <a:t>R. LATHA</a:t>
            </a:r>
            <a:endParaRPr lang="en-IN" sz="2600" spc="25" dirty="0">
              <a:solidFill>
                <a:srgbClr val="4E4A4A"/>
              </a:solidFill>
              <a:latin typeface="Bernard MT Condensed" panose="02050806060905020404" pitchFamily="18" charset="0"/>
              <a:ea typeface="FZYaoTi"/>
              <a:cs typeface="JasmineUPC" panose="02020603050405020304" pitchFamily="18" charset="-34"/>
            </a:endParaRPr>
          </a:p>
          <a:p>
            <a:pPr defTabSz="457200"/>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GROUP MEMBERS:</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 </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US" sz="2600" spc="25" dirty="0">
                <a:solidFill>
                  <a:srgbClr val="4E4A4A"/>
                </a:solidFill>
                <a:latin typeface="Bernard MT Condensed" panose="02050806060905020404" pitchFamily="18" charset="0"/>
                <a:ea typeface="FZYaoTi"/>
                <a:cs typeface="JasmineUPC" panose="02020603050405020304" pitchFamily="18" charset="-34"/>
              </a:rPr>
              <a:t>K</a:t>
            </a:r>
            <a:r>
              <a:rPr lang="en-IN" sz="2600" spc="25" dirty="0">
                <a:solidFill>
                  <a:srgbClr val="4E4A4A"/>
                </a:solidFill>
                <a:latin typeface="Bernard MT Condensed" panose="02050806060905020404" pitchFamily="18" charset="0"/>
                <a:ea typeface="FZYaoTi"/>
                <a:cs typeface="JasmineUPC" panose="02020603050405020304" pitchFamily="18" charset="-34"/>
              </a:rPr>
              <a:t>. MA</a:t>
            </a:r>
            <a:r>
              <a:rPr lang="en-US" sz="2600" spc="25" dirty="0">
                <a:solidFill>
                  <a:srgbClr val="4E4A4A"/>
                </a:solidFill>
                <a:latin typeface="Bernard MT Condensed" panose="02050806060905020404" pitchFamily="18" charset="0"/>
                <a:ea typeface="FZYaoTi"/>
                <a:cs typeface="JasmineUPC" panose="02020603050405020304" pitchFamily="18" charset="-34"/>
              </a:rPr>
              <a:t>NJUNATH NAIDU</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(192211</a:t>
            </a:r>
            <a:r>
              <a:rPr lang="en-US" sz="2600" spc="25" dirty="0">
                <a:solidFill>
                  <a:srgbClr val="4E4A4A"/>
                </a:solidFill>
                <a:latin typeface="Bernard MT Condensed" panose="02050806060905020404" pitchFamily="18" charset="0"/>
                <a:ea typeface="FZYaoTi"/>
                <a:cs typeface="JasmineUPC" panose="02020603050405020304" pitchFamily="18" charset="-34"/>
              </a:rPr>
              <a:t>4</a:t>
            </a:r>
            <a:r>
              <a:rPr lang="en-IN" sz="2600" spc="25" dirty="0">
                <a:solidFill>
                  <a:srgbClr val="4E4A4A"/>
                </a:solidFill>
                <a:latin typeface="Bernard MT Condensed" panose="02050806060905020404" pitchFamily="18" charset="0"/>
                <a:ea typeface="FZYaoTi"/>
                <a:cs typeface="JasmineUPC" panose="02020603050405020304" pitchFamily="18" charset="-34"/>
              </a:rPr>
              <a:t>6</a:t>
            </a:r>
            <a:r>
              <a:rPr lang="en-US" sz="2600" spc="25" dirty="0">
                <a:solidFill>
                  <a:srgbClr val="4E4A4A"/>
                </a:solidFill>
                <a:latin typeface="Bernard MT Condensed" panose="02050806060905020404" pitchFamily="18" charset="0"/>
                <a:ea typeface="FZYaoTi"/>
                <a:cs typeface="JasmineUPC" panose="02020603050405020304" pitchFamily="18" charset="-34"/>
              </a:rPr>
              <a:t>9</a:t>
            </a:r>
            <a:r>
              <a:rPr lang="en-IN" sz="2600" spc="25" dirty="0">
                <a:solidFill>
                  <a:srgbClr val="4E4A4A"/>
                </a:solidFill>
                <a:latin typeface="Bernard MT Condensed" panose="02050806060905020404" pitchFamily="18" charset="0"/>
                <a:ea typeface="FZYaoTi"/>
                <a:cs typeface="JasmineUPC" panose="02020603050405020304" pitchFamily="18" charset="-34"/>
              </a:rPr>
              <a:t>),</a:t>
            </a:r>
          </a:p>
          <a:p>
            <a:pPr defTabSz="457200"/>
            <a:endParaRPr lang="en-IN" sz="2600" spc="25" dirty="0">
              <a:solidFill>
                <a:srgbClr val="4E4A4A"/>
              </a:solidFill>
              <a:latin typeface="Bernard MT Condensed" panose="02050806060905020404" pitchFamily="18" charset="0"/>
              <a:ea typeface="FZYaoTi"/>
              <a:cs typeface="JasmineUPC" panose="02020603050405020304" pitchFamily="18" charset="-34"/>
            </a:endParaRPr>
          </a:p>
          <a:p>
            <a:pPr defTabSz="457200"/>
            <a:r>
              <a:rPr lang="en-US" sz="2600" spc="25" dirty="0">
                <a:solidFill>
                  <a:srgbClr val="4E4A4A"/>
                </a:solidFill>
                <a:latin typeface="Bernard MT Condensed" panose="02050806060905020404" pitchFamily="18" charset="0"/>
                <a:ea typeface="FZYaoTi"/>
                <a:cs typeface="JasmineUPC" panose="02020603050405020304" pitchFamily="18" charset="-34"/>
              </a:rPr>
              <a:t>V</a:t>
            </a:r>
            <a:r>
              <a:rPr lang="en-IN" sz="2600" spc="25" dirty="0">
                <a:solidFill>
                  <a:srgbClr val="4E4A4A"/>
                </a:solidFill>
                <a:latin typeface="Bernard MT Condensed" panose="02050806060905020404" pitchFamily="18" charset="0"/>
                <a:ea typeface="FZYaoTi"/>
                <a:cs typeface="JasmineUPC" panose="02020603050405020304" pitchFamily="18" charset="-34"/>
              </a:rPr>
              <a:t>.</a:t>
            </a:r>
            <a:r>
              <a:rPr lang="en-US" sz="2600" spc="25" dirty="0">
                <a:solidFill>
                  <a:srgbClr val="4E4A4A"/>
                </a:solidFill>
                <a:latin typeface="Bernard MT Condensed" panose="02050806060905020404" pitchFamily="18" charset="0"/>
                <a:ea typeface="FZYaoTi"/>
                <a:cs typeface="JasmineUPC" panose="02020603050405020304" pitchFamily="18" charset="-34"/>
              </a:rPr>
              <a:t> PURUSHOTHAM</a:t>
            </a:r>
            <a:endParaRPr lang="en-IN" sz="2600" spc="25" dirty="0">
              <a:solidFill>
                <a:srgbClr val="4E4A4A"/>
              </a:solidFill>
              <a:latin typeface="Bernard MT Condensed" panose="02050806060905020404" pitchFamily="18" charset="0"/>
              <a:ea typeface="FZYaoTi"/>
              <a:cs typeface="JasmineUPC" panose="02020603050405020304" pitchFamily="18" charset="-34"/>
            </a:endParaRPr>
          </a:p>
          <a:p>
            <a:pPr defTabSz="457200"/>
            <a:r>
              <a:rPr lang="en-IN" sz="2600" spc="25" dirty="0">
                <a:solidFill>
                  <a:srgbClr val="4E4A4A"/>
                </a:solidFill>
                <a:latin typeface="Bernard MT Condensed" panose="02050806060905020404" pitchFamily="18" charset="0"/>
                <a:ea typeface="FZYaoTi"/>
                <a:cs typeface="JasmineUPC" panose="02020603050405020304" pitchFamily="18" charset="-34"/>
              </a:rPr>
              <a:t>(192210</a:t>
            </a:r>
            <a:r>
              <a:rPr lang="en-US" sz="2600" spc="25" dirty="0">
                <a:solidFill>
                  <a:srgbClr val="4E4A4A"/>
                </a:solidFill>
                <a:latin typeface="Bernard MT Condensed" panose="02050806060905020404" pitchFamily="18" charset="0"/>
                <a:ea typeface="FZYaoTi"/>
                <a:cs typeface="JasmineUPC" panose="02020603050405020304" pitchFamily="18" charset="-34"/>
              </a:rPr>
              <a:t>7</a:t>
            </a:r>
            <a:r>
              <a:rPr lang="en-IN" sz="2600" spc="25" dirty="0">
                <a:solidFill>
                  <a:srgbClr val="4E4A4A"/>
                </a:solidFill>
                <a:latin typeface="Bernard MT Condensed" panose="02050806060905020404" pitchFamily="18" charset="0"/>
                <a:ea typeface="FZYaoTi"/>
                <a:cs typeface="JasmineUPC" panose="02020603050405020304" pitchFamily="18" charset="-34"/>
              </a:rPr>
              <a:t>4</a:t>
            </a:r>
            <a:r>
              <a:rPr lang="en-US" sz="2600" spc="25" dirty="0">
                <a:solidFill>
                  <a:srgbClr val="4E4A4A"/>
                </a:solidFill>
                <a:latin typeface="Bernard MT Condensed" panose="02050806060905020404" pitchFamily="18" charset="0"/>
                <a:ea typeface="FZYaoTi"/>
                <a:cs typeface="JasmineUPC" panose="02020603050405020304" pitchFamily="18" charset="-34"/>
              </a:rPr>
              <a:t>2</a:t>
            </a:r>
            <a:r>
              <a:rPr lang="en-IN" sz="2600" spc="25" dirty="0">
                <a:solidFill>
                  <a:srgbClr val="4E4A4A"/>
                </a:solidFill>
                <a:latin typeface="Bernard MT Condensed" panose="02050806060905020404" pitchFamily="18" charset="0"/>
                <a:ea typeface="FZYaoTi"/>
                <a:cs typeface="JasmineUPC" panose="02020603050405020304" pitchFamily="18" charset="-34"/>
              </a:rPr>
              <a:t>),</a:t>
            </a:r>
          </a:p>
          <a:p>
            <a:pPr defTabSz="457200"/>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r>
              <a:rPr lang="en-US" sz="2600" spc="25" dirty="0">
                <a:solidFill>
                  <a:srgbClr val="4E4A4A"/>
                </a:solidFill>
                <a:latin typeface="Bernard MT Condensed" panose="02050806060905020404" pitchFamily="18" charset="0"/>
                <a:ea typeface="FZYaoTi"/>
                <a:cs typeface="JasmineUPC" panose="02020603050405020304" pitchFamily="18" charset="-34"/>
              </a:rPr>
              <a:t>N</a:t>
            </a:r>
            <a:r>
              <a:rPr lang="en-IN" sz="2600" spc="25" dirty="0">
                <a:solidFill>
                  <a:srgbClr val="4E4A4A"/>
                </a:solidFill>
                <a:latin typeface="Bernard MT Condensed" panose="02050806060905020404" pitchFamily="18" charset="0"/>
                <a:ea typeface="FZYaoTi"/>
                <a:cs typeface="JasmineUPC" panose="02020603050405020304" pitchFamily="18" charset="-34"/>
              </a:rPr>
              <a:t>. </a:t>
            </a:r>
            <a:r>
              <a:rPr lang="en-US" sz="2600" spc="25" dirty="0">
                <a:solidFill>
                  <a:srgbClr val="4E4A4A"/>
                </a:solidFill>
                <a:latin typeface="Bernard MT Condensed" panose="02050806060905020404" pitchFamily="18" charset="0"/>
                <a:ea typeface="FZYaoTi"/>
                <a:cs typeface="JasmineUPC" panose="02020603050405020304" pitchFamily="18" charset="-34"/>
              </a:rPr>
              <a:t>THARUN</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a:p>
            <a:pPr defTabSz="457200">
              <a:spcAft>
                <a:spcPts val="1500"/>
              </a:spcAft>
            </a:pPr>
            <a:r>
              <a:rPr lang="en-IN" sz="2600" spc="25" dirty="0">
                <a:solidFill>
                  <a:srgbClr val="4E4A4A"/>
                </a:solidFill>
                <a:latin typeface="Bernard MT Condensed" panose="02050806060905020404" pitchFamily="18" charset="0"/>
                <a:ea typeface="FZYaoTi"/>
                <a:cs typeface="JasmineUPC" panose="02020603050405020304" pitchFamily="18" charset="-34"/>
              </a:rPr>
              <a:t>(192211</a:t>
            </a:r>
            <a:r>
              <a:rPr lang="en-US" sz="2600" spc="25" dirty="0">
                <a:solidFill>
                  <a:srgbClr val="4E4A4A"/>
                </a:solidFill>
                <a:latin typeface="Bernard MT Condensed" panose="02050806060905020404" pitchFamily="18" charset="0"/>
                <a:ea typeface="FZYaoTi"/>
                <a:cs typeface="JasmineUPC" panose="02020603050405020304" pitchFamily="18" charset="-34"/>
              </a:rPr>
              <a:t>227</a:t>
            </a:r>
            <a:r>
              <a:rPr lang="en-IN" sz="2600" spc="25" dirty="0">
                <a:solidFill>
                  <a:srgbClr val="4E4A4A"/>
                </a:solidFill>
                <a:latin typeface="Bernard MT Condensed" panose="02050806060905020404" pitchFamily="18" charset="0"/>
                <a:ea typeface="FZYaoTi"/>
                <a:cs typeface="JasmineUPC" panose="02020603050405020304" pitchFamily="18" charset="-34"/>
              </a:rPr>
              <a:t>).</a:t>
            </a:r>
            <a:endParaRPr lang="en-IN" sz="2600" spc="25" dirty="0">
              <a:solidFill>
                <a:srgbClr val="4E4A4A"/>
              </a:solidFill>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408874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200"/>
            <a:ext cx="14630400" cy="8229600"/>
          </a:xfrm>
          <a:prstGeom prst="rect">
            <a:avLst/>
          </a:prstGeom>
        </p:spPr>
      </p:pic>
      <p:sp>
        <p:nvSpPr>
          <p:cNvPr id="5" name="Text 1"/>
          <p:cNvSpPr/>
          <p:nvPr/>
        </p:nvSpPr>
        <p:spPr>
          <a:xfrm>
            <a:off x="833199" y="2084784"/>
            <a:ext cx="7682987" cy="1801322"/>
          </a:xfrm>
          <a:prstGeom prst="rect">
            <a:avLst/>
          </a:prstGeom>
          <a:noFill/>
          <a:ln/>
        </p:spPr>
        <p:txBody>
          <a:bodyPr wrap="square" rtlCol="0" anchor="t"/>
          <a:lstStyle/>
          <a:p>
            <a:pPr marL="0" indent="0">
              <a:lnSpc>
                <a:spcPts val="6561"/>
              </a:lnSpc>
              <a:buNone/>
            </a:pPr>
            <a:r>
              <a:rPr lang="en-US" sz="5249" b="1" kern="0" spc="-105" dirty="0">
                <a:solidFill>
                  <a:srgbClr val="000000"/>
                </a:solidFill>
                <a:latin typeface="adonis-web" pitchFamily="34" charset="0"/>
                <a:ea typeface="adonis-web" pitchFamily="34" charset="-122"/>
                <a:cs typeface="adonis-web" pitchFamily="34" charset="-120"/>
              </a:rPr>
              <a:t>Introduction :</a:t>
            </a:r>
            <a:endParaRPr lang="en-US" sz="5249" dirty="0"/>
          </a:p>
        </p:txBody>
      </p:sp>
      <p:sp>
        <p:nvSpPr>
          <p:cNvPr id="6" name="Text 2"/>
          <p:cNvSpPr/>
          <p:nvPr/>
        </p:nvSpPr>
        <p:spPr>
          <a:xfrm>
            <a:off x="833199" y="4084439"/>
            <a:ext cx="7682987" cy="1801322"/>
          </a:xfrm>
          <a:prstGeom prst="rect">
            <a:avLst/>
          </a:prstGeom>
          <a:noFill/>
          <a:ln/>
        </p:spPr>
        <p:txBody>
          <a:bodyPr wrap="square" rtlCol="0" anchor="t"/>
          <a:lstStyle/>
          <a:p>
            <a:pPr marL="0" indent="0">
              <a:lnSpc>
                <a:spcPts val="2799"/>
              </a:lnSpc>
              <a:buNone/>
            </a:pPr>
            <a:r>
              <a:rPr lang="en-US"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Market Basket Analysis is a data mining technique used by retailers to understand the purchasing behavior of customers. It involves analyzing the items that are frequently bought together to discover patterns and associations. This enables businesses to optimize product placement, cross-selling, and promotional strategies.</a:t>
            </a:r>
            <a:endParaRPr lang="en-US" dirty="0">
              <a:latin typeface="Times New Roman" panose="02020603050405020304" pitchFamily="18" charset="0"/>
              <a:cs typeface="Times New Roman" panose="02020603050405020304" pitchFamily="18" charset="0"/>
            </a:endParaRPr>
          </a:p>
        </p:txBody>
      </p:sp>
      <p:sp>
        <p:nvSpPr>
          <p:cNvPr id="9" name="Text 5"/>
          <p:cNvSpPr/>
          <p:nvPr/>
        </p:nvSpPr>
        <p:spPr>
          <a:xfrm flipH="1">
            <a:off x="833199" y="6626929"/>
            <a:ext cx="4645644" cy="1111755"/>
          </a:xfrm>
          <a:prstGeom prst="rect">
            <a:avLst/>
          </a:prstGeom>
          <a:noFill/>
          <a:ln/>
        </p:spPr>
        <p:txBody>
          <a:bodyPr wrap="none" rtlCol="0" anchor="t"/>
          <a:lstStyle/>
          <a:p>
            <a:pPr marL="0" indent="0" algn="l">
              <a:lnSpc>
                <a:spcPts val="3062"/>
              </a:lnSpc>
              <a:buNone/>
            </a:pPr>
            <a:endParaRPr lang="en-US" sz="2187" dirty="0"/>
          </a:p>
        </p:txBody>
      </p:sp>
      <p:sp>
        <p:nvSpPr>
          <p:cNvPr id="10" name="TextBox 9">
            <a:extLst>
              <a:ext uri="{FF2B5EF4-FFF2-40B4-BE49-F238E27FC236}">
                <a16:creationId xmlns:a16="http://schemas.microsoft.com/office/drawing/2014/main" id="{23D1D1BC-0401-086C-BE41-F921F4285D46}"/>
              </a:ext>
            </a:extLst>
          </p:cNvPr>
          <p:cNvSpPr txBox="1"/>
          <p:nvPr/>
        </p:nvSpPr>
        <p:spPr>
          <a:xfrm>
            <a:off x="6402834" y="2348200"/>
            <a:ext cx="1828800" cy="1828800"/>
          </a:xfrm>
          <a:prstGeom prst="rect">
            <a:avLst/>
          </a:prstGeom>
          <a:noFill/>
        </p:spPr>
        <p:txBody>
          <a:bodyPr wrap="square" rtlCol="0">
            <a:spAutoFit/>
          </a:bodyPr>
          <a:lstStyle/>
          <a:p>
            <a:pPr algn="l"/>
            <a:endParaRPr lang="en-US" dirty="0"/>
          </a:p>
        </p:txBody>
      </p:sp>
      <p:pic>
        <p:nvPicPr>
          <p:cNvPr id="11" name="Picture 10">
            <a:extLst>
              <a:ext uri="{FF2B5EF4-FFF2-40B4-BE49-F238E27FC236}">
                <a16:creationId xmlns:a16="http://schemas.microsoft.com/office/drawing/2014/main" id="{04D23DD3-0301-0E5B-98AB-F53103D3D971}"/>
              </a:ext>
            </a:extLst>
          </p:cNvPr>
          <p:cNvPicPr>
            <a:picLocks noChangeAspect="1"/>
          </p:cNvPicPr>
          <p:nvPr/>
        </p:nvPicPr>
        <p:blipFill>
          <a:blip r:embed="rId4"/>
          <a:stretch>
            <a:fillRect/>
          </a:stretch>
        </p:blipFill>
        <p:spPr>
          <a:xfrm>
            <a:off x="8952168" y="1642199"/>
            <a:ext cx="4845033" cy="5486109"/>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13489" y="0"/>
            <a:ext cx="14630400" cy="8229600"/>
          </a:xfrm>
          <a:prstGeom prst="rect">
            <a:avLst/>
          </a:prstGeom>
          <a:solidFill>
            <a:srgbClr val="FFFFFF">
              <a:alpha val="75000"/>
            </a:srgbClr>
          </a:solidFill>
          <a:ln/>
        </p:spPr>
      </p:sp>
      <p:sp>
        <p:nvSpPr>
          <p:cNvPr id="4" name="Text 1"/>
          <p:cNvSpPr/>
          <p:nvPr/>
        </p:nvSpPr>
        <p:spPr>
          <a:xfrm>
            <a:off x="2348389" y="625078"/>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Definition and Concept of Market Basket Analysis</a:t>
            </a:r>
            <a:endParaRPr lang="en-US" sz="4374" dirty="0"/>
          </a:p>
        </p:txBody>
      </p:sp>
      <p:sp>
        <p:nvSpPr>
          <p:cNvPr id="6" name="Text 2"/>
          <p:cNvSpPr/>
          <p:nvPr/>
        </p:nvSpPr>
        <p:spPr>
          <a:xfrm>
            <a:off x="2253926" y="2638901"/>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Definition</a:t>
            </a:r>
            <a:endParaRPr lang="en-US" sz="2187" dirty="0"/>
          </a:p>
        </p:txBody>
      </p:sp>
      <p:sp>
        <p:nvSpPr>
          <p:cNvPr id="7" name="Text 3"/>
          <p:cNvSpPr/>
          <p:nvPr/>
        </p:nvSpPr>
        <p:spPr>
          <a:xfrm>
            <a:off x="2348389" y="3785779"/>
            <a:ext cx="4800124" cy="2397137"/>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Market Basket Analysis is the process of discovering associations between items in transactional data. It helps in uncovering patterns and relationships which can be used for decision-making.</a:t>
            </a:r>
            <a:endParaRPr lang="en-US" sz="1750" dirty="0"/>
          </a:p>
        </p:txBody>
      </p:sp>
      <p:sp>
        <p:nvSpPr>
          <p:cNvPr id="9" name="Text 4"/>
          <p:cNvSpPr/>
          <p:nvPr/>
        </p:nvSpPr>
        <p:spPr>
          <a:xfrm>
            <a:off x="7831166" y="2463086"/>
            <a:ext cx="3642213" cy="61256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Concept</a:t>
            </a:r>
            <a:endParaRPr lang="en-US" sz="2187" b="1" dirty="0"/>
          </a:p>
        </p:txBody>
      </p:sp>
      <p:sp>
        <p:nvSpPr>
          <p:cNvPr id="10" name="Text 5"/>
          <p:cNvSpPr/>
          <p:nvPr/>
        </p:nvSpPr>
        <p:spPr>
          <a:xfrm>
            <a:off x="7745949" y="3918142"/>
            <a:ext cx="4637671" cy="1575234"/>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concept involves identifying co-occurrence of items in transactions and establishing rules to understand the buying patterns of customers.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458"/>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495550"/>
          </a:xfrm>
          <a:prstGeom prst="rect">
            <a:avLst/>
          </a:prstGeom>
        </p:spPr>
      </p:pic>
      <p:sp>
        <p:nvSpPr>
          <p:cNvPr id="5" name="Text 1"/>
          <p:cNvSpPr/>
          <p:nvPr/>
        </p:nvSpPr>
        <p:spPr>
          <a:xfrm>
            <a:off x="2852499" y="3044547"/>
            <a:ext cx="8925282" cy="1247775"/>
          </a:xfrm>
          <a:prstGeom prst="rect">
            <a:avLst/>
          </a:prstGeom>
          <a:noFill/>
          <a:ln/>
        </p:spPr>
        <p:txBody>
          <a:bodyPr wrap="square" rtlCol="0" anchor="t"/>
          <a:lstStyle/>
          <a:p>
            <a:pPr marL="0" indent="0">
              <a:lnSpc>
                <a:spcPts val="4913"/>
              </a:lnSpc>
              <a:buNone/>
            </a:pPr>
            <a:r>
              <a:rPr lang="en-US" sz="3930" b="1" kern="0" spc="-79" dirty="0">
                <a:solidFill>
                  <a:srgbClr val="000000"/>
                </a:solidFill>
                <a:latin typeface="adonis-web" pitchFamily="34" charset="0"/>
                <a:ea typeface="adonis-web" pitchFamily="34" charset="-122"/>
                <a:cs typeface="adonis-web" pitchFamily="34" charset="-120"/>
              </a:rPr>
              <a:t>Importance and Benefits of Market Basket Analysis</a:t>
            </a:r>
            <a:endParaRPr lang="en-US" sz="3930" dirty="0"/>
          </a:p>
        </p:txBody>
      </p:sp>
      <p:sp>
        <p:nvSpPr>
          <p:cNvPr id="6" name="Shape 2"/>
          <p:cNvSpPr/>
          <p:nvPr/>
        </p:nvSpPr>
        <p:spPr>
          <a:xfrm>
            <a:off x="2852499" y="4591764"/>
            <a:ext cx="2842022" cy="3091696"/>
          </a:xfrm>
          <a:prstGeom prst="roundRect">
            <a:avLst>
              <a:gd name="adj" fmla="val 3161"/>
            </a:avLst>
          </a:prstGeom>
          <a:solidFill>
            <a:srgbClr val="F0D4F7"/>
          </a:solidFill>
          <a:ln w="12383">
            <a:solidFill>
              <a:srgbClr val="E1A9EF"/>
            </a:solidFill>
            <a:prstDash val="solid"/>
          </a:ln>
        </p:spPr>
      </p:sp>
      <p:sp>
        <p:nvSpPr>
          <p:cNvPr id="7" name="Text 3"/>
          <p:cNvSpPr/>
          <p:nvPr/>
        </p:nvSpPr>
        <p:spPr>
          <a:xfrm>
            <a:off x="3064431" y="4803696"/>
            <a:ext cx="1996440" cy="311944"/>
          </a:xfrm>
          <a:prstGeom prst="rect">
            <a:avLst/>
          </a:prstGeom>
          <a:noFill/>
          <a:ln/>
        </p:spPr>
        <p:txBody>
          <a:bodyPr wrap="none" rtlCol="0" anchor="t"/>
          <a:lstStyle/>
          <a:p>
            <a:pPr marL="0" indent="0">
              <a:lnSpc>
                <a:spcPts val="2456"/>
              </a:lnSpc>
              <a:buNone/>
            </a:pPr>
            <a:r>
              <a:rPr lang="en-US" sz="1965" b="1" kern="0" spc="-39" dirty="0">
                <a:solidFill>
                  <a:srgbClr val="272525"/>
                </a:solidFill>
                <a:latin typeface="adonis-web" pitchFamily="34" charset="0"/>
                <a:ea typeface="adonis-web" pitchFamily="34" charset="-122"/>
                <a:cs typeface="adonis-web" pitchFamily="34" charset="-120"/>
              </a:rPr>
              <a:t>Customer Insights</a:t>
            </a:r>
            <a:endParaRPr lang="en-US" sz="1965" dirty="0"/>
          </a:p>
        </p:txBody>
      </p:sp>
      <p:sp>
        <p:nvSpPr>
          <p:cNvPr id="8" name="Text 4"/>
          <p:cNvSpPr/>
          <p:nvPr/>
        </p:nvSpPr>
        <p:spPr>
          <a:xfrm>
            <a:off x="3064431" y="5235416"/>
            <a:ext cx="2418159" cy="2236113"/>
          </a:xfrm>
          <a:prstGeom prst="rect">
            <a:avLst/>
          </a:prstGeom>
          <a:noFill/>
          <a:ln/>
        </p:spPr>
        <p:txBody>
          <a:bodyPr wrap="square" rtlCol="0" anchor="t"/>
          <a:lstStyle/>
          <a:p>
            <a:pPr marL="0" indent="0">
              <a:lnSpc>
                <a:spcPts val="2515"/>
              </a:lnSpc>
              <a:buNone/>
            </a:pPr>
            <a:r>
              <a:rPr lang="en-US" sz="1572" kern="0" spc="-31" dirty="0">
                <a:solidFill>
                  <a:srgbClr val="272525"/>
                </a:solidFill>
                <a:latin typeface="Source Sans Pro" pitchFamily="34" charset="0"/>
                <a:ea typeface="Source Sans Pro" pitchFamily="34" charset="-122"/>
                <a:cs typeface="Source Sans Pro" pitchFamily="34" charset="-120"/>
              </a:rPr>
              <a:t>Market Basket Analysis provides valuable insights into customer behavior, preferences, and correlations between products, leading to improved marketing strategies.</a:t>
            </a:r>
            <a:endParaRPr lang="en-US" sz="1572" dirty="0"/>
          </a:p>
        </p:txBody>
      </p:sp>
      <p:sp>
        <p:nvSpPr>
          <p:cNvPr id="9" name="Shape 5"/>
          <p:cNvSpPr/>
          <p:nvPr/>
        </p:nvSpPr>
        <p:spPr>
          <a:xfrm>
            <a:off x="5894070" y="4591764"/>
            <a:ext cx="2842022" cy="3091696"/>
          </a:xfrm>
          <a:prstGeom prst="roundRect">
            <a:avLst>
              <a:gd name="adj" fmla="val 3161"/>
            </a:avLst>
          </a:prstGeom>
          <a:solidFill>
            <a:srgbClr val="F0D4F7"/>
          </a:solidFill>
          <a:ln w="12383">
            <a:solidFill>
              <a:srgbClr val="E1A9EF"/>
            </a:solidFill>
            <a:prstDash val="solid"/>
          </a:ln>
        </p:spPr>
      </p:sp>
      <p:sp>
        <p:nvSpPr>
          <p:cNvPr id="10" name="Text 6"/>
          <p:cNvSpPr/>
          <p:nvPr/>
        </p:nvSpPr>
        <p:spPr>
          <a:xfrm>
            <a:off x="6106001" y="4803696"/>
            <a:ext cx="1996440" cy="311944"/>
          </a:xfrm>
          <a:prstGeom prst="rect">
            <a:avLst/>
          </a:prstGeom>
          <a:noFill/>
          <a:ln/>
        </p:spPr>
        <p:txBody>
          <a:bodyPr wrap="none" rtlCol="0" anchor="t"/>
          <a:lstStyle/>
          <a:p>
            <a:pPr marL="0" indent="0">
              <a:lnSpc>
                <a:spcPts val="2456"/>
              </a:lnSpc>
              <a:buNone/>
            </a:pPr>
            <a:r>
              <a:rPr lang="en-US" sz="1965" b="1" kern="0" spc="-39" dirty="0">
                <a:solidFill>
                  <a:srgbClr val="272525"/>
                </a:solidFill>
                <a:latin typeface="adonis-web" pitchFamily="34" charset="0"/>
                <a:ea typeface="adonis-web" pitchFamily="34" charset="-122"/>
                <a:cs typeface="adonis-web" pitchFamily="34" charset="-120"/>
              </a:rPr>
              <a:t>Increased Revenue</a:t>
            </a:r>
            <a:endParaRPr lang="en-US" sz="1965" dirty="0"/>
          </a:p>
        </p:txBody>
      </p:sp>
      <p:sp>
        <p:nvSpPr>
          <p:cNvPr id="11" name="Text 7"/>
          <p:cNvSpPr/>
          <p:nvPr/>
        </p:nvSpPr>
        <p:spPr>
          <a:xfrm>
            <a:off x="6106001" y="5235416"/>
            <a:ext cx="2418159" cy="2236113"/>
          </a:xfrm>
          <a:prstGeom prst="rect">
            <a:avLst/>
          </a:prstGeom>
          <a:noFill/>
          <a:ln/>
        </p:spPr>
        <p:txBody>
          <a:bodyPr wrap="square" rtlCol="0" anchor="t"/>
          <a:lstStyle/>
          <a:p>
            <a:pPr marL="0" indent="0">
              <a:lnSpc>
                <a:spcPts val="2515"/>
              </a:lnSpc>
              <a:buNone/>
            </a:pPr>
            <a:r>
              <a:rPr lang="en-US" sz="1572" kern="0" spc="-31" dirty="0">
                <a:solidFill>
                  <a:srgbClr val="272525"/>
                </a:solidFill>
                <a:latin typeface="Source Sans Pro" pitchFamily="34" charset="0"/>
                <a:ea typeface="Source Sans Pro" pitchFamily="34" charset="-122"/>
                <a:cs typeface="Source Sans Pro" pitchFamily="34" charset="-120"/>
              </a:rPr>
              <a:t>By understanding which products are commonly purchased together, businesses can optimize bundling, pricing, and promotional strategies to increase sales and revenue.</a:t>
            </a:r>
            <a:endParaRPr lang="en-US" sz="1572" dirty="0"/>
          </a:p>
        </p:txBody>
      </p:sp>
      <p:sp>
        <p:nvSpPr>
          <p:cNvPr id="12" name="Shape 8"/>
          <p:cNvSpPr/>
          <p:nvPr/>
        </p:nvSpPr>
        <p:spPr>
          <a:xfrm>
            <a:off x="8935641" y="4591764"/>
            <a:ext cx="2842022" cy="3091696"/>
          </a:xfrm>
          <a:prstGeom prst="roundRect">
            <a:avLst>
              <a:gd name="adj" fmla="val 3161"/>
            </a:avLst>
          </a:prstGeom>
          <a:solidFill>
            <a:srgbClr val="F0D4F7"/>
          </a:solidFill>
          <a:ln w="12383">
            <a:solidFill>
              <a:srgbClr val="E1A9EF"/>
            </a:solidFill>
            <a:prstDash val="solid"/>
          </a:ln>
        </p:spPr>
      </p:sp>
      <p:sp>
        <p:nvSpPr>
          <p:cNvPr id="13" name="Text 9"/>
          <p:cNvSpPr/>
          <p:nvPr/>
        </p:nvSpPr>
        <p:spPr>
          <a:xfrm>
            <a:off x="9147572" y="4803696"/>
            <a:ext cx="2418159" cy="623887"/>
          </a:xfrm>
          <a:prstGeom prst="rect">
            <a:avLst/>
          </a:prstGeom>
          <a:noFill/>
          <a:ln/>
        </p:spPr>
        <p:txBody>
          <a:bodyPr wrap="square" rtlCol="0" anchor="t"/>
          <a:lstStyle/>
          <a:p>
            <a:pPr marL="0" indent="0">
              <a:lnSpc>
                <a:spcPts val="2456"/>
              </a:lnSpc>
              <a:buNone/>
            </a:pPr>
            <a:r>
              <a:rPr lang="en-US" sz="1965" b="1" kern="0" spc="-39" dirty="0">
                <a:solidFill>
                  <a:srgbClr val="272525"/>
                </a:solidFill>
                <a:latin typeface="adonis-web" pitchFamily="34" charset="0"/>
                <a:ea typeface="adonis-web" pitchFamily="34" charset="-122"/>
                <a:cs typeface="adonis-web" pitchFamily="34" charset="-120"/>
              </a:rPr>
              <a:t>Inventory Management</a:t>
            </a:r>
            <a:endParaRPr lang="en-US" sz="1965" dirty="0"/>
          </a:p>
        </p:txBody>
      </p:sp>
      <p:sp>
        <p:nvSpPr>
          <p:cNvPr id="14" name="Text 10"/>
          <p:cNvSpPr/>
          <p:nvPr/>
        </p:nvSpPr>
        <p:spPr>
          <a:xfrm>
            <a:off x="9147572" y="5547360"/>
            <a:ext cx="2418159" cy="1597223"/>
          </a:xfrm>
          <a:prstGeom prst="rect">
            <a:avLst/>
          </a:prstGeom>
          <a:noFill/>
          <a:ln/>
        </p:spPr>
        <p:txBody>
          <a:bodyPr wrap="square" rtlCol="0" anchor="t"/>
          <a:lstStyle/>
          <a:p>
            <a:pPr marL="0" indent="0">
              <a:lnSpc>
                <a:spcPts val="2515"/>
              </a:lnSpc>
              <a:buNone/>
            </a:pPr>
            <a:r>
              <a:rPr lang="en-US" sz="1572" kern="0" spc="-31" dirty="0">
                <a:solidFill>
                  <a:srgbClr val="272525"/>
                </a:solidFill>
                <a:latin typeface="Source Sans Pro" pitchFamily="34" charset="0"/>
                <a:ea typeface="Source Sans Pro" pitchFamily="34" charset="-122"/>
                <a:cs typeface="Source Sans Pro" pitchFamily="34" charset="-120"/>
              </a:rPr>
              <a:t>It helps in efficient inventory management by identifying product affinities, reducing stockouts, and optimizing stock levels.</a:t>
            </a:r>
            <a:endParaRPr lang="en-US" sz="157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111329"/>
            <a:ext cx="9306401"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Steps Involved in Market Basket Analysis</a:t>
            </a:r>
            <a:endParaRPr lang="en-US" sz="4374" dirty="0"/>
          </a:p>
        </p:txBody>
      </p:sp>
      <p:sp>
        <p:nvSpPr>
          <p:cNvPr id="6" name="Shape 2"/>
          <p:cNvSpPr/>
          <p:nvPr/>
        </p:nvSpPr>
        <p:spPr>
          <a:xfrm>
            <a:off x="4801910" y="2833330"/>
            <a:ext cx="44410" cy="4284821"/>
          </a:xfrm>
          <a:prstGeom prst="roundRect">
            <a:avLst>
              <a:gd name="adj" fmla="val 225151"/>
            </a:avLst>
          </a:prstGeom>
          <a:solidFill>
            <a:srgbClr val="E1A9EF"/>
          </a:solidFill>
          <a:ln/>
        </p:spPr>
      </p:sp>
      <p:sp>
        <p:nvSpPr>
          <p:cNvPr id="7" name="Shape 3"/>
          <p:cNvSpPr/>
          <p:nvPr/>
        </p:nvSpPr>
        <p:spPr>
          <a:xfrm>
            <a:off x="5074027" y="3234630"/>
            <a:ext cx="777597" cy="44410"/>
          </a:xfrm>
          <a:prstGeom prst="roundRect">
            <a:avLst>
              <a:gd name="adj" fmla="val 225151"/>
            </a:avLst>
          </a:prstGeom>
          <a:solidFill>
            <a:srgbClr val="E1A9EF"/>
          </a:solidFill>
          <a:ln/>
        </p:spPr>
      </p:sp>
      <p:sp>
        <p:nvSpPr>
          <p:cNvPr id="8" name="Shape 4"/>
          <p:cNvSpPr/>
          <p:nvPr/>
        </p:nvSpPr>
        <p:spPr>
          <a:xfrm>
            <a:off x="4574084" y="3006923"/>
            <a:ext cx="499943" cy="499943"/>
          </a:xfrm>
          <a:prstGeom prst="roundRect">
            <a:avLst>
              <a:gd name="adj" fmla="val 20000"/>
            </a:avLst>
          </a:prstGeom>
          <a:solidFill>
            <a:srgbClr val="F0D4F7"/>
          </a:solidFill>
          <a:ln w="13811">
            <a:solidFill>
              <a:srgbClr val="E1A9EF"/>
            </a:solidFill>
            <a:prstDash val="solid"/>
          </a:ln>
        </p:spPr>
      </p:sp>
      <p:sp>
        <p:nvSpPr>
          <p:cNvPr id="9" name="Text 5"/>
          <p:cNvSpPr/>
          <p:nvPr/>
        </p:nvSpPr>
        <p:spPr>
          <a:xfrm>
            <a:off x="4732080" y="3048595"/>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10" name="Text 6"/>
          <p:cNvSpPr/>
          <p:nvPr/>
        </p:nvSpPr>
        <p:spPr>
          <a:xfrm>
            <a:off x="6046113" y="3055501"/>
            <a:ext cx="222194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Data Collection</a:t>
            </a:r>
            <a:endParaRPr lang="en-US" sz="2187" dirty="0"/>
          </a:p>
        </p:txBody>
      </p:sp>
      <p:sp>
        <p:nvSpPr>
          <p:cNvPr id="11" name="Text 7"/>
          <p:cNvSpPr/>
          <p:nvPr/>
        </p:nvSpPr>
        <p:spPr>
          <a:xfrm>
            <a:off x="6046113" y="3535918"/>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Collect transactional data containing the list of items purchased by customers.</a:t>
            </a:r>
            <a:endParaRPr lang="en-US" sz="1750" dirty="0"/>
          </a:p>
        </p:txBody>
      </p:sp>
      <p:sp>
        <p:nvSpPr>
          <p:cNvPr id="12" name="Shape 8"/>
          <p:cNvSpPr/>
          <p:nvPr/>
        </p:nvSpPr>
        <p:spPr>
          <a:xfrm>
            <a:off x="5074027" y="4736961"/>
            <a:ext cx="777597" cy="44410"/>
          </a:xfrm>
          <a:prstGeom prst="roundRect">
            <a:avLst>
              <a:gd name="adj" fmla="val 225151"/>
            </a:avLst>
          </a:prstGeom>
          <a:solidFill>
            <a:srgbClr val="E1A9EF"/>
          </a:solidFill>
          <a:ln/>
        </p:spPr>
      </p:sp>
      <p:sp>
        <p:nvSpPr>
          <p:cNvPr id="13" name="Shape 9"/>
          <p:cNvSpPr/>
          <p:nvPr/>
        </p:nvSpPr>
        <p:spPr>
          <a:xfrm>
            <a:off x="4574084" y="4509254"/>
            <a:ext cx="499943" cy="499943"/>
          </a:xfrm>
          <a:prstGeom prst="roundRect">
            <a:avLst>
              <a:gd name="adj" fmla="val 20000"/>
            </a:avLst>
          </a:prstGeom>
          <a:solidFill>
            <a:srgbClr val="F0D4F7"/>
          </a:solidFill>
          <a:ln w="13811">
            <a:solidFill>
              <a:srgbClr val="E1A9EF"/>
            </a:solidFill>
            <a:prstDash val="solid"/>
          </a:ln>
        </p:spPr>
      </p:sp>
      <p:sp>
        <p:nvSpPr>
          <p:cNvPr id="14" name="Text 10"/>
          <p:cNvSpPr/>
          <p:nvPr/>
        </p:nvSpPr>
        <p:spPr>
          <a:xfrm>
            <a:off x="4732080" y="455092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5" name="Text 11"/>
          <p:cNvSpPr/>
          <p:nvPr/>
        </p:nvSpPr>
        <p:spPr>
          <a:xfrm>
            <a:off x="6046113" y="4557832"/>
            <a:ext cx="222194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Itemset Generation</a:t>
            </a:r>
            <a:endParaRPr lang="en-US" sz="2187" dirty="0"/>
          </a:p>
        </p:txBody>
      </p:sp>
      <p:sp>
        <p:nvSpPr>
          <p:cNvPr id="16" name="Text 12"/>
          <p:cNvSpPr/>
          <p:nvPr/>
        </p:nvSpPr>
        <p:spPr>
          <a:xfrm>
            <a:off x="6046113" y="5038249"/>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Identify all unique combinations of items purchased in the transactions.</a:t>
            </a:r>
            <a:endParaRPr lang="en-US" sz="1750" dirty="0"/>
          </a:p>
        </p:txBody>
      </p:sp>
      <p:sp>
        <p:nvSpPr>
          <p:cNvPr id="17" name="Shape 13"/>
          <p:cNvSpPr/>
          <p:nvPr/>
        </p:nvSpPr>
        <p:spPr>
          <a:xfrm>
            <a:off x="5074027" y="6239292"/>
            <a:ext cx="777597" cy="44410"/>
          </a:xfrm>
          <a:prstGeom prst="roundRect">
            <a:avLst>
              <a:gd name="adj" fmla="val 225151"/>
            </a:avLst>
          </a:prstGeom>
          <a:solidFill>
            <a:srgbClr val="E1A9EF"/>
          </a:solidFill>
          <a:ln/>
        </p:spPr>
      </p:sp>
      <p:sp>
        <p:nvSpPr>
          <p:cNvPr id="18" name="Shape 14"/>
          <p:cNvSpPr/>
          <p:nvPr/>
        </p:nvSpPr>
        <p:spPr>
          <a:xfrm>
            <a:off x="4574084" y="6011585"/>
            <a:ext cx="499943" cy="499943"/>
          </a:xfrm>
          <a:prstGeom prst="roundRect">
            <a:avLst>
              <a:gd name="adj" fmla="val 20000"/>
            </a:avLst>
          </a:prstGeom>
          <a:solidFill>
            <a:srgbClr val="F0D4F7"/>
          </a:solidFill>
          <a:ln w="13811">
            <a:solidFill>
              <a:srgbClr val="E1A9EF"/>
            </a:solidFill>
            <a:prstDash val="solid"/>
          </a:ln>
        </p:spPr>
      </p:sp>
      <p:sp>
        <p:nvSpPr>
          <p:cNvPr id="19" name="Text 15"/>
          <p:cNvSpPr/>
          <p:nvPr/>
        </p:nvSpPr>
        <p:spPr>
          <a:xfrm>
            <a:off x="4732080" y="605325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20" name="Text 16"/>
          <p:cNvSpPr/>
          <p:nvPr/>
        </p:nvSpPr>
        <p:spPr>
          <a:xfrm>
            <a:off x="6046113" y="6060162"/>
            <a:ext cx="2767846"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Association Rule Mining</a:t>
            </a:r>
            <a:endParaRPr lang="en-US" sz="2187" dirty="0"/>
          </a:p>
        </p:txBody>
      </p:sp>
      <p:sp>
        <p:nvSpPr>
          <p:cNvPr id="21" name="Text 17"/>
          <p:cNvSpPr/>
          <p:nvPr/>
        </p:nvSpPr>
        <p:spPr>
          <a:xfrm>
            <a:off x="6046113" y="6540579"/>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Discover the association rules between the items in the transaction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047280"/>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Data Preprocessing for Market Basket Analysis</a:t>
            </a:r>
            <a:endParaRPr lang="en-US" sz="4374" dirty="0"/>
          </a:p>
        </p:txBody>
      </p:sp>
      <p:sp>
        <p:nvSpPr>
          <p:cNvPr id="5" name="Text 2"/>
          <p:cNvSpPr/>
          <p:nvPr/>
        </p:nvSpPr>
        <p:spPr>
          <a:xfrm>
            <a:off x="2348389" y="3991451"/>
            <a:ext cx="2221944"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Data Cleaning</a:t>
            </a:r>
            <a:endParaRPr lang="en-US" sz="2187" dirty="0"/>
          </a:p>
        </p:txBody>
      </p:sp>
      <p:sp>
        <p:nvSpPr>
          <p:cNvPr id="6" name="Text 3"/>
          <p:cNvSpPr/>
          <p:nvPr/>
        </p:nvSpPr>
        <p:spPr>
          <a:xfrm>
            <a:off x="2348389" y="4560808"/>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Perform data cleaning to handle missing values, outliers, and inconsistencies in the transactional data.</a:t>
            </a:r>
            <a:endParaRPr lang="en-US" sz="1750" dirty="0"/>
          </a:p>
        </p:txBody>
      </p:sp>
      <p:sp>
        <p:nvSpPr>
          <p:cNvPr id="7" name="Text 4"/>
          <p:cNvSpPr/>
          <p:nvPr/>
        </p:nvSpPr>
        <p:spPr>
          <a:xfrm>
            <a:off x="5847398" y="3991451"/>
            <a:ext cx="2456855"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Transaction Encoding</a:t>
            </a:r>
            <a:endParaRPr lang="en-US" sz="2187" dirty="0"/>
          </a:p>
        </p:txBody>
      </p:sp>
      <p:sp>
        <p:nvSpPr>
          <p:cNvPr id="8" name="Text 5"/>
          <p:cNvSpPr/>
          <p:nvPr/>
        </p:nvSpPr>
        <p:spPr>
          <a:xfrm>
            <a:off x="5847398" y="4560808"/>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Encode the transaction data in a suitable format for association rule mining, such as the One Hot Encoding technique.</a:t>
            </a:r>
            <a:endParaRPr lang="en-US" sz="1750" dirty="0"/>
          </a:p>
        </p:txBody>
      </p:sp>
      <p:sp>
        <p:nvSpPr>
          <p:cNvPr id="9" name="Text 6"/>
          <p:cNvSpPr/>
          <p:nvPr/>
        </p:nvSpPr>
        <p:spPr>
          <a:xfrm>
            <a:off x="9346406" y="3991451"/>
            <a:ext cx="2468047"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Redundancy Removal</a:t>
            </a:r>
            <a:endParaRPr lang="en-US" sz="2187" dirty="0"/>
          </a:p>
        </p:txBody>
      </p:sp>
      <p:sp>
        <p:nvSpPr>
          <p:cNvPr id="10" name="Text 7"/>
          <p:cNvSpPr/>
          <p:nvPr/>
        </p:nvSpPr>
        <p:spPr>
          <a:xfrm>
            <a:off x="9346406" y="4560808"/>
            <a:ext cx="2949416"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Eliminate duplicate transactions and reduce redundancy to ensure accurate analysis.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523881"/>
            <a:ext cx="9306401"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Association Rule Mining Algorithms for Market Basket Analysis</a:t>
            </a:r>
            <a:endParaRPr lang="en-US" sz="4374" dirty="0"/>
          </a:p>
        </p:txBody>
      </p:sp>
      <p:sp>
        <p:nvSpPr>
          <p:cNvPr id="6" name="Shape 2"/>
          <p:cNvSpPr/>
          <p:nvPr/>
        </p:nvSpPr>
        <p:spPr>
          <a:xfrm>
            <a:off x="4490799" y="3419475"/>
            <a:ext cx="499943" cy="499943"/>
          </a:xfrm>
          <a:prstGeom prst="roundRect">
            <a:avLst>
              <a:gd name="adj" fmla="val 20000"/>
            </a:avLst>
          </a:prstGeom>
          <a:solidFill>
            <a:srgbClr val="F0D4F7"/>
          </a:solidFill>
          <a:ln w="13811">
            <a:solidFill>
              <a:srgbClr val="E1A9EF"/>
            </a:solidFill>
            <a:prstDash val="solid"/>
          </a:ln>
        </p:spPr>
      </p:sp>
      <p:sp>
        <p:nvSpPr>
          <p:cNvPr id="7" name="Text 3"/>
          <p:cNvSpPr/>
          <p:nvPr/>
        </p:nvSpPr>
        <p:spPr>
          <a:xfrm>
            <a:off x="4648795" y="346114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5212913" y="3495794"/>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Apriori Algorithm</a:t>
            </a:r>
            <a:endParaRPr lang="en-US" sz="2187" dirty="0"/>
          </a:p>
        </p:txBody>
      </p:sp>
      <p:sp>
        <p:nvSpPr>
          <p:cNvPr id="9" name="Text 5"/>
          <p:cNvSpPr/>
          <p:nvPr/>
        </p:nvSpPr>
        <p:spPr>
          <a:xfrm>
            <a:off x="5212913" y="3976211"/>
            <a:ext cx="38200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One of the most widely used algorithms for discovering association rules. It uses a level-wise approach to find frequent itemsets.</a:t>
            </a:r>
            <a:endParaRPr lang="en-US" sz="1750" dirty="0"/>
          </a:p>
        </p:txBody>
      </p:sp>
      <p:sp>
        <p:nvSpPr>
          <p:cNvPr id="10" name="Shape 6"/>
          <p:cNvSpPr/>
          <p:nvPr/>
        </p:nvSpPr>
        <p:spPr>
          <a:xfrm>
            <a:off x="9255085" y="3419475"/>
            <a:ext cx="499943" cy="499943"/>
          </a:xfrm>
          <a:prstGeom prst="roundRect">
            <a:avLst>
              <a:gd name="adj" fmla="val 20000"/>
            </a:avLst>
          </a:prstGeom>
          <a:solidFill>
            <a:srgbClr val="F0D4F7"/>
          </a:solidFill>
          <a:ln w="13811">
            <a:solidFill>
              <a:srgbClr val="E1A9EF"/>
            </a:solidFill>
            <a:prstDash val="solid"/>
          </a:ln>
        </p:spPr>
      </p:sp>
      <p:sp>
        <p:nvSpPr>
          <p:cNvPr id="11" name="Text 7"/>
          <p:cNvSpPr/>
          <p:nvPr/>
        </p:nvSpPr>
        <p:spPr>
          <a:xfrm>
            <a:off x="9413081" y="346114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9977199" y="3495794"/>
            <a:ext cx="2477691"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FP-Growth Algorithm</a:t>
            </a:r>
            <a:endParaRPr lang="en-US" sz="2187" dirty="0"/>
          </a:p>
        </p:txBody>
      </p:sp>
      <p:sp>
        <p:nvSpPr>
          <p:cNvPr id="13" name="Text 9"/>
          <p:cNvSpPr/>
          <p:nvPr/>
        </p:nvSpPr>
        <p:spPr>
          <a:xfrm>
            <a:off x="9977199" y="3976211"/>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An efficient algorithm for mining frequent patterns without generating candidate sets, leading to better performance.</a:t>
            </a:r>
            <a:endParaRPr lang="en-US" sz="1750" dirty="0"/>
          </a:p>
        </p:txBody>
      </p:sp>
      <p:sp>
        <p:nvSpPr>
          <p:cNvPr id="14" name="Shape 10"/>
          <p:cNvSpPr/>
          <p:nvPr/>
        </p:nvSpPr>
        <p:spPr>
          <a:xfrm>
            <a:off x="4490799" y="5793581"/>
            <a:ext cx="499943" cy="499943"/>
          </a:xfrm>
          <a:prstGeom prst="roundRect">
            <a:avLst>
              <a:gd name="adj" fmla="val 20000"/>
            </a:avLst>
          </a:prstGeom>
          <a:solidFill>
            <a:srgbClr val="F0D4F7"/>
          </a:solidFill>
          <a:ln w="13811">
            <a:solidFill>
              <a:srgbClr val="E1A9EF"/>
            </a:solidFill>
            <a:prstDash val="solid"/>
          </a:ln>
        </p:spPr>
      </p:sp>
      <p:sp>
        <p:nvSpPr>
          <p:cNvPr id="15" name="Text 11"/>
          <p:cNvSpPr/>
          <p:nvPr/>
        </p:nvSpPr>
        <p:spPr>
          <a:xfrm>
            <a:off x="4648795" y="5835253"/>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6" name="Text 12"/>
          <p:cNvSpPr/>
          <p:nvPr/>
        </p:nvSpPr>
        <p:spPr>
          <a:xfrm>
            <a:off x="5212913" y="5869900"/>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ECLAT Algorithm</a:t>
            </a:r>
            <a:endParaRPr lang="en-US" sz="2187" dirty="0"/>
          </a:p>
        </p:txBody>
      </p:sp>
      <p:sp>
        <p:nvSpPr>
          <p:cNvPr id="17" name="Text 13"/>
          <p:cNvSpPr/>
          <p:nvPr/>
        </p:nvSpPr>
        <p:spPr>
          <a:xfrm>
            <a:off x="5212913" y="6350317"/>
            <a:ext cx="8584287"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Focuses on vertical data format and is known for its high performance in sparse datasets.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30791"/>
          </a:xfrm>
          <a:prstGeom prst="rect">
            <a:avLst/>
          </a:prstGeom>
        </p:spPr>
      </p:pic>
      <p:sp>
        <p:nvSpPr>
          <p:cNvPr id="5" name="Text 1"/>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b="1" kern="0" spc="-87" dirty="0">
                <a:solidFill>
                  <a:srgbClr val="000000"/>
                </a:solidFill>
                <a:latin typeface="adonis-web" pitchFamily="34" charset="0"/>
                <a:ea typeface="adonis-web" pitchFamily="34" charset="-122"/>
                <a:cs typeface="adonis-web" pitchFamily="34" charset="-120"/>
              </a:rPr>
              <a:t>Evaluation Metrics for Market Basket Analysis</a:t>
            </a:r>
            <a:endParaRPr lang="en-US" sz="4350" dirty="0"/>
          </a:p>
        </p:txBody>
      </p:sp>
      <p:pic>
        <p:nvPicPr>
          <p:cNvPr id="6" name="Image 2" descr="preencoded.png"/>
          <p:cNvPicPr>
            <a:picLocks noChangeAspect="1"/>
          </p:cNvPicPr>
          <p:nvPr/>
        </p:nvPicPr>
        <p:blipFill>
          <a:blip r:embed="rId5"/>
          <a:stretch>
            <a:fillRect/>
          </a:stretch>
        </p:blipFill>
        <p:spPr>
          <a:xfrm>
            <a:off x="828556" y="2320052"/>
            <a:ext cx="1104781" cy="1767721"/>
          </a:xfrm>
          <a:prstGeom prst="rect">
            <a:avLst/>
          </a:prstGeom>
        </p:spPr>
      </p:pic>
      <p:sp>
        <p:nvSpPr>
          <p:cNvPr id="7" name="Text 2"/>
          <p:cNvSpPr/>
          <p:nvPr/>
        </p:nvSpPr>
        <p:spPr>
          <a:xfrm>
            <a:off x="2264688" y="2540913"/>
            <a:ext cx="2209681" cy="345281"/>
          </a:xfrm>
          <a:prstGeom prst="rect">
            <a:avLst/>
          </a:prstGeom>
          <a:noFill/>
          <a:ln/>
        </p:spPr>
        <p:txBody>
          <a:bodyPr wrap="none" rtlCol="0" anchor="t"/>
          <a:lstStyle/>
          <a:p>
            <a:pPr marL="0" indent="0" algn="l">
              <a:lnSpc>
                <a:spcPts val="2719"/>
              </a:lnSpc>
              <a:buNone/>
            </a:pPr>
            <a:r>
              <a:rPr lang="en-US" sz="2175" b="1" kern="0" spc="-43" dirty="0">
                <a:solidFill>
                  <a:srgbClr val="272525"/>
                </a:solidFill>
                <a:latin typeface="adonis-web" pitchFamily="34" charset="0"/>
                <a:ea typeface="adonis-web" pitchFamily="34" charset="-122"/>
                <a:cs typeface="adonis-web" pitchFamily="34" charset="-120"/>
              </a:rPr>
              <a:t>Support</a:t>
            </a:r>
            <a:endParaRPr lang="en-US" sz="2175" dirty="0"/>
          </a:p>
        </p:txBody>
      </p:sp>
      <p:sp>
        <p:nvSpPr>
          <p:cNvPr id="8" name="Text 3"/>
          <p:cNvSpPr/>
          <p:nvPr/>
        </p:nvSpPr>
        <p:spPr>
          <a:xfrm>
            <a:off x="2264688" y="3018711"/>
            <a:ext cx="7879556" cy="353497"/>
          </a:xfrm>
          <a:prstGeom prst="rect">
            <a:avLst/>
          </a:prstGeom>
          <a:noFill/>
          <a:ln/>
        </p:spPr>
        <p:txBody>
          <a:bodyPr wrap="none" rtlCol="0" anchor="t"/>
          <a:lstStyle/>
          <a:p>
            <a:pPr marL="0" indent="0" algn="l">
              <a:lnSpc>
                <a:spcPts val="2784"/>
              </a:lnSpc>
              <a:buNone/>
            </a:pPr>
            <a:r>
              <a:rPr lang="en-US" sz="1740" kern="0" spc="-35" dirty="0">
                <a:solidFill>
                  <a:srgbClr val="272525"/>
                </a:solidFill>
                <a:latin typeface="Source Sans Pro" pitchFamily="34" charset="0"/>
                <a:ea typeface="Source Sans Pro" pitchFamily="34" charset="-122"/>
                <a:cs typeface="Source Sans Pro" pitchFamily="34" charset="-120"/>
              </a:rPr>
              <a:t>Indicates the popularity of an itemset in the dataset.</a:t>
            </a:r>
            <a:endParaRPr lang="en-US" sz="1740" dirty="0"/>
          </a:p>
        </p:txBody>
      </p:sp>
      <p:pic>
        <p:nvPicPr>
          <p:cNvPr id="9" name="Image 3" descr="preencoded.png"/>
          <p:cNvPicPr>
            <a:picLocks noChangeAspect="1"/>
          </p:cNvPicPr>
          <p:nvPr/>
        </p:nvPicPr>
        <p:blipFill>
          <a:blip r:embed="rId6"/>
          <a:stretch>
            <a:fillRect/>
          </a:stretch>
        </p:blipFill>
        <p:spPr>
          <a:xfrm>
            <a:off x="828556" y="4087773"/>
            <a:ext cx="1104781" cy="1767721"/>
          </a:xfrm>
          <a:prstGeom prst="rect">
            <a:avLst/>
          </a:prstGeom>
        </p:spPr>
      </p:pic>
      <p:sp>
        <p:nvSpPr>
          <p:cNvPr id="10" name="Text 4"/>
          <p:cNvSpPr/>
          <p:nvPr/>
        </p:nvSpPr>
        <p:spPr>
          <a:xfrm>
            <a:off x="2264688" y="4308634"/>
            <a:ext cx="2209681" cy="345281"/>
          </a:xfrm>
          <a:prstGeom prst="rect">
            <a:avLst/>
          </a:prstGeom>
          <a:noFill/>
          <a:ln/>
        </p:spPr>
        <p:txBody>
          <a:bodyPr wrap="none" rtlCol="0" anchor="t"/>
          <a:lstStyle/>
          <a:p>
            <a:pPr marL="0" indent="0" algn="l">
              <a:lnSpc>
                <a:spcPts val="2719"/>
              </a:lnSpc>
              <a:buNone/>
            </a:pPr>
            <a:r>
              <a:rPr lang="en-US" sz="2175" b="1" kern="0" spc="-43" dirty="0">
                <a:solidFill>
                  <a:srgbClr val="272525"/>
                </a:solidFill>
                <a:latin typeface="adonis-web" pitchFamily="34" charset="0"/>
                <a:ea typeface="adonis-web" pitchFamily="34" charset="-122"/>
                <a:cs typeface="adonis-web" pitchFamily="34" charset="-120"/>
              </a:rPr>
              <a:t>Confidence</a:t>
            </a:r>
            <a:endParaRPr lang="en-US" sz="2175" dirty="0"/>
          </a:p>
        </p:txBody>
      </p:sp>
      <p:sp>
        <p:nvSpPr>
          <p:cNvPr id="11" name="Text 5"/>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kern="0" spc="-35" dirty="0">
                <a:solidFill>
                  <a:srgbClr val="272525"/>
                </a:solidFill>
                <a:latin typeface="Source Sans Pro" pitchFamily="34" charset="0"/>
                <a:ea typeface="Source Sans Pro" pitchFamily="34" charset="-122"/>
                <a:cs typeface="Source Sans Pro" pitchFamily="34" charset="-120"/>
              </a:rPr>
              <a:t>Reflects the reliability of the association rules and measures the likelihood of the consequent item being purchased given the antecedent item.</a:t>
            </a:r>
            <a:endParaRPr lang="en-US" sz="1740" dirty="0"/>
          </a:p>
        </p:txBody>
      </p:sp>
      <p:pic>
        <p:nvPicPr>
          <p:cNvPr id="12" name="Image 4" descr="preencoded.png"/>
          <p:cNvPicPr>
            <a:picLocks noChangeAspect="1"/>
          </p:cNvPicPr>
          <p:nvPr/>
        </p:nvPicPr>
        <p:blipFill>
          <a:blip r:embed="rId7"/>
          <a:stretch>
            <a:fillRect/>
          </a:stretch>
        </p:blipFill>
        <p:spPr>
          <a:xfrm>
            <a:off x="828556" y="5855494"/>
            <a:ext cx="1104781" cy="1767721"/>
          </a:xfrm>
          <a:prstGeom prst="rect">
            <a:avLst/>
          </a:prstGeom>
        </p:spPr>
      </p:pic>
      <p:sp>
        <p:nvSpPr>
          <p:cNvPr id="13" name="Text 6"/>
          <p:cNvSpPr/>
          <p:nvPr/>
        </p:nvSpPr>
        <p:spPr>
          <a:xfrm>
            <a:off x="2264688" y="6076355"/>
            <a:ext cx="2209681" cy="345281"/>
          </a:xfrm>
          <a:prstGeom prst="rect">
            <a:avLst/>
          </a:prstGeom>
          <a:noFill/>
          <a:ln/>
        </p:spPr>
        <p:txBody>
          <a:bodyPr wrap="none" rtlCol="0" anchor="t"/>
          <a:lstStyle/>
          <a:p>
            <a:pPr marL="0" indent="0" algn="l">
              <a:lnSpc>
                <a:spcPts val="2719"/>
              </a:lnSpc>
              <a:buNone/>
            </a:pPr>
            <a:r>
              <a:rPr lang="en-US" sz="2175" b="1" kern="0" spc="-43" dirty="0">
                <a:solidFill>
                  <a:srgbClr val="272525"/>
                </a:solidFill>
                <a:latin typeface="adonis-web" pitchFamily="34" charset="0"/>
                <a:ea typeface="adonis-web" pitchFamily="34" charset="-122"/>
                <a:cs typeface="adonis-web" pitchFamily="34" charset="-120"/>
              </a:rPr>
              <a:t>Lift</a:t>
            </a:r>
            <a:endParaRPr lang="en-US" sz="2175" dirty="0"/>
          </a:p>
        </p:txBody>
      </p:sp>
      <p:sp>
        <p:nvSpPr>
          <p:cNvPr id="14" name="Text 7"/>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kern="0" spc="-35" dirty="0">
                <a:solidFill>
                  <a:srgbClr val="272525"/>
                </a:solidFill>
                <a:latin typeface="Source Sans Pro" pitchFamily="34" charset="0"/>
                <a:ea typeface="Source Sans Pro" pitchFamily="34" charset="-122"/>
                <a:cs typeface="Source Sans Pro" pitchFamily="34" charset="-120"/>
              </a:rPr>
              <a:t>Measures the strength of a rule and indicates how much more likely the consequent is purchased compared to its prior purchase rate.</a:t>
            </a:r>
            <a:endParaRPr lang="en-US" sz="1740" dirty="0"/>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47</TotalTime>
  <Words>646</Words>
  <Application>Microsoft Office PowerPoint</Application>
  <PresentationFormat>Custom</PresentationFormat>
  <Paragraphs>87</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manjunath naidu</cp:lastModifiedBy>
  <cp:revision>6</cp:revision>
  <dcterms:created xsi:type="dcterms:W3CDTF">2024-01-09T12:59:36Z</dcterms:created>
  <dcterms:modified xsi:type="dcterms:W3CDTF">2024-08-13T09:18:28Z</dcterms:modified>
</cp:coreProperties>
</file>