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310" r:id="rId9"/>
    <p:sldId id="311" r:id="rId10"/>
    <p:sldId id="31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B433A9-34BA-422D-B661-4C208A278072}">
          <p14:sldIdLst>
            <p14:sldId id="256"/>
            <p14:sldId id="257"/>
            <p14:sldId id="258"/>
            <p14:sldId id="259"/>
            <p14:sldId id="260"/>
            <p14:sldId id="261"/>
            <p14:sldId id="309"/>
            <p14:sldId id="310"/>
            <p14:sldId id="311"/>
            <p14:sldId id="312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Implimentation Details" id="{ECEECA0F-2CB8-425A-B1D1-9637514EA061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F051-635F-4495-86AA-70AE1537CFEE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61361-4F94-4DF2-8A8A-AA5D07994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61361-4F94-4DF2-8A8A-AA5D079941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5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BFFC-9979-44D2-9E90-E866EBB5E4DC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17EA-3B3E-49E7-8C23-478D69316DF9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EF1-B0F6-4EC8-ADC5-126FCDEAF6D0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AAC7-CCC6-47A6-BA3C-FBB3B7DCDE2D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586-F318-4E34-BC9F-FF81021B799F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FA-96DD-4717-B2A7-B3CBB6F1F302}" type="datetime1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6402-3800-4696-A47E-CD35DD9E4DF7}" type="datetime1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96D-CA99-4D92-93F5-1DB1FF2C0D59}" type="datetime1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ACCE-3ED0-46E6-BA89-294BE7527A3A}" type="datetime1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7F9-4C7E-4AB9-854F-9150A6987D02}" type="datetime1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57DE-3285-4DDC-93AE-3EB98B30772E}" type="datetime1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FB72-213B-4164-A36F-3BCEA811AD4E}" type="datetime1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EBC1-CFF6-46FC-AC8D-955097D1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FACULTY ADVISORY SYSTEM OF NITC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99377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b="1" dirty="0" smtClean="0">
                <a:solidFill>
                  <a:schemeClr val="tx1"/>
                </a:solidFill>
              </a:rPr>
              <a:t>Prepared by: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V </a:t>
            </a:r>
            <a:r>
              <a:rPr lang="en-IN" dirty="0" err="1" smtClean="0">
                <a:solidFill>
                  <a:schemeClr val="tx1"/>
                </a:solidFill>
              </a:rPr>
              <a:t>Rohith</a:t>
            </a:r>
            <a:endParaRPr lang="en-IN" dirty="0" smtClean="0">
              <a:solidFill>
                <a:schemeClr val="tx1"/>
              </a:solidFill>
            </a:endParaRP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P B V Krishna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R </a:t>
            </a:r>
            <a:r>
              <a:rPr lang="en-IN" dirty="0" err="1" smtClean="0">
                <a:solidFill>
                  <a:schemeClr val="tx1"/>
                </a:solidFill>
              </a:rPr>
              <a:t>Prathap</a:t>
            </a:r>
            <a:r>
              <a:rPr lang="en-IN" dirty="0" smtClean="0">
                <a:solidFill>
                  <a:schemeClr val="tx1"/>
                </a:solidFill>
              </a:rPr>
              <a:t> Reddy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V </a:t>
            </a:r>
            <a:r>
              <a:rPr lang="en-IN" dirty="0" err="1" smtClean="0">
                <a:solidFill>
                  <a:schemeClr val="tx1"/>
                </a:solidFill>
              </a:rPr>
              <a:t>Manjunath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>
                <a:solidFill>
                  <a:srgbClr val="FFFF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</a:t>
            </a:fld>
            <a:endParaRPr lang="en-IN">
              <a:solidFill>
                <a:srgbClr val="FFFF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3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NORMALIZATION(3)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BCNF?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Yes, </a:t>
            </a:r>
            <a:r>
              <a:rPr lang="en-IN" dirty="0" smtClean="0"/>
              <a:t>Our design is in BCNF since no prime attributes are dependent on non prime attributes.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Hence our Relational Schema is in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BCNF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" y="1268761"/>
            <a:ext cx="7625443" cy="42872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7584" y="57332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 user can login with username and password provided.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Four</a:t>
            </a:r>
            <a:r>
              <a:rPr lang="en-IN" dirty="0" smtClean="0"/>
              <a:t> </a:t>
            </a:r>
            <a:r>
              <a:rPr lang="en-IN" dirty="0" smtClean="0"/>
              <a:t>types of logins are available one each for Student, FA, HOD and Admin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067944" y="4797152"/>
            <a:ext cx="108012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FORGOT PASSWORD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43" y="1600200"/>
            <a:ext cx="6473315" cy="36394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03648" y="551723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User can change his password by entering his username and new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FORGOT PASSWORD(2)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25" y="1600200"/>
            <a:ext cx="6198551" cy="34849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75656" y="54452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Upon successful </a:t>
            </a:r>
            <a:r>
              <a:rPr lang="en-IN" dirty="0" err="1" smtClean="0"/>
              <a:t>updation</a:t>
            </a:r>
            <a:r>
              <a:rPr lang="en-IN" dirty="0" smtClean="0"/>
              <a:t> the user can login again through the link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1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WHO IS ADMIN?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is someone who can execute privileged operations on the database.</a:t>
            </a:r>
          </a:p>
          <a:p>
            <a:r>
              <a:rPr lang="en-IN" dirty="0" smtClean="0"/>
              <a:t>Those include</a:t>
            </a:r>
          </a:p>
          <a:p>
            <a:pPr lvl="1"/>
            <a:r>
              <a:rPr lang="en-IN" dirty="0" smtClean="0"/>
              <a:t>Adding/Deleting Users</a:t>
            </a:r>
          </a:p>
          <a:p>
            <a:pPr lvl="1"/>
            <a:r>
              <a:rPr lang="en-IN" dirty="0" smtClean="0"/>
              <a:t>Adding Courses</a:t>
            </a:r>
          </a:p>
          <a:p>
            <a:pPr lvl="1"/>
            <a:r>
              <a:rPr lang="en-IN" dirty="0" smtClean="0"/>
              <a:t>Adding Sections at the beginning of each semester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14</a:t>
            </a:fld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339752" y="4293096"/>
            <a:ext cx="136815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6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A SECTION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our context section is something which uniquely differentiates all courses that are being offered in same/different semesters by same/different faculty members.</a:t>
            </a:r>
          </a:p>
          <a:p>
            <a:r>
              <a:rPr lang="en-IN" dirty="0" smtClean="0"/>
              <a:t>We used a section id which will be uniquely generated for every section being added by </a:t>
            </a:r>
            <a:r>
              <a:rPr lang="en-IN" dirty="0" err="1" smtClean="0"/>
              <a:t>Adimin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ADMIN HOME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" y="1600200"/>
            <a:ext cx="7265403" cy="40847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When an admin logs in he will be redirected to his home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Admin accesses his functionalities through the menu at the left hand side 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99592" y="3513956"/>
            <a:ext cx="93610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USER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7" y="1412776"/>
            <a:ext cx="6761347" cy="38014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59632" y="54452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can add any type of user by mentioning login id and a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6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DELETE USER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59632" y="54452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can delete any type of user by mentioning login id and type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48" y="1600200"/>
            <a:ext cx="6454705" cy="3629000"/>
          </a:xfrm>
        </p:spPr>
      </p:pic>
    </p:spTree>
    <p:extLst>
      <p:ext uri="{BB962C8B-B14F-4D97-AF65-F5344CB8AC3E}">
        <p14:creationId xmlns:p14="http://schemas.microsoft.com/office/powerpoint/2010/main" val="2560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COURSE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5" y="1340768"/>
            <a:ext cx="6219810" cy="34969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547664" y="5085184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Admin can add new courses whenever they are getting added into the curriculum.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He cannot remove a course because: If an old course is removed because of change in curriculum, those section entries’ referential integrity constraint will not be satisfied.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is designed to computerize the current existing paper based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provides tools for retrieving the personal data and data regarding the grades of individual students and also to get list of students with some filters.</a:t>
            </a:r>
            <a:endParaRPr lang="en-IN" i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ASSUMPTION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will have the timetable he/she is registering for beforehand so that he/she knows the course code and faculty offering that course in that particular semester.</a:t>
            </a:r>
          </a:p>
          <a:p>
            <a:r>
              <a:rPr lang="en-IN" dirty="0" smtClean="0"/>
              <a:t>Hence admin adds a bunch of Sections at the beginning of every semester for which a student can register.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SECTION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gets a login id and password from the admin.</a:t>
            </a:r>
          </a:p>
          <a:p>
            <a:r>
              <a:rPr lang="en-IN" dirty="0" smtClean="0"/>
              <a:t>Every Student at least knows the following details before accessing this portal</a:t>
            </a:r>
          </a:p>
          <a:p>
            <a:pPr lvl="1"/>
            <a:r>
              <a:rPr lang="en-IN" dirty="0" smtClean="0"/>
              <a:t>Department he/she is currently studying and its code.</a:t>
            </a:r>
          </a:p>
          <a:p>
            <a:pPr lvl="1"/>
            <a:r>
              <a:rPr lang="en-IN" dirty="0" smtClean="0"/>
              <a:t>Name and Code of his/her Faculty Advisor.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HOME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95" y="1600201"/>
            <a:ext cx="7337411" cy="41252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602128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soon as the student logs in a welcome message is displayed with his roll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PERSONAL DETAILS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24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691680" y="28529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PERSONAL DETAILS(2)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PERSONAL DETAILS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3" y="1600201"/>
            <a:ext cx="7193395" cy="40443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26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979712" y="2708920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71600" y="58772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updating all the details he can click on update details 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REGISTRATION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5" y="1600201"/>
            <a:ext cx="6977371" cy="3922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15616" y="58052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 of every semester student registers for some courses.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0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GRADE CARD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28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5" y="1600201"/>
            <a:ext cx="6977371" cy="3922856"/>
          </a:xfrm>
        </p:spPr>
      </p:pic>
      <p:sp>
        <p:nvSpPr>
          <p:cNvPr id="8" name="TextBox 7"/>
          <p:cNvSpPr txBox="1"/>
          <p:nvPr/>
        </p:nvSpPr>
        <p:spPr>
          <a:xfrm>
            <a:off x="1115616" y="57332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Students can view and edit their grades at any point of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Grades are ordered by the semester number in which he studied the course.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979712" y="263691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GRADES(MARKS)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2" y="1600201"/>
            <a:ext cx="6838936" cy="3845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29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87624" y="57332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can enter their marks &amp; grades including Attendance details and click on Update Details after </a:t>
            </a:r>
            <a:r>
              <a:rPr lang="en-IN" dirty="0" err="1" smtClean="0"/>
              <a:t>updation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123728" y="263691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DESCRIPTION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0" y="1708784"/>
            <a:ext cx="7551180" cy="42404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 MESSAGES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23" y="1600201"/>
            <a:ext cx="6833355" cy="3841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87624" y="57332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can read the messages sent by their respective Faculty Advisors along with the timestamp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6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FACULTY ADVISOR</a:t>
            </a:r>
            <a:endParaRPr lang="en-IN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FACULTY ADVISOR HOME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7" y="1600200"/>
            <a:ext cx="7481427" cy="4206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Welcome message is displayed with the name/code of the Faculty Advisor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9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DETAILS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5" y="1600201"/>
            <a:ext cx="6977371" cy="3922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87624" y="587727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 can access the details of any student under his </a:t>
            </a:r>
            <a:r>
              <a:rPr lang="en-IN" dirty="0" err="1" smtClean="0"/>
              <a:t>advisoryship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8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DETAILS(2)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34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9" y="1600200"/>
            <a:ext cx="6905363" cy="3882371"/>
          </a:xfrm>
        </p:spPr>
      </p:pic>
      <p:sp>
        <p:nvSpPr>
          <p:cNvPr id="8" name="TextBox 7"/>
          <p:cNvSpPr txBox="1"/>
          <p:nvPr/>
        </p:nvSpPr>
        <p:spPr>
          <a:xfrm>
            <a:off x="1187624" y="58052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 can also edit student details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979712" y="2852936"/>
            <a:ext cx="720080" cy="332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DETAILS(3)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GRADES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39" y="1600200"/>
            <a:ext cx="6545323" cy="36799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03648" y="55892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Faculty Advisor can access grades of individual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GRADES(2)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7" y="1600200"/>
            <a:ext cx="7121387" cy="4003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37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979712" y="2880631"/>
            <a:ext cx="720080" cy="332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43608" y="580526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 can also edit grades of students under his </a:t>
            </a:r>
            <a:r>
              <a:rPr lang="en-IN" dirty="0" err="1" smtClean="0"/>
              <a:t>advisoryship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2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FA-STUDENT GRADES(3)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GET LIST OF STUDENTS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ARCHITECTURAL DESIGN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C:\Users\Rohith\Desktop\DBMS\diagrams-page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12094"/>
            <a:ext cx="6336704" cy="53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STUDENTS FROM A SPECIFIED LOCATION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" y="1600200"/>
            <a:ext cx="7265403" cy="40847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43608" y="60212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from Kerala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STUDENTS FROM KERALA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1" y="1600201"/>
            <a:ext cx="7409419" cy="41657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60212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clicking ‘clear’ FA can go to the main ‘get list’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9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STUDENTS WITH ‘R’ GRADES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CGPA FILTER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43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619672" y="3573016"/>
            <a:ext cx="6984776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STUDENTS BETWEEN CGPA 7 AND 8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STUDENTS HAVING BACKLOGS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1" y="1600201"/>
            <a:ext cx="7409419" cy="41657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45</a:t>
            </a:fld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275856" y="3501008"/>
            <a:ext cx="576064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 can retrieve list of students having backlogs in all semesters / a particular semester (especially for those who have backlogs in first year)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STUDENTS HAVING BACKLOGS IN ANY OF THEIR SEMESTERS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SEND MESSAGES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5" y="1600201"/>
            <a:ext cx="6977371" cy="3922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15616" y="58052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 can send instant messages to all students simply by typing the message and clicking on send 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HOD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HoD</a:t>
            </a:r>
            <a:r>
              <a:rPr lang="en-IN" dirty="0" smtClean="0"/>
              <a:t> has functionalities that are similar to those a Faculty Advisor have but they differ in the domain of execution in the sense that </a:t>
            </a:r>
            <a:r>
              <a:rPr lang="en-IN" dirty="0" err="1" smtClean="0"/>
              <a:t>HoD</a:t>
            </a:r>
            <a:r>
              <a:rPr lang="en-IN" dirty="0" smtClean="0"/>
              <a:t> can access details of all students in his department where as a Faculty Advisor can access details of students under his </a:t>
            </a:r>
            <a:r>
              <a:rPr lang="en-IN" dirty="0" err="1" smtClean="0"/>
              <a:t>advisoryship</a:t>
            </a:r>
            <a:r>
              <a:rPr lang="en-IN" dirty="0" smtClean="0"/>
              <a:t> only.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IMPLEMENTATION DETAILS</a:t>
            </a:r>
            <a:endParaRPr lang="en-IN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 DIAGRAM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 descr="C:\Users\Rohith\Desktop\DBMS\ER1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66" y="1524122"/>
            <a:ext cx="5141069" cy="533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SCHEMA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SCHEMA IF NOT EXISTS `</a:t>
            </a:r>
            <a:r>
              <a:rPr lang="en-IN" dirty="0" err="1">
                <a:solidFill>
                  <a:srgbClr val="00B050"/>
                </a:solidFill>
              </a:rPr>
              <a:t>FA_System</a:t>
            </a:r>
            <a:r>
              <a:rPr lang="en-IN" dirty="0"/>
              <a:t>`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FA_System`.`Department</a:t>
            </a:r>
            <a:r>
              <a:rPr lang="en-IN" dirty="0"/>
              <a:t>` (</a:t>
            </a:r>
          </a:p>
          <a:p>
            <a:r>
              <a:rPr lang="en-IN" dirty="0"/>
              <a:t>  `</a:t>
            </a:r>
            <a:r>
              <a:rPr lang="en-IN" dirty="0" err="1"/>
              <a:t>Department_Code</a:t>
            </a:r>
            <a:r>
              <a:rPr lang="en-IN" dirty="0"/>
              <a:t>` VARCHAR(5) NOT NULL,</a:t>
            </a:r>
          </a:p>
          <a:p>
            <a:r>
              <a:rPr lang="en-IN" dirty="0"/>
              <a:t>  `</a:t>
            </a:r>
            <a:r>
              <a:rPr lang="en-IN" dirty="0" err="1"/>
              <a:t>Department_Name</a:t>
            </a:r>
            <a:r>
              <a:rPr lang="en-IN" dirty="0"/>
              <a:t>` VARCHAR(45) NOT NULL,</a:t>
            </a:r>
          </a:p>
          <a:p>
            <a:r>
              <a:rPr lang="en-IN" dirty="0"/>
              <a:t>  PRIMARY KEY (`</a:t>
            </a:r>
            <a:r>
              <a:rPr lang="en-IN" dirty="0" err="1"/>
              <a:t>Department_Code</a:t>
            </a:r>
            <a:r>
              <a:rPr lang="en-IN" dirty="0" smtClean="0"/>
              <a:t>`)</a:t>
            </a:r>
            <a:endParaRPr lang="en-IN" dirty="0"/>
          </a:p>
          <a:p>
            <a:r>
              <a:rPr lang="en-IN" dirty="0" smtClean="0"/>
              <a:t>)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16710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`FA_System`.`</a:t>
            </a:r>
            <a:r>
              <a:rPr lang="en-IN" dirty="0" err="1">
                <a:solidFill>
                  <a:srgbClr val="00B050"/>
                </a:solidFill>
              </a:rPr>
              <a:t>Faculty_Advisor</a:t>
            </a:r>
            <a:r>
              <a:rPr lang="en-IN" dirty="0"/>
              <a:t>` (</a:t>
            </a:r>
          </a:p>
          <a:p>
            <a:r>
              <a:rPr lang="en-IN" dirty="0"/>
              <a:t>  `</a:t>
            </a:r>
            <a:r>
              <a:rPr lang="en-IN" dirty="0" err="1"/>
              <a:t>Faculty_Code</a:t>
            </a:r>
            <a:r>
              <a:rPr lang="en-IN" dirty="0"/>
              <a:t>` VARCHAR(5) NOT NULL,</a:t>
            </a:r>
          </a:p>
          <a:p>
            <a:r>
              <a:rPr lang="en-IN" dirty="0"/>
              <a:t>  `</a:t>
            </a:r>
            <a:r>
              <a:rPr lang="en-IN" dirty="0" err="1"/>
              <a:t>Department_Code</a:t>
            </a:r>
            <a:r>
              <a:rPr lang="en-IN" dirty="0"/>
              <a:t>` VARCHAR(5) NOT NULL,</a:t>
            </a:r>
          </a:p>
          <a:p>
            <a:r>
              <a:rPr lang="en-IN" dirty="0"/>
              <a:t>  `Name`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Contact_Number</a:t>
            </a:r>
            <a:r>
              <a:rPr lang="en-IN" dirty="0"/>
              <a:t>` INT NOT NULL,</a:t>
            </a:r>
          </a:p>
          <a:p>
            <a:r>
              <a:rPr lang="en-IN" dirty="0"/>
              <a:t>  PRIMARY KEY (`</a:t>
            </a:r>
            <a:r>
              <a:rPr lang="en-IN" dirty="0" err="1"/>
              <a:t>Faculty_Code</a:t>
            </a:r>
            <a:r>
              <a:rPr lang="en-IN" dirty="0"/>
              <a:t>`),</a:t>
            </a:r>
          </a:p>
          <a:p>
            <a:r>
              <a:rPr lang="en-IN" dirty="0" smtClean="0"/>
              <a:t>  CONSTRAINT </a:t>
            </a:r>
            <a:r>
              <a:rPr lang="en-IN" dirty="0"/>
              <a:t>`</a:t>
            </a:r>
            <a:r>
              <a:rPr lang="en-IN" dirty="0" err="1"/>
              <a:t>belongs_to</a:t>
            </a:r>
            <a:r>
              <a:rPr lang="en-IN" dirty="0"/>
              <a:t>`</a:t>
            </a:r>
          </a:p>
          <a:p>
            <a:r>
              <a:rPr lang="en-IN" dirty="0"/>
              <a:t>    FOREIGN KEY (`</a:t>
            </a:r>
            <a:r>
              <a:rPr lang="en-IN" dirty="0" err="1"/>
              <a:t>Department_Code</a:t>
            </a:r>
            <a:r>
              <a:rPr lang="en-IN" dirty="0"/>
              <a:t>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FA_System`.`Department</a:t>
            </a:r>
            <a:r>
              <a:rPr lang="en-IN" dirty="0"/>
              <a:t>` (`</a:t>
            </a:r>
            <a:r>
              <a:rPr lang="en-IN" dirty="0" err="1"/>
              <a:t>Department_Code</a:t>
            </a:r>
            <a:r>
              <a:rPr lang="en-IN" dirty="0"/>
              <a:t>`)</a:t>
            </a:r>
          </a:p>
          <a:p>
            <a:r>
              <a:rPr lang="en-IN" dirty="0"/>
              <a:t>    ON DELETE NO ACTION</a:t>
            </a:r>
          </a:p>
          <a:p>
            <a:r>
              <a:rPr lang="en-IN" dirty="0"/>
              <a:t>    ON UPDATE NO ACTION)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TABLES(2a)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7524" y="1241465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FA_System`.`Student</a:t>
            </a:r>
            <a:r>
              <a:rPr lang="en-IN" dirty="0"/>
              <a:t>` (</a:t>
            </a:r>
          </a:p>
          <a:p>
            <a:r>
              <a:rPr lang="en-IN" dirty="0"/>
              <a:t>  `Roll Number` NVARCHAR(9) NOT NULL,</a:t>
            </a:r>
          </a:p>
          <a:p>
            <a:r>
              <a:rPr lang="en-IN" dirty="0"/>
              <a:t>  `Name`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Date_of_birth</a:t>
            </a:r>
            <a:r>
              <a:rPr lang="en-IN" dirty="0"/>
              <a:t>` DATE NULL,</a:t>
            </a:r>
          </a:p>
          <a:p>
            <a:r>
              <a:rPr lang="en-IN" dirty="0"/>
              <a:t>  `Nationality`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Date_of_joining</a:t>
            </a:r>
            <a:r>
              <a:rPr lang="en-IN" dirty="0"/>
              <a:t>` DATE NOT NULL,</a:t>
            </a:r>
          </a:p>
          <a:p>
            <a:r>
              <a:rPr lang="en-IN" dirty="0"/>
              <a:t>  `Religion`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Date_of_leaving</a:t>
            </a:r>
            <a:r>
              <a:rPr lang="en-IN" dirty="0"/>
              <a:t>` DATE NULL,</a:t>
            </a:r>
          </a:p>
          <a:p>
            <a:r>
              <a:rPr lang="en-IN" dirty="0"/>
              <a:t>  `Caste` VARCHAR(5) NOT NULL,</a:t>
            </a:r>
          </a:p>
          <a:p>
            <a:r>
              <a:rPr lang="en-IN" dirty="0"/>
              <a:t>  `</a:t>
            </a:r>
            <a:r>
              <a:rPr lang="en-IN" dirty="0" err="1"/>
              <a:t>Contact_number</a:t>
            </a:r>
            <a:r>
              <a:rPr lang="en-IN" dirty="0"/>
              <a:t>` BIGINT(10) NOT NULL,</a:t>
            </a:r>
          </a:p>
          <a:p>
            <a:r>
              <a:rPr lang="en-IN" dirty="0"/>
              <a:t>  `</a:t>
            </a:r>
            <a:r>
              <a:rPr lang="en-IN" dirty="0" err="1"/>
              <a:t>Email_id</a:t>
            </a:r>
            <a:r>
              <a:rPr lang="en-IN" dirty="0"/>
              <a:t>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Permanent_Address</a:t>
            </a:r>
            <a:r>
              <a:rPr lang="en-IN" dirty="0"/>
              <a:t>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Present_Address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Name_of_Local_gaurdian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Relationship_of_local_gaurdian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Occupation_of_local_gaurdian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Contact_number_of_local_gaurdian</a:t>
            </a:r>
            <a:r>
              <a:rPr lang="en-IN" dirty="0"/>
              <a:t>` BIGINT(10) NULL,</a:t>
            </a:r>
          </a:p>
          <a:p>
            <a:r>
              <a:rPr lang="en-IN" dirty="0"/>
              <a:t>  `</a:t>
            </a:r>
            <a:r>
              <a:rPr lang="en-IN" dirty="0" err="1"/>
              <a:t>Name_of_father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Address_of_Father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Contact_number_of_father</a:t>
            </a:r>
            <a:r>
              <a:rPr lang="en-IN" dirty="0"/>
              <a:t>` BIGINT(10) NULL</a:t>
            </a:r>
            <a:r>
              <a:rPr lang="en-IN" dirty="0" smtClean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TABLES(2b)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9512" y="1340768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`</a:t>
            </a:r>
            <a:r>
              <a:rPr lang="en-IN" dirty="0" err="1"/>
              <a:t>Name_of_Mother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Contact_number_of_mother</a:t>
            </a:r>
            <a:r>
              <a:rPr lang="en-IN" dirty="0"/>
              <a:t>` BIGINT(10) NULL,</a:t>
            </a:r>
          </a:p>
          <a:p>
            <a:r>
              <a:rPr lang="en-IN" dirty="0"/>
              <a:t>  `</a:t>
            </a:r>
            <a:r>
              <a:rPr lang="en-IN" dirty="0" err="1"/>
              <a:t>Occupation_of_Parent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Faculty_Advisor_Code</a:t>
            </a:r>
            <a:r>
              <a:rPr lang="en-IN" dirty="0"/>
              <a:t>` VARCHAR(5) NOT NULL,</a:t>
            </a:r>
          </a:p>
          <a:p>
            <a:r>
              <a:rPr lang="en-IN" dirty="0"/>
              <a:t>  `</a:t>
            </a:r>
            <a:r>
              <a:rPr lang="en-IN" dirty="0" err="1"/>
              <a:t>Entry_Course</a:t>
            </a:r>
            <a:r>
              <a:rPr lang="en-IN" dirty="0"/>
              <a:t>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Entry_Period_of_Study</a:t>
            </a:r>
            <a:r>
              <a:rPr lang="en-IN" dirty="0"/>
              <a:t>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Entry_Board</a:t>
            </a:r>
            <a:r>
              <a:rPr lang="en-IN" dirty="0"/>
              <a:t>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Entry_Institution</a:t>
            </a:r>
            <a:r>
              <a:rPr lang="en-IN" dirty="0"/>
              <a:t>` VARCHAR(45) NULL COMMENT 'Name of Institution he studied +2',</a:t>
            </a:r>
          </a:p>
          <a:p>
            <a:r>
              <a:rPr lang="en-IN" dirty="0"/>
              <a:t>  `</a:t>
            </a:r>
            <a:r>
              <a:rPr lang="en-IN" dirty="0" err="1"/>
              <a:t>Entry_Marks_Secured</a:t>
            </a:r>
            <a:r>
              <a:rPr lang="en-IN" dirty="0"/>
              <a:t>` INT NOT NULL,</a:t>
            </a:r>
          </a:p>
          <a:p>
            <a:r>
              <a:rPr lang="en-IN" dirty="0"/>
              <a:t>  `</a:t>
            </a:r>
            <a:r>
              <a:rPr lang="en-IN" dirty="0" err="1"/>
              <a:t>Entry_Marks_Total</a:t>
            </a:r>
            <a:r>
              <a:rPr lang="en-IN" dirty="0"/>
              <a:t>` INT NOT NULL,</a:t>
            </a:r>
          </a:p>
          <a:p>
            <a:r>
              <a:rPr lang="en-IN" dirty="0"/>
              <a:t>  `</a:t>
            </a:r>
            <a:r>
              <a:rPr lang="en-IN" dirty="0" err="1"/>
              <a:t>Year_of_Graduation</a:t>
            </a:r>
            <a:r>
              <a:rPr lang="en-IN" dirty="0"/>
              <a:t>` YEAR NULL,</a:t>
            </a:r>
          </a:p>
          <a:p>
            <a:r>
              <a:rPr lang="en-IN" dirty="0"/>
              <a:t>  `Achievements` VARCHAR(45) NULL,</a:t>
            </a:r>
          </a:p>
          <a:p>
            <a:r>
              <a:rPr lang="en-IN" dirty="0"/>
              <a:t>  `Scholarships` VARCHAR(45) NULL,</a:t>
            </a:r>
          </a:p>
          <a:p>
            <a:r>
              <a:rPr lang="en-IN" dirty="0"/>
              <a:t>  `Conduct` VARCHAR(45) NULL,</a:t>
            </a:r>
          </a:p>
          <a:p>
            <a:r>
              <a:rPr lang="en-IN" dirty="0"/>
              <a:t>  `Project`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Project_Guide</a:t>
            </a:r>
            <a:r>
              <a:rPr lang="en-IN" dirty="0"/>
              <a:t>` VARCHAR(45) NULL,</a:t>
            </a:r>
          </a:p>
          <a:p>
            <a:r>
              <a:rPr lang="en-IN" dirty="0"/>
              <a:t>  `Internship` VARCHAR(45) NULL,</a:t>
            </a:r>
          </a:p>
          <a:p>
            <a:r>
              <a:rPr lang="en-IN" dirty="0"/>
              <a:t>  `Placement` VARCHAR(45) NULL,</a:t>
            </a:r>
          </a:p>
          <a:p>
            <a:r>
              <a:rPr lang="en-IN" dirty="0"/>
              <a:t>  `Condonation_1` VARCHAR(45) NULL,</a:t>
            </a:r>
          </a:p>
          <a:p>
            <a:r>
              <a:rPr lang="en-IN" dirty="0"/>
              <a:t>  `Condonation_2` VARCHAR(45) NULL</a:t>
            </a:r>
            <a:r>
              <a:rPr lang="en-IN" dirty="0" smtClean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TABLES(2c)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54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`Probation`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Medical_Discontinuation</a:t>
            </a:r>
            <a:r>
              <a:rPr lang="en-IN" dirty="0"/>
              <a:t>` VARCHAR(45) NULL,</a:t>
            </a:r>
          </a:p>
          <a:p>
            <a:r>
              <a:rPr lang="en-IN" dirty="0"/>
              <a:t>  `</a:t>
            </a:r>
            <a:r>
              <a:rPr lang="en-IN" dirty="0" err="1"/>
              <a:t>Department_Code</a:t>
            </a:r>
            <a:r>
              <a:rPr lang="en-IN" dirty="0"/>
              <a:t>` VARCHAR(45) NOT NULL,</a:t>
            </a:r>
          </a:p>
          <a:p>
            <a:r>
              <a:rPr lang="en-IN" dirty="0"/>
              <a:t>  PRIMARY KEY (`Roll Number`),</a:t>
            </a:r>
          </a:p>
          <a:p>
            <a:r>
              <a:rPr lang="en-IN" dirty="0"/>
              <a:t>    CONSTRAINT `under`</a:t>
            </a:r>
          </a:p>
          <a:p>
            <a:r>
              <a:rPr lang="en-IN" dirty="0"/>
              <a:t>    FOREIGN KEY (`</a:t>
            </a:r>
            <a:r>
              <a:rPr lang="en-IN" dirty="0" err="1"/>
              <a:t>Faculty_Advisor_Code</a:t>
            </a:r>
            <a:r>
              <a:rPr lang="en-IN" dirty="0"/>
              <a:t>`)</a:t>
            </a:r>
          </a:p>
          <a:p>
            <a:r>
              <a:rPr lang="en-IN" dirty="0"/>
              <a:t>    REFERENCES `FA_System`.`</a:t>
            </a:r>
            <a:r>
              <a:rPr lang="en-IN" dirty="0" err="1"/>
              <a:t>Faculty_Advisor</a:t>
            </a:r>
            <a:r>
              <a:rPr lang="en-IN" dirty="0"/>
              <a:t>` (`</a:t>
            </a:r>
            <a:r>
              <a:rPr lang="en-IN" dirty="0" err="1"/>
              <a:t>Faculty_Code</a:t>
            </a:r>
            <a:r>
              <a:rPr lang="en-IN" dirty="0"/>
              <a:t>`),</a:t>
            </a:r>
          </a:p>
          <a:p>
            <a:r>
              <a:rPr lang="en-IN" dirty="0"/>
              <a:t>   CONSTRAINT `department`</a:t>
            </a:r>
          </a:p>
          <a:p>
            <a:r>
              <a:rPr lang="en-IN" dirty="0"/>
              <a:t>    FOREIGN KEY (`</a:t>
            </a:r>
            <a:r>
              <a:rPr lang="en-IN" dirty="0" err="1"/>
              <a:t>Department_Code</a:t>
            </a:r>
            <a:r>
              <a:rPr lang="en-IN" dirty="0"/>
              <a:t>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FA_System`.`Department</a:t>
            </a:r>
            <a:r>
              <a:rPr lang="en-IN" dirty="0"/>
              <a:t>` (`</a:t>
            </a:r>
            <a:r>
              <a:rPr lang="en-IN" dirty="0" err="1"/>
              <a:t>Department_Code</a:t>
            </a:r>
            <a:r>
              <a:rPr lang="en-IN" dirty="0"/>
              <a:t>`)</a:t>
            </a:r>
          </a:p>
          <a:p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8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TABLES(3)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FA_System`.`Course</a:t>
            </a:r>
            <a:r>
              <a:rPr lang="en-IN" dirty="0"/>
              <a:t>` (</a:t>
            </a:r>
          </a:p>
          <a:p>
            <a:r>
              <a:rPr lang="en-IN" dirty="0"/>
              <a:t>  `</a:t>
            </a:r>
            <a:r>
              <a:rPr lang="en-IN" dirty="0" err="1"/>
              <a:t>Course_Code</a:t>
            </a:r>
            <a:r>
              <a:rPr lang="en-IN" dirty="0"/>
              <a:t>` VARCHAR(6) NOT NULL,</a:t>
            </a:r>
          </a:p>
          <a:p>
            <a:r>
              <a:rPr lang="en-IN" dirty="0"/>
              <a:t>  `</a:t>
            </a:r>
            <a:r>
              <a:rPr lang="en-IN" dirty="0" err="1"/>
              <a:t>Course_Name</a:t>
            </a:r>
            <a:r>
              <a:rPr lang="en-IN" dirty="0"/>
              <a:t>` VARCHAR(45) NOT NULL,</a:t>
            </a:r>
          </a:p>
          <a:p>
            <a:r>
              <a:rPr lang="en-IN" dirty="0"/>
              <a:t>  `Credits` INT NOT NULL,</a:t>
            </a:r>
          </a:p>
          <a:p>
            <a:r>
              <a:rPr lang="en-IN" dirty="0"/>
              <a:t>  PRIMARY KEY (`</a:t>
            </a:r>
            <a:r>
              <a:rPr lang="en-IN" dirty="0" err="1"/>
              <a:t>Course_Code</a:t>
            </a:r>
            <a:r>
              <a:rPr lang="en-IN" dirty="0"/>
              <a:t>`),</a:t>
            </a:r>
          </a:p>
          <a:p>
            <a:r>
              <a:rPr lang="fr-FR" dirty="0"/>
              <a:t>  </a:t>
            </a:r>
            <a:r>
              <a:rPr lang="fr-FR" dirty="0" smtClean="0"/>
              <a:t>)</a:t>
            </a:r>
            <a:endParaRPr lang="fr-FR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5872" y="344168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FA_System`.`Section</a:t>
            </a:r>
            <a:r>
              <a:rPr lang="en-IN" dirty="0"/>
              <a:t>` (</a:t>
            </a:r>
          </a:p>
          <a:p>
            <a:r>
              <a:rPr lang="en-IN" dirty="0"/>
              <a:t>  `</a:t>
            </a:r>
            <a:r>
              <a:rPr lang="en-IN" dirty="0" err="1"/>
              <a:t>Section_id</a:t>
            </a:r>
            <a:r>
              <a:rPr lang="en-IN" dirty="0"/>
              <a:t>` VARCHAR(45) GENERATED ALWAYS AS () VIRTUAL,</a:t>
            </a:r>
          </a:p>
          <a:p>
            <a:r>
              <a:rPr lang="en-IN" dirty="0"/>
              <a:t>  `</a:t>
            </a:r>
            <a:r>
              <a:rPr lang="en-IN" dirty="0" err="1"/>
              <a:t>Course_Code</a:t>
            </a:r>
            <a:r>
              <a:rPr lang="en-IN" dirty="0"/>
              <a:t>` VARCHAR(6) NOT NULL,</a:t>
            </a:r>
          </a:p>
          <a:p>
            <a:r>
              <a:rPr lang="en-IN" dirty="0"/>
              <a:t>  `Year` INT NOT NULL,</a:t>
            </a:r>
          </a:p>
          <a:p>
            <a:r>
              <a:rPr lang="en-IN" dirty="0"/>
              <a:t>  `Semester`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Faculty_Code</a:t>
            </a:r>
            <a:r>
              <a:rPr lang="en-IN" dirty="0"/>
              <a:t>` VARCHAR(45) NOT NULL,</a:t>
            </a:r>
          </a:p>
          <a:p>
            <a:r>
              <a:rPr lang="en-IN" dirty="0"/>
              <a:t>  PRIMARY KEY (`</a:t>
            </a:r>
            <a:r>
              <a:rPr lang="en-IN" dirty="0" err="1"/>
              <a:t>Section_id</a:t>
            </a:r>
            <a:r>
              <a:rPr lang="en-IN" dirty="0"/>
              <a:t>`),</a:t>
            </a:r>
          </a:p>
          <a:p>
            <a:r>
              <a:rPr lang="en-IN" dirty="0"/>
              <a:t>  CONSTRAINT `</a:t>
            </a:r>
            <a:r>
              <a:rPr lang="en-IN" dirty="0" err="1"/>
              <a:t>has_course</a:t>
            </a:r>
            <a:r>
              <a:rPr lang="en-IN" dirty="0"/>
              <a:t>`</a:t>
            </a:r>
          </a:p>
          <a:p>
            <a:r>
              <a:rPr lang="en-IN" dirty="0"/>
              <a:t>    FOREIGN KEY (`</a:t>
            </a:r>
            <a:r>
              <a:rPr lang="en-IN" dirty="0" err="1"/>
              <a:t>Course_Code</a:t>
            </a:r>
            <a:r>
              <a:rPr lang="en-IN" dirty="0"/>
              <a:t>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FA_System`.`Course</a:t>
            </a:r>
            <a:r>
              <a:rPr lang="en-IN" dirty="0"/>
              <a:t>` (`</a:t>
            </a:r>
            <a:r>
              <a:rPr lang="en-IN" dirty="0" err="1"/>
              <a:t>Course_Code</a:t>
            </a:r>
            <a:r>
              <a:rPr lang="en-IN" dirty="0"/>
              <a:t>`)</a:t>
            </a:r>
          </a:p>
          <a:p>
            <a:r>
              <a:rPr lang="en-IN" dirty="0" smtClean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1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TABLES(4)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56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`FA_System`.`</a:t>
            </a:r>
            <a:r>
              <a:rPr lang="en-IN" dirty="0" err="1">
                <a:solidFill>
                  <a:srgbClr val="00B050"/>
                </a:solidFill>
              </a:rPr>
              <a:t>Hod</a:t>
            </a:r>
            <a:r>
              <a:rPr lang="en-IN" dirty="0"/>
              <a:t>` (</a:t>
            </a:r>
          </a:p>
          <a:p>
            <a:r>
              <a:rPr lang="en-IN" dirty="0"/>
              <a:t>  `</a:t>
            </a:r>
            <a:r>
              <a:rPr lang="en-IN" dirty="0" err="1"/>
              <a:t>hod_code</a:t>
            </a:r>
            <a:r>
              <a:rPr lang="en-IN" dirty="0"/>
              <a:t>` VARCHAR(45) NOT NULL,</a:t>
            </a:r>
          </a:p>
          <a:p>
            <a:r>
              <a:rPr lang="en-IN" dirty="0"/>
              <a:t>  `Name` VARCHAR(45) NOT NULL,</a:t>
            </a:r>
          </a:p>
          <a:p>
            <a:r>
              <a:rPr lang="en-IN" dirty="0"/>
              <a:t>  `</a:t>
            </a:r>
            <a:r>
              <a:rPr lang="en-IN" dirty="0" err="1"/>
              <a:t>Department_Code</a:t>
            </a:r>
            <a:r>
              <a:rPr lang="en-IN" dirty="0"/>
              <a:t>` VARCHAR(5) NOT NULL,</a:t>
            </a:r>
          </a:p>
          <a:p>
            <a:r>
              <a:rPr lang="en-IN" dirty="0"/>
              <a:t>  PRIMARY KEY (`</a:t>
            </a:r>
            <a:r>
              <a:rPr lang="en-IN" dirty="0" err="1"/>
              <a:t>hod_code</a:t>
            </a:r>
            <a:r>
              <a:rPr lang="en-IN" dirty="0" smtClean="0"/>
              <a:t>`),</a:t>
            </a:r>
            <a:endParaRPr lang="en-IN" dirty="0"/>
          </a:p>
          <a:p>
            <a:r>
              <a:rPr lang="en-IN" dirty="0"/>
              <a:t>  CONSTRAINT `controls`</a:t>
            </a:r>
          </a:p>
          <a:p>
            <a:r>
              <a:rPr lang="en-IN" dirty="0"/>
              <a:t>    FOREIGN KEY (`</a:t>
            </a:r>
            <a:r>
              <a:rPr lang="en-IN" dirty="0" err="1"/>
              <a:t>Department_Code</a:t>
            </a:r>
            <a:r>
              <a:rPr lang="en-IN" dirty="0"/>
              <a:t>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FA_System`.`Department</a:t>
            </a:r>
            <a:r>
              <a:rPr lang="en-IN" dirty="0"/>
              <a:t>` (`</a:t>
            </a:r>
            <a:r>
              <a:rPr lang="en-IN" dirty="0" err="1"/>
              <a:t>Department_Code</a:t>
            </a:r>
            <a:r>
              <a:rPr lang="en-IN" dirty="0" smtClean="0"/>
              <a:t>`))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286131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FA_System`.`Login</a:t>
            </a:r>
            <a:r>
              <a:rPr lang="en-IN" dirty="0"/>
              <a:t>` (</a:t>
            </a:r>
          </a:p>
          <a:p>
            <a:r>
              <a:rPr lang="en-IN" dirty="0"/>
              <a:t>  `id` VARCHAR(15) NOT NULL,</a:t>
            </a:r>
          </a:p>
          <a:p>
            <a:r>
              <a:rPr lang="en-IN" dirty="0"/>
              <a:t>  `type` VARCHAR(10) NOT NULL,</a:t>
            </a:r>
          </a:p>
          <a:p>
            <a:r>
              <a:rPr lang="en-IN" dirty="0"/>
              <a:t>  `password` VARCHAR(45) NOT NULL,</a:t>
            </a:r>
          </a:p>
          <a:p>
            <a:r>
              <a:rPr lang="en-IN" dirty="0"/>
              <a:t>  PRIMARY KEY (`id`, `type`))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3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TABLES(5)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57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TABLE IF NOT EXISTS </a:t>
            </a:r>
            <a:r>
              <a:rPr lang="en-IN" dirty="0">
                <a:solidFill>
                  <a:srgbClr val="00B050"/>
                </a:solidFill>
              </a:rPr>
              <a:t>`</a:t>
            </a:r>
            <a:r>
              <a:rPr lang="en-IN" dirty="0" err="1">
                <a:solidFill>
                  <a:srgbClr val="00B050"/>
                </a:solidFill>
              </a:rPr>
              <a:t>FA_System`.`Register</a:t>
            </a:r>
            <a:r>
              <a:rPr lang="en-IN" dirty="0"/>
              <a:t>` (</a:t>
            </a:r>
          </a:p>
          <a:p>
            <a:r>
              <a:rPr lang="en-IN" dirty="0"/>
              <a:t>  `Roll Number` NVARCHAR(9) NOT NULL,</a:t>
            </a:r>
          </a:p>
          <a:p>
            <a:r>
              <a:rPr lang="en-IN" dirty="0"/>
              <a:t>  `</a:t>
            </a:r>
            <a:r>
              <a:rPr lang="en-IN" dirty="0" err="1"/>
              <a:t>Section_Section_id</a:t>
            </a:r>
            <a:r>
              <a:rPr lang="en-IN" dirty="0"/>
              <a:t>` VARCHAR(45) NOT NULL,</a:t>
            </a:r>
          </a:p>
          <a:p>
            <a:r>
              <a:rPr lang="en-IN" dirty="0"/>
              <a:t>  `Marks_T1` INT NULL DEFAULT 0,</a:t>
            </a:r>
          </a:p>
          <a:p>
            <a:r>
              <a:rPr lang="en-IN" dirty="0"/>
              <a:t>  `Marks_T2` INT NULL DEFAULT 0,</a:t>
            </a:r>
          </a:p>
          <a:p>
            <a:r>
              <a:rPr lang="en-IN" dirty="0"/>
              <a:t>  `</a:t>
            </a:r>
            <a:r>
              <a:rPr lang="en-IN" dirty="0" err="1"/>
              <a:t>Assignents</a:t>
            </a:r>
            <a:r>
              <a:rPr lang="en-IN" dirty="0"/>
              <a:t>` INT NULL DEFAULT 0,</a:t>
            </a:r>
          </a:p>
          <a:p>
            <a:r>
              <a:rPr lang="de-DE" dirty="0"/>
              <a:t>  `Quizes` INT NULL DEFAULT 0,</a:t>
            </a:r>
          </a:p>
          <a:p>
            <a:r>
              <a:rPr lang="en-IN" dirty="0"/>
              <a:t>  `Grade` CHAR(1) NULL,</a:t>
            </a:r>
          </a:p>
          <a:p>
            <a:r>
              <a:rPr lang="en-IN" dirty="0"/>
              <a:t>  `Project` INT NULL DEFAULT 0</a:t>
            </a:r>
            <a:r>
              <a:rPr lang="en-IN" dirty="0" smtClean="0"/>
              <a:t>,</a:t>
            </a:r>
            <a:endParaRPr lang="en-IN" dirty="0"/>
          </a:p>
          <a:p>
            <a:r>
              <a:rPr lang="en-IN" dirty="0"/>
              <a:t>  CONSTRAINT `enrols`</a:t>
            </a:r>
          </a:p>
          <a:p>
            <a:r>
              <a:rPr lang="en-IN" dirty="0"/>
              <a:t>    FOREIGN KEY (`Roll Number`)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FA_System`.`Student</a:t>
            </a:r>
            <a:r>
              <a:rPr lang="en-IN" dirty="0"/>
              <a:t>` (`Roll Number</a:t>
            </a:r>
            <a:r>
              <a:rPr lang="en-IN" dirty="0" smtClean="0"/>
              <a:t>`),</a:t>
            </a:r>
            <a:endParaRPr lang="en-IN" dirty="0"/>
          </a:p>
          <a:p>
            <a:r>
              <a:rPr lang="en-IN" dirty="0" smtClean="0"/>
              <a:t>CONSTRAINT </a:t>
            </a:r>
            <a:r>
              <a:rPr lang="en-IN" dirty="0"/>
              <a:t>`registers`</a:t>
            </a:r>
          </a:p>
          <a:p>
            <a:r>
              <a:rPr lang="en-IN" dirty="0"/>
              <a:t>    FOREIGN KEY (`</a:t>
            </a:r>
            <a:r>
              <a:rPr lang="en-IN" dirty="0" err="1"/>
              <a:t>Section_Section_id</a:t>
            </a:r>
            <a:r>
              <a:rPr lang="en-IN" dirty="0"/>
              <a:t>`)</a:t>
            </a:r>
          </a:p>
          <a:p>
            <a:r>
              <a:rPr lang="en-IN" dirty="0"/>
              <a:t>    REFERENCES `</a:t>
            </a:r>
            <a:r>
              <a:rPr lang="en-IN" dirty="0" err="1"/>
              <a:t>FA_System`.`Section</a:t>
            </a:r>
            <a:r>
              <a:rPr lang="en-IN" dirty="0"/>
              <a:t>` (`</a:t>
            </a:r>
            <a:r>
              <a:rPr lang="en-IN" dirty="0" err="1"/>
              <a:t>Section_id</a:t>
            </a:r>
            <a:r>
              <a:rPr lang="en-IN" dirty="0"/>
              <a:t>`)</a:t>
            </a:r>
          </a:p>
          <a:p>
            <a:r>
              <a:rPr lang="en-IN" dirty="0" smtClean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1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STUDENTS HAVING BACKLOGS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Challenges: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dirty="0" smtClean="0"/>
              <a:t>If a student fails in a course in 3</a:t>
            </a:r>
            <a:r>
              <a:rPr lang="en-IN" baseline="30000" dirty="0" smtClean="0"/>
              <a:t>rd</a:t>
            </a:r>
            <a:r>
              <a:rPr lang="en-IN" dirty="0" smtClean="0"/>
              <a:t> Semester and he clears the course again by taking the same course in 5</a:t>
            </a:r>
            <a:r>
              <a:rPr lang="en-IN" baseline="30000" dirty="0" smtClean="0"/>
              <a:t>th</a:t>
            </a:r>
            <a:r>
              <a:rPr lang="en-IN" dirty="0" smtClean="0"/>
              <a:t> Semester then name of the student should not be listed but the failure information is still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Sessions were used in the login mechanism to ensure that after a user logs out he cannot access the database by pressing the back button.</a:t>
            </a:r>
          </a:p>
          <a:p>
            <a:r>
              <a:rPr lang="en-IN" dirty="0" smtClean="0"/>
              <a:t>Passwords are stored in the database in encrypted form using ‘sha256’ function which ensures confidentiality of the users’ password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3232" cy="116205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RELATIONAL  SCHEMA</a:t>
            </a:r>
            <a:endParaRPr lang="en-IN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List of tables used: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Student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Faculty Advisor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HOD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Course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Section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Register</a:t>
            </a:r>
          </a:p>
          <a:p>
            <a:r>
              <a:rPr lang="en-IN" sz="1800" dirty="0" smtClean="0"/>
              <a:t>In addition to those mentioned above the following tables are also used: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6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71" y="1341438"/>
            <a:ext cx="3868708" cy="4784725"/>
          </a:xfrm>
        </p:spPr>
      </p:pic>
    </p:spTree>
    <p:extLst>
      <p:ext uri="{BB962C8B-B14F-4D97-AF65-F5344CB8AC3E}">
        <p14:creationId xmlns:p14="http://schemas.microsoft.com/office/powerpoint/2010/main" val="314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br>
              <a:rPr lang="en-IN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IN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60</a:t>
            </a:fld>
            <a:endParaRPr lang="en-IN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722313" y="3461966"/>
            <a:ext cx="777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NORMALIZATION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Wondering why we need an additional table for Course? (i.e., Why can’t we embed Course information into Section table itself?)</a:t>
            </a:r>
          </a:p>
          <a:p>
            <a:r>
              <a:rPr lang="en-IN" dirty="0" smtClean="0"/>
              <a:t>Well, The answer turns out to be </a:t>
            </a:r>
            <a:r>
              <a:rPr lang="en-IN" dirty="0" smtClean="0">
                <a:solidFill>
                  <a:srgbClr val="00B050"/>
                </a:solidFill>
              </a:rPr>
              <a:t>Normalization</a:t>
            </a:r>
            <a:endParaRPr lang="en-IN" dirty="0" smtClean="0"/>
          </a:p>
          <a:p>
            <a:r>
              <a:rPr lang="en-IN" dirty="0" smtClean="0"/>
              <a:t>Which Normal form our </a:t>
            </a:r>
            <a:r>
              <a:rPr lang="en-IN" dirty="0"/>
              <a:t>R</a:t>
            </a:r>
            <a:r>
              <a:rPr lang="en-IN" dirty="0" smtClean="0"/>
              <a:t>elational Schema is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NORMALIZATION(2)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1NF?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Yes, </a:t>
            </a:r>
            <a:r>
              <a:rPr lang="en-IN" dirty="0" smtClean="0"/>
              <a:t>By definition, It doesn’t have any composite attributes or nested relations.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2NF?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Yes, </a:t>
            </a:r>
            <a:r>
              <a:rPr lang="en-IN" dirty="0" smtClean="0"/>
              <a:t>All our relations except ‘Registers’ and ‘Section’ consists of a single attribute in primary key and in the above two relations all other attributes fully depend on the primary key.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NORMALIZATION(3)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3NF?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Yes,</a:t>
            </a:r>
            <a:r>
              <a:rPr lang="en-IN" dirty="0" smtClean="0"/>
              <a:t> Our design is in 3NF since there are no transitive dependencies.</a:t>
            </a:r>
          </a:p>
          <a:p>
            <a:r>
              <a:rPr lang="en-IN" dirty="0" smtClean="0"/>
              <a:t>Note: If we had combined ‘Section’ and ‘Course’ tables as a single table that schema would not have been in 3NF.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EBC1-CFF6-46FC-AC8D-955097D1C5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2050</Words>
  <Application>Microsoft Office PowerPoint</Application>
  <PresentationFormat>On-screen Show (4:3)</PresentationFormat>
  <Paragraphs>312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FACULTY ADVISORY SYSTEM OF NITC</vt:lpstr>
      <vt:lpstr>INTRODUCTION</vt:lpstr>
      <vt:lpstr>DESCRIPTION</vt:lpstr>
      <vt:lpstr>ARCHITECTURAL DESIGN</vt:lpstr>
      <vt:lpstr>ER DIAGRAM</vt:lpstr>
      <vt:lpstr>RELATIONAL  SCHEMA</vt:lpstr>
      <vt:lpstr>NORMALIZATION</vt:lpstr>
      <vt:lpstr>NORMALIZATION(2)</vt:lpstr>
      <vt:lpstr>NORMALIZATION(3)</vt:lpstr>
      <vt:lpstr>NORMALIZATION(3)</vt:lpstr>
      <vt:lpstr>LOGIN</vt:lpstr>
      <vt:lpstr>FORGOT PASSWORD</vt:lpstr>
      <vt:lpstr>FORGOT PASSWORD(2)</vt:lpstr>
      <vt:lpstr>WHO IS ADMIN?</vt:lpstr>
      <vt:lpstr>WHAT IS A SECTION</vt:lpstr>
      <vt:lpstr>ADMIN HOME</vt:lpstr>
      <vt:lpstr>ADD USER</vt:lpstr>
      <vt:lpstr>DELETE USER</vt:lpstr>
      <vt:lpstr>ADD COURSE</vt:lpstr>
      <vt:lpstr>ASSUMPTION</vt:lpstr>
      <vt:lpstr>ADD SECTION</vt:lpstr>
      <vt:lpstr>STUDENT</vt:lpstr>
      <vt:lpstr>STUDENT HOME</vt:lpstr>
      <vt:lpstr>STUDENT PERSONAL DETAILS</vt:lpstr>
      <vt:lpstr>STUDENT PERSONAL DETAILS(2)</vt:lpstr>
      <vt:lpstr>EDIT PERSONAL DETAILS</vt:lpstr>
      <vt:lpstr>COURSE REGISTRATION</vt:lpstr>
      <vt:lpstr>GRADE CARD</vt:lpstr>
      <vt:lpstr>EDIT GRADES(MARKS)</vt:lpstr>
      <vt:lpstr>READ MESSAGES</vt:lpstr>
      <vt:lpstr>FACULTY ADVISOR</vt:lpstr>
      <vt:lpstr>FACULTY ADVISOR HOME</vt:lpstr>
      <vt:lpstr>FA-STUDENT DETAILS</vt:lpstr>
      <vt:lpstr>FA-STUDENT DETAILS(2)</vt:lpstr>
      <vt:lpstr>FA-STUDENT DETAILS(3)</vt:lpstr>
      <vt:lpstr>FA-STUDENT GRADES</vt:lpstr>
      <vt:lpstr>FA-STUDENT GRADES(2)</vt:lpstr>
      <vt:lpstr>FA-STUDENT GRADES(3)</vt:lpstr>
      <vt:lpstr>GET LIST OF STUDENTS</vt:lpstr>
      <vt:lpstr>LIST OF STUDENTS FROM A SPECIFIED LOCATION</vt:lpstr>
      <vt:lpstr>LIST OF STUDENTS FROM KERALA</vt:lpstr>
      <vt:lpstr>STUDENTS WITH ‘R’ GRADES</vt:lpstr>
      <vt:lpstr>CGPA FILTER</vt:lpstr>
      <vt:lpstr>LIST OF STUDENTS BETWEEN CGPA 7 AND 8</vt:lpstr>
      <vt:lpstr>STUDENTS HAVING BACKLOGS</vt:lpstr>
      <vt:lpstr>LIST OF STUDENTS HAVING BACKLOGS IN ANY OF THEIR SEMESTERS</vt:lpstr>
      <vt:lpstr>SEND MESSAGES</vt:lpstr>
      <vt:lpstr>HOD</vt:lpstr>
      <vt:lpstr>IMPLEMENTATION DETAILS</vt:lpstr>
      <vt:lpstr>CREATE SCHEMA</vt:lpstr>
      <vt:lpstr>CREATE TABLES</vt:lpstr>
      <vt:lpstr>CREATE TABLES(2a)</vt:lpstr>
      <vt:lpstr>CREATE TABLES(2b)</vt:lpstr>
      <vt:lpstr>CREATE TABLES(2c)</vt:lpstr>
      <vt:lpstr>CREATE TABLES(3)</vt:lpstr>
      <vt:lpstr>CREATE TABLES(4)</vt:lpstr>
      <vt:lpstr>CREATE TABLES(5)</vt:lpstr>
      <vt:lpstr>STUDENTS HAVING BACKLOGS</vt:lpstr>
      <vt:lpstr>SECURITY</vt:lpstr>
      <vt:lpstr>THANK YOU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ADVISORY SYSTEM OF NITC</dc:title>
  <dc:creator>Rohith</dc:creator>
  <cp:lastModifiedBy>Rohith</cp:lastModifiedBy>
  <cp:revision>27</cp:revision>
  <dcterms:created xsi:type="dcterms:W3CDTF">2017-10-31T18:44:59Z</dcterms:created>
  <dcterms:modified xsi:type="dcterms:W3CDTF">2017-11-01T09:22:44Z</dcterms:modified>
</cp:coreProperties>
</file>