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9" r:id="rId4"/>
    <p:sldId id="258" r:id="rId5"/>
    <p:sldId id="260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99D69-6AD1-472D-AD51-D14E55FEF391}" v="1014" dt="2021-09-15T14:02:05.545"/>
    <p1510:client id="{6F2B243C-41B0-4CFA-86B1-892323CC56AA}" v="2247" dt="2021-09-15T17:18:31.901"/>
    <p1510:client id="{AB296038-64D8-4090-BBDA-5826D474E422}" v="791" dt="2021-09-19T13:25:21.590"/>
    <p1510:client id="{C3138D23-B629-4ECC-A775-DA1BC5E5D54C}" v="340" dt="2021-09-16T01:17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3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January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January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6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1F4D251-B7D8-402D-950A-F9D15396E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2118" y="3362045"/>
            <a:ext cx="5015638" cy="10027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e Hand Extrablack"/>
                <a:ea typeface="Verdana"/>
                <a:cs typeface="TH SarabunPSK"/>
              </a:rPr>
              <a:t>SWIGGY DATA ANALYSIS</a:t>
            </a:r>
          </a:p>
        </p:txBody>
      </p:sp>
      <p:pic>
        <p:nvPicPr>
          <p:cNvPr id="16" name="Picture 3" descr="Low poly orange background">
            <a:extLst>
              <a:ext uri="{FF2B5EF4-FFF2-40B4-BE49-F238E27FC236}">
                <a16:creationId xmlns:a16="http://schemas.microsoft.com/office/drawing/2014/main" id="{6B895B60-729A-4730-861A-26C3F3712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17" r="23935" b="-2"/>
          <a:stretch/>
        </p:blipFill>
        <p:spPr>
          <a:xfrm>
            <a:off x="1" y="10"/>
            <a:ext cx="5662934" cy="6857990"/>
          </a:xfrm>
          <a:custGeom>
            <a:avLst/>
            <a:gdLst/>
            <a:ahLst/>
            <a:cxnLst/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472355" y="1021447"/>
                  <a:pt x="4263593" y="1948936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 10">
            <a:extLst>
              <a:ext uri="{FF2B5EF4-FFF2-40B4-BE49-F238E27FC236}">
                <a16:creationId xmlns:a16="http://schemas.microsoft.com/office/drawing/2014/main" id="{E67870A8-BE17-461C-AD58-035AD7FA02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8" descr="Logo&#10;&#10;Description automatically generated">
            <a:extLst>
              <a:ext uri="{FF2B5EF4-FFF2-40B4-BE49-F238E27FC236}">
                <a16:creationId xmlns:a16="http://schemas.microsoft.com/office/drawing/2014/main" id="{3B4A3DCE-EF34-40BD-9BD2-FE8549E6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66" y="-672698"/>
            <a:ext cx="4536141" cy="45361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20817D-0E34-4FE6-AF5B-189F6C5649F3}"/>
              </a:ext>
            </a:extLst>
          </p:cNvPr>
          <p:cNvSpPr txBox="1"/>
          <p:nvPr/>
        </p:nvSpPr>
        <p:spPr>
          <a:xfrm>
            <a:off x="8657665" y="5441576"/>
            <a:ext cx="276561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Gill Sans MT"/>
              </a:rPr>
              <a:t>SUBMITTED BY:</a:t>
            </a:r>
          </a:p>
          <a:p>
            <a:r>
              <a:rPr lang="en-US" dirty="0"/>
              <a:t>    </a:t>
            </a:r>
          </a:p>
          <a:p>
            <a:r>
              <a:rPr lang="en-US" dirty="0" smtClean="0"/>
              <a:t>Manjunath Raikar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303680" y="5844127"/>
            <a:ext cx="11584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400" dirty="0"/>
              <a:t>Only North Indian </a:t>
            </a:r>
            <a:r>
              <a:rPr lang="en-GB" sz="2400" dirty="0" err="1"/>
              <a:t>Cusine</a:t>
            </a:r>
            <a:r>
              <a:rPr lang="en-GB" sz="2400" dirty="0"/>
              <a:t> is mostly available in 12+ </a:t>
            </a:r>
            <a:r>
              <a:rPr lang="en-GB" sz="2400" dirty="0" smtClean="0"/>
              <a:t>shops in </a:t>
            </a:r>
            <a:r>
              <a:rPr lang="en-GB" sz="2400" dirty="0" err="1" smtClean="0"/>
              <a:t>Banglore</a:t>
            </a:r>
            <a:r>
              <a:rPr lang="en-GB" sz="2400" dirty="0" smtClean="0"/>
              <a:t> and second top cuisine is Desserts and third is Chinses cuisine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4" y="557388"/>
            <a:ext cx="7574507" cy="49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74776" y="5072896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Final Dashboard</a:t>
            </a:r>
            <a:endParaRPr lang="en-US" sz="2200" b="1" dirty="0">
              <a:latin typeface="Century Gothic"/>
            </a:endParaRPr>
          </a:p>
          <a:p>
            <a:pPr lvl="1"/>
            <a:endParaRPr lang="en-US" sz="2200" b="1" dirty="0">
              <a:latin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8" y="170410"/>
            <a:ext cx="8633527" cy="47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204716" y="429740"/>
            <a:ext cx="124124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latin typeface="Century Gothic"/>
              </a:rPr>
              <a:t>Conclusion:</a:t>
            </a:r>
          </a:p>
          <a:p>
            <a:pPr marL="342900" indent="-342900">
              <a:buFont typeface="Wingdings"/>
              <a:buChar char="v"/>
            </a:pPr>
            <a:endParaRPr lang="en-US" sz="2200" b="1" dirty="0">
              <a:latin typeface="Century Gothic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rot="10800000" flipV="1">
            <a:off x="518615" y="1390176"/>
            <a:ext cx="11000096" cy="2677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Koramangala area has more number of shops with a total of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61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'BTM' location is 2nd with 33 shops, followed by 'HSR' with 15 shops.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Khichdi Experiment shop has highest rating of 4.8 and has a best price of 200 Rupees , it is located in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ratings, top 10 shops are located in BTM,HSR &amp; Koramangala.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North Indian Cuisine is mostly available in 12+ shops </a:t>
            </a:r>
          </a:p>
        </p:txBody>
      </p:sp>
    </p:spTree>
    <p:extLst>
      <p:ext uri="{BB962C8B-B14F-4D97-AF65-F5344CB8AC3E}">
        <p14:creationId xmlns:p14="http://schemas.microsoft.com/office/powerpoint/2010/main" val="242080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4311" y="3216150"/>
            <a:ext cx="9158150" cy="1698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9277" y="-648726"/>
            <a:ext cx="1248214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KORAMANGALA location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Khicidi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Experiment' is the shop with best rating of 4.8 and price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two is 200 Rupees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Sweets' shop has less price of 150 Rupees,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'Taco Bell' has a highest price of 00 rupees with a rating of 4.3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823" y="1591271"/>
            <a:ext cx="1208121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BTM 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'Chinese Bae' is the shop with highest price of 450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upees and its rating is 4.5.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'Tandoori Merchant' shop has less price of 100 Rupees, with a rating of 4.2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'99 VARIETY DOSA AND PAV BHAJI-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Malli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Mane Food' &amp; 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Svadu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Pure Ghee Sweet' has a price of 200 rupees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0823" y="3224669"/>
            <a:ext cx="1176117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HSR location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'Mumbai Tiffin' &amp; 'AI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Daaz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have best rating of 4.4 and price is around 400 Rupees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Udipi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Grand' has least price of around 150 Rupees, with best rating of 4.3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Dindigul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Thalapakatti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Biriyani' shop has high price, with a rating of 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4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F2632-4991-4849-A9F4-235E87CB505B}"/>
              </a:ext>
            </a:extLst>
          </p:cNvPr>
          <p:cNvSpPr txBox="1"/>
          <p:nvPr/>
        </p:nvSpPr>
        <p:spPr>
          <a:xfrm>
            <a:off x="4581806" y="174159"/>
            <a:ext cx="6900137" cy="821110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</a:pPr>
            <a:r>
              <a:rPr lang="en-US" sz="4000" b="1" spc="20" dirty="0">
                <a:solidFill>
                  <a:srgbClr val="FFFF00"/>
                </a:solidFill>
                <a:latin typeface="Century Gothic"/>
              </a:rPr>
              <a:t>Q &amp; A</a:t>
            </a:r>
            <a:endParaRPr lang="en-US" sz="4000" b="1">
              <a:solidFill>
                <a:srgbClr val="FFFF00"/>
              </a:solidFill>
              <a:latin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022FD-7F22-4788-A8AC-5FE6C40A09B2}"/>
              </a:ext>
            </a:extLst>
          </p:cNvPr>
          <p:cNvSpPr txBox="1"/>
          <p:nvPr/>
        </p:nvSpPr>
        <p:spPr>
          <a:xfrm>
            <a:off x="208561" y="1174334"/>
            <a:ext cx="1220165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What's the Source of the Data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Collected from Given Data Set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FFFF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Which tools you are used in this entire project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 –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How did you deploy the report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 - The report was deployed in my </a:t>
            </a:r>
            <a:r>
              <a:rPr lang="en-US" sz="2200" b="1" dirty="0" smtClean="0">
                <a:latin typeface="Century Gothic"/>
                <a:ea typeface="+mn-lt"/>
                <a:cs typeface="+mn-lt"/>
              </a:rPr>
              <a:t>Power BI </a:t>
            </a:r>
            <a:r>
              <a:rPr lang="en-US" sz="2200" b="1" dirty="0">
                <a:latin typeface="Century Gothic"/>
                <a:ea typeface="+mn-lt"/>
                <a:cs typeface="+mn-lt"/>
              </a:rPr>
              <a:t>Public Server</a:t>
            </a: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What was the type of Data</a:t>
            </a:r>
            <a:r>
              <a:rPr lang="en-US" sz="2200" b="1" dirty="0">
                <a:latin typeface="Century Gothic"/>
              </a:rPr>
              <a:t> - Numerical and Categorical Values</a:t>
            </a: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pPr marL="285750" indent="-285750">
              <a:buFont typeface="Wingdings"/>
              <a:buChar char="v"/>
            </a:pPr>
            <a:endParaRPr lang="en-US" sz="2200" b="1" dirty="0">
              <a:latin typeface="Century Gothic"/>
            </a:endParaRPr>
          </a:p>
          <a:p>
            <a:endParaRPr lang="en-US" sz="22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020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ABC58-8485-4105-967B-792FA25A7E98}"/>
              </a:ext>
            </a:extLst>
          </p:cNvPr>
          <p:cNvSpPr txBox="1"/>
          <p:nvPr/>
        </p:nvSpPr>
        <p:spPr>
          <a:xfrm>
            <a:off x="1213059" y="1213059"/>
            <a:ext cx="6911974" cy="2803071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600" spc="-100" dirty="0">
                <a:solidFill>
                  <a:srgbClr val="FFFFFF"/>
                </a:solidFill>
                <a:latin typeface="The Hand Extrablack"/>
                <a:ea typeface="+mn-lt"/>
                <a:cs typeface="+mn-lt"/>
              </a:rPr>
              <a:t>THANK YOU</a:t>
            </a:r>
            <a:endParaRPr lang="en-US" dirty="0">
              <a:latin typeface="The Hand Extrablack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677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870437"/>
            <a:ext cx="8220808" cy="5908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63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3" cy="147732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Trebuchet MS"/>
              </a:rPr>
              <a:t>ETL OPERATIONS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F7C4C-4C05-4BDD-85DD-1C85026C79A5}"/>
              </a:ext>
            </a:extLst>
          </p:cNvPr>
          <p:cNvSpPr txBox="1"/>
          <p:nvPr/>
        </p:nvSpPr>
        <p:spPr>
          <a:xfrm>
            <a:off x="309283" y="1777253"/>
            <a:ext cx="11948753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Cleaning poorly formatted columns from the extracted raw data.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Skipping rows with Nan values.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Removing duplicated rows.</a:t>
            </a:r>
          </a:p>
          <a:p>
            <a:pPr marL="285750" indent="-285750">
              <a:buFont typeface="Wingdings"/>
              <a:buChar char="v"/>
            </a:pPr>
            <a:endParaRPr lang="en-US" sz="2600" b="1" dirty="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600" b="1" dirty="0">
                <a:latin typeface="Century Gothic"/>
                <a:ea typeface="+mn-lt"/>
                <a:cs typeface="+mn-lt"/>
              </a:rPr>
              <a:t>  Changing the data types for necessary columns.</a:t>
            </a:r>
            <a:endParaRPr lang="en-US" sz="2600" b="1" dirty="0">
              <a:latin typeface="Century Gothic"/>
            </a:endParaRPr>
          </a:p>
          <a:p>
            <a:pPr algn="l"/>
            <a:endParaRPr lang="en-US" sz="26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76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FC4E9-905A-459B-9FDE-395F4179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500" b="1" spc="-100" dirty="0">
                <a:solidFill>
                  <a:srgbClr val="FFFF00"/>
                </a:solidFill>
                <a:latin typeface="Trebuchet MS"/>
              </a:rPr>
              <a:t>INSIGHTS</a:t>
            </a:r>
            <a:endParaRPr lang="en-US" sz="6500" spc="-100">
              <a:solidFill>
                <a:srgbClr val="FFFF00"/>
              </a:solidFill>
              <a:latin typeface="Trebuchet M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AE2A12-140C-4527-B721-72C1DD3FC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43FC7-6A19-4DF3-8506-485B555007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689040-6301-4CD3-A20F-EA809EAD5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0344100 w 12192000"/>
              <a:gd name="connsiteY1" fmla="*/ 0 h 6858000"/>
              <a:gd name="connsiteX2" fmla="*/ 10628041 w 12192000"/>
              <a:gd name="connsiteY2" fmla="*/ 181981 h 6858000"/>
              <a:gd name="connsiteX3" fmla="*/ 10890786 w 12192000"/>
              <a:gd name="connsiteY3" fmla="*/ 404196 h 6858000"/>
              <a:gd name="connsiteX4" fmla="*/ 12140703 w 12192000"/>
              <a:gd name="connsiteY4" fmla="*/ 2501275 h 6858000"/>
              <a:gd name="connsiteX5" fmla="*/ 12192000 w 12192000"/>
              <a:gd name="connsiteY5" fmla="*/ 2695497 h 6858000"/>
              <a:gd name="connsiteX6" fmla="*/ 12192000 w 12192000"/>
              <a:gd name="connsiteY6" fmla="*/ 5699618 h 6858000"/>
              <a:gd name="connsiteX7" fmla="*/ 12152883 w 12192000"/>
              <a:gd name="connsiteY7" fmla="*/ 5839731 h 6858000"/>
              <a:gd name="connsiteX8" fmla="*/ 11693517 w 12192000"/>
              <a:gd name="connsiteY8" fmla="*/ 6719283 h 6858000"/>
              <a:gd name="connsiteX9" fmla="*/ 11571478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344100" y="0"/>
                </a:lnTo>
                <a:lnTo>
                  <a:pt x="10628041" y="181981"/>
                </a:lnTo>
                <a:cubicBezTo>
                  <a:pt x="10728383" y="255277"/>
                  <a:pt x="10816544" y="329736"/>
                  <a:pt x="10890786" y="404196"/>
                </a:cubicBezTo>
                <a:cubicBezTo>
                  <a:pt x="11447593" y="962641"/>
                  <a:pt x="11888399" y="1637430"/>
                  <a:pt x="12140703" y="2501275"/>
                </a:cubicBezTo>
                <a:lnTo>
                  <a:pt x="12192000" y="2695497"/>
                </a:lnTo>
                <a:lnTo>
                  <a:pt x="12192000" y="5699618"/>
                </a:lnTo>
                <a:lnTo>
                  <a:pt x="12152883" y="5839731"/>
                </a:lnTo>
                <a:cubicBezTo>
                  <a:pt x="12041522" y="6174798"/>
                  <a:pt x="11888399" y="6467982"/>
                  <a:pt x="11693517" y="6719283"/>
                </a:cubicBezTo>
                <a:lnTo>
                  <a:pt x="115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400-2CCB-4E3F-B241-5855E8981FA3}"/>
              </a:ext>
            </a:extLst>
          </p:cNvPr>
          <p:cNvSpPr txBox="1"/>
          <p:nvPr/>
        </p:nvSpPr>
        <p:spPr>
          <a:xfrm>
            <a:off x="1698814" y="5161429"/>
            <a:ext cx="115846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Century Gothic"/>
              </a:rPr>
              <a:t>Locations with more number of shops are: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0C3A5-DA8B-416A-BCD4-F567924BB374}"/>
              </a:ext>
            </a:extLst>
          </p:cNvPr>
          <p:cNvSpPr txBox="1"/>
          <p:nvPr/>
        </p:nvSpPr>
        <p:spPr>
          <a:xfrm>
            <a:off x="1984561" y="5581650"/>
            <a:ext cx="404308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 - 63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BTM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- 33</a:t>
            </a:r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HSR </a:t>
            </a:r>
            <a:r>
              <a:rPr lang="en-US" sz="2200" b="1" dirty="0">
                <a:solidFill>
                  <a:schemeClr val="tx2"/>
                </a:solidFill>
                <a:latin typeface="Century Gothic"/>
              </a:rPr>
              <a:t>- </a:t>
            </a:r>
            <a:r>
              <a:rPr lang="en-US" sz="2200" b="1" dirty="0" smtClean="0">
                <a:solidFill>
                  <a:schemeClr val="tx2"/>
                </a:solidFill>
                <a:latin typeface="Century Gothic"/>
              </a:rPr>
              <a:t>15</a:t>
            </a:r>
            <a:endParaRPr lang="en-US" sz="2200" b="1" dirty="0">
              <a:solidFill>
                <a:schemeClr val="tx2"/>
              </a:solidFill>
              <a:latin typeface="Century Goth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81" y="594360"/>
            <a:ext cx="8024931" cy="43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Koramangala </a:t>
            </a:r>
            <a:r>
              <a:rPr lang="en-US" sz="2200" b="1" dirty="0">
                <a:latin typeface="Century Gothic"/>
              </a:rPr>
              <a:t>location has more </a:t>
            </a:r>
            <a:r>
              <a:rPr lang="en-US" sz="2200" b="1" dirty="0" err="1">
                <a:latin typeface="Century Gothic"/>
              </a:rPr>
              <a:t>i.e</a:t>
            </a:r>
            <a:r>
              <a:rPr lang="en-US" sz="2200" b="1" dirty="0">
                <a:latin typeface="Century Gothic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53.39 % </a:t>
            </a:r>
            <a:r>
              <a:rPr lang="en-US" sz="2200" b="1" dirty="0">
                <a:latin typeface="Century Gothic"/>
              </a:rPr>
              <a:t>of availability of hotels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79" y="382137"/>
            <a:ext cx="8876306" cy="47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914402" y="5455023"/>
            <a:ext cx="115846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Khichdi Experiment</a:t>
            </a:r>
            <a:r>
              <a:rPr lang="en-US" sz="2200" b="1" dirty="0">
                <a:latin typeface="Century Gothic"/>
              </a:rPr>
              <a:t> has highest rating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4.8 </a:t>
            </a:r>
            <a:r>
              <a:rPr lang="en-US" sz="2200" b="1" dirty="0">
                <a:latin typeface="Century Gothic"/>
              </a:rPr>
              <a:t>with a Price of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100/-</a:t>
            </a:r>
            <a:r>
              <a:rPr lang="en-US" sz="2200" b="1" dirty="0">
                <a:latin typeface="Century Gothic"/>
              </a:rPr>
              <a:t> per item.</a:t>
            </a:r>
          </a:p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Corner House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and 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Natural Ice Cream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 are the shops with 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4.6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 rating, with the prices of 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125/- </a:t>
            </a:r>
            <a:r>
              <a:rPr lang="en-US" sz="2200" b="1" dirty="0">
                <a:solidFill>
                  <a:srgbClr val="FFFFFF"/>
                </a:solidFill>
                <a:latin typeface="Century Gothic"/>
              </a:rPr>
              <a:t>and </a:t>
            </a:r>
            <a:r>
              <a:rPr lang="en-US" sz="2200" b="1" dirty="0">
                <a:solidFill>
                  <a:srgbClr val="92D050"/>
                </a:solidFill>
                <a:latin typeface="Century Gothic"/>
              </a:rPr>
              <a:t>75/-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Font typeface="Wingdings"/>
              <a:buChar char="v"/>
            </a:pP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4" y="386861"/>
            <a:ext cx="8159261" cy="46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491319" y="4872252"/>
            <a:ext cx="123564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In Bangalore  there are 114 Nos of Hotel,8 Nos of locations and 55 Nos of Areas</a:t>
            </a:r>
            <a:endParaRPr lang="en-US" sz="2200" b="1" dirty="0">
              <a:solidFill>
                <a:srgbClr val="FF0000"/>
              </a:solidFill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34" y="1774209"/>
            <a:ext cx="8149468" cy="22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5" y="5308980"/>
            <a:ext cx="122430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China  hotel </a:t>
            </a:r>
            <a:r>
              <a:rPr lang="en-US" sz="2200" b="1" dirty="0" smtClean="0">
                <a:latin typeface="Century Gothic"/>
              </a:rPr>
              <a:t>has highest price of </a:t>
            </a:r>
            <a:r>
              <a:rPr lang="en-US" sz="2200" b="1" dirty="0" smtClean="0">
                <a:solidFill>
                  <a:srgbClr val="FF0000"/>
                </a:solidFill>
                <a:latin typeface="Century Gothic"/>
              </a:rPr>
              <a:t>527/- </a:t>
            </a:r>
            <a:r>
              <a:rPr lang="en-US" sz="2200" b="1" dirty="0" smtClean="0">
                <a:latin typeface="Century Gothic"/>
              </a:rPr>
              <a:t>among all the hotels in Bangalore</a:t>
            </a:r>
            <a:endParaRPr lang="en-US" sz="2200" b="1" dirty="0">
              <a:latin typeface="Century Goth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265295"/>
            <a:ext cx="6441743" cy="4943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A02BB7-5DF6-44E0-8138-BE59A6F5FB55}"/>
              </a:ext>
            </a:extLst>
          </p:cNvPr>
          <p:cNvSpPr txBox="1"/>
          <p:nvPr/>
        </p:nvSpPr>
        <p:spPr>
          <a:xfrm>
            <a:off x="518614" y="5840423"/>
            <a:ext cx="11369705" cy="7731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99 Variety </a:t>
            </a:r>
            <a:r>
              <a:rPr lang="en-US" sz="2200" b="1" dirty="0" err="1" smtClean="0">
                <a:solidFill>
                  <a:srgbClr val="00B0F0"/>
                </a:solidFill>
                <a:latin typeface="Century Gothic"/>
              </a:rPr>
              <a:t>Dosa</a:t>
            </a:r>
            <a:r>
              <a:rPr lang="en-US" sz="2200" b="1" dirty="0" smtClean="0">
                <a:solidFill>
                  <a:srgbClr val="00B0F0"/>
                </a:solidFill>
                <a:latin typeface="Century Gothic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Century Gothic"/>
              </a:rPr>
              <a:t>&amp; Tandoori Merchant hotels </a:t>
            </a:r>
            <a:r>
              <a:rPr lang="en-US" sz="2200" b="1" dirty="0">
                <a:latin typeface="Century Gothic"/>
              </a:rPr>
              <a:t>has least price of </a:t>
            </a:r>
            <a:r>
              <a:rPr lang="en-US" sz="2200" b="1" dirty="0">
                <a:solidFill>
                  <a:srgbClr val="FF0000"/>
                </a:solidFill>
                <a:latin typeface="Century Gothic"/>
              </a:rPr>
              <a:t>50/- </a:t>
            </a:r>
            <a:r>
              <a:rPr lang="en-US" sz="2200" b="1" dirty="0">
                <a:latin typeface="Century Gothic"/>
              </a:rPr>
              <a:t>among all the hotels in Bangalore</a:t>
            </a:r>
          </a:p>
        </p:txBody>
      </p:sp>
    </p:spTree>
    <p:extLst>
      <p:ext uri="{BB962C8B-B14F-4D97-AF65-F5344CB8AC3E}">
        <p14:creationId xmlns:p14="http://schemas.microsoft.com/office/powerpoint/2010/main" val="252715446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524"/>
      </a:dk2>
      <a:lt2>
        <a:srgbClr val="E2E8E3"/>
      </a:lt2>
      <a:accent1>
        <a:srgbClr val="E729C4"/>
      </a:accent1>
      <a:accent2>
        <a:srgbClr val="D51763"/>
      </a:accent2>
      <a:accent3>
        <a:srgbClr val="E72C29"/>
      </a:accent3>
      <a:accent4>
        <a:srgbClr val="D56A17"/>
      </a:accent4>
      <a:accent5>
        <a:srgbClr val="B9A221"/>
      </a:accent5>
      <a:accent6>
        <a:srgbClr val="88B213"/>
      </a:accent6>
      <a:hlink>
        <a:srgbClr val="319544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534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Century Gothic</vt:lpstr>
      <vt:lpstr>Gill Sans MT</vt:lpstr>
      <vt:lpstr>Sagona Book</vt:lpstr>
      <vt:lpstr>TH SarabunPSK</vt:lpstr>
      <vt:lpstr>The Hand Extrablack</vt:lpstr>
      <vt:lpstr>Trebuchet MS</vt:lpstr>
      <vt:lpstr>Verdana</vt:lpstr>
      <vt:lpstr>Wingdings</vt:lpstr>
      <vt:lpstr>BlobVTI</vt:lpstr>
      <vt:lpstr>SWIGGY DATA ANALYSIS</vt:lpstr>
      <vt:lpstr>ARCHITECTURE</vt:lpstr>
      <vt:lpstr>ETL OPERATIONS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DATA ANALYSIS</dc:title>
  <dc:creator>Manjunath Raikar</dc:creator>
  <cp:lastModifiedBy>918767161149</cp:lastModifiedBy>
  <cp:revision>190</cp:revision>
  <dcterms:created xsi:type="dcterms:W3CDTF">2021-09-15T13:14:11Z</dcterms:created>
  <dcterms:modified xsi:type="dcterms:W3CDTF">2022-01-27T09:03:16Z</dcterms:modified>
</cp:coreProperties>
</file>