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4" r:id="rId8"/>
    <p:sldId id="265" r:id="rId9"/>
    <p:sldId id="266" r:id="rId10"/>
    <p:sldId id="262" r:id="rId11"/>
    <p:sldId id="263" r:id="rId12"/>
    <p:sldId id="267" r:id="rId13"/>
    <p:sldId id="268" r:id="rId14"/>
    <p:sldId id="269" r:id="rId15"/>
    <p:sldId id="270" r:id="rId16"/>
    <p:sldId id="271" r:id="rId17"/>
    <p:sldId id="273" r:id="rId18"/>
    <p:sldId id="272"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9" d="100"/>
          <a:sy n="79" d="100"/>
        </p:scale>
        <p:origin x="85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D16D0B-F854-420E-85F4-C1CF601189A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1F08D76-1061-FF76-A245-27C91E26B28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F709781-3D3B-98D6-EBF9-80B2B568CC27}"/>
              </a:ext>
            </a:extLst>
          </p:cNvPr>
          <p:cNvSpPr>
            <a:spLocks noGrp="1"/>
          </p:cNvSpPr>
          <p:nvPr>
            <p:ph type="dt" sz="half" idx="10"/>
          </p:nvPr>
        </p:nvSpPr>
        <p:spPr/>
        <p:txBody>
          <a:bodyPr/>
          <a:lstStyle/>
          <a:p>
            <a:fld id="{539A5C73-26D0-49DF-881A-CF9036A4EFB4}" type="datetimeFigureOut">
              <a:rPr lang="en-US" smtClean="0"/>
              <a:t>10/30/2024</a:t>
            </a:fld>
            <a:endParaRPr lang="en-US"/>
          </a:p>
        </p:txBody>
      </p:sp>
      <p:sp>
        <p:nvSpPr>
          <p:cNvPr id="5" name="Footer Placeholder 4">
            <a:extLst>
              <a:ext uri="{FF2B5EF4-FFF2-40B4-BE49-F238E27FC236}">
                <a16:creationId xmlns:a16="http://schemas.microsoft.com/office/drawing/2014/main" id="{865549C1-2EB3-F5DD-DFB0-185B3611950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6C48EB3-64F8-B81A-F4C2-11FF198A4943}"/>
              </a:ext>
            </a:extLst>
          </p:cNvPr>
          <p:cNvSpPr>
            <a:spLocks noGrp="1"/>
          </p:cNvSpPr>
          <p:nvPr>
            <p:ph type="sldNum" sz="quarter" idx="12"/>
          </p:nvPr>
        </p:nvSpPr>
        <p:spPr/>
        <p:txBody>
          <a:bodyPr/>
          <a:lstStyle/>
          <a:p>
            <a:fld id="{7D20451A-BAF5-4DAD-BE11-7601B9F0DC47}" type="slidenum">
              <a:rPr lang="en-US" smtClean="0"/>
              <a:t>‹#›</a:t>
            </a:fld>
            <a:endParaRPr lang="en-US"/>
          </a:p>
        </p:txBody>
      </p:sp>
    </p:spTree>
    <p:extLst>
      <p:ext uri="{BB962C8B-B14F-4D97-AF65-F5344CB8AC3E}">
        <p14:creationId xmlns:p14="http://schemas.microsoft.com/office/powerpoint/2010/main" val="40492275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ED0056-5EDE-2063-2873-45C33FDA37A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76BA20F-B19B-F712-C668-CD8533E236F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C75BFA-EEFF-2DF5-D93A-1239D4B56716}"/>
              </a:ext>
            </a:extLst>
          </p:cNvPr>
          <p:cNvSpPr>
            <a:spLocks noGrp="1"/>
          </p:cNvSpPr>
          <p:nvPr>
            <p:ph type="dt" sz="half" idx="10"/>
          </p:nvPr>
        </p:nvSpPr>
        <p:spPr/>
        <p:txBody>
          <a:bodyPr/>
          <a:lstStyle/>
          <a:p>
            <a:fld id="{539A5C73-26D0-49DF-881A-CF9036A4EFB4}" type="datetimeFigureOut">
              <a:rPr lang="en-US" smtClean="0"/>
              <a:t>10/30/2024</a:t>
            </a:fld>
            <a:endParaRPr lang="en-US"/>
          </a:p>
        </p:txBody>
      </p:sp>
      <p:sp>
        <p:nvSpPr>
          <p:cNvPr id="5" name="Footer Placeholder 4">
            <a:extLst>
              <a:ext uri="{FF2B5EF4-FFF2-40B4-BE49-F238E27FC236}">
                <a16:creationId xmlns:a16="http://schemas.microsoft.com/office/drawing/2014/main" id="{BD5F130E-52DD-8356-3FC7-C60AAA750E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CC75122-137F-02BE-B412-F501C5352AB2}"/>
              </a:ext>
            </a:extLst>
          </p:cNvPr>
          <p:cNvSpPr>
            <a:spLocks noGrp="1"/>
          </p:cNvSpPr>
          <p:nvPr>
            <p:ph type="sldNum" sz="quarter" idx="12"/>
          </p:nvPr>
        </p:nvSpPr>
        <p:spPr/>
        <p:txBody>
          <a:bodyPr/>
          <a:lstStyle/>
          <a:p>
            <a:fld id="{7D20451A-BAF5-4DAD-BE11-7601B9F0DC47}" type="slidenum">
              <a:rPr lang="en-US" smtClean="0"/>
              <a:t>‹#›</a:t>
            </a:fld>
            <a:endParaRPr lang="en-US"/>
          </a:p>
        </p:txBody>
      </p:sp>
    </p:spTree>
    <p:extLst>
      <p:ext uri="{BB962C8B-B14F-4D97-AF65-F5344CB8AC3E}">
        <p14:creationId xmlns:p14="http://schemas.microsoft.com/office/powerpoint/2010/main" val="15734782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C3468B3-9D15-FA2B-744C-DA3650DC544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78FD3E0-1C9A-F944-DBC9-064A59A088D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1CF9ADB-1285-EBFF-699C-1743AE063370}"/>
              </a:ext>
            </a:extLst>
          </p:cNvPr>
          <p:cNvSpPr>
            <a:spLocks noGrp="1"/>
          </p:cNvSpPr>
          <p:nvPr>
            <p:ph type="dt" sz="half" idx="10"/>
          </p:nvPr>
        </p:nvSpPr>
        <p:spPr/>
        <p:txBody>
          <a:bodyPr/>
          <a:lstStyle/>
          <a:p>
            <a:fld id="{539A5C73-26D0-49DF-881A-CF9036A4EFB4}" type="datetimeFigureOut">
              <a:rPr lang="en-US" smtClean="0"/>
              <a:t>10/30/2024</a:t>
            </a:fld>
            <a:endParaRPr lang="en-US"/>
          </a:p>
        </p:txBody>
      </p:sp>
      <p:sp>
        <p:nvSpPr>
          <p:cNvPr id="5" name="Footer Placeholder 4">
            <a:extLst>
              <a:ext uri="{FF2B5EF4-FFF2-40B4-BE49-F238E27FC236}">
                <a16:creationId xmlns:a16="http://schemas.microsoft.com/office/drawing/2014/main" id="{72002F73-31A9-F053-3BE2-D58AB979AF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58D6F4-6977-4F49-0B2D-64CC124AABA2}"/>
              </a:ext>
            </a:extLst>
          </p:cNvPr>
          <p:cNvSpPr>
            <a:spLocks noGrp="1"/>
          </p:cNvSpPr>
          <p:nvPr>
            <p:ph type="sldNum" sz="quarter" idx="12"/>
          </p:nvPr>
        </p:nvSpPr>
        <p:spPr/>
        <p:txBody>
          <a:bodyPr/>
          <a:lstStyle/>
          <a:p>
            <a:fld id="{7D20451A-BAF5-4DAD-BE11-7601B9F0DC47}" type="slidenum">
              <a:rPr lang="en-US" smtClean="0"/>
              <a:t>‹#›</a:t>
            </a:fld>
            <a:endParaRPr lang="en-US"/>
          </a:p>
        </p:txBody>
      </p:sp>
    </p:spTree>
    <p:extLst>
      <p:ext uri="{BB962C8B-B14F-4D97-AF65-F5344CB8AC3E}">
        <p14:creationId xmlns:p14="http://schemas.microsoft.com/office/powerpoint/2010/main" val="19849851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CC6004-2926-EFCB-52A2-C2CE247F8F9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122785A-A7B3-692F-5F63-903C357BF42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01B6D2-CD24-A79F-2C9B-670FCA3FB760}"/>
              </a:ext>
            </a:extLst>
          </p:cNvPr>
          <p:cNvSpPr>
            <a:spLocks noGrp="1"/>
          </p:cNvSpPr>
          <p:nvPr>
            <p:ph type="dt" sz="half" idx="10"/>
          </p:nvPr>
        </p:nvSpPr>
        <p:spPr/>
        <p:txBody>
          <a:bodyPr/>
          <a:lstStyle/>
          <a:p>
            <a:fld id="{539A5C73-26D0-49DF-881A-CF9036A4EFB4}" type="datetimeFigureOut">
              <a:rPr lang="en-US" smtClean="0"/>
              <a:t>10/30/2024</a:t>
            </a:fld>
            <a:endParaRPr lang="en-US"/>
          </a:p>
        </p:txBody>
      </p:sp>
      <p:sp>
        <p:nvSpPr>
          <p:cNvPr id="5" name="Footer Placeholder 4">
            <a:extLst>
              <a:ext uri="{FF2B5EF4-FFF2-40B4-BE49-F238E27FC236}">
                <a16:creationId xmlns:a16="http://schemas.microsoft.com/office/drawing/2014/main" id="{4EC6D7BA-6038-0542-6D49-4ACED3334A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F9CFBF0-6599-F0BA-171A-7081A08C8ED6}"/>
              </a:ext>
            </a:extLst>
          </p:cNvPr>
          <p:cNvSpPr>
            <a:spLocks noGrp="1"/>
          </p:cNvSpPr>
          <p:nvPr>
            <p:ph type="sldNum" sz="quarter" idx="12"/>
          </p:nvPr>
        </p:nvSpPr>
        <p:spPr/>
        <p:txBody>
          <a:bodyPr/>
          <a:lstStyle/>
          <a:p>
            <a:fld id="{7D20451A-BAF5-4DAD-BE11-7601B9F0DC47}" type="slidenum">
              <a:rPr lang="en-US" smtClean="0"/>
              <a:t>‹#›</a:t>
            </a:fld>
            <a:endParaRPr lang="en-US"/>
          </a:p>
        </p:txBody>
      </p:sp>
    </p:spTree>
    <p:extLst>
      <p:ext uri="{BB962C8B-B14F-4D97-AF65-F5344CB8AC3E}">
        <p14:creationId xmlns:p14="http://schemas.microsoft.com/office/powerpoint/2010/main" val="21244783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FF86B9-B3D0-27D4-E86C-3A885D13B77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9DEC124-942C-2FF5-152B-B38CB7C8922F}"/>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AA5C6CF-41F5-FF11-050A-1AF87501C185}"/>
              </a:ext>
            </a:extLst>
          </p:cNvPr>
          <p:cNvSpPr>
            <a:spLocks noGrp="1"/>
          </p:cNvSpPr>
          <p:nvPr>
            <p:ph type="dt" sz="half" idx="10"/>
          </p:nvPr>
        </p:nvSpPr>
        <p:spPr/>
        <p:txBody>
          <a:bodyPr/>
          <a:lstStyle/>
          <a:p>
            <a:fld id="{539A5C73-26D0-49DF-881A-CF9036A4EFB4}" type="datetimeFigureOut">
              <a:rPr lang="en-US" smtClean="0"/>
              <a:t>10/30/2024</a:t>
            </a:fld>
            <a:endParaRPr lang="en-US"/>
          </a:p>
        </p:txBody>
      </p:sp>
      <p:sp>
        <p:nvSpPr>
          <p:cNvPr id="5" name="Footer Placeholder 4">
            <a:extLst>
              <a:ext uri="{FF2B5EF4-FFF2-40B4-BE49-F238E27FC236}">
                <a16:creationId xmlns:a16="http://schemas.microsoft.com/office/drawing/2014/main" id="{59369F23-07B8-620B-13E4-C77F1F6FB2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F803971-5842-DF9C-1C1F-2124F7CCAF89}"/>
              </a:ext>
            </a:extLst>
          </p:cNvPr>
          <p:cNvSpPr>
            <a:spLocks noGrp="1"/>
          </p:cNvSpPr>
          <p:nvPr>
            <p:ph type="sldNum" sz="quarter" idx="12"/>
          </p:nvPr>
        </p:nvSpPr>
        <p:spPr/>
        <p:txBody>
          <a:bodyPr/>
          <a:lstStyle/>
          <a:p>
            <a:fld id="{7D20451A-BAF5-4DAD-BE11-7601B9F0DC47}" type="slidenum">
              <a:rPr lang="en-US" smtClean="0"/>
              <a:t>‹#›</a:t>
            </a:fld>
            <a:endParaRPr lang="en-US"/>
          </a:p>
        </p:txBody>
      </p:sp>
    </p:spTree>
    <p:extLst>
      <p:ext uri="{BB962C8B-B14F-4D97-AF65-F5344CB8AC3E}">
        <p14:creationId xmlns:p14="http://schemas.microsoft.com/office/powerpoint/2010/main" val="6923722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FAFB9F-1C36-7881-F059-62684B04866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46CCDDA-B013-307A-E081-46A8092A197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C4C7238-DA4B-FF52-9C92-5A412D2BE6D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4BFEF4E-EFE5-B8DD-F051-E44BF3567A7B}"/>
              </a:ext>
            </a:extLst>
          </p:cNvPr>
          <p:cNvSpPr>
            <a:spLocks noGrp="1"/>
          </p:cNvSpPr>
          <p:nvPr>
            <p:ph type="dt" sz="half" idx="10"/>
          </p:nvPr>
        </p:nvSpPr>
        <p:spPr/>
        <p:txBody>
          <a:bodyPr/>
          <a:lstStyle/>
          <a:p>
            <a:fld id="{539A5C73-26D0-49DF-881A-CF9036A4EFB4}" type="datetimeFigureOut">
              <a:rPr lang="en-US" smtClean="0"/>
              <a:t>10/30/2024</a:t>
            </a:fld>
            <a:endParaRPr lang="en-US"/>
          </a:p>
        </p:txBody>
      </p:sp>
      <p:sp>
        <p:nvSpPr>
          <p:cNvPr id="6" name="Footer Placeholder 5">
            <a:extLst>
              <a:ext uri="{FF2B5EF4-FFF2-40B4-BE49-F238E27FC236}">
                <a16:creationId xmlns:a16="http://schemas.microsoft.com/office/drawing/2014/main" id="{662BE78D-DB7C-E44C-5793-1D32A82B303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522015E-6259-8860-C5A4-77D3418C37E7}"/>
              </a:ext>
            </a:extLst>
          </p:cNvPr>
          <p:cNvSpPr>
            <a:spLocks noGrp="1"/>
          </p:cNvSpPr>
          <p:nvPr>
            <p:ph type="sldNum" sz="quarter" idx="12"/>
          </p:nvPr>
        </p:nvSpPr>
        <p:spPr/>
        <p:txBody>
          <a:bodyPr/>
          <a:lstStyle/>
          <a:p>
            <a:fld id="{7D20451A-BAF5-4DAD-BE11-7601B9F0DC47}" type="slidenum">
              <a:rPr lang="en-US" smtClean="0"/>
              <a:t>‹#›</a:t>
            </a:fld>
            <a:endParaRPr lang="en-US"/>
          </a:p>
        </p:txBody>
      </p:sp>
    </p:spTree>
    <p:extLst>
      <p:ext uri="{BB962C8B-B14F-4D97-AF65-F5344CB8AC3E}">
        <p14:creationId xmlns:p14="http://schemas.microsoft.com/office/powerpoint/2010/main" val="15573389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2EB38F-3766-89AC-EBBC-409A6ADB2CF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0E53891-19E0-226A-9DC8-1C7B55BBC85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564BE35-9C7D-AA47-B03C-3545BC11C57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DC74A67-B4F4-D1FC-C0EA-98DB3BB31C6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03D48D0-C217-179C-006D-EDBD59D7947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9E318E0-CBF9-C67F-8D97-EFB4805B3273}"/>
              </a:ext>
            </a:extLst>
          </p:cNvPr>
          <p:cNvSpPr>
            <a:spLocks noGrp="1"/>
          </p:cNvSpPr>
          <p:nvPr>
            <p:ph type="dt" sz="half" idx="10"/>
          </p:nvPr>
        </p:nvSpPr>
        <p:spPr/>
        <p:txBody>
          <a:bodyPr/>
          <a:lstStyle/>
          <a:p>
            <a:fld id="{539A5C73-26D0-49DF-881A-CF9036A4EFB4}" type="datetimeFigureOut">
              <a:rPr lang="en-US" smtClean="0"/>
              <a:t>10/30/2024</a:t>
            </a:fld>
            <a:endParaRPr lang="en-US"/>
          </a:p>
        </p:txBody>
      </p:sp>
      <p:sp>
        <p:nvSpPr>
          <p:cNvPr id="8" name="Footer Placeholder 7">
            <a:extLst>
              <a:ext uri="{FF2B5EF4-FFF2-40B4-BE49-F238E27FC236}">
                <a16:creationId xmlns:a16="http://schemas.microsoft.com/office/drawing/2014/main" id="{9BB031F5-AD04-C74D-C2B0-5A07BDF93C7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577D944-CB91-EEE0-25E9-8013DDDFBF38}"/>
              </a:ext>
            </a:extLst>
          </p:cNvPr>
          <p:cNvSpPr>
            <a:spLocks noGrp="1"/>
          </p:cNvSpPr>
          <p:nvPr>
            <p:ph type="sldNum" sz="quarter" idx="12"/>
          </p:nvPr>
        </p:nvSpPr>
        <p:spPr/>
        <p:txBody>
          <a:bodyPr/>
          <a:lstStyle/>
          <a:p>
            <a:fld id="{7D20451A-BAF5-4DAD-BE11-7601B9F0DC47}" type="slidenum">
              <a:rPr lang="en-US" smtClean="0"/>
              <a:t>‹#›</a:t>
            </a:fld>
            <a:endParaRPr lang="en-US"/>
          </a:p>
        </p:txBody>
      </p:sp>
    </p:spTree>
    <p:extLst>
      <p:ext uri="{BB962C8B-B14F-4D97-AF65-F5344CB8AC3E}">
        <p14:creationId xmlns:p14="http://schemas.microsoft.com/office/powerpoint/2010/main" val="34312541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4C1B6-2059-2E43-9DAC-E4211890BFE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5D33D39-A61F-4FD0-407A-B9A3894753E1}"/>
              </a:ext>
            </a:extLst>
          </p:cNvPr>
          <p:cNvSpPr>
            <a:spLocks noGrp="1"/>
          </p:cNvSpPr>
          <p:nvPr>
            <p:ph type="dt" sz="half" idx="10"/>
          </p:nvPr>
        </p:nvSpPr>
        <p:spPr/>
        <p:txBody>
          <a:bodyPr/>
          <a:lstStyle/>
          <a:p>
            <a:fld id="{539A5C73-26D0-49DF-881A-CF9036A4EFB4}" type="datetimeFigureOut">
              <a:rPr lang="en-US" smtClean="0"/>
              <a:t>10/30/2024</a:t>
            </a:fld>
            <a:endParaRPr lang="en-US"/>
          </a:p>
        </p:txBody>
      </p:sp>
      <p:sp>
        <p:nvSpPr>
          <p:cNvPr id="4" name="Footer Placeholder 3">
            <a:extLst>
              <a:ext uri="{FF2B5EF4-FFF2-40B4-BE49-F238E27FC236}">
                <a16:creationId xmlns:a16="http://schemas.microsoft.com/office/drawing/2014/main" id="{6EA4DD86-7FF3-5105-398C-8FEB7AC5B5F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C38BFD3-DD47-D2B7-9F93-7FFD8FDC6A37}"/>
              </a:ext>
            </a:extLst>
          </p:cNvPr>
          <p:cNvSpPr>
            <a:spLocks noGrp="1"/>
          </p:cNvSpPr>
          <p:nvPr>
            <p:ph type="sldNum" sz="quarter" idx="12"/>
          </p:nvPr>
        </p:nvSpPr>
        <p:spPr/>
        <p:txBody>
          <a:bodyPr/>
          <a:lstStyle/>
          <a:p>
            <a:fld id="{7D20451A-BAF5-4DAD-BE11-7601B9F0DC47}" type="slidenum">
              <a:rPr lang="en-US" smtClean="0"/>
              <a:t>‹#›</a:t>
            </a:fld>
            <a:endParaRPr lang="en-US"/>
          </a:p>
        </p:txBody>
      </p:sp>
    </p:spTree>
    <p:extLst>
      <p:ext uri="{BB962C8B-B14F-4D97-AF65-F5344CB8AC3E}">
        <p14:creationId xmlns:p14="http://schemas.microsoft.com/office/powerpoint/2010/main" val="554662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FDE4B5B-166E-EB16-97FA-F49FACDBF34B}"/>
              </a:ext>
            </a:extLst>
          </p:cNvPr>
          <p:cNvSpPr>
            <a:spLocks noGrp="1"/>
          </p:cNvSpPr>
          <p:nvPr>
            <p:ph type="dt" sz="half" idx="10"/>
          </p:nvPr>
        </p:nvSpPr>
        <p:spPr/>
        <p:txBody>
          <a:bodyPr/>
          <a:lstStyle/>
          <a:p>
            <a:fld id="{539A5C73-26D0-49DF-881A-CF9036A4EFB4}" type="datetimeFigureOut">
              <a:rPr lang="en-US" smtClean="0"/>
              <a:t>10/30/2024</a:t>
            </a:fld>
            <a:endParaRPr lang="en-US"/>
          </a:p>
        </p:txBody>
      </p:sp>
      <p:sp>
        <p:nvSpPr>
          <p:cNvPr id="3" name="Footer Placeholder 2">
            <a:extLst>
              <a:ext uri="{FF2B5EF4-FFF2-40B4-BE49-F238E27FC236}">
                <a16:creationId xmlns:a16="http://schemas.microsoft.com/office/drawing/2014/main" id="{FD5E6113-4325-295F-E999-2C7C0CB4087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14EA2BF-945F-18C5-37E0-DB95185D0C2B}"/>
              </a:ext>
            </a:extLst>
          </p:cNvPr>
          <p:cNvSpPr>
            <a:spLocks noGrp="1"/>
          </p:cNvSpPr>
          <p:nvPr>
            <p:ph type="sldNum" sz="quarter" idx="12"/>
          </p:nvPr>
        </p:nvSpPr>
        <p:spPr/>
        <p:txBody>
          <a:bodyPr/>
          <a:lstStyle/>
          <a:p>
            <a:fld id="{7D20451A-BAF5-4DAD-BE11-7601B9F0DC47}" type="slidenum">
              <a:rPr lang="en-US" smtClean="0"/>
              <a:t>‹#›</a:t>
            </a:fld>
            <a:endParaRPr lang="en-US"/>
          </a:p>
        </p:txBody>
      </p:sp>
    </p:spTree>
    <p:extLst>
      <p:ext uri="{BB962C8B-B14F-4D97-AF65-F5344CB8AC3E}">
        <p14:creationId xmlns:p14="http://schemas.microsoft.com/office/powerpoint/2010/main" val="30870182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777E79-96A4-9C34-70E0-106E87A191B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263B793-7E49-69DC-DD0F-6E79112601A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F3FF679-778C-BFB9-FD05-020D645B95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5BB41AB-51E2-C3A2-1694-CCD654ACFAEC}"/>
              </a:ext>
            </a:extLst>
          </p:cNvPr>
          <p:cNvSpPr>
            <a:spLocks noGrp="1"/>
          </p:cNvSpPr>
          <p:nvPr>
            <p:ph type="dt" sz="half" idx="10"/>
          </p:nvPr>
        </p:nvSpPr>
        <p:spPr/>
        <p:txBody>
          <a:bodyPr/>
          <a:lstStyle/>
          <a:p>
            <a:fld id="{539A5C73-26D0-49DF-881A-CF9036A4EFB4}" type="datetimeFigureOut">
              <a:rPr lang="en-US" smtClean="0"/>
              <a:t>10/30/2024</a:t>
            </a:fld>
            <a:endParaRPr lang="en-US"/>
          </a:p>
        </p:txBody>
      </p:sp>
      <p:sp>
        <p:nvSpPr>
          <p:cNvPr id="6" name="Footer Placeholder 5">
            <a:extLst>
              <a:ext uri="{FF2B5EF4-FFF2-40B4-BE49-F238E27FC236}">
                <a16:creationId xmlns:a16="http://schemas.microsoft.com/office/drawing/2014/main" id="{74D5B7D3-E002-9260-F35C-0C2A801CA1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D7670F2-A728-AA15-2558-0455EF726406}"/>
              </a:ext>
            </a:extLst>
          </p:cNvPr>
          <p:cNvSpPr>
            <a:spLocks noGrp="1"/>
          </p:cNvSpPr>
          <p:nvPr>
            <p:ph type="sldNum" sz="quarter" idx="12"/>
          </p:nvPr>
        </p:nvSpPr>
        <p:spPr/>
        <p:txBody>
          <a:bodyPr/>
          <a:lstStyle/>
          <a:p>
            <a:fld id="{7D20451A-BAF5-4DAD-BE11-7601B9F0DC47}" type="slidenum">
              <a:rPr lang="en-US" smtClean="0"/>
              <a:t>‹#›</a:t>
            </a:fld>
            <a:endParaRPr lang="en-US"/>
          </a:p>
        </p:txBody>
      </p:sp>
    </p:spTree>
    <p:extLst>
      <p:ext uri="{BB962C8B-B14F-4D97-AF65-F5344CB8AC3E}">
        <p14:creationId xmlns:p14="http://schemas.microsoft.com/office/powerpoint/2010/main" val="40619255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2BA0A-1F08-4D1D-B255-9E3BDB74881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CFD53D6-A5D8-B857-AE05-86A967F9223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CC84078-DC75-9A4C-0943-EF30711C21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DDA78FF-BEC8-F040-0A02-9265300D23BC}"/>
              </a:ext>
            </a:extLst>
          </p:cNvPr>
          <p:cNvSpPr>
            <a:spLocks noGrp="1"/>
          </p:cNvSpPr>
          <p:nvPr>
            <p:ph type="dt" sz="half" idx="10"/>
          </p:nvPr>
        </p:nvSpPr>
        <p:spPr/>
        <p:txBody>
          <a:bodyPr/>
          <a:lstStyle/>
          <a:p>
            <a:fld id="{539A5C73-26D0-49DF-881A-CF9036A4EFB4}" type="datetimeFigureOut">
              <a:rPr lang="en-US" smtClean="0"/>
              <a:t>10/30/2024</a:t>
            </a:fld>
            <a:endParaRPr lang="en-US"/>
          </a:p>
        </p:txBody>
      </p:sp>
      <p:sp>
        <p:nvSpPr>
          <p:cNvPr id="6" name="Footer Placeholder 5">
            <a:extLst>
              <a:ext uri="{FF2B5EF4-FFF2-40B4-BE49-F238E27FC236}">
                <a16:creationId xmlns:a16="http://schemas.microsoft.com/office/drawing/2014/main" id="{727597D4-D680-28E3-25C7-EB1A195E419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046DC10-A425-DFAB-4377-BE416E973923}"/>
              </a:ext>
            </a:extLst>
          </p:cNvPr>
          <p:cNvSpPr>
            <a:spLocks noGrp="1"/>
          </p:cNvSpPr>
          <p:nvPr>
            <p:ph type="sldNum" sz="quarter" idx="12"/>
          </p:nvPr>
        </p:nvSpPr>
        <p:spPr/>
        <p:txBody>
          <a:bodyPr/>
          <a:lstStyle/>
          <a:p>
            <a:fld id="{7D20451A-BAF5-4DAD-BE11-7601B9F0DC47}" type="slidenum">
              <a:rPr lang="en-US" smtClean="0"/>
              <a:t>‹#›</a:t>
            </a:fld>
            <a:endParaRPr lang="en-US"/>
          </a:p>
        </p:txBody>
      </p:sp>
    </p:spTree>
    <p:extLst>
      <p:ext uri="{BB962C8B-B14F-4D97-AF65-F5344CB8AC3E}">
        <p14:creationId xmlns:p14="http://schemas.microsoft.com/office/powerpoint/2010/main" val="33378535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E59F81D-8B1C-3802-735D-29AF33E6744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C28FA58-3154-8081-99F6-81971EA9227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A9EF5A3-181C-70DD-30A2-AF4057D5FD8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539A5C73-26D0-49DF-881A-CF9036A4EFB4}" type="datetimeFigureOut">
              <a:rPr lang="en-US" smtClean="0"/>
              <a:t>10/30/2024</a:t>
            </a:fld>
            <a:endParaRPr lang="en-US"/>
          </a:p>
        </p:txBody>
      </p:sp>
      <p:sp>
        <p:nvSpPr>
          <p:cNvPr id="5" name="Footer Placeholder 4">
            <a:extLst>
              <a:ext uri="{FF2B5EF4-FFF2-40B4-BE49-F238E27FC236}">
                <a16:creationId xmlns:a16="http://schemas.microsoft.com/office/drawing/2014/main" id="{62B8138A-6DF5-3751-72F1-365BE1DA3BC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D37F4DA6-4171-D534-2CB2-9F038C79349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7D20451A-BAF5-4DAD-BE11-7601B9F0DC47}" type="slidenum">
              <a:rPr lang="en-US" smtClean="0"/>
              <a:t>‹#›</a:t>
            </a:fld>
            <a:endParaRPr lang="en-US"/>
          </a:p>
        </p:txBody>
      </p:sp>
    </p:spTree>
    <p:extLst>
      <p:ext uri="{BB962C8B-B14F-4D97-AF65-F5344CB8AC3E}">
        <p14:creationId xmlns:p14="http://schemas.microsoft.com/office/powerpoint/2010/main" val="13527383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EE98CC-8092-653E-F935-5E6773D186FF}"/>
              </a:ext>
            </a:extLst>
          </p:cNvPr>
          <p:cNvSpPr>
            <a:spLocks noGrp="1"/>
          </p:cNvSpPr>
          <p:nvPr>
            <p:ph type="ctrTitle"/>
          </p:nvPr>
        </p:nvSpPr>
        <p:spPr/>
        <p:txBody>
          <a:bodyPr/>
          <a:lstStyle/>
          <a:p>
            <a:r>
              <a:rPr lang="en-US" dirty="0"/>
              <a:t>Power BI Desktop</a:t>
            </a:r>
          </a:p>
        </p:txBody>
      </p:sp>
      <p:sp>
        <p:nvSpPr>
          <p:cNvPr id="3" name="Subtitle 2">
            <a:extLst>
              <a:ext uri="{FF2B5EF4-FFF2-40B4-BE49-F238E27FC236}">
                <a16:creationId xmlns:a16="http://schemas.microsoft.com/office/drawing/2014/main" id="{71B30518-1868-C17E-BAE4-B1F85AB47D89}"/>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8019669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61AC2-1BF3-4720-4900-4D253D49A8B4}"/>
              </a:ext>
            </a:extLst>
          </p:cNvPr>
          <p:cNvSpPr>
            <a:spLocks noGrp="1"/>
          </p:cNvSpPr>
          <p:nvPr>
            <p:ph type="title"/>
          </p:nvPr>
        </p:nvSpPr>
        <p:spPr/>
        <p:txBody>
          <a:bodyPr/>
          <a:lstStyle/>
          <a:p>
            <a:r>
              <a:rPr lang="en-US" dirty="0"/>
              <a:t>Power Query refresher tips and stuff</a:t>
            </a:r>
          </a:p>
        </p:txBody>
      </p:sp>
      <p:sp>
        <p:nvSpPr>
          <p:cNvPr id="3" name="Content Placeholder 2">
            <a:extLst>
              <a:ext uri="{FF2B5EF4-FFF2-40B4-BE49-F238E27FC236}">
                <a16:creationId xmlns:a16="http://schemas.microsoft.com/office/drawing/2014/main" id="{16822E37-3E6A-A4B2-94B9-1149D1459D2D}"/>
              </a:ext>
            </a:extLst>
          </p:cNvPr>
          <p:cNvSpPr>
            <a:spLocks noGrp="1"/>
          </p:cNvSpPr>
          <p:nvPr>
            <p:ph idx="1"/>
          </p:nvPr>
        </p:nvSpPr>
        <p:spPr/>
        <p:txBody>
          <a:bodyPr>
            <a:normAutofit fontScale="85000" lnSpcReduction="20000"/>
          </a:bodyPr>
          <a:lstStyle/>
          <a:p>
            <a:r>
              <a:rPr lang="en-US" dirty="0"/>
              <a:t>If we do not want to load a dataset or a table and data into the power bi model, we can disable enable load option in the power query editor (right click on each data set and uncheck option to load)</a:t>
            </a:r>
          </a:p>
          <a:p>
            <a:r>
              <a:rPr lang="en-US" dirty="0"/>
              <a:t>In power query while profiling a column, right clicking and following thru gives different error details to address or use auto clean up/remove – and basically each of those is recorded as a step as well as see the generated M code</a:t>
            </a:r>
          </a:p>
          <a:p>
            <a:r>
              <a:rPr lang="en-US" dirty="0"/>
              <a:t>Date time transforms for calendar are rich, and calendars and more advanced date columns can be created. Customizations like </a:t>
            </a:r>
            <a:r>
              <a:rPr lang="en-US" dirty="0" err="1"/>
              <a:t>day.Monday</a:t>
            </a:r>
            <a:r>
              <a:rPr lang="en-US" dirty="0"/>
              <a:t> to change start of week, or first of month to correctly reflect are some useful tools for analysis</a:t>
            </a:r>
          </a:p>
          <a:p>
            <a:r>
              <a:rPr lang="en-US" dirty="0"/>
              <a:t>Learn to convert a list to a table – we could use a date series, and convert to a calendar table</a:t>
            </a:r>
          </a:p>
          <a:p>
            <a:r>
              <a:rPr lang="en-US" dirty="0"/>
              <a:t>Remember if power query has multiple steps, then each step will need to be gone through whenever data is loaded, so remember to have optimal steps</a:t>
            </a:r>
          </a:p>
        </p:txBody>
      </p:sp>
    </p:spTree>
    <p:extLst>
      <p:ext uri="{BB962C8B-B14F-4D97-AF65-F5344CB8AC3E}">
        <p14:creationId xmlns:p14="http://schemas.microsoft.com/office/powerpoint/2010/main" val="3844974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9F25C0-F498-E75A-00D1-8E15F821F23A}"/>
              </a:ext>
            </a:extLst>
          </p:cNvPr>
          <p:cNvSpPr>
            <a:spLocks noGrp="1"/>
          </p:cNvSpPr>
          <p:nvPr>
            <p:ph type="title"/>
          </p:nvPr>
        </p:nvSpPr>
        <p:spPr/>
        <p:txBody>
          <a:bodyPr/>
          <a:lstStyle/>
          <a:p>
            <a:r>
              <a:rPr lang="en-US" dirty="0"/>
              <a:t>Calculated Column Best Practices</a:t>
            </a:r>
          </a:p>
        </p:txBody>
      </p:sp>
      <p:sp>
        <p:nvSpPr>
          <p:cNvPr id="3" name="Content Placeholder 2">
            <a:extLst>
              <a:ext uri="{FF2B5EF4-FFF2-40B4-BE49-F238E27FC236}">
                <a16:creationId xmlns:a16="http://schemas.microsoft.com/office/drawing/2014/main" id="{6FD6BA16-C90C-3ACD-ED6B-89FE1F03C5C8}"/>
              </a:ext>
            </a:extLst>
          </p:cNvPr>
          <p:cNvSpPr>
            <a:spLocks noGrp="1"/>
          </p:cNvSpPr>
          <p:nvPr>
            <p:ph idx="1"/>
          </p:nvPr>
        </p:nvSpPr>
        <p:spPr/>
        <p:txBody>
          <a:bodyPr/>
          <a:lstStyle/>
          <a:p>
            <a:r>
              <a:rPr lang="en-US" dirty="0"/>
              <a:t>Create them where we can most optimally and practically do. As a general rule, the most optimal path begins at:</a:t>
            </a:r>
          </a:p>
          <a:p>
            <a:pPr lvl="1"/>
            <a:r>
              <a:rPr lang="en-US" dirty="0"/>
              <a:t>Data Source</a:t>
            </a:r>
          </a:p>
          <a:p>
            <a:pPr lvl="2"/>
            <a:r>
              <a:rPr lang="en-US" dirty="0"/>
              <a:t>Power Query</a:t>
            </a:r>
          </a:p>
          <a:p>
            <a:pPr lvl="3"/>
            <a:r>
              <a:rPr lang="en-US" dirty="0"/>
              <a:t>Power BI Front end</a:t>
            </a:r>
          </a:p>
          <a:p>
            <a:pPr lvl="4"/>
            <a:r>
              <a:rPr lang="en-US" dirty="0"/>
              <a:t>Published Reports</a:t>
            </a:r>
          </a:p>
          <a:p>
            <a:r>
              <a:rPr lang="en-US" dirty="0"/>
              <a:t>Remember that more calculations on the front end may not be able to take advantage of the Vertipaq engine </a:t>
            </a:r>
          </a:p>
        </p:txBody>
      </p:sp>
    </p:spTree>
    <p:extLst>
      <p:ext uri="{BB962C8B-B14F-4D97-AF65-F5344CB8AC3E}">
        <p14:creationId xmlns:p14="http://schemas.microsoft.com/office/powerpoint/2010/main" val="1040416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DC735D-74B5-30FB-B8DD-41B58F5D52A8}"/>
              </a:ext>
            </a:extLst>
          </p:cNvPr>
          <p:cNvSpPr>
            <a:spLocks noGrp="1"/>
          </p:cNvSpPr>
          <p:nvPr>
            <p:ph type="title"/>
          </p:nvPr>
        </p:nvSpPr>
        <p:spPr/>
        <p:txBody>
          <a:bodyPr/>
          <a:lstStyle/>
          <a:p>
            <a:r>
              <a:rPr lang="en-US" dirty="0"/>
              <a:t>Data Modeling recap/refresh</a:t>
            </a:r>
          </a:p>
        </p:txBody>
      </p:sp>
      <p:sp>
        <p:nvSpPr>
          <p:cNvPr id="3" name="Content Placeholder 2">
            <a:extLst>
              <a:ext uri="{FF2B5EF4-FFF2-40B4-BE49-F238E27FC236}">
                <a16:creationId xmlns:a16="http://schemas.microsoft.com/office/drawing/2014/main" id="{3A02CA80-5176-6C1A-4E6E-9A438522C7E2}"/>
              </a:ext>
            </a:extLst>
          </p:cNvPr>
          <p:cNvSpPr>
            <a:spLocks noGrp="1"/>
          </p:cNvSpPr>
          <p:nvPr>
            <p:ph idx="1"/>
          </p:nvPr>
        </p:nvSpPr>
        <p:spPr/>
        <p:txBody>
          <a:bodyPr/>
          <a:lstStyle/>
          <a:p>
            <a:r>
              <a:rPr lang="en-US" dirty="0"/>
              <a:t>It is an extension of ETL but since we need to setup relationships in Power BI, we will recap in this context. Data Model understanding begins at or prior to Power Query ETL phase in the workflow</a:t>
            </a:r>
          </a:p>
          <a:p>
            <a:r>
              <a:rPr lang="en-US" dirty="0"/>
              <a:t>Normalization and Denormalization</a:t>
            </a:r>
          </a:p>
          <a:p>
            <a:r>
              <a:rPr lang="en-US" dirty="0"/>
              <a:t>Facts (data – quants, metrics..) and Dimensions (lookups – descriptive attributes, categorical, filter/group…)</a:t>
            </a:r>
          </a:p>
          <a:p>
            <a:r>
              <a:rPr lang="en-US" dirty="0"/>
              <a:t>PK (dim tables), FK (fact tables), Composite Key, Index, Unique Key…</a:t>
            </a:r>
          </a:p>
          <a:p>
            <a:endParaRPr lang="en-US" dirty="0"/>
          </a:p>
        </p:txBody>
      </p:sp>
    </p:spTree>
    <p:extLst>
      <p:ext uri="{BB962C8B-B14F-4D97-AF65-F5344CB8AC3E}">
        <p14:creationId xmlns:p14="http://schemas.microsoft.com/office/powerpoint/2010/main" val="373310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7C714A-8639-5B70-B96A-C68CEF44331B}"/>
              </a:ext>
            </a:extLst>
          </p:cNvPr>
          <p:cNvSpPr>
            <a:spLocks noGrp="1"/>
          </p:cNvSpPr>
          <p:nvPr>
            <p:ph type="title"/>
          </p:nvPr>
        </p:nvSpPr>
        <p:spPr/>
        <p:txBody>
          <a:bodyPr/>
          <a:lstStyle/>
          <a:p>
            <a:r>
              <a:rPr lang="en-US" dirty="0"/>
              <a:t>Data Model view</a:t>
            </a:r>
          </a:p>
        </p:txBody>
      </p:sp>
      <p:sp>
        <p:nvSpPr>
          <p:cNvPr id="3" name="Content Placeholder 2">
            <a:extLst>
              <a:ext uri="{FF2B5EF4-FFF2-40B4-BE49-F238E27FC236}">
                <a16:creationId xmlns:a16="http://schemas.microsoft.com/office/drawing/2014/main" id="{66DB2197-C5AC-081F-ADB8-2EC1D443F55E}"/>
              </a:ext>
            </a:extLst>
          </p:cNvPr>
          <p:cNvSpPr>
            <a:spLocks noGrp="1"/>
          </p:cNvSpPr>
          <p:nvPr>
            <p:ph idx="1"/>
          </p:nvPr>
        </p:nvSpPr>
        <p:spPr/>
        <p:txBody>
          <a:bodyPr>
            <a:normAutofit fontScale="92500" lnSpcReduction="20000"/>
          </a:bodyPr>
          <a:lstStyle/>
          <a:p>
            <a:r>
              <a:rPr lang="en-US" dirty="0"/>
              <a:t>View all tables, properties, etc..</a:t>
            </a:r>
          </a:p>
          <a:p>
            <a:r>
              <a:rPr lang="en-US" dirty="0"/>
              <a:t>Create and Manage relationships, directionality, active/inactive…</a:t>
            </a:r>
          </a:p>
          <a:p>
            <a:r>
              <a:rPr lang="en-US" dirty="0"/>
              <a:t>Star Schema</a:t>
            </a:r>
          </a:p>
          <a:p>
            <a:pPr lvl="1"/>
            <a:r>
              <a:rPr lang="en-US" dirty="0"/>
              <a:t>Simple 1 level model, for example 1 facts described by dimension tables, and that ends the traversal of relationship depth</a:t>
            </a:r>
          </a:p>
          <a:p>
            <a:r>
              <a:rPr lang="en-US" dirty="0"/>
              <a:t>Snowflake schema</a:t>
            </a:r>
          </a:p>
          <a:p>
            <a:pPr lvl="1"/>
            <a:r>
              <a:rPr lang="en-US" dirty="0"/>
              <a:t>Multi-level star schema</a:t>
            </a:r>
          </a:p>
          <a:p>
            <a:pPr lvl="1"/>
            <a:r>
              <a:rPr lang="en-US" dirty="0"/>
              <a:t>Dimension can have their own starred dimension / lookup tables</a:t>
            </a:r>
          </a:p>
          <a:p>
            <a:pPr lvl="1"/>
            <a:r>
              <a:rPr lang="en-US" dirty="0"/>
              <a:t>Fact to dim table relationship chain is longer, traverses multiple levels/tables</a:t>
            </a:r>
          </a:p>
          <a:p>
            <a:r>
              <a:rPr lang="en-US" dirty="0"/>
              <a:t>Only 1 active relationship between 2 table columns, i.e. dim table key can’t map to 2 columns in related fact table, making inactive helps use DAX to still leverage relationship advantages on an as needed when needed and for the duration needed</a:t>
            </a:r>
          </a:p>
          <a:p>
            <a:endParaRPr lang="en-US" dirty="0"/>
          </a:p>
        </p:txBody>
      </p:sp>
    </p:spTree>
    <p:extLst>
      <p:ext uri="{BB962C8B-B14F-4D97-AF65-F5344CB8AC3E}">
        <p14:creationId xmlns:p14="http://schemas.microsoft.com/office/powerpoint/2010/main" val="31531910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4BE284-F032-883A-FEBD-330479A9ADF6}"/>
              </a:ext>
            </a:extLst>
          </p:cNvPr>
          <p:cNvSpPr>
            <a:spLocks noGrp="1"/>
          </p:cNvSpPr>
          <p:nvPr>
            <p:ph type="title"/>
          </p:nvPr>
        </p:nvSpPr>
        <p:spPr/>
        <p:txBody>
          <a:bodyPr/>
          <a:lstStyle/>
          <a:p>
            <a:r>
              <a:rPr lang="en-US" dirty="0"/>
              <a:t>Data Modeling continued </a:t>
            </a:r>
          </a:p>
        </p:txBody>
      </p:sp>
      <p:sp>
        <p:nvSpPr>
          <p:cNvPr id="3" name="Content Placeholder 2">
            <a:extLst>
              <a:ext uri="{FF2B5EF4-FFF2-40B4-BE49-F238E27FC236}">
                <a16:creationId xmlns:a16="http://schemas.microsoft.com/office/drawing/2014/main" id="{F17DE5D1-4119-A32C-0D7E-1DDF0C4ED41F}"/>
              </a:ext>
            </a:extLst>
          </p:cNvPr>
          <p:cNvSpPr>
            <a:spLocks noGrp="1"/>
          </p:cNvSpPr>
          <p:nvPr>
            <p:ph idx="1"/>
          </p:nvPr>
        </p:nvSpPr>
        <p:spPr/>
        <p:txBody>
          <a:bodyPr/>
          <a:lstStyle/>
          <a:p>
            <a:r>
              <a:rPr lang="en-US" dirty="0"/>
              <a:t>Relationship cardinality (material is covered in the other DAX deck also)</a:t>
            </a:r>
          </a:p>
          <a:p>
            <a:r>
              <a:rPr lang="en-US" dirty="0"/>
              <a:t>Basically it is the uniqueness of values in a column</a:t>
            </a:r>
          </a:p>
          <a:p>
            <a:r>
              <a:rPr lang="en-US" b="1" dirty="0"/>
              <a:t>Many-to-many is very complex can be visited after learning all the other stuff </a:t>
            </a:r>
            <a:endParaRPr lang="en-US" dirty="0"/>
          </a:p>
          <a:p>
            <a:r>
              <a:rPr lang="en-US" dirty="0"/>
              <a:t>Connecting multiple fact tables (ex: families and adults) requires using shared </a:t>
            </a:r>
            <a:r>
              <a:rPr lang="en-US" dirty="0" err="1"/>
              <a:t>dimTables</a:t>
            </a:r>
            <a:endParaRPr lang="en-US" dirty="0"/>
          </a:p>
        </p:txBody>
      </p:sp>
    </p:spTree>
    <p:extLst>
      <p:ext uri="{BB962C8B-B14F-4D97-AF65-F5344CB8AC3E}">
        <p14:creationId xmlns:p14="http://schemas.microsoft.com/office/powerpoint/2010/main" val="27520059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5A4F5B-F935-444C-D3B9-434CD10E5AC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A81DD22-559A-5470-01C3-85B64F0D331D}"/>
              </a:ext>
            </a:extLst>
          </p:cNvPr>
          <p:cNvSpPr>
            <a:spLocks noGrp="1"/>
          </p:cNvSpPr>
          <p:nvPr>
            <p:ph type="title"/>
          </p:nvPr>
        </p:nvSpPr>
        <p:spPr/>
        <p:txBody>
          <a:bodyPr/>
          <a:lstStyle/>
          <a:p>
            <a:r>
              <a:rPr lang="en-US" dirty="0"/>
              <a:t>Data Modeling continued (filter context again) </a:t>
            </a:r>
          </a:p>
        </p:txBody>
      </p:sp>
      <p:sp>
        <p:nvSpPr>
          <p:cNvPr id="3" name="Content Placeholder 2">
            <a:extLst>
              <a:ext uri="{FF2B5EF4-FFF2-40B4-BE49-F238E27FC236}">
                <a16:creationId xmlns:a16="http://schemas.microsoft.com/office/drawing/2014/main" id="{1F0A29DB-B0D6-CC18-58EC-DFB1AD4209CF}"/>
              </a:ext>
            </a:extLst>
          </p:cNvPr>
          <p:cNvSpPr>
            <a:spLocks noGrp="1"/>
          </p:cNvSpPr>
          <p:nvPr>
            <p:ph idx="1"/>
          </p:nvPr>
        </p:nvSpPr>
        <p:spPr/>
        <p:txBody>
          <a:bodyPr/>
          <a:lstStyle/>
          <a:p>
            <a:r>
              <a:rPr lang="en-US" dirty="0"/>
              <a:t>Filter context and flow:</a:t>
            </a:r>
          </a:p>
          <a:p>
            <a:pPr lvl="1"/>
            <a:r>
              <a:rPr lang="en-US" dirty="0"/>
              <a:t>Filter context is in the direction of the arrow</a:t>
            </a:r>
          </a:p>
          <a:p>
            <a:pPr lvl="1"/>
            <a:r>
              <a:rPr lang="en-US" dirty="0"/>
              <a:t>It always flow downstream and not upstream</a:t>
            </a:r>
          </a:p>
          <a:p>
            <a:r>
              <a:rPr lang="en-US" dirty="0"/>
              <a:t>Bi-directional filters:</a:t>
            </a:r>
          </a:p>
          <a:p>
            <a:pPr lvl="1"/>
            <a:r>
              <a:rPr lang="en-US" dirty="0"/>
              <a:t>Updating cross-filter direction from single to both (this is a hack to connect from fact table to another fact table thru dim table</a:t>
            </a:r>
          </a:p>
          <a:p>
            <a:pPr lvl="1"/>
            <a:r>
              <a:rPr lang="en-US" dirty="0"/>
              <a:t>We should be able to avoid this when possible, because we need to know our data really well otherwise debugging headache</a:t>
            </a:r>
          </a:p>
          <a:p>
            <a:pPr lvl="1"/>
            <a:r>
              <a:rPr lang="en-US" dirty="0"/>
              <a:t>Too many ambiguity issues since multiple filter contexts arise, and they could start conflicting with each other</a:t>
            </a:r>
          </a:p>
          <a:p>
            <a:endParaRPr lang="en-US" dirty="0"/>
          </a:p>
        </p:txBody>
      </p:sp>
    </p:spTree>
    <p:extLst>
      <p:ext uri="{BB962C8B-B14F-4D97-AF65-F5344CB8AC3E}">
        <p14:creationId xmlns:p14="http://schemas.microsoft.com/office/powerpoint/2010/main" val="12439364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4E328F-2B2A-5F87-AD07-D0510A8B52F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57F8DD7-36DE-3CEE-3F6B-325C36D4CF03}"/>
              </a:ext>
            </a:extLst>
          </p:cNvPr>
          <p:cNvSpPr>
            <a:spLocks noGrp="1"/>
          </p:cNvSpPr>
          <p:nvPr>
            <p:ph type="title"/>
          </p:nvPr>
        </p:nvSpPr>
        <p:spPr/>
        <p:txBody>
          <a:bodyPr/>
          <a:lstStyle/>
          <a:p>
            <a:r>
              <a:rPr lang="en-US" dirty="0"/>
              <a:t>Data Modeling continued</a:t>
            </a:r>
          </a:p>
        </p:txBody>
      </p:sp>
      <p:sp>
        <p:nvSpPr>
          <p:cNvPr id="3" name="Content Placeholder 2">
            <a:extLst>
              <a:ext uri="{FF2B5EF4-FFF2-40B4-BE49-F238E27FC236}">
                <a16:creationId xmlns:a16="http://schemas.microsoft.com/office/drawing/2014/main" id="{3229251F-D75E-9AC1-BB66-F920DF3AA394}"/>
              </a:ext>
            </a:extLst>
          </p:cNvPr>
          <p:cNvSpPr>
            <a:spLocks noGrp="1"/>
          </p:cNvSpPr>
          <p:nvPr>
            <p:ph idx="1"/>
          </p:nvPr>
        </p:nvSpPr>
        <p:spPr/>
        <p:txBody>
          <a:bodyPr>
            <a:normAutofit lnSpcReduction="10000"/>
          </a:bodyPr>
          <a:lstStyle/>
          <a:p>
            <a:r>
              <a:rPr lang="en-US" dirty="0"/>
              <a:t>Hide fields from report view so users do not have access to fields we do not want them to filter by, so for example we can hide foreign keys and allow them to only filter by primary keys. We can hide entire table if the use case needs it</a:t>
            </a:r>
          </a:p>
          <a:p>
            <a:r>
              <a:rPr lang="en-US" dirty="0"/>
              <a:t>We can create additional layout tabs in the model view of Power BI. This is particularly helpful when there are a lot of tables, helps organizing views logically</a:t>
            </a:r>
          </a:p>
          <a:p>
            <a:r>
              <a:rPr lang="en-US" dirty="0"/>
              <a:t>Leverage the data format and category options in the model view to enrich the display of table fields on reports</a:t>
            </a:r>
          </a:p>
          <a:p>
            <a:r>
              <a:rPr lang="en-US" dirty="0"/>
              <a:t>Similarly leverage hierarchy setups that can help with matrix style reports and drill downs</a:t>
            </a:r>
          </a:p>
          <a:p>
            <a:endParaRPr lang="en-US" dirty="0"/>
          </a:p>
        </p:txBody>
      </p:sp>
    </p:spTree>
    <p:extLst>
      <p:ext uri="{BB962C8B-B14F-4D97-AF65-F5344CB8AC3E}">
        <p14:creationId xmlns:p14="http://schemas.microsoft.com/office/powerpoint/2010/main" val="40937744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989F18-7455-0487-3755-1CA072F3F7D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C8841B8-234E-EC2B-8C73-441EFBEF00DA}"/>
              </a:ext>
            </a:extLst>
          </p:cNvPr>
          <p:cNvSpPr>
            <a:spLocks noGrp="1"/>
          </p:cNvSpPr>
          <p:nvPr>
            <p:ph type="title"/>
          </p:nvPr>
        </p:nvSpPr>
        <p:spPr/>
        <p:txBody>
          <a:bodyPr/>
          <a:lstStyle/>
          <a:p>
            <a:r>
              <a:rPr lang="en-US" dirty="0"/>
              <a:t>DAX</a:t>
            </a:r>
          </a:p>
        </p:txBody>
      </p:sp>
      <p:sp>
        <p:nvSpPr>
          <p:cNvPr id="3" name="Content Placeholder 2">
            <a:extLst>
              <a:ext uri="{FF2B5EF4-FFF2-40B4-BE49-F238E27FC236}">
                <a16:creationId xmlns:a16="http://schemas.microsoft.com/office/drawing/2014/main" id="{C07939BE-8E18-5B18-DD59-10139E8DE579}"/>
              </a:ext>
            </a:extLst>
          </p:cNvPr>
          <p:cNvSpPr>
            <a:spLocks noGrp="1"/>
          </p:cNvSpPr>
          <p:nvPr>
            <p:ph idx="1"/>
          </p:nvPr>
        </p:nvSpPr>
        <p:spPr/>
        <p:txBody>
          <a:bodyPr>
            <a:normAutofit fontScale="70000" lnSpcReduction="20000"/>
          </a:bodyPr>
          <a:lstStyle/>
          <a:p>
            <a:r>
              <a:rPr lang="en-US" dirty="0"/>
              <a:t>Quick Measures are more NLP style, and are threatening to me </a:t>
            </a:r>
            <a:r>
              <a:rPr lang="en-US" dirty="0">
                <a:sym typeface="Wingdings" panose="05000000000000000000" pitchFamily="2" charset="2"/>
              </a:rPr>
              <a:t></a:t>
            </a:r>
          </a:p>
          <a:p>
            <a:r>
              <a:rPr lang="en-US" dirty="0">
                <a:sym typeface="Wingdings" panose="05000000000000000000" pitchFamily="2" charset="2"/>
              </a:rPr>
              <a:t>We can organize explicit measures under a dedicated measures table, and have folders within (using the properties pane on the model view) to categorize the different measures we create</a:t>
            </a:r>
          </a:p>
          <a:p>
            <a:r>
              <a:rPr lang="en-US" dirty="0">
                <a:sym typeface="Wingdings" panose="05000000000000000000" pitchFamily="2" charset="2"/>
              </a:rPr>
              <a:t>The filter icon above the visual provides insight into the filters used/applied with the measures on the visual</a:t>
            </a:r>
          </a:p>
          <a:p>
            <a:r>
              <a:rPr lang="en-US" dirty="0">
                <a:sym typeface="Wingdings" panose="05000000000000000000" pitchFamily="2" charset="2"/>
              </a:rPr>
              <a:t>Calculated Columns:</a:t>
            </a:r>
          </a:p>
          <a:p>
            <a:pPr lvl="1"/>
            <a:r>
              <a:rPr lang="en-US" dirty="0">
                <a:sym typeface="Wingdings" panose="05000000000000000000" pitchFamily="2" charset="2"/>
              </a:rPr>
              <a:t>Row context, usually value in column is dependent on other columns in the same row, though occasionally it could reference other table values, increases file size and table data load times potentially</a:t>
            </a:r>
          </a:p>
          <a:p>
            <a:pPr lvl="1"/>
            <a:r>
              <a:rPr lang="en-US" dirty="0">
                <a:sym typeface="Wingdings" panose="05000000000000000000" pitchFamily="2" charset="2"/>
              </a:rPr>
              <a:t>Mostly used as a shortcut for filtering data in reports</a:t>
            </a:r>
          </a:p>
          <a:p>
            <a:r>
              <a:rPr lang="en-US" dirty="0">
                <a:sym typeface="Wingdings" panose="05000000000000000000" pitchFamily="2" charset="2"/>
              </a:rPr>
              <a:t>Measures:</a:t>
            </a:r>
          </a:p>
          <a:p>
            <a:pPr lvl="1"/>
            <a:r>
              <a:rPr lang="en-US" dirty="0">
                <a:sym typeface="Wingdings" panose="05000000000000000000" pitchFamily="2" charset="2"/>
              </a:rPr>
              <a:t>Filter context mostly, does not add to the size of the file (table) since it is an aggregation function that may not be table-row specific as such</a:t>
            </a:r>
          </a:p>
          <a:p>
            <a:pPr lvl="1"/>
            <a:r>
              <a:rPr lang="en-US" dirty="0">
                <a:sym typeface="Wingdings" panose="05000000000000000000" pitchFamily="2" charset="2"/>
              </a:rPr>
              <a:t>Useful primarily in visuals, and is designed to interact with various filter contexts on the visual/report</a:t>
            </a:r>
          </a:p>
          <a:p>
            <a:endParaRPr lang="en-US" dirty="0"/>
          </a:p>
          <a:p>
            <a:endParaRPr lang="en-US" dirty="0"/>
          </a:p>
        </p:txBody>
      </p:sp>
    </p:spTree>
    <p:extLst>
      <p:ext uri="{BB962C8B-B14F-4D97-AF65-F5344CB8AC3E}">
        <p14:creationId xmlns:p14="http://schemas.microsoft.com/office/powerpoint/2010/main" val="2894111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DC03F3-E601-0C72-571D-DA7222E3BFC6}"/>
              </a:ext>
            </a:extLst>
          </p:cNvPr>
          <p:cNvSpPr>
            <a:spLocks noGrp="1"/>
          </p:cNvSpPr>
          <p:nvPr>
            <p:ph type="title"/>
          </p:nvPr>
        </p:nvSpPr>
        <p:spPr/>
        <p:txBody>
          <a:bodyPr/>
          <a:lstStyle/>
          <a:p>
            <a:r>
              <a:rPr lang="en-US" dirty="0"/>
              <a:t>DAX</a:t>
            </a:r>
          </a:p>
        </p:txBody>
      </p:sp>
      <p:sp>
        <p:nvSpPr>
          <p:cNvPr id="3" name="Content Placeholder 2">
            <a:extLst>
              <a:ext uri="{FF2B5EF4-FFF2-40B4-BE49-F238E27FC236}">
                <a16:creationId xmlns:a16="http://schemas.microsoft.com/office/drawing/2014/main" id="{D0CAB62B-576E-8DA2-7AAC-63800B2AE1C5}"/>
              </a:ext>
            </a:extLst>
          </p:cNvPr>
          <p:cNvSpPr>
            <a:spLocks noGrp="1"/>
          </p:cNvSpPr>
          <p:nvPr>
            <p:ph idx="1"/>
          </p:nvPr>
        </p:nvSpPr>
        <p:spPr/>
        <p:txBody>
          <a:bodyPr>
            <a:normAutofit fontScale="85000" lnSpcReduction="20000"/>
          </a:bodyPr>
          <a:lstStyle/>
          <a:p>
            <a:r>
              <a:rPr lang="en-US" dirty="0"/>
              <a:t>Use a dedicated Measures table as mentioned earlier, and better still organize measures under folders so the groups can be more readable and maintainable </a:t>
            </a:r>
          </a:p>
          <a:p>
            <a:r>
              <a:rPr lang="en-US" dirty="0"/>
              <a:t>Measure values whether they appear in a row style report or points on line charts or individual values on a card are evaluated independently, i.e. for example if there are 10 rows and a total field in a table chart, each row’s measure value is independently evaluated, and the total is not a summation of the 10 rows but rather a value evaluated in the context of any row-context absence</a:t>
            </a:r>
          </a:p>
          <a:p>
            <a:r>
              <a:rPr lang="en-US" dirty="0"/>
              <a:t>From a flow perspective it starts with the detection of the overall filter context, and then proceeds to look at it from the row perspective, and then it flows down to the related table if relevant and finally evaluates against the filtered table</a:t>
            </a:r>
          </a:p>
          <a:p>
            <a:r>
              <a:rPr lang="en-US" dirty="0"/>
              <a:t>Refer for more details in the DAX ppt</a:t>
            </a:r>
          </a:p>
        </p:txBody>
      </p:sp>
    </p:spTree>
    <p:extLst>
      <p:ext uri="{BB962C8B-B14F-4D97-AF65-F5344CB8AC3E}">
        <p14:creationId xmlns:p14="http://schemas.microsoft.com/office/powerpoint/2010/main" val="22961393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AEE8D1-4A01-72E1-5AA4-7F25481D9CA7}"/>
              </a:ext>
            </a:extLst>
          </p:cNvPr>
          <p:cNvSpPr>
            <a:spLocks noGrp="1"/>
          </p:cNvSpPr>
          <p:nvPr>
            <p:ph type="title"/>
          </p:nvPr>
        </p:nvSpPr>
        <p:spPr/>
        <p:txBody>
          <a:bodyPr/>
          <a:lstStyle/>
          <a:p>
            <a:r>
              <a:rPr lang="en-US" dirty="0" err="1"/>
              <a:t>Visualzzzz</a:t>
            </a:r>
            <a:endParaRPr lang="en-US" dirty="0"/>
          </a:p>
        </p:txBody>
      </p:sp>
      <p:sp>
        <p:nvSpPr>
          <p:cNvPr id="3" name="Content Placeholder 2">
            <a:extLst>
              <a:ext uri="{FF2B5EF4-FFF2-40B4-BE49-F238E27FC236}">
                <a16:creationId xmlns:a16="http://schemas.microsoft.com/office/drawing/2014/main" id="{11002AB9-6F84-F74F-FDA6-3B5059858DA5}"/>
              </a:ext>
            </a:extLst>
          </p:cNvPr>
          <p:cNvSpPr>
            <a:spLocks noGrp="1"/>
          </p:cNvSpPr>
          <p:nvPr>
            <p:ph idx="1"/>
          </p:nvPr>
        </p:nvSpPr>
        <p:spPr/>
        <p:txBody>
          <a:bodyPr>
            <a:normAutofit fontScale="92500" lnSpcReduction="20000"/>
          </a:bodyPr>
          <a:lstStyle/>
          <a:p>
            <a:r>
              <a:rPr lang="en-US" dirty="0"/>
              <a:t>Start with the 3 fundamental questions at this stage of the workflow:</a:t>
            </a:r>
          </a:p>
          <a:p>
            <a:pPr lvl="1"/>
            <a:r>
              <a:rPr lang="en-US" dirty="0"/>
              <a:t>Type of data</a:t>
            </a:r>
          </a:p>
          <a:p>
            <a:pPr lvl="2"/>
            <a:r>
              <a:rPr lang="en-US" dirty="0"/>
              <a:t>Geospatial, timeseries, hierarchical, financial, etc..</a:t>
            </a:r>
          </a:p>
          <a:p>
            <a:pPr lvl="1"/>
            <a:r>
              <a:rPr lang="en-US" dirty="0"/>
              <a:t>What we want to communicate</a:t>
            </a:r>
          </a:p>
          <a:p>
            <a:pPr lvl="2"/>
            <a:r>
              <a:rPr lang="en-US" dirty="0"/>
              <a:t>Compare, composition, relations, distribution, etc..</a:t>
            </a:r>
          </a:p>
          <a:p>
            <a:pPr lvl="1"/>
            <a:r>
              <a:rPr lang="en-US" dirty="0"/>
              <a:t>Who is the end user</a:t>
            </a:r>
          </a:p>
          <a:p>
            <a:pPr lvl="2"/>
            <a:r>
              <a:rPr lang="en-US" dirty="0"/>
              <a:t>Role(s) of the stakeholders</a:t>
            </a:r>
          </a:p>
          <a:p>
            <a:pPr lvl="3"/>
            <a:r>
              <a:rPr lang="en-US" dirty="0"/>
              <a:t>Analysts (tables, combo charts, granular, attention to details)</a:t>
            </a:r>
          </a:p>
          <a:p>
            <a:pPr lvl="3"/>
            <a:r>
              <a:rPr lang="en-US" dirty="0"/>
              <a:t>Managers (summaries, actionable insights, some data to support insight)</a:t>
            </a:r>
          </a:p>
          <a:p>
            <a:pPr lvl="3"/>
            <a:r>
              <a:rPr lang="en-US" dirty="0"/>
              <a:t>Executives (High Level, crystal clear, not cumbersome – KPIs, cards, simple charts, minimal detail and stuff)</a:t>
            </a:r>
          </a:p>
          <a:p>
            <a:r>
              <a:rPr lang="en-US" dirty="0"/>
              <a:t>The 4</a:t>
            </a:r>
            <a:r>
              <a:rPr lang="en-US" baseline="30000" dirty="0"/>
              <a:t>th</a:t>
            </a:r>
            <a:r>
              <a:rPr lang="en-US" dirty="0"/>
              <a:t> element would be to be aware of any compliance, security and accessibility standards</a:t>
            </a:r>
          </a:p>
          <a:p>
            <a:r>
              <a:rPr lang="en-US" dirty="0"/>
              <a:t>KEEP IT SIMPLE AND CLEAN</a:t>
            </a:r>
          </a:p>
        </p:txBody>
      </p:sp>
    </p:spTree>
    <p:extLst>
      <p:ext uri="{BB962C8B-B14F-4D97-AF65-F5344CB8AC3E}">
        <p14:creationId xmlns:p14="http://schemas.microsoft.com/office/powerpoint/2010/main" val="20749914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BFD1B5-D79B-B8CD-A400-322EDC6BAA59}"/>
              </a:ext>
            </a:extLst>
          </p:cNvPr>
          <p:cNvSpPr>
            <a:spLocks noGrp="1"/>
          </p:cNvSpPr>
          <p:nvPr>
            <p:ph type="title"/>
          </p:nvPr>
        </p:nvSpPr>
        <p:spPr/>
        <p:txBody>
          <a:bodyPr/>
          <a:lstStyle/>
          <a:p>
            <a:r>
              <a:rPr lang="en-US" dirty="0"/>
              <a:t>Power BI Workflow Overview</a:t>
            </a:r>
          </a:p>
        </p:txBody>
      </p:sp>
      <p:sp>
        <p:nvSpPr>
          <p:cNvPr id="3" name="Content Placeholder 2">
            <a:extLst>
              <a:ext uri="{FF2B5EF4-FFF2-40B4-BE49-F238E27FC236}">
                <a16:creationId xmlns:a16="http://schemas.microsoft.com/office/drawing/2014/main" id="{F62EB3A1-4716-C27F-FC2E-753619ADBA2B}"/>
              </a:ext>
            </a:extLst>
          </p:cNvPr>
          <p:cNvSpPr>
            <a:spLocks noGrp="1"/>
          </p:cNvSpPr>
          <p:nvPr>
            <p:ph idx="1"/>
          </p:nvPr>
        </p:nvSpPr>
        <p:spPr/>
        <p:txBody>
          <a:bodyPr/>
          <a:lstStyle/>
          <a:p>
            <a:r>
              <a:rPr lang="en-US" dirty="0"/>
              <a:t>Backend mostly to transform and shape data</a:t>
            </a:r>
          </a:p>
          <a:p>
            <a:pPr lvl="1"/>
            <a:r>
              <a:rPr lang="en-US" dirty="0"/>
              <a:t>Power Query - ETL</a:t>
            </a:r>
          </a:p>
          <a:p>
            <a:r>
              <a:rPr lang="en-US" dirty="0"/>
              <a:t>Front End</a:t>
            </a:r>
          </a:p>
          <a:p>
            <a:pPr lvl="1"/>
            <a:r>
              <a:rPr lang="en-US" dirty="0"/>
              <a:t>Model View – configure data models</a:t>
            </a:r>
          </a:p>
          <a:p>
            <a:pPr lvl="1"/>
            <a:r>
              <a:rPr lang="en-US" dirty="0"/>
              <a:t>Data View – any calculated columns, etc.. DAX, </a:t>
            </a:r>
          </a:p>
          <a:p>
            <a:pPr lvl="1"/>
            <a:r>
              <a:rPr lang="en-US" dirty="0"/>
              <a:t>Report View</a:t>
            </a:r>
          </a:p>
          <a:p>
            <a:r>
              <a:rPr lang="en-US" dirty="0"/>
              <a:t>Publish and Share via Power BI Service</a:t>
            </a:r>
          </a:p>
        </p:txBody>
      </p:sp>
    </p:spTree>
    <p:extLst>
      <p:ext uri="{BB962C8B-B14F-4D97-AF65-F5344CB8AC3E}">
        <p14:creationId xmlns:p14="http://schemas.microsoft.com/office/powerpoint/2010/main" val="37215080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39E524-57DE-76FA-2C9A-3DCAD338948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E09EB3E-AFD3-D42E-91AD-CC22BFD6BBC0}"/>
              </a:ext>
            </a:extLst>
          </p:cNvPr>
          <p:cNvSpPr>
            <a:spLocks noGrp="1"/>
          </p:cNvSpPr>
          <p:nvPr>
            <p:ph type="title"/>
          </p:nvPr>
        </p:nvSpPr>
        <p:spPr/>
        <p:txBody>
          <a:bodyPr/>
          <a:lstStyle/>
          <a:p>
            <a:r>
              <a:rPr lang="en-US" dirty="0" err="1"/>
              <a:t>Visualzzzz</a:t>
            </a:r>
            <a:r>
              <a:rPr lang="en-US" dirty="0"/>
              <a:t> – Dashboard design framework</a:t>
            </a:r>
          </a:p>
        </p:txBody>
      </p:sp>
      <p:sp>
        <p:nvSpPr>
          <p:cNvPr id="3" name="Content Placeholder 2">
            <a:extLst>
              <a:ext uri="{FF2B5EF4-FFF2-40B4-BE49-F238E27FC236}">
                <a16:creationId xmlns:a16="http://schemas.microsoft.com/office/drawing/2014/main" id="{27C1E092-0A0F-456B-7FA0-2C89EE048057}"/>
              </a:ext>
            </a:extLst>
          </p:cNvPr>
          <p:cNvSpPr>
            <a:spLocks noGrp="1"/>
          </p:cNvSpPr>
          <p:nvPr>
            <p:ph idx="1"/>
          </p:nvPr>
        </p:nvSpPr>
        <p:spPr/>
        <p:txBody>
          <a:bodyPr>
            <a:normAutofit/>
          </a:bodyPr>
          <a:lstStyle/>
          <a:p>
            <a:r>
              <a:rPr lang="en-US" dirty="0"/>
              <a:t>Define the purpose</a:t>
            </a:r>
          </a:p>
          <a:p>
            <a:r>
              <a:rPr lang="en-US" dirty="0"/>
              <a:t>Choose the right metrics</a:t>
            </a:r>
          </a:p>
          <a:p>
            <a:r>
              <a:rPr lang="en-US" dirty="0"/>
              <a:t>Present the data effectively</a:t>
            </a:r>
          </a:p>
          <a:p>
            <a:r>
              <a:rPr lang="en-US" dirty="0"/>
              <a:t>Eliminate clutter and noise</a:t>
            </a:r>
          </a:p>
          <a:p>
            <a:r>
              <a:rPr lang="en-US" dirty="0"/>
              <a:t>Use layout to focus attention</a:t>
            </a:r>
          </a:p>
          <a:p>
            <a:r>
              <a:rPr lang="en-US" dirty="0"/>
              <a:t>Tell a story</a:t>
            </a:r>
          </a:p>
          <a:p>
            <a:endParaRPr lang="en-US" dirty="0"/>
          </a:p>
          <a:p>
            <a:r>
              <a:rPr lang="en-US" b="1" dirty="0"/>
              <a:t>Perfection is achieved when there is nothing left to take away</a:t>
            </a:r>
          </a:p>
        </p:txBody>
      </p:sp>
    </p:spTree>
    <p:extLst>
      <p:ext uri="{BB962C8B-B14F-4D97-AF65-F5344CB8AC3E}">
        <p14:creationId xmlns:p14="http://schemas.microsoft.com/office/powerpoint/2010/main" val="16601349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4904E0-FBF8-824C-88B4-D768C377DBF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4F888D7-04E0-E8CC-C5B0-5ADACDA350F0}"/>
              </a:ext>
            </a:extLst>
          </p:cNvPr>
          <p:cNvSpPr>
            <a:spLocks noGrp="1"/>
          </p:cNvSpPr>
          <p:nvPr>
            <p:ph type="title"/>
          </p:nvPr>
        </p:nvSpPr>
        <p:spPr/>
        <p:txBody>
          <a:bodyPr/>
          <a:lstStyle/>
          <a:p>
            <a:r>
              <a:rPr lang="en-US" dirty="0" err="1"/>
              <a:t>Visualzzzz</a:t>
            </a:r>
            <a:r>
              <a:rPr lang="en-US" dirty="0"/>
              <a:t> – Dashboard design framework</a:t>
            </a:r>
          </a:p>
        </p:txBody>
      </p:sp>
      <p:sp>
        <p:nvSpPr>
          <p:cNvPr id="3" name="Content Placeholder 2">
            <a:extLst>
              <a:ext uri="{FF2B5EF4-FFF2-40B4-BE49-F238E27FC236}">
                <a16:creationId xmlns:a16="http://schemas.microsoft.com/office/drawing/2014/main" id="{538BA40D-A31C-E705-6701-E446818B47BD}"/>
              </a:ext>
            </a:extLst>
          </p:cNvPr>
          <p:cNvSpPr>
            <a:spLocks noGrp="1"/>
          </p:cNvSpPr>
          <p:nvPr>
            <p:ph idx="1"/>
          </p:nvPr>
        </p:nvSpPr>
        <p:spPr/>
        <p:txBody>
          <a:bodyPr>
            <a:normAutofit fontScale="92500" lnSpcReduction="20000"/>
          </a:bodyPr>
          <a:lstStyle/>
          <a:p>
            <a:r>
              <a:rPr lang="en-US" dirty="0"/>
              <a:t>F pattern and Z pattern for layout dashboard layout design</a:t>
            </a:r>
          </a:p>
          <a:p>
            <a:r>
              <a:rPr lang="en-US" dirty="0"/>
              <a:t>Try to sketch it out mentally on a piece of paper the overall layout/navigation stuff, the potential data cards and visual components we could show</a:t>
            </a:r>
          </a:p>
          <a:p>
            <a:r>
              <a:rPr lang="en-US" dirty="0"/>
              <a:t>Play around in Power BI by laying out containers images placeholders (without data) to help get a better sense of space and visual. Placing navigation menu item placeholders if planned would also help get a sense of look and feel</a:t>
            </a:r>
          </a:p>
          <a:p>
            <a:r>
              <a:rPr lang="en-US" dirty="0"/>
              <a:t>Learn to align/format boxes above using the appropriate alignment menus</a:t>
            </a:r>
          </a:p>
          <a:p>
            <a:r>
              <a:rPr lang="en-US" dirty="0"/>
              <a:t>Use the </a:t>
            </a:r>
            <a:r>
              <a:rPr lang="en-US" dirty="0" err="1"/>
              <a:t>View</a:t>
            </a:r>
            <a:r>
              <a:rPr lang="en-US" dirty="0" err="1">
                <a:sym typeface="Wingdings" panose="05000000000000000000" pitchFamily="2" charset="2"/>
              </a:rPr>
              <a:t>Selection</a:t>
            </a:r>
            <a:r>
              <a:rPr lang="en-US" dirty="0">
                <a:sym typeface="Wingdings" panose="05000000000000000000" pitchFamily="2" charset="2"/>
              </a:rPr>
              <a:t> pane to name objects/shapes and placeholders, and maybe grouping too since it becomes easier to manage down the line</a:t>
            </a:r>
            <a:endParaRPr lang="en-US" dirty="0"/>
          </a:p>
          <a:p>
            <a:endParaRPr lang="en-US" dirty="0"/>
          </a:p>
        </p:txBody>
      </p:sp>
    </p:spTree>
    <p:extLst>
      <p:ext uri="{BB962C8B-B14F-4D97-AF65-F5344CB8AC3E}">
        <p14:creationId xmlns:p14="http://schemas.microsoft.com/office/powerpoint/2010/main" val="22037615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59BE08-BCB8-57E7-1763-5B98B726066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5F4EAF3-1C3E-7D75-CC95-47E77094B642}"/>
              </a:ext>
            </a:extLst>
          </p:cNvPr>
          <p:cNvSpPr>
            <a:spLocks noGrp="1"/>
          </p:cNvSpPr>
          <p:nvPr>
            <p:ph type="title"/>
          </p:nvPr>
        </p:nvSpPr>
        <p:spPr/>
        <p:txBody>
          <a:bodyPr/>
          <a:lstStyle/>
          <a:p>
            <a:r>
              <a:rPr lang="en-US" dirty="0" err="1"/>
              <a:t>Visualzzzz</a:t>
            </a:r>
            <a:r>
              <a:rPr lang="en-US" dirty="0"/>
              <a:t> – continued</a:t>
            </a:r>
          </a:p>
        </p:txBody>
      </p:sp>
      <p:sp>
        <p:nvSpPr>
          <p:cNvPr id="3" name="Content Placeholder 2">
            <a:extLst>
              <a:ext uri="{FF2B5EF4-FFF2-40B4-BE49-F238E27FC236}">
                <a16:creationId xmlns:a16="http://schemas.microsoft.com/office/drawing/2014/main" id="{6392E71A-A616-DBCB-1997-B2A6B0BB3A5E}"/>
              </a:ext>
            </a:extLst>
          </p:cNvPr>
          <p:cNvSpPr>
            <a:spLocks noGrp="1"/>
          </p:cNvSpPr>
          <p:nvPr>
            <p:ph idx="1"/>
          </p:nvPr>
        </p:nvSpPr>
        <p:spPr/>
        <p:txBody>
          <a:bodyPr>
            <a:normAutofit/>
          </a:bodyPr>
          <a:lstStyle/>
          <a:p>
            <a:r>
              <a:rPr lang="en-US" dirty="0"/>
              <a:t>While designing line charts, explore trends, forecasts, confidence levels, units for forecasting (try to go with points since it auto adjusts the last x number of time dimensions based on the overall chart line period</a:t>
            </a:r>
          </a:p>
          <a:p>
            <a:r>
              <a:rPr lang="en-US" dirty="0"/>
              <a:t>Use tooltips and cards wherever possible</a:t>
            </a:r>
          </a:p>
          <a:p>
            <a:r>
              <a:rPr lang="en-US" dirty="0"/>
              <a:t>Copy and paste if using same visuals so a lot of formatting can be avoided. You can then just focus on changing the data to be presented in those pre-formatted charts</a:t>
            </a:r>
          </a:p>
        </p:txBody>
      </p:sp>
    </p:spTree>
    <p:extLst>
      <p:ext uri="{BB962C8B-B14F-4D97-AF65-F5344CB8AC3E}">
        <p14:creationId xmlns:p14="http://schemas.microsoft.com/office/powerpoint/2010/main" val="27799405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4CA0D3-1DFC-1BE1-70E3-AFA956BFFD0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E89B481-E312-AE21-0779-9175C30E9B95}"/>
              </a:ext>
            </a:extLst>
          </p:cNvPr>
          <p:cNvSpPr>
            <a:spLocks noGrp="1"/>
          </p:cNvSpPr>
          <p:nvPr>
            <p:ph type="title"/>
          </p:nvPr>
        </p:nvSpPr>
        <p:spPr/>
        <p:txBody>
          <a:bodyPr/>
          <a:lstStyle/>
          <a:p>
            <a:r>
              <a:rPr lang="en-US" dirty="0" err="1"/>
              <a:t>Visualzzzz</a:t>
            </a:r>
            <a:r>
              <a:rPr lang="en-US" dirty="0"/>
              <a:t> – filters, chart types overview</a:t>
            </a:r>
          </a:p>
        </p:txBody>
      </p:sp>
      <p:sp>
        <p:nvSpPr>
          <p:cNvPr id="3" name="Content Placeholder 2">
            <a:extLst>
              <a:ext uri="{FF2B5EF4-FFF2-40B4-BE49-F238E27FC236}">
                <a16:creationId xmlns:a16="http://schemas.microsoft.com/office/drawing/2014/main" id="{696D6206-B7BD-4F59-C084-427A8A367619}"/>
              </a:ext>
            </a:extLst>
          </p:cNvPr>
          <p:cNvSpPr>
            <a:spLocks noGrp="1"/>
          </p:cNvSpPr>
          <p:nvPr>
            <p:ph idx="1"/>
          </p:nvPr>
        </p:nvSpPr>
        <p:spPr/>
        <p:txBody>
          <a:bodyPr>
            <a:normAutofit/>
          </a:bodyPr>
          <a:lstStyle/>
          <a:p>
            <a:r>
              <a:rPr lang="en-US" dirty="0"/>
              <a:t>While using cards, remember to provide contexts and KPI visuals really help to illustrate the comparison and context of numbers. KPI cards are also very useful on dashboards</a:t>
            </a:r>
          </a:p>
          <a:p>
            <a:r>
              <a:rPr lang="en-US" dirty="0"/>
              <a:t>Donuts are good but not ideal for comparison. So better to use bar charts and better brings out categorical comparative charts</a:t>
            </a:r>
          </a:p>
          <a:p>
            <a:r>
              <a:rPr lang="en-US" dirty="0"/>
              <a:t>Donuts and pies if using limit to 3-4 components and filter out outliers..</a:t>
            </a:r>
          </a:p>
          <a:p>
            <a:r>
              <a:rPr lang="en-US" dirty="0"/>
              <a:t>Filters: Visual Level, Page Level, report (all pages) level</a:t>
            </a:r>
          </a:p>
        </p:txBody>
      </p:sp>
    </p:spTree>
    <p:extLst>
      <p:ext uri="{BB962C8B-B14F-4D97-AF65-F5344CB8AC3E}">
        <p14:creationId xmlns:p14="http://schemas.microsoft.com/office/powerpoint/2010/main" val="25213537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7E0997-33B8-A9D0-5591-887D30D31A3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7A6B3B0-7BCF-0FD4-11B5-72D0FE318A87}"/>
              </a:ext>
            </a:extLst>
          </p:cNvPr>
          <p:cNvSpPr>
            <a:spLocks noGrp="1"/>
          </p:cNvSpPr>
          <p:nvPr>
            <p:ph type="title"/>
          </p:nvPr>
        </p:nvSpPr>
        <p:spPr/>
        <p:txBody>
          <a:bodyPr/>
          <a:lstStyle/>
          <a:p>
            <a:r>
              <a:rPr lang="en-US" dirty="0" err="1"/>
              <a:t>Visualzzzz</a:t>
            </a:r>
            <a:r>
              <a:rPr lang="en-US" dirty="0"/>
              <a:t> – filters, chart types overview</a:t>
            </a:r>
          </a:p>
        </p:txBody>
      </p:sp>
      <p:sp>
        <p:nvSpPr>
          <p:cNvPr id="3" name="Content Placeholder 2">
            <a:extLst>
              <a:ext uri="{FF2B5EF4-FFF2-40B4-BE49-F238E27FC236}">
                <a16:creationId xmlns:a16="http://schemas.microsoft.com/office/drawing/2014/main" id="{D5073301-F003-FA71-CCF6-6BDFD57E3CE6}"/>
              </a:ext>
            </a:extLst>
          </p:cNvPr>
          <p:cNvSpPr>
            <a:spLocks noGrp="1"/>
          </p:cNvSpPr>
          <p:nvPr>
            <p:ph idx="1"/>
          </p:nvPr>
        </p:nvSpPr>
        <p:spPr/>
        <p:txBody>
          <a:bodyPr>
            <a:normAutofit fontScale="85000" lnSpcReduction="20000"/>
          </a:bodyPr>
          <a:lstStyle/>
          <a:p>
            <a:r>
              <a:rPr lang="en-US" dirty="0"/>
              <a:t>For granular and more dense info to be presented tabular/matrix is best – certain industry/domains prefer this, generally this is the closest to what most BI developers/report jobs do – another characteristic is these types of reports are go-to for SQL developer skills sets – very important</a:t>
            </a:r>
          </a:p>
          <a:p>
            <a:r>
              <a:rPr lang="en-US" dirty="0"/>
              <a:t>Tabular/Matrix reports are also very conducive to conditional formatting (Format</a:t>
            </a:r>
            <a:r>
              <a:rPr lang="en-US" dirty="0">
                <a:sym typeface="Wingdings" panose="05000000000000000000" pitchFamily="2" charset="2"/>
              </a:rPr>
              <a:t> pane under Cell elements)</a:t>
            </a:r>
          </a:p>
          <a:p>
            <a:r>
              <a:rPr lang="en-US" dirty="0">
                <a:sym typeface="Wingdings" panose="05000000000000000000" pitchFamily="2" charset="2"/>
              </a:rPr>
              <a:t>Generally as mentioned earlier tabular reports outside BI are done from SQL to excel/csv. Top N / Limit top x number of results is another popular variation since the nature of granular data might be overwhelming to the user. In Power BI, we can do the Top N from the filter pane and set the N value from the column being limited</a:t>
            </a:r>
          </a:p>
          <a:p>
            <a:r>
              <a:rPr lang="en-US" dirty="0">
                <a:sym typeface="Wingdings" panose="05000000000000000000" pitchFamily="2" charset="2"/>
              </a:rPr>
              <a:t>Hack: In Power BI the card visual always shows 1 value and if the data is more than 1, it just shows the 1</a:t>
            </a:r>
            <a:r>
              <a:rPr lang="en-US" baseline="30000" dirty="0">
                <a:sym typeface="Wingdings" panose="05000000000000000000" pitchFamily="2" charset="2"/>
              </a:rPr>
              <a:t>st</a:t>
            </a:r>
            <a:r>
              <a:rPr lang="en-US" dirty="0">
                <a:sym typeface="Wingdings" panose="05000000000000000000" pitchFamily="2" charset="2"/>
              </a:rPr>
              <a:t> value. So if we do not use a measure, we can use the filter pane, and do a Top N and set it so we can show the Top N highlight on a card!</a:t>
            </a:r>
            <a:endParaRPr lang="en-US" dirty="0"/>
          </a:p>
        </p:txBody>
      </p:sp>
    </p:spTree>
    <p:extLst>
      <p:ext uri="{BB962C8B-B14F-4D97-AF65-F5344CB8AC3E}">
        <p14:creationId xmlns:p14="http://schemas.microsoft.com/office/powerpoint/2010/main" val="10022113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563741-BF02-3BB7-B6A2-007EEC6B28A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05EB70E-0F02-5013-475D-34F11C77B58B}"/>
              </a:ext>
            </a:extLst>
          </p:cNvPr>
          <p:cNvSpPr>
            <a:spLocks noGrp="1"/>
          </p:cNvSpPr>
          <p:nvPr>
            <p:ph type="title"/>
          </p:nvPr>
        </p:nvSpPr>
        <p:spPr/>
        <p:txBody>
          <a:bodyPr/>
          <a:lstStyle/>
          <a:p>
            <a:r>
              <a:rPr lang="en-US" dirty="0" err="1"/>
              <a:t>Visualzzzz</a:t>
            </a:r>
            <a:r>
              <a:rPr lang="en-US" dirty="0"/>
              <a:t> – filters, chart types overview</a:t>
            </a:r>
          </a:p>
        </p:txBody>
      </p:sp>
      <p:sp>
        <p:nvSpPr>
          <p:cNvPr id="3" name="Content Placeholder 2">
            <a:extLst>
              <a:ext uri="{FF2B5EF4-FFF2-40B4-BE49-F238E27FC236}">
                <a16:creationId xmlns:a16="http://schemas.microsoft.com/office/drawing/2014/main" id="{2A0CF37F-5D04-9AEA-F2BA-DAAC28597659}"/>
              </a:ext>
            </a:extLst>
          </p:cNvPr>
          <p:cNvSpPr>
            <a:spLocks noGrp="1"/>
          </p:cNvSpPr>
          <p:nvPr>
            <p:ph idx="1"/>
          </p:nvPr>
        </p:nvSpPr>
        <p:spPr/>
        <p:txBody>
          <a:bodyPr>
            <a:normAutofit fontScale="85000" lnSpcReduction="20000"/>
          </a:bodyPr>
          <a:lstStyle/>
          <a:p>
            <a:r>
              <a:rPr lang="en-US" dirty="0"/>
              <a:t>Power BI maps works best if we assign categories to geospatial fields, </a:t>
            </a:r>
            <a:r>
              <a:rPr lang="en-US" dirty="0" err="1"/>
              <a:t>lat</a:t>
            </a:r>
            <a:r>
              <a:rPr lang="en-US" dirty="0"/>
              <a:t>/long fields work best</a:t>
            </a:r>
          </a:p>
          <a:p>
            <a:r>
              <a:rPr lang="en-US" dirty="0"/>
              <a:t>Sometimes the administrator may have to allow users to enable the maps feature in tenant settings to use it </a:t>
            </a:r>
          </a:p>
          <a:p>
            <a:r>
              <a:rPr lang="en-US" dirty="0"/>
              <a:t>Slicers are visual filters and apply to the report page by default. It is a good idea to have the ability to Apply/Clear all filters option for the slicers</a:t>
            </a:r>
          </a:p>
          <a:p>
            <a:r>
              <a:rPr lang="en-US" dirty="0"/>
              <a:t>While exploring data over multiple periods generally older data is messed up, and it is particularly seen when we are doing a Top N or related aggregation. Learn to use HASONEVALUE in a IF condition to ensure duplicates or related messiness can be handled</a:t>
            </a:r>
          </a:p>
          <a:p>
            <a:r>
              <a:rPr lang="en-US" dirty="0"/>
              <a:t>Gauge charts are good to illustrate performance measurements and how we are doing against targets/benchmarks</a:t>
            </a:r>
          </a:p>
          <a:p>
            <a:r>
              <a:rPr lang="en-US" dirty="0"/>
              <a:t>We can create target measures and use it to do a </a:t>
            </a:r>
            <a:r>
              <a:rPr lang="en-US" b="1" dirty="0"/>
              <a:t>rule</a:t>
            </a:r>
            <a:r>
              <a:rPr lang="en-US" dirty="0"/>
              <a:t> based conditional formatting </a:t>
            </a:r>
          </a:p>
        </p:txBody>
      </p:sp>
    </p:spTree>
    <p:extLst>
      <p:ext uri="{BB962C8B-B14F-4D97-AF65-F5344CB8AC3E}">
        <p14:creationId xmlns:p14="http://schemas.microsoft.com/office/powerpoint/2010/main" val="3939167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B615D3-CF37-63BE-C62F-FBE79CBB152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21F13AC-7881-1B5A-2EF1-F10D456D2FA0}"/>
              </a:ext>
            </a:extLst>
          </p:cNvPr>
          <p:cNvSpPr>
            <a:spLocks noGrp="1"/>
          </p:cNvSpPr>
          <p:nvPr>
            <p:ph type="title"/>
          </p:nvPr>
        </p:nvSpPr>
        <p:spPr/>
        <p:txBody>
          <a:bodyPr/>
          <a:lstStyle/>
          <a:p>
            <a:r>
              <a:rPr lang="en-US" dirty="0" err="1"/>
              <a:t>Visualzzzz</a:t>
            </a:r>
            <a:r>
              <a:rPr lang="en-US" dirty="0"/>
              <a:t> – filters, drills, chart types overview</a:t>
            </a:r>
          </a:p>
        </p:txBody>
      </p:sp>
      <p:sp>
        <p:nvSpPr>
          <p:cNvPr id="3" name="Content Placeholder 2">
            <a:extLst>
              <a:ext uri="{FF2B5EF4-FFF2-40B4-BE49-F238E27FC236}">
                <a16:creationId xmlns:a16="http://schemas.microsoft.com/office/drawing/2014/main" id="{D97EB17F-4747-FE12-518C-2DAE96DD6FE9}"/>
              </a:ext>
            </a:extLst>
          </p:cNvPr>
          <p:cNvSpPr>
            <a:spLocks noGrp="1"/>
          </p:cNvSpPr>
          <p:nvPr>
            <p:ph idx="1"/>
          </p:nvPr>
        </p:nvSpPr>
        <p:spPr/>
        <p:txBody>
          <a:bodyPr>
            <a:normAutofit fontScale="92500" lnSpcReduction="20000"/>
          </a:bodyPr>
          <a:lstStyle/>
          <a:p>
            <a:r>
              <a:rPr lang="en-US" dirty="0"/>
              <a:t>Area charts are similar to line charts but filled beneath like a stack </a:t>
            </a:r>
          </a:p>
          <a:p>
            <a:r>
              <a:rPr lang="en-US" dirty="0"/>
              <a:t>To change levels of granularity use drill-up and drill-down. Drill-thru is for all levels</a:t>
            </a:r>
          </a:p>
          <a:p>
            <a:r>
              <a:rPr lang="en-US" dirty="0"/>
              <a:t>We can either use the complete default hierarchy by using date fields so all levels date components can be drilled down, or depending on the consumer of the report, we can add the field levels that would be appropriate to the user, for example program directors want to drill down to month level maybe not week or day level</a:t>
            </a:r>
          </a:p>
          <a:p>
            <a:r>
              <a:rPr lang="en-US" dirty="0"/>
              <a:t>Reports on a page can be set as a drill through – this is set on the page information pane where we can change from standard to drill through. Setting this up like this, will enable a drill-through option from any other page on the dashboard/reports, so we can select a county from another report, right click and it leads us to the county detail page</a:t>
            </a:r>
          </a:p>
        </p:txBody>
      </p:sp>
    </p:spTree>
    <p:extLst>
      <p:ext uri="{BB962C8B-B14F-4D97-AF65-F5344CB8AC3E}">
        <p14:creationId xmlns:p14="http://schemas.microsoft.com/office/powerpoint/2010/main" val="3403771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B961E3-7836-1274-90C6-C0DB7018175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FDACE2C-639D-91F1-8ACE-A12110839A7D}"/>
              </a:ext>
            </a:extLst>
          </p:cNvPr>
          <p:cNvSpPr>
            <a:spLocks noGrp="1"/>
          </p:cNvSpPr>
          <p:nvPr>
            <p:ph type="title"/>
          </p:nvPr>
        </p:nvSpPr>
        <p:spPr/>
        <p:txBody>
          <a:bodyPr/>
          <a:lstStyle/>
          <a:p>
            <a:r>
              <a:rPr lang="en-US" dirty="0" err="1"/>
              <a:t>Visualzzzz</a:t>
            </a:r>
            <a:r>
              <a:rPr lang="en-US" dirty="0"/>
              <a:t> – filters, drills, interactions, bookmarks</a:t>
            </a:r>
          </a:p>
        </p:txBody>
      </p:sp>
      <p:sp>
        <p:nvSpPr>
          <p:cNvPr id="3" name="Content Placeholder 2">
            <a:extLst>
              <a:ext uri="{FF2B5EF4-FFF2-40B4-BE49-F238E27FC236}">
                <a16:creationId xmlns:a16="http://schemas.microsoft.com/office/drawing/2014/main" id="{DF91C6A1-6999-ED36-B88E-F9C4E534319C}"/>
              </a:ext>
            </a:extLst>
          </p:cNvPr>
          <p:cNvSpPr>
            <a:spLocks noGrp="1"/>
          </p:cNvSpPr>
          <p:nvPr>
            <p:ph idx="1"/>
          </p:nvPr>
        </p:nvSpPr>
        <p:spPr/>
        <p:txBody>
          <a:bodyPr>
            <a:normAutofit lnSpcReduction="10000"/>
          </a:bodyPr>
          <a:lstStyle/>
          <a:p>
            <a:r>
              <a:rPr lang="en-US" dirty="0"/>
              <a:t>Report interactions to customize how filters can be applied across related visuals using cross-filters, </a:t>
            </a:r>
            <a:r>
              <a:rPr lang="en-US" dirty="0" err="1"/>
              <a:t>etc</a:t>
            </a:r>
            <a:r>
              <a:rPr lang="en-US" dirty="0"/>
              <a:t> are very valuable – whether to highlight or filter or even not interact decisions need to be made. Remember to enable edit interactions menu in the format page before we start playing around</a:t>
            </a:r>
          </a:p>
          <a:p>
            <a:r>
              <a:rPr lang="en-US" dirty="0"/>
              <a:t>Bookmarks are essentially that – you can go back to the state you had bookmarked after playing around. There are other use cases too like provide quick actions to specific report states we know the user frequently looks to. So we can enable bookmark when we have report in a state, and then we can add a reset button from the buttons menu, and assign the action to take us back to the bookmark</a:t>
            </a:r>
          </a:p>
          <a:p>
            <a:endParaRPr lang="en-US" dirty="0"/>
          </a:p>
          <a:p>
            <a:endParaRPr lang="en-US" dirty="0"/>
          </a:p>
        </p:txBody>
      </p:sp>
    </p:spTree>
    <p:extLst>
      <p:ext uri="{BB962C8B-B14F-4D97-AF65-F5344CB8AC3E}">
        <p14:creationId xmlns:p14="http://schemas.microsoft.com/office/powerpoint/2010/main" val="373211011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3FFB81-D6AB-1255-8BE2-D3686C6A780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2F8D430-CE92-EF40-96B8-75150B4D6D0E}"/>
              </a:ext>
            </a:extLst>
          </p:cNvPr>
          <p:cNvSpPr>
            <a:spLocks noGrp="1"/>
          </p:cNvSpPr>
          <p:nvPr>
            <p:ph type="title"/>
          </p:nvPr>
        </p:nvSpPr>
        <p:spPr/>
        <p:txBody>
          <a:bodyPr/>
          <a:lstStyle/>
          <a:p>
            <a:r>
              <a:rPr lang="en-US" dirty="0" err="1"/>
              <a:t>Visualzzzz</a:t>
            </a:r>
            <a:r>
              <a:rPr lang="en-US" dirty="0"/>
              <a:t> – interactions, slicer panels, navigation buttons</a:t>
            </a:r>
          </a:p>
        </p:txBody>
      </p:sp>
      <p:sp>
        <p:nvSpPr>
          <p:cNvPr id="3" name="Content Placeholder 2">
            <a:extLst>
              <a:ext uri="{FF2B5EF4-FFF2-40B4-BE49-F238E27FC236}">
                <a16:creationId xmlns:a16="http://schemas.microsoft.com/office/drawing/2014/main" id="{39F107E8-DEBF-D4E0-7407-4448B071AFD8}"/>
              </a:ext>
            </a:extLst>
          </p:cNvPr>
          <p:cNvSpPr>
            <a:spLocks noGrp="1"/>
          </p:cNvSpPr>
          <p:nvPr>
            <p:ph idx="1"/>
          </p:nvPr>
        </p:nvSpPr>
        <p:spPr/>
        <p:txBody>
          <a:bodyPr>
            <a:normAutofit fontScale="70000" lnSpcReduction="20000"/>
          </a:bodyPr>
          <a:lstStyle/>
          <a:p>
            <a:r>
              <a:rPr lang="en-US" dirty="0"/>
              <a:t>While adding custom navigation buttons, remember to start off configuring them in a blank page because if we try to do it in a page that already has the reports we want to go to, it will not allow us to navigate, so do it on a blank page, and cut and paste</a:t>
            </a:r>
          </a:p>
          <a:p>
            <a:r>
              <a:rPr lang="en-US" dirty="0"/>
              <a:t>The custom buttons can be different icon/images that we can place, and we can even configure it to be different icons when certain mouse actions are performed like when we hover or press or what it would be by default state and so on. Once that part is configured, we can assign a page navigation as an action, and mapping it to on-press will take us to that report page</a:t>
            </a:r>
          </a:p>
          <a:p>
            <a:r>
              <a:rPr lang="en-US" dirty="0"/>
              <a:t>Adding custom slicer panels is similar to adding custom buttons but you can do it on the same page. Basically you add different shapes there, and add slicers, add data fields to it and configure. We can then add a back button to hide the slicer panel and go back to main navigation menu. We will need to add 2 bookmarks one for hiding slicer panel and another for showing. Once we create the slicer panel, we also want to ensure that all the objects are grouped together as “Slicer Panel” or whatever name we want. The final step would be to associate the bookmark action to the corresponding buttons. It is also a good idea to unselect the data menu option from the hide and show slicer panel bookmarks so that the report state is not altered when the slicer panel is shown or hidden</a:t>
            </a:r>
          </a:p>
          <a:p>
            <a:endParaRPr lang="en-US" dirty="0"/>
          </a:p>
        </p:txBody>
      </p:sp>
    </p:spTree>
    <p:extLst>
      <p:ext uri="{BB962C8B-B14F-4D97-AF65-F5344CB8AC3E}">
        <p14:creationId xmlns:p14="http://schemas.microsoft.com/office/powerpoint/2010/main" val="242019981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769BD4-860D-BD01-7AFA-FE252FA8FD5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FFA559F-9259-F0E1-E4BB-B4BB12FB3ACA}"/>
              </a:ext>
            </a:extLst>
          </p:cNvPr>
          <p:cNvSpPr>
            <a:spLocks noGrp="1"/>
          </p:cNvSpPr>
          <p:nvPr>
            <p:ph type="title"/>
          </p:nvPr>
        </p:nvSpPr>
        <p:spPr/>
        <p:txBody>
          <a:bodyPr>
            <a:normAutofit fontScale="90000"/>
          </a:bodyPr>
          <a:lstStyle/>
          <a:p>
            <a:r>
              <a:rPr lang="en-US" dirty="0" err="1"/>
              <a:t>Visualzzzz</a:t>
            </a:r>
            <a:r>
              <a:rPr lang="en-US" dirty="0"/>
              <a:t> – sliders from parameters for forecasting what-if scenarios and reusable charts</a:t>
            </a:r>
          </a:p>
        </p:txBody>
      </p:sp>
      <p:sp>
        <p:nvSpPr>
          <p:cNvPr id="3" name="Content Placeholder 2">
            <a:extLst>
              <a:ext uri="{FF2B5EF4-FFF2-40B4-BE49-F238E27FC236}">
                <a16:creationId xmlns:a16="http://schemas.microsoft.com/office/drawing/2014/main" id="{1BD1D364-531A-71F7-D576-3EB953468763}"/>
              </a:ext>
            </a:extLst>
          </p:cNvPr>
          <p:cNvSpPr>
            <a:spLocks noGrp="1"/>
          </p:cNvSpPr>
          <p:nvPr>
            <p:ph idx="1"/>
          </p:nvPr>
        </p:nvSpPr>
        <p:spPr/>
        <p:txBody>
          <a:bodyPr>
            <a:normAutofit fontScale="92500" lnSpcReduction="20000"/>
          </a:bodyPr>
          <a:lstStyle/>
          <a:p>
            <a:r>
              <a:rPr lang="en-US" dirty="0"/>
              <a:t>Numeric range parameters are helpful for what if analysis. So we basically specify a range and increment and Power BI auto creates a table for this with the two DAX measures within. We can then create new DAX measures for example increasing work activity hour participation by 1+numerical range parameter percentage for example. The numerical range parameter itself behaves like a slicer, and so when we change it, the corresponding changes are reflected on the line chart for example if we have it setup with 2 lines – 1 for original activity hours, and another data point referencing the new DAX measure</a:t>
            </a:r>
          </a:p>
          <a:p>
            <a:r>
              <a:rPr lang="en-US" dirty="0"/>
              <a:t>Fields parameter is another cool deal where we can change the dimension/metric we are seeing on the same chart. So we can add multiple measures or table fields as a list to the parameter list, and change the chart measure to refer to the new parameter we created it just works!</a:t>
            </a:r>
          </a:p>
        </p:txBody>
      </p:sp>
    </p:spTree>
    <p:extLst>
      <p:ext uri="{BB962C8B-B14F-4D97-AF65-F5344CB8AC3E}">
        <p14:creationId xmlns:p14="http://schemas.microsoft.com/office/powerpoint/2010/main" val="42111070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82CF9C-C719-AA24-43EE-7550FCC00EB7}"/>
              </a:ext>
            </a:extLst>
          </p:cNvPr>
          <p:cNvSpPr>
            <a:spLocks noGrp="1"/>
          </p:cNvSpPr>
          <p:nvPr>
            <p:ph type="title"/>
          </p:nvPr>
        </p:nvSpPr>
        <p:spPr/>
        <p:txBody>
          <a:bodyPr/>
          <a:lstStyle/>
          <a:p>
            <a:r>
              <a:rPr lang="en-US" dirty="0"/>
              <a:t>Storage and Connection Modes: Import</a:t>
            </a:r>
          </a:p>
        </p:txBody>
      </p:sp>
      <p:sp>
        <p:nvSpPr>
          <p:cNvPr id="3" name="Content Placeholder 2">
            <a:extLst>
              <a:ext uri="{FF2B5EF4-FFF2-40B4-BE49-F238E27FC236}">
                <a16:creationId xmlns:a16="http://schemas.microsoft.com/office/drawing/2014/main" id="{9EAA13BC-01B9-A3BE-D277-DBF137C65DCB}"/>
              </a:ext>
            </a:extLst>
          </p:cNvPr>
          <p:cNvSpPr>
            <a:spLocks noGrp="1"/>
          </p:cNvSpPr>
          <p:nvPr>
            <p:ph idx="1"/>
          </p:nvPr>
        </p:nvSpPr>
        <p:spPr/>
        <p:txBody>
          <a:bodyPr/>
          <a:lstStyle/>
          <a:p>
            <a:r>
              <a:rPr lang="en-US" dirty="0"/>
              <a:t>Dataset &lt; 1 GB</a:t>
            </a:r>
          </a:p>
          <a:p>
            <a:r>
              <a:rPr lang="en-US" dirty="0"/>
              <a:t>Source does not change frequently</a:t>
            </a:r>
          </a:p>
          <a:p>
            <a:r>
              <a:rPr lang="en-US" dirty="0"/>
              <a:t>No restrictions on power query, data modeling, and DAX functions</a:t>
            </a:r>
          </a:p>
        </p:txBody>
      </p:sp>
    </p:spTree>
    <p:extLst>
      <p:ext uri="{BB962C8B-B14F-4D97-AF65-F5344CB8AC3E}">
        <p14:creationId xmlns:p14="http://schemas.microsoft.com/office/powerpoint/2010/main" val="339880793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ECA83C-08E6-308D-A43D-B642A22F9F8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710682F-13EA-9EE7-BEC3-8D5D189B1D22}"/>
              </a:ext>
            </a:extLst>
          </p:cNvPr>
          <p:cNvSpPr>
            <a:spLocks noGrp="1"/>
          </p:cNvSpPr>
          <p:nvPr>
            <p:ph type="title"/>
          </p:nvPr>
        </p:nvSpPr>
        <p:spPr/>
        <p:txBody>
          <a:bodyPr/>
          <a:lstStyle/>
          <a:p>
            <a:r>
              <a:rPr lang="en-US" dirty="0" err="1"/>
              <a:t>Visualzzzz</a:t>
            </a:r>
            <a:r>
              <a:rPr lang="en-US" dirty="0"/>
              <a:t> – </a:t>
            </a:r>
            <a:r>
              <a:rPr lang="en-US" dirty="0" err="1"/>
              <a:t>Tooltipping</a:t>
            </a:r>
            <a:r>
              <a:rPr lang="en-US" dirty="0"/>
              <a:t> and </a:t>
            </a:r>
            <a:r>
              <a:rPr lang="en-US" i="1" dirty="0"/>
              <a:t>custom visual</a:t>
            </a:r>
          </a:p>
        </p:txBody>
      </p:sp>
      <p:sp>
        <p:nvSpPr>
          <p:cNvPr id="3" name="Content Placeholder 2">
            <a:extLst>
              <a:ext uri="{FF2B5EF4-FFF2-40B4-BE49-F238E27FC236}">
                <a16:creationId xmlns:a16="http://schemas.microsoft.com/office/drawing/2014/main" id="{7C0B346B-CB11-220E-ECCE-4F5B3006647D}"/>
              </a:ext>
            </a:extLst>
          </p:cNvPr>
          <p:cNvSpPr>
            <a:spLocks noGrp="1"/>
          </p:cNvSpPr>
          <p:nvPr>
            <p:ph idx="1"/>
          </p:nvPr>
        </p:nvSpPr>
        <p:spPr/>
        <p:txBody>
          <a:bodyPr>
            <a:normAutofit/>
          </a:bodyPr>
          <a:lstStyle/>
          <a:p>
            <a:r>
              <a:rPr lang="en-US" dirty="0"/>
              <a:t>Custom tool tips are another cool and value add component. We create a report page as a tooltip, and then add the various measures and stuff we want to see on it. We can then attach this page which is now of type tooltip to the visual where we want to show this custom tooltip page (change the default tooltip to the report page option and select the custom tooltip page)</a:t>
            </a:r>
          </a:p>
          <a:p>
            <a:r>
              <a:rPr lang="en-US" dirty="0"/>
              <a:t>To import custom visual, we need to be logged into Power BI service but there maybe a learning curve to use it and there maybe compatibility issues as well</a:t>
            </a:r>
          </a:p>
        </p:txBody>
      </p:sp>
    </p:spTree>
    <p:extLst>
      <p:ext uri="{BB962C8B-B14F-4D97-AF65-F5344CB8AC3E}">
        <p14:creationId xmlns:p14="http://schemas.microsoft.com/office/powerpoint/2010/main" val="181692471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4480DA-CCCC-B757-3C87-AB05DCE5E44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9C6AA06-B368-BE8C-05DA-4C2FD5F778DE}"/>
              </a:ext>
            </a:extLst>
          </p:cNvPr>
          <p:cNvSpPr>
            <a:spLocks noGrp="1"/>
          </p:cNvSpPr>
          <p:nvPr>
            <p:ph type="title"/>
          </p:nvPr>
        </p:nvSpPr>
        <p:spPr/>
        <p:txBody>
          <a:bodyPr/>
          <a:lstStyle/>
          <a:p>
            <a:r>
              <a:rPr lang="en-US" dirty="0" err="1"/>
              <a:t>Visualzzzz</a:t>
            </a:r>
            <a:r>
              <a:rPr lang="en-US" dirty="0"/>
              <a:t> – closing out from desktop to publication</a:t>
            </a:r>
          </a:p>
        </p:txBody>
      </p:sp>
      <p:sp>
        <p:nvSpPr>
          <p:cNvPr id="3" name="Content Placeholder 2">
            <a:extLst>
              <a:ext uri="{FF2B5EF4-FFF2-40B4-BE49-F238E27FC236}">
                <a16:creationId xmlns:a16="http://schemas.microsoft.com/office/drawing/2014/main" id="{57F86BB8-4CA5-ADE8-5288-357DC275D250}"/>
              </a:ext>
            </a:extLst>
          </p:cNvPr>
          <p:cNvSpPr>
            <a:spLocks noGrp="1"/>
          </p:cNvSpPr>
          <p:nvPr>
            <p:ph idx="1"/>
          </p:nvPr>
        </p:nvSpPr>
        <p:spPr/>
        <p:txBody>
          <a:bodyPr>
            <a:normAutofit/>
          </a:bodyPr>
          <a:lstStyle/>
          <a:p>
            <a:r>
              <a:rPr lang="en-US" dirty="0"/>
              <a:t>We can define roles in desktop but the user assignment happens in Power BI service, and role assignment enables data access restrictions, so for example, 1 county administrator if set the role accordingly, will not be able to view another county data or whatever rule we set up for this role. But we can test the role view without publishing to service</a:t>
            </a:r>
          </a:p>
          <a:p>
            <a:r>
              <a:rPr lang="en-US" dirty="0"/>
              <a:t>Mobile layout – pretty straightforward we design in desktop and drag/drop visuals to the mobile layout, not sure if we want to focus yet on this, we will see</a:t>
            </a:r>
          </a:p>
          <a:p>
            <a:endParaRPr lang="en-US" dirty="0"/>
          </a:p>
        </p:txBody>
      </p:sp>
    </p:spTree>
    <p:extLst>
      <p:ext uri="{BB962C8B-B14F-4D97-AF65-F5344CB8AC3E}">
        <p14:creationId xmlns:p14="http://schemas.microsoft.com/office/powerpoint/2010/main" val="20912719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EB6B0F-B61E-0B52-CF65-B1023E4D051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A2D7C43-098D-7816-19E1-F8E40C199CC2}"/>
              </a:ext>
            </a:extLst>
          </p:cNvPr>
          <p:cNvSpPr>
            <a:spLocks noGrp="1"/>
          </p:cNvSpPr>
          <p:nvPr>
            <p:ph type="title"/>
          </p:nvPr>
        </p:nvSpPr>
        <p:spPr/>
        <p:txBody>
          <a:bodyPr/>
          <a:lstStyle/>
          <a:p>
            <a:r>
              <a:rPr lang="en-US" dirty="0"/>
              <a:t>Storage and Connection Modes: Direct Query</a:t>
            </a:r>
          </a:p>
        </p:txBody>
      </p:sp>
      <p:sp>
        <p:nvSpPr>
          <p:cNvPr id="3" name="Content Placeholder 2">
            <a:extLst>
              <a:ext uri="{FF2B5EF4-FFF2-40B4-BE49-F238E27FC236}">
                <a16:creationId xmlns:a16="http://schemas.microsoft.com/office/drawing/2014/main" id="{0B067979-49F2-A75A-654D-5CED64658972}"/>
              </a:ext>
            </a:extLst>
          </p:cNvPr>
          <p:cNvSpPr>
            <a:spLocks noGrp="1"/>
          </p:cNvSpPr>
          <p:nvPr>
            <p:ph idx="1"/>
          </p:nvPr>
        </p:nvSpPr>
        <p:spPr/>
        <p:txBody>
          <a:bodyPr/>
          <a:lstStyle/>
          <a:p>
            <a:r>
              <a:rPr lang="en-US" dirty="0"/>
              <a:t>Dataset too large to be stored in-memory</a:t>
            </a:r>
          </a:p>
          <a:p>
            <a:r>
              <a:rPr lang="en-US" dirty="0"/>
              <a:t>Source data changes frequently</a:t>
            </a:r>
          </a:p>
          <a:p>
            <a:r>
              <a:rPr lang="en-US" dirty="0"/>
              <a:t>Company policy / restrictions on data usage, importing and access restrictions</a:t>
            </a:r>
          </a:p>
        </p:txBody>
      </p:sp>
    </p:spTree>
    <p:extLst>
      <p:ext uri="{BB962C8B-B14F-4D97-AF65-F5344CB8AC3E}">
        <p14:creationId xmlns:p14="http://schemas.microsoft.com/office/powerpoint/2010/main" val="21913861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E1292C-4530-CB9B-BE18-B84108F061D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31637AB-EA56-A9E9-2138-45181C7B1A88}"/>
              </a:ext>
            </a:extLst>
          </p:cNvPr>
          <p:cNvSpPr>
            <a:spLocks noGrp="1"/>
          </p:cNvSpPr>
          <p:nvPr>
            <p:ph type="title"/>
          </p:nvPr>
        </p:nvSpPr>
        <p:spPr/>
        <p:txBody>
          <a:bodyPr/>
          <a:lstStyle/>
          <a:p>
            <a:r>
              <a:rPr lang="en-US" dirty="0"/>
              <a:t>Storage and Connection Modes: Composite Model</a:t>
            </a:r>
          </a:p>
        </p:txBody>
      </p:sp>
      <p:sp>
        <p:nvSpPr>
          <p:cNvPr id="3" name="Content Placeholder 2">
            <a:extLst>
              <a:ext uri="{FF2B5EF4-FFF2-40B4-BE49-F238E27FC236}">
                <a16:creationId xmlns:a16="http://schemas.microsoft.com/office/drawing/2014/main" id="{7593FFE1-FDF5-6A25-7382-9CDB557E109E}"/>
              </a:ext>
            </a:extLst>
          </p:cNvPr>
          <p:cNvSpPr>
            <a:spLocks noGrp="1"/>
          </p:cNvSpPr>
          <p:nvPr>
            <p:ph idx="1"/>
          </p:nvPr>
        </p:nvSpPr>
        <p:spPr/>
        <p:txBody>
          <a:bodyPr/>
          <a:lstStyle/>
          <a:p>
            <a:r>
              <a:rPr lang="en-US" dirty="0"/>
              <a:t>Hybrid of import and direct query, based on individual table(s)</a:t>
            </a:r>
          </a:p>
          <a:p>
            <a:r>
              <a:rPr lang="en-US" dirty="0"/>
              <a:t>So we combine </a:t>
            </a:r>
            <a:r>
              <a:rPr lang="en-US" dirty="0" err="1"/>
              <a:t>DirectQuery</a:t>
            </a:r>
            <a:r>
              <a:rPr lang="en-US" dirty="0"/>
              <a:t> model with imported data</a:t>
            </a:r>
          </a:p>
          <a:p>
            <a:r>
              <a:rPr lang="en-US" dirty="0"/>
              <a:t>Create a single model from 2 or more </a:t>
            </a:r>
            <a:r>
              <a:rPr lang="en-US" dirty="0" err="1"/>
              <a:t>DirectQuery</a:t>
            </a:r>
            <a:r>
              <a:rPr lang="en-US" dirty="0"/>
              <a:t> modes</a:t>
            </a:r>
          </a:p>
        </p:txBody>
      </p:sp>
    </p:spTree>
    <p:extLst>
      <p:ext uri="{BB962C8B-B14F-4D97-AF65-F5344CB8AC3E}">
        <p14:creationId xmlns:p14="http://schemas.microsoft.com/office/powerpoint/2010/main" val="39281336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3642D5-7648-36CA-D412-67D93D976B6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577C434-19ED-6E4A-9903-30719E801A81}"/>
              </a:ext>
            </a:extLst>
          </p:cNvPr>
          <p:cNvSpPr>
            <a:spLocks noGrp="1"/>
          </p:cNvSpPr>
          <p:nvPr>
            <p:ph type="title"/>
          </p:nvPr>
        </p:nvSpPr>
        <p:spPr/>
        <p:txBody>
          <a:bodyPr/>
          <a:lstStyle/>
          <a:p>
            <a:r>
              <a:rPr lang="en-US" dirty="0"/>
              <a:t>Storage and Connection Modes: Live Connection</a:t>
            </a:r>
          </a:p>
        </p:txBody>
      </p:sp>
      <p:sp>
        <p:nvSpPr>
          <p:cNvPr id="3" name="Content Placeholder 2">
            <a:extLst>
              <a:ext uri="{FF2B5EF4-FFF2-40B4-BE49-F238E27FC236}">
                <a16:creationId xmlns:a16="http://schemas.microsoft.com/office/drawing/2014/main" id="{309F46D2-42C7-B2F0-9712-05A154EE2E9D}"/>
              </a:ext>
            </a:extLst>
          </p:cNvPr>
          <p:cNvSpPr>
            <a:spLocks noGrp="1"/>
          </p:cNvSpPr>
          <p:nvPr>
            <p:ph idx="1"/>
          </p:nvPr>
        </p:nvSpPr>
        <p:spPr/>
        <p:txBody>
          <a:bodyPr/>
          <a:lstStyle/>
          <a:p>
            <a:r>
              <a:rPr lang="en-US" dirty="0"/>
              <a:t>Create one dataset that serves as a central source of truth</a:t>
            </a:r>
          </a:p>
          <a:p>
            <a:r>
              <a:rPr lang="en-US" dirty="0"/>
              <a:t>Different Roles can work with the same dataset, i.e. analyst can create different reports, another team can build models, facilitates multi-developer teams</a:t>
            </a:r>
          </a:p>
          <a:p>
            <a:r>
              <a:rPr lang="en-US" dirty="0"/>
              <a:t>More integrated with the Microsoft BI platform</a:t>
            </a:r>
          </a:p>
        </p:txBody>
      </p:sp>
    </p:spTree>
    <p:extLst>
      <p:ext uri="{BB962C8B-B14F-4D97-AF65-F5344CB8AC3E}">
        <p14:creationId xmlns:p14="http://schemas.microsoft.com/office/powerpoint/2010/main" val="21656082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4224A4-86D0-3472-EDFC-5F3989AE27AA}"/>
              </a:ext>
            </a:extLst>
          </p:cNvPr>
          <p:cNvSpPr>
            <a:spLocks noGrp="1"/>
          </p:cNvSpPr>
          <p:nvPr>
            <p:ph type="title"/>
          </p:nvPr>
        </p:nvSpPr>
        <p:spPr/>
        <p:txBody>
          <a:bodyPr/>
          <a:lstStyle/>
          <a:p>
            <a:r>
              <a:rPr lang="en-US" dirty="0"/>
              <a:t>Power Query editor recaps</a:t>
            </a:r>
          </a:p>
        </p:txBody>
      </p:sp>
      <p:sp>
        <p:nvSpPr>
          <p:cNvPr id="3" name="Content Placeholder 2">
            <a:extLst>
              <a:ext uri="{FF2B5EF4-FFF2-40B4-BE49-F238E27FC236}">
                <a16:creationId xmlns:a16="http://schemas.microsoft.com/office/drawing/2014/main" id="{272BF5BD-4141-6969-CC2A-FEACA8166322}"/>
              </a:ext>
            </a:extLst>
          </p:cNvPr>
          <p:cNvSpPr>
            <a:spLocks noGrp="1"/>
          </p:cNvSpPr>
          <p:nvPr>
            <p:ph idx="1"/>
          </p:nvPr>
        </p:nvSpPr>
        <p:spPr/>
        <p:txBody>
          <a:bodyPr/>
          <a:lstStyle/>
          <a:p>
            <a:r>
              <a:rPr lang="en-US" dirty="0"/>
              <a:t>Connect to data sources:</a:t>
            </a:r>
          </a:p>
          <a:p>
            <a:pPr lvl="1"/>
            <a:r>
              <a:rPr lang="en-US" dirty="0"/>
              <a:t>Files, folders</a:t>
            </a:r>
          </a:p>
          <a:p>
            <a:pPr lvl="1"/>
            <a:r>
              <a:rPr lang="en-US" dirty="0"/>
              <a:t>Database</a:t>
            </a:r>
          </a:p>
          <a:p>
            <a:pPr lvl="1"/>
            <a:r>
              <a:rPr lang="en-US" dirty="0"/>
              <a:t>Web, etc..</a:t>
            </a:r>
          </a:p>
          <a:p>
            <a:r>
              <a:rPr lang="en-US" dirty="0"/>
              <a:t>Transform and reshape data</a:t>
            </a:r>
          </a:p>
          <a:p>
            <a:pPr lvl="1"/>
            <a:r>
              <a:rPr lang="en-US" dirty="0"/>
              <a:t>Datatypes, keep/remove rows, add/remove columns</a:t>
            </a:r>
          </a:p>
          <a:p>
            <a:pPr lvl="1"/>
            <a:r>
              <a:rPr lang="en-US" dirty="0"/>
              <a:t>Data Profiling and QA, column value distribution, basic stats, etc..</a:t>
            </a:r>
          </a:p>
          <a:p>
            <a:pPr lvl="1"/>
            <a:r>
              <a:rPr lang="en-US" dirty="0"/>
              <a:t>Text, Numeric and date data type specific transformation functions </a:t>
            </a:r>
          </a:p>
          <a:p>
            <a:pPr lvl="1"/>
            <a:r>
              <a:rPr lang="en-US" i="1" dirty="0"/>
              <a:t>Explore Calendar and Datetime functions in detail</a:t>
            </a:r>
          </a:p>
          <a:p>
            <a:pPr lvl="1"/>
            <a:r>
              <a:rPr lang="en-US" dirty="0"/>
              <a:t>Indexing, conditional / calculated columns</a:t>
            </a:r>
          </a:p>
          <a:p>
            <a:endParaRPr lang="en-US" dirty="0"/>
          </a:p>
        </p:txBody>
      </p:sp>
    </p:spTree>
    <p:extLst>
      <p:ext uri="{BB962C8B-B14F-4D97-AF65-F5344CB8AC3E}">
        <p14:creationId xmlns:p14="http://schemas.microsoft.com/office/powerpoint/2010/main" val="30593714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ACB85F-F43F-5020-E67A-A3BCF00F9CA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3A1A55B-544F-6131-03BA-79E9EFC75F29}"/>
              </a:ext>
            </a:extLst>
          </p:cNvPr>
          <p:cNvSpPr>
            <a:spLocks noGrp="1"/>
          </p:cNvSpPr>
          <p:nvPr>
            <p:ph type="title"/>
          </p:nvPr>
        </p:nvSpPr>
        <p:spPr/>
        <p:txBody>
          <a:bodyPr/>
          <a:lstStyle/>
          <a:p>
            <a:r>
              <a:rPr lang="en-US" dirty="0"/>
              <a:t>Power Query editor recaps</a:t>
            </a:r>
          </a:p>
        </p:txBody>
      </p:sp>
      <p:sp>
        <p:nvSpPr>
          <p:cNvPr id="3" name="Content Placeholder 2">
            <a:extLst>
              <a:ext uri="{FF2B5EF4-FFF2-40B4-BE49-F238E27FC236}">
                <a16:creationId xmlns:a16="http://schemas.microsoft.com/office/drawing/2014/main" id="{280B01EA-2993-2CAC-2C92-DF417A354B02}"/>
              </a:ext>
            </a:extLst>
          </p:cNvPr>
          <p:cNvSpPr>
            <a:spLocks noGrp="1"/>
          </p:cNvSpPr>
          <p:nvPr>
            <p:ph idx="1"/>
          </p:nvPr>
        </p:nvSpPr>
        <p:spPr/>
        <p:txBody>
          <a:bodyPr/>
          <a:lstStyle/>
          <a:p>
            <a:r>
              <a:rPr lang="en-US" dirty="0"/>
              <a:t>Transform and reshape data</a:t>
            </a:r>
          </a:p>
          <a:p>
            <a:pPr lvl="1"/>
            <a:r>
              <a:rPr lang="en-US" dirty="0"/>
              <a:t>Grouping and Aggregating</a:t>
            </a:r>
          </a:p>
          <a:p>
            <a:pPr lvl="1"/>
            <a:r>
              <a:rPr lang="en-US" dirty="0"/>
              <a:t>Pivot (go from narrow column to wide column table)</a:t>
            </a:r>
          </a:p>
          <a:p>
            <a:pPr lvl="1"/>
            <a:r>
              <a:rPr lang="en-US" dirty="0" err="1"/>
              <a:t>UnPivot</a:t>
            </a:r>
            <a:r>
              <a:rPr lang="en-US" dirty="0"/>
              <a:t> (go from wide column table to narrow)</a:t>
            </a:r>
          </a:p>
          <a:p>
            <a:pPr lvl="1"/>
            <a:r>
              <a:rPr lang="en-US" dirty="0"/>
              <a:t>Transpose is pivot without sense, i.e. it changes the shape without aggregating and simply moves all rows to columns </a:t>
            </a:r>
            <a:r>
              <a:rPr lang="en-US" dirty="0" err="1"/>
              <a:t>kinda</a:t>
            </a:r>
            <a:r>
              <a:rPr lang="en-US" dirty="0"/>
              <a:t> thing</a:t>
            </a:r>
          </a:p>
          <a:p>
            <a:pPr lvl="1"/>
            <a:r>
              <a:rPr lang="en-US" dirty="0"/>
              <a:t>Merging (Inner, Left and Right joins)</a:t>
            </a:r>
          </a:p>
          <a:p>
            <a:pPr lvl="1"/>
            <a:r>
              <a:rPr lang="en-US" dirty="0"/>
              <a:t>Appending (concatenating) – folder data source settings are especially helpful for this operation</a:t>
            </a:r>
          </a:p>
          <a:p>
            <a:pPr lvl="1"/>
            <a:endParaRPr lang="en-US" dirty="0"/>
          </a:p>
        </p:txBody>
      </p:sp>
    </p:spTree>
    <p:extLst>
      <p:ext uri="{BB962C8B-B14F-4D97-AF65-F5344CB8AC3E}">
        <p14:creationId xmlns:p14="http://schemas.microsoft.com/office/powerpoint/2010/main" val="29767615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FB6F1F-6245-1B6F-16E2-505686B008D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A2D674A-E7A0-2547-90F7-C91CF3443E07}"/>
              </a:ext>
            </a:extLst>
          </p:cNvPr>
          <p:cNvSpPr>
            <a:spLocks noGrp="1"/>
          </p:cNvSpPr>
          <p:nvPr>
            <p:ph type="title"/>
          </p:nvPr>
        </p:nvSpPr>
        <p:spPr/>
        <p:txBody>
          <a:bodyPr/>
          <a:lstStyle/>
          <a:p>
            <a:r>
              <a:rPr lang="en-US" dirty="0"/>
              <a:t>Power Query editor recaps</a:t>
            </a:r>
          </a:p>
        </p:txBody>
      </p:sp>
      <p:sp>
        <p:nvSpPr>
          <p:cNvPr id="3" name="Content Placeholder 2">
            <a:extLst>
              <a:ext uri="{FF2B5EF4-FFF2-40B4-BE49-F238E27FC236}">
                <a16:creationId xmlns:a16="http://schemas.microsoft.com/office/drawing/2014/main" id="{BAC22428-F0F5-5837-5B1B-6C09FCE1BF4A}"/>
              </a:ext>
            </a:extLst>
          </p:cNvPr>
          <p:cNvSpPr>
            <a:spLocks noGrp="1"/>
          </p:cNvSpPr>
          <p:nvPr>
            <p:ph idx="1"/>
          </p:nvPr>
        </p:nvSpPr>
        <p:spPr/>
        <p:txBody>
          <a:bodyPr/>
          <a:lstStyle/>
          <a:p>
            <a:r>
              <a:rPr lang="en-US" dirty="0"/>
              <a:t>Transform and reshape data</a:t>
            </a:r>
          </a:p>
          <a:p>
            <a:pPr lvl="1"/>
            <a:r>
              <a:rPr lang="en-US" dirty="0"/>
              <a:t>Data Source Settings:</a:t>
            </a:r>
          </a:p>
          <a:p>
            <a:pPr lvl="2"/>
            <a:r>
              <a:rPr lang="en-US" dirty="0"/>
              <a:t>Use folders where possible, and make it rich by adding any filters to get data refreshed when folder gets updated</a:t>
            </a:r>
          </a:p>
          <a:p>
            <a:pPr lvl="2"/>
            <a:r>
              <a:rPr lang="en-US" dirty="0"/>
              <a:t>Use parameters to reference folders, files, and database connection strings to connect to development, test and production regions and/or different schemas</a:t>
            </a:r>
          </a:p>
          <a:p>
            <a:pPr lvl="1"/>
            <a:r>
              <a:rPr lang="en-US" dirty="0"/>
              <a:t>Design considerations to turn on/off report refresh settings</a:t>
            </a:r>
          </a:p>
          <a:p>
            <a:pPr lvl="1"/>
            <a:r>
              <a:rPr lang="en-US" dirty="0"/>
              <a:t>Import entire excel models</a:t>
            </a:r>
          </a:p>
          <a:p>
            <a:r>
              <a:rPr lang="en-US" dirty="0"/>
              <a:t>Use folders to help manage/maintain category specific queries</a:t>
            </a:r>
          </a:p>
          <a:p>
            <a:pPr lvl="2"/>
            <a:endParaRPr lang="en-US" dirty="0"/>
          </a:p>
          <a:p>
            <a:pPr lvl="1"/>
            <a:endParaRPr lang="en-US" dirty="0"/>
          </a:p>
        </p:txBody>
      </p:sp>
    </p:spTree>
    <p:extLst>
      <p:ext uri="{BB962C8B-B14F-4D97-AF65-F5344CB8AC3E}">
        <p14:creationId xmlns:p14="http://schemas.microsoft.com/office/powerpoint/2010/main" val="11467267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3005</TotalTime>
  <Words>3295</Words>
  <Application>Microsoft Office PowerPoint</Application>
  <PresentationFormat>Widescreen</PresentationFormat>
  <Paragraphs>183</Paragraphs>
  <Slides>31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31</vt:i4>
      </vt:variant>
    </vt:vector>
  </HeadingPairs>
  <TitlesOfParts>
    <vt:vector size="36" baseType="lpstr">
      <vt:lpstr>Aptos</vt:lpstr>
      <vt:lpstr>Aptos Display</vt:lpstr>
      <vt:lpstr>Arial</vt:lpstr>
      <vt:lpstr>Wingdings</vt:lpstr>
      <vt:lpstr>Office Theme</vt:lpstr>
      <vt:lpstr>Power BI Desktop</vt:lpstr>
      <vt:lpstr>Power BI Workflow Overview</vt:lpstr>
      <vt:lpstr>Storage and Connection Modes: Import</vt:lpstr>
      <vt:lpstr>Storage and Connection Modes: Direct Query</vt:lpstr>
      <vt:lpstr>Storage and Connection Modes: Composite Model</vt:lpstr>
      <vt:lpstr>Storage and Connection Modes: Live Connection</vt:lpstr>
      <vt:lpstr>Power Query editor recaps</vt:lpstr>
      <vt:lpstr>Power Query editor recaps</vt:lpstr>
      <vt:lpstr>Power Query editor recaps</vt:lpstr>
      <vt:lpstr>Power Query refresher tips and stuff</vt:lpstr>
      <vt:lpstr>Calculated Column Best Practices</vt:lpstr>
      <vt:lpstr>Data Modeling recap/refresh</vt:lpstr>
      <vt:lpstr>Data Model view</vt:lpstr>
      <vt:lpstr>Data Modeling continued </vt:lpstr>
      <vt:lpstr>Data Modeling continued (filter context again) </vt:lpstr>
      <vt:lpstr>Data Modeling continued</vt:lpstr>
      <vt:lpstr>DAX</vt:lpstr>
      <vt:lpstr>DAX</vt:lpstr>
      <vt:lpstr>Visualzzzz</vt:lpstr>
      <vt:lpstr>Visualzzzz – Dashboard design framework</vt:lpstr>
      <vt:lpstr>Visualzzzz – Dashboard design framework</vt:lpstr>
      <vt:lpstr>Visualzzzz – continued</vt:lpstr>
      <vt:lpstr>Visualzzzz – filters, chart types overview</vt:lpstr>
      <vt:lpstr>Visualzzzz – filters, chart types overview</vt:lpstr>
      <vt:lpstr>Visualzzzz – filters, chart types overview</vt:lpstr>
      <vt:lpstr>Visualzzzz – filters, drills, chart types overview</vt:lpstr>
      <vt:lpstr>Visualzzzz – filters, drills, interactions, bookmarks</vt:lpstr>
      <vt:lpstr>Visualzzzz – interactions, slicer panels, navigation buttons</vt:lpstr>
      <vt:lpstr>Visualzzzz – sliders from parameters for forecasting what-if scenarios and reusable charts</vt:lpstr>
      <vt:lpstr>Visualzzzz – Tooltipping and custom visual</vt:lpstr>
      <vt:lpstr>Visualzzzz – closing out from desktop to publication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Nagaraj Bettadapura</dc:creator>
  <cp:lastModifiedBy>Nagaraj Bettadapura</cp:lastModifiedBy>
  <cp:revision>1</cp:revision>
  <dcterms:created xsi:type="dcterms:W3CDTF">2024-10-30T19:46:01Z</dcterms:created>
  <dcterms:modified xsi:type="dcterms:W3CDTF">2024-11-01T21:51:25Z</dcterms:modified>
</cp:coreProperties>
</file>