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uthor and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Power BI Servic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Power BI Service</a:t>
            </a:r>
          </a:p>
        </p:txBody>
      </p:sp>
      <p:sp>
        <p:nvSpPr>
          <p:cNvPr id="173" name="Presentation Subtit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Data-Driven Alerts, Q&amp;A, and Quick Insights in Power B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389853">
              <a:defRPr spc="-132" sz="6612"/>
            </a:lvl1pPr>
          </a:lstStyle>
          <a:p>
            <a:pPr/>
            <a:r>
              <a:t>Data-Driven Alerts, Q&amp;A, and Quick Insights in Power BI</a:t>
            </a:r>
          </a:p>
        </p:txBody>
      </p:sp>
      <p:sp>
        <p:nvSpPr>
          <p:cNvPr id="208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Data-Driven Aler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975335">
              <a:spcBef>
                <a:spcPts val="1800"/>
              </a:spcBef>
              <a:buSzTx/>
              <a:buNone/>
              <a:defRPr sz="1920"/>
            </a:pPr>
            <a:r>
              <a:t>Data-Driven Alerts</a:t>
            </a:r>
          </a:p>
          <a:p>
            <a:pPr marL="563880" indent="-508000" defTabSz="975335">
              <a:spcBef>
                <a:spcPts val="1800"/>
              </a:spcBef>
              <a:buFont typeface="Times Roman"/>
              <a:defRPr sz="1920"/>
            </a:pPr>
            <a:r>
              <a:rPr b="1"/>
              <a:t>Definition</a:t>
            </a:r>
            <a:r>
              <a:t>: Notifications triggered when a metric reaches a specified threshold.</a:t>
            </a:r>
          </a:p>
          <a:p>
            <a:pPr marL="563880" indent="-508000" defTabSz="975335">
              <a:spcBef>
                <a:spcPts val="1800"/>
              </a:spcBef>
              <a:buFont typeface="Times Roman"/>
              <a:defRPr sz="1920"/>
            </a:pPr>
            <a:r>
              <a:rPr b="1"/>
              <a:t>Supported Visuals</a:t>
            </a:r>
            <a:r>
              <a:t>: Gauge charts, KPI cards, and standard cards (not available on live-pinned pages).</a:t>
            </a:r>
          </a:p>
          <a:p>
            <a:pPr marL="563880" indent="-508000" defTabSz="975335">
              <a:spcBef>
                <a:spcPts val="1800"/>
              </a:spcBef>
              <a:buFont typeface="Times Roman"/>
              <a:defRPr sz="1920"/>
            </a:pPr>
            <a:r>
              <a:rPr b="1"/>
              <a:t>Use Cases</a:t>
            </a:r>
            <a:r>
              <a:t>: Monitor critical metrics and receive alerts for key changes or targets met.</a:t>
            </a:r>
          </a:p>
          <a:p>
            <a:pPr marL="0" indent="0" defTabSz="975335">
              <a:spcBef>
                <a:spcPts val="1800"/>
              </a:spcBef>
              <a:buSzTx/>
              <a:buNone/>
              <a:defRPr sz="1920"/>
            </a:pPr>
            <a:r>
              <a:t>Q&amp;A</a:t>
            </a:r>
          </a:p>
          <a:p>
            <a:pPr marL="563880" indent="-508000" defTabSz="975335">
              <a:spcBef>
                <a:spcPts val="1800"/>
              </a:spcBef>
              <a:buFont typeface="Times Roman"/>
              <a:defRPr sz="1920"/>
            </a:pPr>
            <a:r>
              <a:rPr b="1"/>
              <a:t>Purpose</a:t>
            </a:r>
            <a:r>
              <a:t>: Allows users to ask natural language questions about data.</a:t>
            </a:r>
          </a:p>
          <a:p>
            <a:pPr marL="563880" indent="-508000" defTabSz="975335">
              <a:spcBef>
                <a:spcPts val="1800"/>
              </a:spcBef>
              <a:buFont typeface="Times Roman"/>
              <a:defRPr sz="1920"/>
            </a:pPr>
            <a:r>
              <a:t>Key Features</a:t>
            </a:r>
            <a:r>
              <a:t>:</a:t>
            </a:r>
          </a:p>
          <a:p>
            <a:pPr lvl="1" marL="746759" indent="-508000" defTabSz="975335">
              <a:spcBef>
                <a:spcPts val="1800"/>
              </a:spcBef>
              <a:buFont typeface="Times Roman"/>
              <a:buChar char="◦"/>
              <a:defRPr sz="1920"/>
            </a:pPr>
            <a:r>
              <a:t>Recognizes synonyms and terms, underlining recognized terms in blue.</a:t>
            </a:r>
          </a:p>
          <a:p>
            <a:pPr lvl="1" marL="746759" indent="-508000" defTabSz="975335">
              <a:spcBef>
                <a:spcPts val="1800"/>
              </a:spcBef>
              <a:buFont typeface="Times Roman"/>
              <a:buChar char="◦"/>
              <a:defRPr sz="1920"/>
            </a:pPr>
            <a:r>
              <a:t>Generates initial visuals based on user questions, with options for customization.</a:t>
            </a:r>
          </a:p>
          <a:p>
            <a:pPr lvl="1" marL="746759" indent="-508000" defTabSz="975335">
              <a:spcBef>
                <a:spcPts val="1800"/>
              </a:spcBef>
              <a:buFont typeface="Times Roman"/>
              <a:buChar char="◦"/>
              <a:defRPr sz="1920"/>
            </a:pPr>
            <a:r>
              <a:rPr b="1"/>
              <a:t>Scope Insights</a:t>
            </a:r>
            <a:r>
              <a:t>: Drill down within generated insights for deeper analysis.</a:t>
            </a:r>
          </a:p>
          <a:p>
            <a:pPr marL="0" indent="0" defTabSz="975335">
              <a:spcBef>
                <a:spcPts val="1800"/>
              </a:spcBef>
              <a:buSzTx/>
              <a:buNone/>
              <a:defRPr sz="1920"/>
            </a:pPr>
            <a:r>
              <a:t>Quick Insights</a:t>
            </a:r>
          </a:p>
          <a:p>
            <a:pPr marL="563880" indent="-508000" defTabSz="975335">
              <a:spcBef>
                <a:spcPts val="1800"/>
              </a:spcBef>
              <a:buFont typeface="Times Roman"/>
              <a:defRPr sz="1920"/>
            </a:pPr>
            <a:r>
              <a:rPr b="1"/>
              <a:t>Definition</a:t>
            </a:r>
            <a:r>
              <a:t>: AI-generated insights that identify trends and patterns in the semantic model.</a:t>
            </a:r>
          </a:p>
          <a:p>
            <a:pPr marL="563880" indent="-508000" defTabSz="975335">
              <a:spcBef>
                <a:spcPts val="1800"/>
              </a:spcBef>
              <a:buFont typeface="Times Roman"/>
              <a:defRPr sz="1920"/>
            </a:pPr>
            <a:r>
              <a:t>Capabilities</a:t>
            </a:r>
            <a:r>
              <a:t>:</a:t>
            </a:r>
          </a:p>
          <a:p>
            <a:pPr lvl="1" marL="746759" indent="-508000" defTabSz="975335">
              <a:spcBef>
                <a:spcPts val="1800"/>
              </a:spcBef>
              <a:buFont typeface="Times Roman"/>
              <a:buChar char="◦"/>
              <a:defRPr sz="1920"/>
            </a:pPr>
            <a:r>
              <a:t>Produces up to 32 insight cards automatically.</a:t>
            </a:r>
          </a:p>
          <a:p>
            <a:pPr lvl="1" marL="746759" indent="-508000" defTabSz="975335">
              <a:spcBef>
                <a:spcPts val="1800"/>
              </a:spcBef>
              <a:buFont typeface="Times Roman"/>
              <a:buChar char="◦"/>
              <a:defRPr sz="1920"/>
            </a:pPr>
            <a:r>
              <a:rPr b="1"/>
              <a:t>Limitations</a:t>
            </a:r>
            <a:r>
              <a:t>: Not available with DirectQuery or when using Row-Level Security (RLS).</a:t>
            </a:r>
          </a:p>
          <a:p>
            <a:pPr lvl="1" marL="746759" indent="-508000" defTabSz="975335">
              <a:spcBef>
                <a:spcPts val="1800"/>
              </a:spcBef>
              <a:buFont typeface="Times Roman"/>
              <a:buChar char="◦"/>
              <a:defRPr sz="1920"/>
            </a:pPr>
            <a:r>
              <a:rPr b="1"/>
              <a:t>Scoped Insights</a:t>
            </a:r>
            <a:r>
              <a:t>: Generate insights within the context of another insight for targeted analysis.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Mobile Layout and Embedding Content in Power B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536153">
              <a:defRPr spc="-146" sz="7308"/>
            </a:lvl1pPr>
          </a:lstStyle>
          <a:p>
            <a:pPr/>
            <a:r>
              <a:t>Mobile Layout and Embedding Content in Power BI</a:t>
            </a:r>
          </a:p>
        </p:txBody>
      </p:sp>
      <p:sp>
        <p:nvSpPr>
          <p:cNvPr id="212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Mobile Layou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267936">
              <a:spcBef>
                <a:spcPts val="2300"/>
              </a:spcBef>
              <a:buSzTx/>
              <a:buNone/>
              <a:defRPr sz="2496"/>
            </a:pPr>
            <a:r>
              <a:t>Mobile Layout</a:t>
            </a:r>
          </a:p>
          <a:p>
            <a:pPr marL="733043" indent="-660400" defTabSz="1267936">
              <a:spcBef>
                <a:spcPts val="2300"/>
              </a:spcBef>
              <a:buFont typeface="Times Roman"/>
              <a:defRPr sz="2496"/>
            </a:pPr>
            <a:r>
              <a:rPr b="1"/>
              <a:t>Purpose</a:t>
            </a:r>
            <a:r>
              <a:t>: Optimizes dashboards and reports for mobile viewing.</a:t>
            </a:r>
          </a:p>
          <a:p>
            <a:pPr marL="733043" indent="-660400" defTabSz="1267936">
              <a:spcBef>
                <a:spcPts val="2300"/>
              </a:spcBef>
              <a:buFont typeface="Times Roman"/>
              <a:defRPr sz="2496"/>
            </a:pPr>
            <a:r>
              <a:t>Key Features</a:t>
            </a:r>
            <a:r>
              <a:t>:</a:t>
            </a:r>
          </a:p>
          <a:p>
            <a:pPr lvl="1" marL="970787" indent="-660400" defTabSz="1267936">
              <a:spcBef>
                <a:spcPts val="2300"/>
              </a:spcBef>
              <a:buFont typeface="Times Roman"/>
              <a:buChar char="◦"/>
              <a:defRPr sz="2496"/>
            </a:pPr>
            <a:r>
              <a:rPr b="1"/>
              <a:t>Manual Layout Design</a:t>
            </a:r>
            <a:r>
              <a:t>: Drag and drop visuals to create a custom mobile experience.</a:t>
            </a:r>
          </a:p>
          <a:p>
            <a:pPr lvl="1" marL="970787" indent="-660400" defTabSz="1267936">
              <a:spcBef>
                <a:spcPts val="2300"/>
              </a:spcBef>
              <a:buFont typeface="Times Roman"/>
              <a:buChar char="◦"/>
              <a:defRPr sz="2496"/>
            </a:pPr>
            <a:r>
              <a:rPr b="1"/>
              <a:t>Auto-Create Option</a:t>
            </a:r>
            <a:r>
              <a:t>: Provides a starting point, but manual adjustments are often required for optimal design.</a:t>
            </a:r>
          </a:p>
          <a:p>
            <a:pPr lvl="1" marL="970787" indent="-660400" defTabSz="1267936">
              <a:spcBef>
                <a:spcPts val="2300"/>
              </a:spcBef>
              <a:buFont typeface="Times Roman"/>
              <a:buChar char="◦"/>
              <a:defRPr sz="2496"/>
            </a:pPr>
            <a:r>
              <a:rPr b="1"/>
              <a:t>Customization</a:t>
            </a:r>
            <a:r>
              <a:t>: Adjust the size and layout of visuals for mobile devices.</a:t>
            </a:r>
          </a:p>
          <a:p>
            <a:pPr marL="0" indent="0" defTabSz="1267936">
              <a:spcBef>
                <a:spcPts val="2300"/>
              </a:spcBef>
              <a:buSzTx/>
              <a:buNone/>
              <a:defRPr sz="2496"/>
            </a:pPr>
            <a:r>
              <a:t>Embedding Content</a:t>
            </a:r>
          </a:p>
          <a:p>
            <a:pPr marL="733043" indent="-660400" defTabSz="1267936">
              <a:spcBef>
                <a:spcPts val="2300"/>
              </a:spcBef>
              <a:buFont typeface="Times Roman"/>
              <a:defRPr sz="2496"/>
            </a:pPr>
            <a:r>
              <a:rPr b="1"/>
              <a:t>Purpose</a:t>
            </a:r>
            <a:r>
              <a:t>: Share Power BI content securely or publicly via various embedding options.</a:t>
            </a:r>
          </a:p>
          <a:p>
            <a:pPr marL="733043" indent="-660400" defTabSz="1267936">
              <a:spcBef>
                <a:spcPts val="2300"/>
              </a:spcBef>
              <a:buFont typeface="Times Roman"/>
              <a:defRPr sz="2496"/>
            </a:pPr>
            <a:r>
              <a:t>Options</a:t>
            </a:r>
            <a:r>
              <a:t>:</a:t>
            </a:r>
          </a:p>
          <a:p>
            <a:pPr lvl="1" marL="970787" indent="-660400" defTabSz="1267936">
              <a:spcBef>
                <a:spcPts val="2300"/>
              </a:spcBef>
              <a:buFont typeface="Times Roman"/>
              <a:buChar char="◦"/>
              <a:defRPr sz="2496"/>
            </a:pPr>
            <a:r>
              <a:rPr b="1"/>
              <a:t>Secure Embed</a:t>
            </a:r>
            <a:r>
              <a:t>: Embed content within internal web pages, accessible only by authorized users.</a:t>
            </a:r>
          </a:p>
          <a:p>
            <a:pPr lvl="1" marL="970787" indent="-660400" defTabSz="1267936">
              <a:spcBef>
                <a:spcPts val="2300"/>
              </a:spcBef>
              <a:buFont typeface="Times Roman"/>
              <a:buChar char="◦"/>
              <a:defRPr sz="2496"/>
            </a:pPr>
            <a:r>
              <a:rPr b="1"/>
              <a:t>Publish to Web</a:t>
            </a:r>
            <a:r>
              <a:t>: Make content publicly accessible; suitable for open-access reports (ensure data sensitivity).</a:t>
            </a:r>
          </a:p>
          <a:p>
            <a:pPr lvl="1" marL="970787" indent="-660400" defTabSz="1267936">
              <a:spcBef>
                <a:spcPts val="2300"/>
              </a:spcBef>
              <a:buFont typeface="Times Roman"/>
              <a:buChar char="◦"/>
              <a:defRPr sz="2496"/>
            </a:pPr>
            <a:r>
              <a:rPr b="1"/>
              <a:t>SharePoint and URL Embed</a:t>
            </a:r>
            <a:r>
              <a:t>: Embed reports directly in SharePoint or through direct URLs for seamless integration.</a:t>
            </a:r>
          </a:p>
          <a:p>
            <a:pPr marL="733043" indent="-660400" defTabSz="1267936">
              <a:spcBef>
                <a:spcPts val="2300"/>
              </a:spcBef>
              <a:buFont typeface="Times Roman"/>
              <a:defRPr sz="2496"/>
            </a:pPr>
            <a:r>
              <a:rPr b="1"/>
              <a:t>Web Content Tile</a:t>
            </a:r>
            <a:r>
              <a:t>: Allows for embedding live webpages by adding iframe HTML snippets to dashboards.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ring and Collaboration in Power B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Sharing and Collaboration in Power BI</a:t>
            </a:r>
          </a:p>
        </p:txBody>
      </p:sp>
      <p:sp>
        <p:nvSpPr>
          <p:cNvPr id="216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7" name="Sharing Op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341086">
              <a:spcBef>
                <a:spcPts val="2400"/>
              </a:spcBef>
              <a:buSzTx/>
              <a:buNone/>
              <a:defRPr sz="2640"/>
            </a:pPr>
            <a:r>
              <a:t>Sharing Options</a:t>
            </a:r>
          </a:p>
          <a:p>
            <a:pPr marL="775335" indent="-698500" defTabSz="1341086">
              <a:spcBef>
                <a:spcPts val="2400"/>
              </a:spcBef>
              <a:buFont typeface="Times Roman"/>
              <a:defRPr sz="2640"/>
            </a:pPr>
            <a:r>
              <a:rPr b="1"/>
              <a:t>Individual Reports and Dashboards</a:t>
            </a:r>
            <a:r>
              <a:t>: Share specific content with individual users for viewing and interaction (no editing).</a:t>
            </a:r>
          </a:p>
          <a:p>
            <a:pPr marL="775335" indent="-698500" defTabSz="1341086">
              <a:spcBef>
                <a:spcPts val="2400"/>
              </a:spcBef>
              <a:buFont typeface="Times Roman"/>
              <a:defRPr sz="2640"/>
            </a:pPr>
            <a:r>
              <a:rPr b="1"/>
              <a:t>Workspace Sharing</a:t>
            </a:r>
            <a:r>
              <a:t>: Provides full collaboration with team members, including editing and access to datasets, reports, and dashboards.</a:t>
            </a:r>
          </a:p>
          <a:p>
            <a:pPr marL="775335" indent="-698500" defTabSz="1341086">
              <a:spcBef>
                <a:spcPts val="2400"/>
              </a:spcBef>
              <a:buFont typeface="Times Roman"/>
              <a:defRPr sz="2640"/>
            </a:pPr>
            <a:r>
              <a:rPr b="1"/>
              <a:t>Publish an App</a:t>
            </a:r>
            <a:r>
              <a:t>: Allows large-scale sharing within the organization, with options to tailor access for different audiences.</a:t>
            </a:r>
          </a:p>
          <a:p>
            <a:pPr marL="0" indent="0" defTabSz="1341086">
              <a:spcBef>
                <a:spcPts val="2400"/>
              </a:spcBef>
              <a:buSzTx/>
              <a:buNone/>
              <a:defRPr sz="2640"/>
            </a:pPr>
            <a:r>
              <a:t>Embedding and Publishing</a:t>
            </a:r>
          </a:p>
          <a:p>
            <a:pPr marL="775335" indent="-698500" defTabSz="1341086">
              <a:spcBef>
                <a:spcPts val="2400"/>
              </a:spcBef>
              <a:buFont typeface="Times Roman"/>
              <a:defRPr sz="2640"/>
            </a:pPr>
            <a:r>
              <a:rPr b="1"/>
              <a:t>Secure Embed</a:t>
            </a:r>
            <a:r>
              <a:t>: Embed content within internal environments like SharePoint or a secure URL.</a:t>
            </a:r>
          </a:p>
          <a:p>
            <a:pPr marL="775335" indent="-698500" defTabSz="1341086">
              <a:spcBef>
                <a:spcPts val="2400"/>
              </a:spcBef>
              <a:buFont typeface="Times Roman"/>
              <a:defRPr sz="2640"/>
            </a:pPr>
            <a:r>
              <a:rPr b="1"/>
              <a:t>Publish to Web</a:t>
            </a:r>
            <a:r>
              <a:t>: Makes content publicly accessible (use with caution for data sensitivity).</a:t>
            </a:r>
          </a:p>
          <a:p>
            <a:pPr marL="775335" indent="-698500" defTabSz="1341086">
              <a:spcBef>
                <a:spcPts val="2400"/>
              </a:spcBef>
              <a:buFont typeface="Times Roman"/>
              <a:defRPr sz="2640"/>
            </a:pPr>
            <a:r>
              <a:rPr b="1"/>
              <a:t>Embedding for External Users</a:t>
            </a:r>
            <a:r>
              <a:t>: Share content securely with external users via Azure Active Directory B2B.</a:t>
            </a:r>
          </a:p>
          <a:p>
            <a:pPr marL="0" indent="0" defTabSz="1341086">
              <a:spcBef>
                <a:spcPts val="2400"/>
              </a:spcBef>
              <a:buSzTx/>
              <a:buNone/>
              <a:defRPr sz="2640"/>
            </a:pPr>
            <a:r>
              <a:t>Limits and Permissions</a:t>
            </a:r>
          </a:p>
          <a:p>
            <a:pPr marL="775335" indent="-698500" defTabSz="1341086">
              <a:spcBef>
                <a:spcPts val="2400"/>
              </a:spcBef>
              <a:buFont typeface="Times Roman"/>
              <a:defRPr sz="2640"/>
            </a:pPr>
            <a:r>
              <a:rPr b="1"/>
              <a:t>Sharing Limits</a:t>
            </a:r>
            <a:r>
              <a:t>: Max of 100 shares per individual at a time or 500 total shares.</a:t>
            </a:r>
          </a:p>
          <a:p>
            <a:pPr marL="775335" indent="-698500" defTabSz="1341086">
              <a:spcBef>
                <a:spcPts val="2400"/>
              </a:spcBef>
              <a:buFont typeface="Times Roman"/>
              <a:defRPr sz="2640"/>
            </a:pPr>
            <a:r>
              <a:rPr b="1"/>
              <a:t>License Requirements</a:t>
            </a:r>
            <a:r>
              <a:t>: Recipients need a Pro or Premium Per User (PPU) license or access via Premium capacity to view shared content.</a:t>
            </a:r>
          </a:p>
          <a:p>
            <a:pPr marL="775335" indent="-698500" defTabSz="1341086">
              <a:spcBef>
                <a:spcPts val="2400"/>
              </a:spcBef>
              <a:buFont typeface="Times Roman"/>
              <a:defRPr sz="2640"/>
            </a:pPr>
            <a:r>
              <a:rPr b="1"/>
              <a:t>Hierarchy</a:t>
            </a:r>
            <a:r>
              <a:t>: Pro users can share with PPU users, but PPU cannot share with Pro users.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User Roles and Permissions in Power B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975335">
              <a:defRPr spc="-92" sz="4640"/>
            </a:pPr>
            <a:r>
              <a:t>User Roles and Permissions in Power BI</a:t>
            </a:r>
          </a:p>
          <a:p>
            <a:pPr defTabSz="975335">
              <a:defRPr spc="-92" sz="4640"/>
            </a:pPr>
          </a:p>
        </p:txBody>
      </p:sp>
      <p:sp>
        <p:nvSpPr>
          <p:cNvPr id="220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1" name="User Ro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267936">
              <a:spcBef>
                <a:spcPts val="2300"/>
              </a:spcBef>
              <a:buSzTx/>
              <a:buNone/>
              <a:defRPr sz="2496"/>
            </a:pPr>
            <a:r>
              <a:t>User Roles</a:t>
            </a:r>
          </a:p>
          <a:p>
            <a:pPr marL="733043" indent="-660400" defTabSz="1267936">
              <a:spcBef>
                <a:spcPts val="2300"/>
              </a:spcBef>
              <a:buFont typeface="Times Roman"/>
              <a:defRPr sz="2496"/>
            </a:pPr>
            <a:r>
              <a:rPr b="1"/>
              <a:t>Viewer</a:t>
            </a:r>
            <a:r>
              <a:t>: Read-only access; can view reports and dashboards but cannot interact with datasets or dataflows.</a:t>
            </a:r>
          </a:p>
          <a:p>
            <a:pPr marL="733043" indent="-660400" defTabSz="1267936">
              <a:spcBef>
                <a:spcPts val="2300"/>
              </a:spcBef>
              <a:buFont typeface="Times Roman"/>
              <a:defRPr sz="2496"/>
            </a:pPr>
            <a:r>
              <a:rPr b="1"/>
              <a:t>Contributor</a:t>
            </a:r>
            <a:r>
              <a:t>: Can create, edit, and delete content but cannot add new users or manage roles.</a:t>
            </a:r>
          </a:p>
          <a:p>
            <a:pPr marL="733043" indent="-660400" defTabSz="1267936">
              <a:spcBef>
                <a:spcPts val="2300"/>
              </a:spcBef>
              <a:buFont typeface="Times Roman"/>
              <a:defRPr sz="2496"/>
            </a:pPr>
            <a:r>
              <a:rPr b="1"/>
              <a:t>Member</a:t>
            </a:r>
            <a:r>
              <a:t>: Has all Contributor permissions plus the ability to add users with lower permissions, publish/update apps, and share items or apps.</a:t>
            </a:r>
          </a:p>
          <a:p>
            <a:pPr marL="733043" indent="-660400" defTabSz="1267936">
              <a:spcBef>
                <a:spcPts val="2300"/>
              </a:spcBef>
              <a:buFont typeface="Times Roman"/>
              <a:defRPr sz="2496"/>
            </a:pPr>
            <a:r>
              <a:rPr b="1"/>
              <a:t>Admin</a:t>
            </a:r>
            <a:r>
              <a:t>: Full control over workspace, including adding/removing users and managing workspace settings.</a:t>
            </a:r>
          </a:p>
          <a:p>
            <a:pPr marL="0" indent="0" defTabSz="1267936">
              <a:spcBef>
                <a:spcPts val="2300"/>
              </a:spcBef>
              <a:buSzTx/>
              <a:buNone/>
              <a:defRPr sz="2496"/>
            </a:pPr>
            <a:r>
              <a:t>Permission Levels by Role</a:t>
            </a:r>
          </a:p>
          <a:p>
            <a:pPr marL="733043" indent="-660400" defTabSz="1267936">
              <a:spcBef>
                <a:spcPts val="2300"/>
              </a:spcBef>
              <a:buFont typeface="Times Roman"/>
              <a:defRPr sz="2496"/>
            </a:pPr>
            <a:r>
              <a:rPr b="1"/>
              <a:t>Viewer</a:t>
            </a:r>
            <a:r>
              <a:t>: Ideal for end-users who only need to consume reports.</a:t>
            </a:r>
          </a:p>
          <a:p>
            <a:pPr marL="733043" indent="-660400" defTabSz="1267936">
              <a:spcBef>
                <a:spcPts val="2300"/>
              </a:spcBef>
              <a:buFont typeface="Times Roman"/>
              <a:defRPr sz="2496"/>
            </a:pPr>
            <a:r>
              <a:rPr b="1"/>
              <a:t>Contributor</a:t>
            </a:r>
            <a:r>
              <a:t>: For users responsible for content creation without admin control.</a:t>
            </a:r>
          </a:p>
          <a:p>
            <a:pPr marL="733043" indent="-660400" defTabSz="1267936">
              <a:spcBef>
                <a:spcPts val="2300"/>
              </a:spcBef>
              <a:buFont typeface="Times Roman"/>
              <a:defRPr sz="2496"/>
            </a:pPr>
            <a:r>
              <a:rPr b="1"/>
              <a:t>Member</a:t>
            </a:r>
            <a:r>
              <a:t>: Suitable for team leads or project owners who need to manage workspace users.</a:t>
            </a:r>
          </a:p>
          <a:p>
            <a:pPr marL="733043" indent="-660400" defTabSz="1267936">
              <a:spcBef>
                <a:spcPts val="2300"/>
              </a:spcBef>
              <a:buFont typeface="Times Roman"/>
              <a:defRPr sz="2496"/>
            </a:pPr>
            <a:r>
              <a:rPr b="1"/>
              <a:t>Admin</a:t>
            </a:r>
            <a:r>
              <a:t>: Typically for workspace owners or IT administrators with oversight of all workspace activities.</a:t>
            </a:r>
          </a:p>
          <a:p>
            <a:pPr marL="0" indent="0" defTabSz="1267936">
              <a:spcBef>
                <a:spcPts val="2300"/>
              </a:spcBef>
              <a:buSzTx/>
              <a:buNone/>
              <a:defRPr sz="2496"/>
            </a:pPr>
            <a:r>
              <a:t>License Tiers</a:t>
            </a:r>
          </a:p>
          <a:p>
            <a:pPr marL="733043" indent="-660400" defTabSz="1267936">
              <a:spcBef>
                <a:spcPts val="2300"/>
              </a:spcBef>
              <a:buFont typeface="Times Roman"/>
              <a:defRPr sz="2496"/>
            </a:pPr>
            <a:r>
              <a:t>Each workspace can be hosted in different license tiers (Pro, PPU, or Premium).</a:t>
            </a:r>
          </a:p>
          <a:p>
            <a:pPr marL="733043" indent="-660400" defTabSz="1267936">
              <a:spcBef>
                <a:spcPts val="2300"/>
              </a:spcBef>
              <a:buFont typeface="Times Roman"/>
              <a:defRPr sz="2496"/>
            </a:pPr>
            <a:r>
              <a:t>Permissions and access depend on the user's license and the workspace’s licensing tier.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ublishing Apps and Usage Metrics in Power B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658070">
              <a:defRPr spc="-157" sz="7887"/>
            </a:lvl1pPr>
          </a:lstStyle>
          <a:p>
            <a:pPr/>
            <a:r>
              <a:t>Publishing Apps and Usage Metrics in Power BI</a:t>
            </a:r>
          </a:p>
        </p:txBody>
      </p:sp>
      <p:sp>
        <p:nvSpPr>
          <p:cNvPr id="224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Publishing App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072869">
              <a:spcBef>
                <a:spcPts val="1900"/>
              </a:spcBef>
              <a:buSzTx/>
              <a:buNone/>
              <a:defRPr sz="2112"/>
            </a:pPr>
            <a:r>
              <a:t>Publishing Apps</a:t>
            </a:r>
          </a:p>
          <a:p>
            <a:pPr marL="620268" indent="-558800" defTabSz="1072869">
              <a:spcBef>
                <a:spcPts val="1900"/>
              </a:spcBef>
              <a:buFont typeface="Times Roman"/>
              <a:defRPr sz="2112"/>
            </a:pPr>
            <a:r>
              <a:rPr b="1"/>
              <a:t>Purpose</a:t>
            </a:r>
            <a:r>
              <a:t>: Share curated content with large audiences within or outside the organization.</a:t>
            </a:r>
          </a:p>
          <a:p>
            <a:pPr marL="620268" indent="-558800" defTabSz="1072869">
              <a:spcBef>
                <a:spcPts val="1900"/>
              </a:spcBef>
              <a:buFont typeface="Times Roman"/>
              <a:defRPr sz="2112"/>
            </a:pPr>
            <a:r>
              <a:t>Steps to Publish</a:t>
            </a:r>
            <a:r>
              <a:t>:</a:t>
            </a:r>
          </a:p>
          <a:p>
            <a:pPr lvl="1" marL="821436" indent="-558800" defTabSz="1072869">
              <a:spcBef>
                <a:spcPts val="1900"/>
              </a:spcBef>
              <a:buFont typeface="Times Roman"/>
              <a:buChar char="◦"/>
              <a:defRPr sz="2112"/>
            </a:pPr>
            <a:r>
              <a:t>Create an app from a workspace, configure its name, description, and navigation.</a:t>
            </a:r>
          </a:p>
          <a:p>
            <a:pPr lvl="1" marL="821436" indent="-558800" defTabSz="1072869">
              <a:spcBef>
                <a:spcPts val="1900"/>
              </a:spcBef>
              <a:buFont typeface="Times Roman"/>
              <a:buChar char="◦"/>
              <a:defRPr sz="2112"/>
            </a:pPr>
            <a:r>
              <a:t>Select content from the workspace to include, and define the audience.</a:t>
            </a:r>
          </a:p>
          <a:p>
            <a:pPr marL="620268" indent="-558800" defTabSz="1072869">
              <a:spcBef>
                <a:spcPts val="1900"/>
              </a:spcBef>
              <a:buFont typeface="Times Roman"/>
              <a:defRPr sz="2112"/>
            </a:pPr>
            <a:r>
              <a:t>Sharing Options</a:t>
            </a:r>
            <a:r>
              <a:t>:</a:t>
            </a:r>
          </a:p>
          <a:p>
            <a:pPr lvl="1" marL="821436" indent="-558800" defTabSz="1072869">
              <a:spcBef>
                <a:spcPts val="1900"/>
              </a:spcBef>
              <a:buFont typeface="Times Roman"/>
              <a:buChar char="◦"/>
              <a:defRPr sz="2112"/>
            </a:pPr>
            <a:r>
              <a:rPr b="1"/>
              <a:t>Internal Sharing</a:t>
            </a:r>
            <a:r>
              <a:t>: For organization members using Azure Active Directory.</a:t>
            </a:r>
          </a:p>
          <a:p>
            <a:pPr lvl="1" marL="821436" indent="-558800" defTabSz="1072869">
              <a:spcBef>
                <a:spcPts val="1900"/>
              </a:spcBef>
              <a:buFont typeface="Times Roman"/>
              <a:buChar char="◦"/>
              <a:defRPr sz="2112"/>
            </a:pPr>
            <a:r>
              <a:rPr b="1"/>
              <a:t>External Sharing</a:t>
            </a:r>
            <a:r>
              <a:t>: For external users via Azure Active Directory B2B.</a:t>
            </a:r>
          </a:p>
          <a:p>
            <a:pPr marL="0" indent="0" defTabSz="1072869">
              <a:spcBef>
                <a:spcPts val="1900"/>
              </a:spcBef>
              <a:buSzTx/>
              <a:buNone/>
              <a:defRPr sz="2112"/>
            </a:pPr>
            <a:r>
              <a:t>Usage Metrics</a:t>
            </a:r>
          </a:p>
          <a:p>
            <a:pPr marL="620268" indent="-558800" defTabSz="1072869">
              <a:spcBef>
                <a:spcPts val="1900"/>
              </a:spcBef>
              <a:buFont typeface="Times Roman"/>
              <a:defRPr sz="2112"/>
            </a:pPr>
            <a:r>
              <a:t>Report Usage</a:t>
            </a:r>
            <a:r>
              <a:t>:</a:t>
            </a:r>
          </a:p>
          <a:p>
            <a:pPr lvl="1" marL="821436" indent="-558800" defTabSz="1072869">
              <a:spcBef>
                <a:spcPts val="1900"/>
              </a:spcBef>
              <a:buFont typeface="Times Roman"/>
              <a:buChar char="◦"/>
              <a:defRPr sz="2112"/>
            </a:pPr>
            <a:r>
              <a:t>Track opens, views, and unique users interacting with reports and dashboards.</a:t>
            </a:r>
          </a:p>
          <a:p>
            <a:pPr marL="620268" indent="-558800" defTabSz="1072869">
              <a:spcBef>
                <a:spcPts val="1900"/>
              </a:spcBef>
              <a:buFont typeface="Times Roman"/>
              <a:defRPr sz="2112"/>
            </a:pPr>
            <a:r>
              <a:t>Report Performance</a:t>
            </a:r>
            <a:r>
              <a:t>:</a:t>
            </a:r>
          </a:p>
          <a:p>
            <a:pPr lvl="1" marL="821436" indent="-558800" defTabSz="1072869">
              <a:spcBef>
                <a:spcPts val="1900"/>
              </a:spcBef>
              <a:buFont typeface="Times Roman"/>
              <a:buChar char="◦"/>
              <a:defRPr sz="2112"/>
            </a:pPr>
            <a:r>
              <a:t>Monitor report load times, device types, and browsers used by viewers.</a:t>
            </a:r>
          </a:p>
          <a:p>
            <a:pPr marL="620268" indent="-558800" defTabSz="1072869">
              <a:spcBef>
                <a:spcPts val="1900"/>
              </a:spcBef>
              <a:buFont typeface="Times Roman"/>
              <a:defRPr sz="2112"/>
            </a:pPr>
            <a:r>
              <a:t>Key Metrics</a:t>
            </a:r>
            <a:r>
              <a:t>:</a:t>
            </a:r>
          </a:p>
          <a:p>
            <a:pPr lvl="1" marL="821436" indent="-558800" defTabSz="1072869">
              <a:spcBef>
                <a:spcPts val="1900"/>
              </a:spcBef>
              <a:buFont typeface="Times Roman"/>
              <a:buChar char="◦"/>
              <a:defRPr sz="2112"/>
            </a:pPr>
            <a:r>
              <a:t>Gain insights into content engagement, including most viewed reports and popular visuals.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ow-Level Security (RLS) in Power B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Row-Level Security (RLS) in Power BI</a:t>
            </a:r>
          </a:p>
        </p:txBody>
      </p:sp>
      <p:sp>
        <p:nvSpPr>
          <p:cNvPr id="228" name="Overview of RLS…"/>
          <p:cNvSpPr txBox="1"/>
          <p:nvPr>
            <p:ph type="body" idx="1"/>
          </p:nvPr>
        </p:nvSpPr>
        <p:spPr>
          <a:xfrm>
            <a:off x="1206500" y="2930192"/>
            <a:ext cx="21971000" cy="9574324"/>
          </a:xfrm>
          <a:prstGeom prst="rect">
            <a:avLst/>
          </a:prstGeom>
        </p:spPr>
        <p:txBody>
          <a:bodyPr/>
          <a:lstStyle/>
          <a:p>
            <a:pPr marL="0" indent="0" defTabSz="1097252">
              <a:spcBef>
                <a:spcPts val="2000"/>
              </a:spcBef>
              <a:buSzTx/>
              <a:buNone/>
              <a:defRPr sz="2159"/>
            </a:pPr>
            <a:r>
              <a:t>Overview of RLS</a:t>
            </a:r>
          </a:p>
          <a:p>
            <a:pPr marL="634364" indent="-571500" defTabSz="1097252">
              <a:spcBef>
                <a:spcPts val="2000"/>
              </a:spcBef>
              <a:buFont typeface="Times Roman"/>
              <a:defRPr sz="2159"/>
            </a:pPr>
            <a:r>
              <a:rPr b="1"/>
              <a:t>Purpose</a:t>
            </a:r>
            <a:r>
              <a:t>: Controls data visibility at the row level, allowing specific data access for individual users or groups.</a:t>
            </a:r>
          </a:p>
          <a:p>
            <a:pPr marL="634364" indent="-571500" defTabSz="1097252">
              <a:spcBef>
                <a:spcPts val="2000"/>
              </a:spcBef>
              <a:buFont typeface="Times Roman"/>
              <a:defRPr sz="2159"/>
            </a:pPr>
            <a:r>
              <a:t>Types of RLS</a:t>
            </a:r>
            <a:r>
              <a:t>:</a:t>
            </a:r>
          </a:p>
          <a:p>
            <a:pPr lvl="1" marL="840105" indent="-571500" defTabSz="1097252">
              <a:spcBef>
                <a:spcPts val="2000"/>
              </a:spcBef>
              <a:buFont typeface="Times Roman"/>
              <a:buChar char="◦"/>
              <a:defRPr sz="2159"/>
            </a:pPr>
            <a:r>
              <a:rPr b="1"/>
              <a:t>Static RLS</a:t>
            </a:r>
            <a:r>
              <a:t>: Predefined filters restrict data visibility for specific audiences.</a:t>
            </a:r>
          </a:p>
          <a:p>
            <a:pPr lvl="1" marL="840105" indent="-571500" defTabSz="1097252">
              <a:spcBef>
                <a:spcPts val="2000"/>
              </a:spcBef>
              <a:buFont typeface="Times Roman"/>
              <a:buChar char="◦"/>
              <a:defRPr sz="2159"/>
            </a:pPr>
            <a:r>
              <a:rPr b="1"/>
              <a:t>Dynamic RLS</a:t>
            </a:r>
            <a:r>
              <a:t>: Adjusts data visibility dynamically based on the user accessing the report.</a:t>
            </a:r>
          </a:p>
          <a:p>
            <a:pPr marL="0" indent="0" defTabSz="1097252">
              <a:spcBef>
                <a:spcPts val="2000"/>
              </a:spcBef>
              <a:buSzTx/>
              <a:buNone/>
              <a:defRPr sz="2159"/>
            </a:pPr>
            <a:r>
              <a:t>Static RLS</a:t>
            </a:r>
          </a:p>
          <a:p>
            <a:pPr marL="634364" indent="-571500" defTabSz="1097252">
              <a:spcBef>
                <a:spcPts val="2000"/>
              </a:spcBef>
              <a:buFont typeface="Times Roman"/>
              <a:defRPr sz="2159"/>
            </a:pPr>
            <a:r>
              <a:t>Implementation</a:t>
            </a:r>
            <a:r>
              <a:t>:</a:t>
            </a:r>
          </a:p>
          <a:p>
            <a:pPr lvl="1" marL="840105" indent="-571500" defTabSz="1097252">
              <a:spcBef>
                <a:spcPts val="2000"/>
              </a:spcBef>
              <a:buFont typeface="Times Roman"/>
              <a:buChar char="◦"/>
              <a:defRPr sz="2159"/>
            </a:pPr>
            <a:r>
              <a:t>Use DAX expressions to filter rows without directly referencing columns or tables.</a:t>
            </a:r>
          </a:p>
          <a:p>
            <a:pPr lvl="1" marL="840105" indent="-571500" defTabSz="1097252">
              <a:spcBef>
                <a:spcPts val="2000"/>
              </a:spcBef>
              <a:buFont typeface="Times Roman"/>
              <a:buChar char="◦"/>
              <a:defRPr sz="2159"/>
            </a:pPr>
            <a:r>
              <a:t>Define roles and apply filters in Power BI Desktop or Power BI Service.</a:t>
            </a:r>
          </a:p>
          <a:p>
            <a:pPr marL="634364" indent="-571500" defTabSz="1097252">
              <a:spcBef>
                <a:spcPts val="2000"/>
              </a:spcBef>
              <a:buFont typeface="Times Roman"/>
              <a:defRPr sz="2159"/>
            </a:pPr>
            <a:r>
              <a:rPr b="1"/>
              <a:t>Testing</a:t>
            </a:r>
            <a:r>
              <a:t>: Use the "View As" option to simulate different roles and verify data visibility.</a:t>
            </a:r>
          </a:p>
          <a:p>
            <a:pPr marL="0" indent="0" defTabSz="1097252">
              <a:spcBef>
                <a:spcPts val="2000"/>
              </a:spcBef>
              <a:buSzTx/>
              <a:buNone/>
              <a:defRPr sz="2159"/>
            </a:pPr>
            <a:r>
              <a:t>Dynamic RLS</a:t>
            </a:r>
          </a:p>
          <a:p>
            <a:pPr marL="634364" indent="-571500" defTabSz="1097252">
              <a:spcBef>
                <a:spcPts val="2000"/>
              </a:spcBef>
              <a:buFont typeface="Times Roman"/>
              <a:defRPr sz="2159"/>
            </a:pPr>
            <a:r>
              <a:t>Implementation</a:t>
            </a:r>
            <a:r>
              <a:t>:</a:t>
            </a:r>
          </a:p>
          <a:p>
            <a:pPr lvl="1" marL="840105" indent="-571500" defTabSz="1097252">
              <a:spcBef>
                <a:spcPts val="2000"/>
              </a:spcBef>
              <a:buFont typeface="Times Roman"/>
              <a:buChar char="◦"/>
              <a:defRPr sz="2159"/>
            </a:pPr>
            <a:r>
              <a:t>Requires a lookup table with user information and DAX functions like </a:t>
            </a:r>
            <a:r>
              <a:rPr sz="585">
                <a:latin typeface="Courier"/>
                <a:ea typeface="Courier"/>
                <a:cs typeface="Courier"/>
                <a:sym typeface="Courier"/>
              </a:rPr>
              <a:t>USERPRINCIPALNAME</a:t>
            </a:r>
            <a:r>
              <a:t>.</a:t>
            </a:r>
          </a:p>
          <a:p>
            <a:pPr lvl="1" marL="840105" indent="-571500" defTabSz="1097252">
              <a:spcBef>
                <a:spcPts val="2000"/>
              </a:spcBef>
              <a:buFont typeface="Times Roman"/>
              <a:buChar char="◦"/>
              <a:defRPr sz="2159"/>
            </a:pPr>
            <a:r>
              <a:t>Adjusts data visibility based on the user's identity (e.g., email).</a:t>
            </a:r>
          </a:p>
          <a:p>
            <a:pPr marL="634364" indent="-571500" defTabSz="1097252">
              <a:spcBef>
                <a:spcPts val="2000"/>
              </a:spcBef>
              <a:buFont typeface="Times Roman"/>
              <a:defRPr sz="2159"/>
            </a:pPr>
            <a:r>
              <a:rPr b="1"/>
              <a:t>Testing</a:t>
            </a:r>
            <a:r>
              <a:t>: Use "View As" and "Other User" options in Power BI to confirm correct access control.</a:t>
            </a:r>
          </a:p>
          <a:p>
            <a:pPr marL="0" indent="0" defTabSz="1097252">
              <a:spcBef>
                <a:spcPts val="2000"/>
              </a:spcBef>
              <a:buSzTx/>
              <a:buNone/>
              <a:defRPr sz="2159"/>
            </a:pPr>
            <a:r>
              <a:t>Limitations</a:t>
            </a:r>
          </a:p>
          <a:p>
            <a:pPr marL="634364" indent="-571500" defTabSz="1097252">
              <a:spcBef>
                <a:spcPts val="2000"/>
              </a:spcBef>
              <a:buFont typeface="Times Roman"/>
              <a:defRPr sz="2159"/>
            </a:pPr>
            <a:r>
              <a:t>RLS only applies to users with Viewer roles; higher permissions (Contributor or above) bypass RLS restrictions.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ower BI Service Administ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Power BI Service Administration</a:t>
            </a:r>
          </a:p>
        </p:txBody>
      </p:sp>
      <p:sp>
        <p:nvSpPr>
          <p:cNvPr id="231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2" name="Admin Ro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072869">
              <a:spcBef>
                <a:spcPts val="1900"/>
              </a:spcBef>
              <a:buSzTx/>
              <a:buNone/>
              <a:defRPr sz="2112"/>
            </a:pPr>
            <a:r>
              <a:t>Admin Roles</a:t>
            </a:r>
          </a:p>
          <a:p>
            <a:pPr marL="620268" indent="-558800" defTabSz="1072869">
              <a:spcBef>
                <a:spcPts val="1900"/>
              </a:spcBef>
              <a:buFont typeface="Times Roman"/>
              <a:defRPr sz="2112"/>
            </a:pPr>
            <a:r>
              <a:t>Microsoft 365 Admins</a:t>
            </a:r>
            <a:r>
              <a:t>:</a:t>
            </a:r>
          </a:p>
          <a:p>
            <a:pPr lvl="1" marL="821436" indent="-558800" defTabSz="1072869">
              <a:spcBef>
                <a:spcPts val="1900"/>
              </a:spcBef>
              <a:buFont typeface="Times Roman"/>
              <a:buChar char="◦"/>
              <a:defRPr sz="2112"/>
            </a:pPr>
            <a:r>
              <a:t>Oversee and manage Microsoft 365 services, typically handled by IT or Business Owners.</a:t>
            </a:r>
          </a:p>
          <a:p>
            <a:pPr lvl="1" marL="821436" indent="-558800" defTabSz="1072869">
              <a:spcBef>
                <a:spcPts val="1900"/>
              </a:spcBef>
              <a:buFont typeface="Times Roman"/>
              <a:buChar char="◦"/>
              <a:defRPr sz="2112"/>
            </a:pPr>
            <a:r>
              <a:t>Common roles include </a:t>
            </a:r>
            <a:r>
              <a:rPr b="1"/>
              <a:t>Global Admin</a:t>
            </a:r>
            <a:r>
              <a:t>, </a:t>
            </a:r>
            <a:r>
              <a:rPr b="1"/>
              <a:t>Billing Admin</a:t>
            </a:r>
            <a:r>
              <a:t>, </a:t>
            </a:r>
            <a:r>
              <a:rPr b="1"/>
              <a:t>License Admin</a:t>
            </a:r>
            <a:r>
              <a:t>, and </a:t>
            </a:r>
            <a:r>
              <a:rPr b="1"/>
              <a:t>User Admin</a:t>
            </a:r>
            <a:r>
              <a:t>.</a:t>
            </a:r>
          </a:p>
          <a:p>
            <a:pPr marL="620268" indent="-558800" defTabSz="1072869">
              <a:spcBef>
                <a:spcPts val="1900"/>
              </a:spcBef>
              <a:buFont typeface="Times Roman"/>
              <a:defRPr sz="2112"/>
            </a:pPr>
            <a:r>
              <a:t>Power Platform &amp; Fabric Admins</a:t>
            </a:r>
            <a:r>
              <a:t>:</a:t>
            </a:r>
          </a:p>
          <a:p>
            <a:pPr lvl="1" marL="821436" indent="-558800" defTabSz="1072869">
              <a:spcBef>
                <a:spcPts val="1900"/>
              </a:spcBef>
              <a:buFont typeface="Times Roman"/>
              <a:buChar char="◦"/>
              <a:defRPr sz="2112"/>
            </a:pPr>
            <a:r>
              <a:t>Full access to Microsoft Fabric Management Studio, usually managed by IT Directors or Team Leads.</a:t>
            </a:r>
          </a:p>
          <a:p>
            <a:pPr lvl="1" marL="821436" indent="-558800" defTabSz="1072869">
              <a:spcBef>
                <a:spcPts val="1900"/>
              </a:spcBef>
              <a:buFont typeface="Times Roman"/>
              <a:buChar char="◦"/>
              <a:defRPr sz="2112"/>
            </a:pPr>
            <a:r>
              <a:t>Role: </a:t>
            </a:r>
            <a:r>
              <a:t>Power Platform or Fabric Administrator</a:t>
            </a:r>
            <a:r>
              <a:t>.</a:t>
            </a:r>
          </a:p>
          <a:p>
            <a:pPr marL="620268" indent="-558800" defTabSz="1072869">
              <a:spcBef>
                <a:spcPts val="1900"/>
              </a:spcBef>
              <a:buFont typeface="Times Roman"/>
              <a:defRPr sz="2112"/>
            </a:pPr>
            <a:r>
              <a:t>Capacity Admins</a:t>
            </a:r>
            <a:r>
              <a:t>:</a:t>
            </a:r>
          </a:p>
          <a:p>
            <a:pPr lvl="1" marL="821436" indent="-558800" defTabSz="1072869">
              <a:spcBef>
                <a:spcPts val="1900"/>
              </a:spcBef>
              <a:buFont typeface="Times Roman"/>
              <a:buChar char="◦"/>
              <a:defRPr sz="2112"/>
            </a:pPr>
            <a:r>
              <a:t>Manage and restart embedded capacity, often handled by IT Directors or Team Leads.</a:t>
            </a:r>
          </a:p>
          <a:p>
            <a:pPr lvl="1" marL="821436" indent="-558800" defTabSz="1072869">
              <a:spcBef>
                <a:spcPts val="1900"/>
              </a:spcBef>
              <a:buFont typeface="Times Roman"/>
              <a:buChar char="◦"/>
              <a:defRPr sz="2112"/>
            </a:pPr>
            <a:r>
              <a:t>Role: </a:t>
            </a:r>
            <a:r>
              <a:t>Power BI Premium Admin</a:t>
            </a:r>
            <a:r>
              <a:t>.</a:t>
            </a:r>
          </a:p>
          <a:p>
            <a:pPr marL="0" indent="0" defTabSz="1072869">
              <a:spcBef>
                <a:spcPts val="1900"/>
              </a:spcBef>
              <a:buSzTx/>
              <a:buNone/>
              <a:defRPr sz="2112"/>
            </a:pPr>
            <a:r>
              <a:t>Admin Portal and Tenant Settings</a:t>
            </a:r>
          </a:p>
          <a:p>
            <a:pPr marL="620268" indent="-558800" defTabSz="1072869">
              <a:spcBef>
                <a:spcPts val="1900"/>
              </a:spcBef>
              <a:buFont typeface="Times Roman"/>
              <a:defRPr sz="2112"/>
            </a:pPr>
            <a:r>
              <a:t>Tenant Settings</a:t>
            </a:r>
            <a:r>
              <a:t>:</a:t>
            </a:r>
          </a:p>
          <a:p>
            <a:pPr lvl="1" marL="821436" indent="-558800" defTabSz="1072869">
              <a:spcBef>
                <a:spcPts val="1900"/>
              </a:spcBef>
              <a:buFont typeface="Times Roman"/>
              <a:buChar char="◦"/>
              <a:defRPr sz="2112"/>
            </a:pPr>
            <a:r>
              <a:t>Control access and manage user settings across the organization.</a:t>
            </a:r>
          </a:p>
          <a:p>
            <a:pPr marL="620268" indent="-558800" defTabSz="1072869">
              <a:spcBef>
                <a:spcPts val="1900"/>
              </a:spcBef>
              <a:buFont typeface="Times Roman"/>
              <a:defRPr sz="2112"/>
            </a:pPr>
            <a:r>
              <a:t>Customization</a:t>
            </a:r>
            <a:r>
              <a:t>:</a:t>
            </a:r>
          </a:p>
          <a:p>
            <a:pPr lvl="1" marL="821436" indent="-558800" defTabSz="1072869">
              <a:spcBef>
                <a:spcPts val="1900"/>
              </a:spcBef>
              <a:buFont typeface="Times Roman"/>
              <a:buChar char="◦"/>
              <a:defRPr sz="2112"/>
            </a:pPr>
            <a:r>
              <a:t>Allows admins to adjust visual elements, content access, and overall service appearance.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nant Settings and Customization in Power B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682453">
              <a:defRPr spc="-160" sz="8004"/>
            </a:lvl1pPr>
          </a:lstStyle>
          <a:p>
            <a:pPr/>
            <a:r>
              <a:t>Tenant Settings and Customization in Power BI</a:t>
            </a:r>
          </a:p>
        </p:txBody>
      </p:sp>
      <p:sp>
        <p:nvSpPr>
          <p:cNvPr id="235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6" name="Tenant Setting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511770">
              <a:spcBef>
                <a:spcPts val="2700"/>
              </a:spcBef>
              <a:buSzTx/>
              <a:buNone/>
              <a:defRPr sz="2976"/>
            </a:pPr>
            <a:r>
              <a:t>Tenant Settings</a:t>
            </a:r>
          </a:p>
          <a:p>
            <a:pPr marL="874013" indent="-787400" defTabSz="1511770">
              <a:spcBef>
                <a:spcPts val="2700"/>
              </a:spcBef>
              <a:buFont typeface="Times Roman"/>
              <a:defRPr sz="2976"/>
            </a:pPr>
            <a:r>
              <a:rPr b="1"/>
              <a:t>Purpose</a:t>
            </a:r>
            <a:r>
              <a:t>: Controls and manages Power BI Service settings across the organization.</a:t>
            </a:r>
          </a:p>
          <a:p>
            <a:pPr marL="874013" indent="-787400" defTabSz="1511770">
              <a:spcBef>
                <a:spcPts val="2700"/>
              </a:spcBef>
              <a:buFont typeface="Times Roman"/>
              <a:defRPr sz="2976"/>
            </a:pPr>
            <a:r>
              <a:t>Key Options</a:t>
            </a:r>
            <a:r>
              <a:t>:</a:t>
            </a:r>
          </a:p>
          <a:p>
            <a:pPr lvl="1" marL="1157477" indent="-787400" defTabSz="1511770">
              <a:spcBef>
                <a:spcPts val="2700"/>
              </a:spcBef>
              <a:buFont typeface="Times Roman"/>
              <a:buChar char="◦"/>
              <a:defRPr sz="2976"/>
            </a:pPr>
            <a:r>
              <a:rPr b="1"/>
              <a:t>Content Sharing</a:t>
            </a:r>
            <a:r>
              <a:t>: Define how users can share reports and dashboards within and outside the organization.</a:t>
            </a:r>
          </a:p>
          <a:p>
            <a:pPr lvl="1" marL="1157477" indent="-787400" defTabSz="1511770">
              <a:spcBef>
                <a:spcPts val="2700"/>
              </a:spcBef>
              <a:buFont typeface="Times Roman"/>
              <a:buChar char="◦"/>
              <a:defRPr sz="2976"/>
            </a:pPr>
            <a:r>
              <a:rPr b="1"/>
              <a:t>Export Settings</a:t>
            </a:r>
            <a:r>
              <a:t>: Configure permissions for exporting data and visuals.</a:t>
            </a:r>
          </a:p>
          <a:p>
            <a:pPr lvl="1" marL="1157477" indent="-787400" defTabSz="1511770">
              <a:spcBef>
                <a:spcPts val="2700"/>
              </a:spcBef>
              <a:buFont typeface="Times Roman"/>
              <a:buChar char="◦"/>
              <a:defRPr sz="2976"/>
            </a:pPr>
            <a:r>
              <a:rPr b="1"/>
              <a:t>Data Connectivity</a:t>
            </a:r>
            <a:r>
              <a:t>: Manage and secure data connections (e.g., Data Gateways).</a:t>
            </a:r>
          </a:p>
          <a:p>
            <a:pPr lvl="1" marL="1157477" indent="-787400" defTabSz="1511770">
              <a:spcBef>
                <a:spcPts val="2700"/>
              </a:spcBef>
              <a:buFont typeface="Times Roman"/>
              <a:buChar char="◦"/>
              <a:defRPr sz="2976"/>
            </a:pPr>
            <a:r>
              <a:rPr b="1"/>
              <a:t>Audit and Compliance</a:t>
            </a:r>
            <a:r>
              <a:t>: Track activities for compliance and auditing purposes.</a:t>
            </a:r>
          </a:p>
          <a:p>
            <a:pPr marL="0" indent="0" defTabSz="1511770">
              <a:spcBef>
                <a:spcPts val="2700"/>
              </a:spcBef>
              <a:buSzTx/>
              <a:buNone/>
              <a:defRPr sz="2976"/>
            </a:pPr>
            <a:r>
              <a:t>Customization</a:t>
            </a:r>
          </a:p>
          <a:p>
            <a:pPr marL="874013" indent="-787400" defTabSz="1511770">
              <a:spcBef>
                <a:spcPts val="2700"/>
              </a:spcBef>
              <a:buFont typeface="Times Roman"/>
              <a:defRPr sz="2976"/>
            </a:pPr>
            <a:r>
              <a:rPr b="1"/>
              <a:t>Service Appearance</a:t>
            </a:r>
            <a:r>
              <a:t>: Adjust branding, colors, and logos to align with company branding.</a:t>
            </a:r>
          </a:p>
          <a:p>
            <a:pPr marL="874013" indent="-787400" defTabSz="1511770">
              <a:spcBef>
                <a:spcPts val="2700"/>
              </a:spcBef>
              <a:buFont typeface="Times Roman"/>
              <a:defRPr sz="2976"/>
            </a:pPr>
            <a:r>
              <a:rPr b="1"/>
              <a:t>Embed Settings</a:t>
            </a:r>
            <a:r>
              <a:t>: Customize options for embedding Power BI reports in internal and external applications.</a:t>
            </a:r>
          </a:p>
          <a:p>
            <a:pPr marL="874013" indent="-787400" defTabSz="1511770">
              <a:spcBef>
                <a:spcPts val="2700"/>
              </a:spcBef>
              <a:buFont typeface="Times Roman"/>
              <a:defRPr sz="2976"/>
            </a:pPr>
            <a:r>
              <a:rPr b="1"/>
              <a:t>Help and Support Links</a:t>
            </a:r>
            <a:r>
              <a:t>: Set up custom links for internal help documentation or support.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cheduled Refresh and Data Lineage in Power B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609303">
              <a:defRPr spc="-153" sz="7656"/>
            </a:lvl1pPr>
          </a:lstStyle>
          <a:p>
            <a:pPr/>
            <a:r>
              <a:t>Scheduled Refresh and Data Lineage in Power BI</a:t>
            </a:r>
          </a:p>
        </p:txBody>
      </p:sp>
      <p:sp>
        <p:nvSpPr>
          <p:cNvPr id="239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0" name="Scheduled Refres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365469">
              <a:spcBef>
                <a:spcPts val="2500"/>
              </a:spcBef>
              <a:buSzTx/>
              <a:buNone/>
              <a:defRPr sz="2688"/>
            </a:pPr>
            <a:r>
              <a:t>Scheduled Refresh</a:t>
            </a:r>
          </a:p>
          <a:p>
            <a:pPr marL="789431" indent="-711200" defTabSz="1365469">
              <a:spcBef>
                <a:spcPts val="2500"/>
              </a:spcBef>
              <a:buFont typeface="Times Roman"/>
              <a:defRPr sz="2688"/>
            </a:pPr>
            <a:r>
              <a:rPr b="1"/>
              <a:t>Purpose</a:t>
            </a:r>
            <a:r>
              <a:t>: Ensures data in Power BI reports and dashboards is always up-to-date.</a:t>
            </a:r>
          </a:p>
          <a:p>
            <a:pPr marL="789431" indent="-711200" defTabSz="1365469">
              <a:spcBef>
                <a:spcPts val="2500"/>
              </a:spcBef>
              <a:buFont typeface="Times Roman"/>
              <a:defRPr sz="2688"/>
            </a:pPr>
            <a:r>
              <a:t>Configuration</a:t>
            </a:r>
            <a:r>
              <a:t>:</a:t>
            </a:r>
          </a:p>
          <a:p>
            <a:pPr lvl="1" marL="1045463" indent="-711200" defTabSz="1365469">
              <a:spcBef>
                <a:spcPts val="2500"/>
              </a:spcBef>
              <a:buFont typeface="Times Roman"/>
              <a:buChar char="◦"/>
              <a:defRPr sz="2688"/>
            </a:pPr>
            <a:r>
              <a:rPr b="1"/>
              <a:t>Dataflows</a:t>
            </a:r>
            <a:r>
              <a:t>: Refresh first, updating the data sources and transformations.</a:t>
            </a:r>
          </a:p>
          <a:p>
            <a:pPr lvl="1" marL="1045463" indent="-711200" defTabSz="1365469">
              <a:spcBef>
                <a:spcPts val="2500"/>
              </a:spcBef>
              <a:buFont typeface="Times Roman"/>
              <a:buChar char="◦"/>
              <a:defRPr sz="2688"/>
            </a:pPr>
            <a:r>
              <a:rPr b="1"/>
              <a:t>Semantic Models</a:t>
            </a:r>
            <a:r>
              <a:t>: Refresh after dataflows to synchronize updates in reports and dashboards.</a:t>
            </a:r>
          </a:p>
          <a:p>
            <a:pPr marL="789431" indent="-711200" defTabSz="1365469">
              <a:spcBef>
                <a:spcPts val="2500"/>
              </a:spcBef>
              <a:buFont typeface="Times Roman"/>
              <a:defRPr sz="2688"/>
            </a:pPr>
            <a:r>
              <a:rPr b="1"/>
              <a:t>Frequency Options</a:t>
            </a:r>
            <a:r>
              <a:t>: Set up daily, weekly, or custom schedules based on data freshness requirements.</a:t>
            </a:r>
          </a:p>
          <a:p>
            <a:pPr marL="789431" indent="-711200" defTabSz="1365469">
              <a:spcBef>
                <a:spcPts val="2500"/>
              </a:spcBef>
              <a:buFont typeface="Times Roman"/>
              <a:defRPr sz="2688"/>
            </a:pPr>
            <a:r>
              <a:rPr b="1"/>
              <a:t>Dependencies</a:t>
            </a:r>
            <a:r>
              <a:t>: Scheduled refreshes for dataflows should complete before semantic model refreshes to maintain data accuracy.</a:t>
            </a:r>
          </a:p>
          <a:p>
            <a:pPr marL="0" indent="0" defTabSz="1365469">
              <a:spcBef>
                <a:spcPts val="2500"/>
              </a:spcBef>
              <a:buSzTx/>
              <a:buNone/>
              <a:defRPr sz="2688"/>
            </a:pPr>
            <a:r>
              <a:t>Data Lineage</a:t>
            </a:r>
          </a:p>
          <a:p>
            <a:pPr marL="789431" indent="-711200" defTabSz="1365469">
              <a:spcBef>
                <a:spcPts val="2500"/>
              </a:spcBef>
              <a:buFont typeface="Times Roman"/>
              <a:defRPr sz="2688"/>
            </a:pPr>
            <a:r>
              <a:rPr b="1"/>
              <a:t>Purpose</a:t>
            </a:r>
            <a:r>
              <a:t>: Visual representation of the data flow from source to final reports or dashboards.</a:t>
            </a:r>
          </a:p>
          <a:p>
            <a:pPr marL="789431" indent="-711200" defTabSz="1365469">
              <a:spcBef>
                <a:spcPts val="2500"/>
              </a:spcBef>
              <a:buFont typeface="Times Roman"/>
              <a:defRPr sz="2688"/>
            </a:pPr>
            <a:r>
              <a:t>Benefits</a:t>
            </a:r>
            <a:r>
              <a:t>:</a:t>
            </a:r>
          </a:p>
          <a:p>
            <a:pPr lvl="1" marL="1045463" indent="-711200" defTabSz="1365469">
              <a:spcBef>
                <a:spcPts val="2500"/>
              </a:spcBef>
              <a:buFont typeface="Times Roman"/>
              <a:buChar char="◦"/>
              <a:defRPr sz="2688"/>
            </a:pPr>
            <a:r>
              <a:t>Helps trace data origins and transformations, ensuring transparency and accuracy.</a:t>
            </a:r>
          </a:p>
          <a:p>
            <a:pPr lvl="1" marL="1045463" indent="-711200" defTabSz="1365469">
              <a:spcBef>
                <a:spcPts val="2500"/>
              </a:spcBef>
              <a:buFont typeface="Times Roman"/>
              <a:buChar char="◦"/>
              <a:defRPr sz="2688"/>
            </a:pPr>
            <a:r>
              <a:t>Simplifies troubleshooting by showing dependencies across datasets, dataflows, and reports.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ow-Level Security (RLS) vs. Object-Level Security (OLS) in Power B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146019">
              <a:defRPr spc="-109" sz="5452"/>
            </a:lvl1pPr>
          </a:lstStyle>
          <a:p>
            <a:pPr/>
            <a:r>
              <a:t>Row-Level Security (RLS) vs. Object-Level Security (OLS) in Power BI</a:t>
            </a:r>
          </a:p>
        </p:txBody>
      </p:sp>
      <p:sp>
        <p:nvSpPr>
          <p:cNvPr id="243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4" name="Row-Level Security (RL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072869">
              <a:spcBef>
                <a:spcPts val="1900"/>
              </a:spcBef>
              <a:buSzTx/>
              <a:buNone/>
              <a:defRPr sz="2112"/>
            </a:pPr>
            <a:r>
              <a:t>Row-Level Security (RLS)</a:t>
            </a:r>
          </a:p>
          <a:p>
            <a:pPr marL="620268" indent="-558800" defTabSz="1072869">
              <a:spcBef>
                <a:spcPts val="1900"/>
              </a:spcBef>
              <a:buFont typeface="Times Roman"/>
              <a:defRPr sz="2112"/>
            </a:pPr>
            <a:r>
              <a:rPr b="1"/>
              <a:t>Purpose</a:t>
            </a:r>
            <a:r>
              <a:t>: Controls access to specific rows of data based on user roles.</a:t>
            </a:r>
          </a:p>
          <a:p>
            <a:pPr marL="620268" indent="-558800" defTabSz="1072869">
              <a:spcBef>
                <a:spcPts val="1900"/>
              </a:spcBef>
              <a:buFont typeface="Times Roman"/>
              <a:defRPr sz="2112"/>
            </a:pPr>
            <a:r>
              <a:t>Implementation</a:t>
            </a:r>
            <a:r>
              <a:t>:</a:t>
            </a:r>
          </a:p>
          <a:p>
            <a:pPr lvl="1" marL="821436" indent="-558800" defTabSz="1072869">
              <a:spcBef>
                <a:spcPts val="1900"/>
              </a:spcBef>
              <a:buFont typeface="Times Roman"/>
              <a:buChar char="◦"/>
              <a:defRPr sz="2112"/>
            </a:pPr>
            <a:r>
              <a:t>Define RLS roles with DAX filters that limit data visibility by user.</a:t>
            </a:r>
          </a:p>
          <a:p>
            <a:pPr lvl="1" marL="821436" indent="-558800" defTabSz="1072869">
              <a:spcBef>
                <a:spcPts val="1900"/>
              </a:spcBef>
              <a:buFont typeface="Times Roman"/>
              <a:buChar char="◦"/>
              <a:defRPr sz="2112"/>
            </a:pPr>
            <a:r>
              <a:t>Supports both static and dynamic security options to customize access.</a:t>
            </a:r>
          </a:p>
          <a:p>
            <a:pPr marL="620268" indent="-558800" defTabSz="1072869">
              <a:spcBef>
                <a:spcPts val="1900"/>
              </a:spcBef>
              <a:buFont typeface="Times Roman"/>
              <a:defRPr sz="2112"/>
            </a:pPr>
            <a:r>
              <a:rPr b="1"/>
              <a:t>Example Use Case</a:t>
            </a:r>
            <a:r>
              <a:t>: Restricting regional managers to only view data relevant to their region.</a:t>
            </a:r>
          </a:p>
          <a:p>
            <a:pPr marL="0" indent="0" defTabSz="1072869">
              <a:spcBef>
                <a:spcPts val="1900"/>
              </a:spcBef>
              <a:buSzTx/>
              <a:buNone/>
              <a:defRPr sz="2112"/>
            </a:pPr>
            <a:r>
              <a:t>Object-Level Security (OLS)</a:t>
            </a:r>
          </a:p>
          <a:p>
            <a:pPr marL="620268" indent="-558800" defTabSz="1072869">
              <a:spcBef>
                <a:spcPts val="1900"/>
              </a:spcBef>
              <a:buFont typeface="Times Roman"/>
              <a:defRPr sz="2112"/>
            </a:pPr>
            <a:r>
              <a:rPr b="1"/>
              <a:t>Purpose</a:t>
            </a:r>
            <a:r>
              <a:t>: Controls access to specific tables and columns within a dataset.</a:t>
            </a:r>
          </a:p>
          <a:p>
            <a:pPr marL="620268" indent="-558800" defTabSz="1072869">
              <a:spcBef>
                <a:spcPts val="1900"/>
              </a:spcBef>
              <a:buFont typeface="Times Roman"/>
              <a:defRPr sz="2112"/>
            </a:pPr>
            <a:r>
              <a:t>Implementation</a:t>
            </a:r>
            <a:r>
              <a:t>:</a:t>
            </a:r>
          </a:p>
          <a:p>
            <a:pPr lvl="1" marL="821436" indent="-558800" defTabSz="1072869">
              <a:spcBef>
                <a:spcPts val="1900"/>
              </a:spcBef>
              <a:buFont typeface="Times Roman"/>
              <a:buChar char="◦"/>
              <a:defRPr sz="2112"/>
            </a:pPr>
            <a:r>
              <a:t>Configure OLS in tools like Tabular Editor, which enables selective visibility for tables or columns.</a:t>
            </a:r>
          </a:p>
          <a:p>
            <a:pPr lvl="1" marL="821436" indent="-558800" defTabSz="1072869">
              <a:spcBef>
                <a:spcPts val="1900"/>
              </a:spcBef>
              <a:buFont typeface="Times Roman"/>
              <a:buChar char="◦"/>
              <a:defRPr sz="2112"/>
            </a:pPr>
            <a:r>
              <a:t>Useful for restricting sensitive fields (e.g., salary or personal identifiers) from unauthorized users.</a:t>
            </a:r>
          </a:p>
          <a:p>
            <a:pPr marL="620268" indent="-558800" defTabSz="1072869">
              <a:spcBef>
                <a:spcPts val="1900"/>
              </a:spcBef>
              <a:buFont typeface="Times Roman"/>
              <a:defRPr sz="2112"/>
            </a:pPr>
            <a:r>
              <a:rPr b="1"/>
              <a:t>Example Use Case</a:t>
            </a:r>
            <a:r>
              <a:t>: Hiding salary information in HR reports for non-HR personnel.</a:t>
            </a:r>
          </a:p>
          <a:p>
            <a:pPr marL="0" indent="0" defTabSz="1072869">
              <a:spcBef>
                <a:spcPts val="1900"/>
              </a:spcBef>
              <a:buSzTx/>
              <a:buNone/>
              <a:defRPr sz="2112"/>
            </a:pPr>
            <a:r>
              <a:t>Comparison</a:t>
            </a:r>
          </a:p>
          <a:p>
            <a:pPr marL="620268" indent="-558800" defTabSz="1072869">
              <a:spcBef>
                <a:spcPts val="1900"/>
              </a:spcBef>
              <a:buFont typeface="Times Roman"/>
              <a:defRPr sz="2112"/>
            </a:pPr>
            <a:r>
              <a:rPr b="1"/>
              <a:t>RLS</a:t>
            </a:r>
            <a:r>
              <a:t>: Controls data visibility at the row level.</a:t>
            </a:r>
          </a:p>
          <a:p>
            <a:pPr marL="620268" indent="-558800" defTabSz="1072869">
              <a:spcBef>
                <a:spcPts val="1900"/>
              </a:spcBef>
              <a:buFont typeface="Times Roman"/>
              <a:defRPr sz="2112"/>
            </a:pPr>
            <a:r>
              <a:rPr b="1"/>
              <a:t>OLS</a:t>
            </a:r>
            <a:r>
              <a:t>: Controls visibility of entire tables or columns.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Overview of Key Personas in Power B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975335">
              <a:defRPr spc="-92" sz="4640"/>
            </a:pPr>
            <a:r>
              <a:t>Overview of Key Personas in Power BI</a:t>
            </a:r>
          </a:p>
          <a:p>
            <a:pPr marL="1283546" indent="-1227666" defTabSz="975335">
              <a:buSzPct val="100000"/>
              <a:buFont typeface="Times Roman"/>
              <a:defRPr spc="-92" sz="4640"/>
            </a:pPr>
          </a:p>
        </p:txBody>
      </p:sp>
      <p:sp>
        <p:nvSpPr>
          <p:cNvPr id="176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Creat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877520">
              <a:spcBef>
                <a:spcPts val="3400"/>
              </a:spcBef>
              <a:buSzTx/>
              <a:buNone/>
              <a:defRPr sz="3696"/>
            </a:pPr>
            <a:r>
              <a:t>Creator</a:t>
            </a:r>
          </a:p>
          <a:p>
            <a:pPr marL="1085469" indent="-977900" defTabSz="1877520">
              <a:spcBef>
                <a:spcPts val="3400"/>
              </a:spcBef>
              <a:buFont typeface="Times Roman"/>
              <a:defRPr sz="3696"/>
            </a:pPr>
            <a:r>
              <a:t>Builds and publishes content like reports and dashboards.</a:t>
            </a:r>
          </a:p>
          <a:p>
            <a:pPr marL="1085469" indent="-977900" defTabSz="1877520">
              <a:spcBef>
                <a:spcPts val="3400"/>
              </a:spcBef>
              <a:buFont typeface="Times Roman"/>
              <a:defRPr sz="3696"/>
            </a:pPr>
            <a:r>
              <a:t>Works with semantic models and dataflows to create insights.</a:t>
            </a:r>
          </a:p>
          <a:p>
            <a:pPr marL="0" indent="0" defTabSz="1877520">
              <a:spcBef>
                <a:spcPts val="3400"/>
              </a:spcBef>
              <a:buSzTx/>
              <a:buNone/>
              <a:defRPr sz="3696"/>
            </a:pPr>
            <a:r>
              <a:t>Analyzer</a:t>
            </a:r>
          </a:p>
          <a:p>
            <a:pPr marL="1085469" indent="-977900" defTabSz="1877520">
              <a:spcBef>
                <a:spcPts val="3400"/>
              </a:spcBef>
              <a:buFont typeface="Times Roman"/>
              <a:defRPr sz="3696"/>
            </a:pPr>
            <a:r>
              <a:t>Consumes and interprets reports and dashboards.</a:t>
            </a:r>
          </a:p>
          <a:p>
            <a:pPr marL="1085469" indent="-977900" defTabSz="1877520">
              <a:spcBef>
                <a:spcPts val="3400"/>
              </a:spcBef>
              <a:buFont typeface="Times Roman"/>
              <a:defRPr sz="3696"/>
            </a:pPr>
            <a:r>
              <a:t>Uses Power BI’s tools to analyze and gain insights from the data.</a:t>
            </a:r>
          </a:p>
          <a:p>
            <a:pPr marL="0" indent="0" defTabSz="1877520">
              <a:spcBef>
                <a:spcPts val="3400"/>
              </a:spcBef>
              <a:buSzTx/>
              <a:buNone/>
              <a:defRPr sz="3696"/>
            </a:pPr>
            <a:r>
              <a:t>Collaborator</a:t>
            </a:r>
          </a:p>
          <a:p>
            <a:pPr marL="1085469" indent="-977900" defTabSz="1877520">
              <a:spcBef>
                <a:spcPts val="3400"/>
              </a:spcBef>
              <a:buFont typeface="Times Roman"/>
              <a:defRPr sz="3696"/>
            </a:pPr>
            <a:r>
              <a:t>Manages user-based roles, configures access, and organizes content.</a:t>
            </a:r>
          </a:p>
          <a:p>
            <a:pPr marL="1085469" indent="-977900" defTabSz="1877520">
              <a:spcBef>
                <a:spcPts val="3400"/>
              </a:spcBef>
              <a:buFont typeface="Times Roman"/>
              <a:defRPr sz="3696"/>
            </a:pPr>
            <a:r>
              <a:t>Sets up environments in apps and workspaces for effective collaboration.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ower BI Licensing and Capacity Op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Power BI Licensing and Capacity Options</a:t>
            </a:r>
          </a:p>
        </p:txBody>
      </p:sp>
      <p:sp>
        <p:nvSpPr>
          <p:cNvPr id="247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8" name="Licensing Types…"/>
          <p:cNvSpPr txBox="1"/>
          <p:nvPr>
            <p:ph type="body" idx="1"/>
          </p:nvPr>
        </p:nvSpPr>
        <p:spPr>
          <a:xfrm>
            <a:off x="1206500" y="3192509"/>
            <a:ext cx="21971000" cy="10368001"/>
          </a:xfrm>
          <a:prstGeom prst="rect">
            <a:avLst/>
          </a:prstGeom>
        </p:spPr>
        <p:txBody>
          <a:bodyPr/>
          <a:lstStyle/>
          <a:p>
            <a:pPr marL="0" indent="0" defTabSz="975335">
              <a:spcBef>
                <a:spcPts val="1800"/>
              </a:spcBef>
              <a:buSzTx/>
              <a:buNone/>
              <a:defRPr sz="1920"/>
            </a:pPr>
            <a:r>
              <a:t>Licensing Types</a:t>
            </a:r>
          </a:p>
          <a:p>
            <a:pPr marL="563880" indent="-508000" defTabSz="975335">
              <a:spcBef>
                <a:spcPts val="1800"/>
              </a:spcBef>
              <a:buFont typeface="Times Roman"/>
              <a:defRPr sz="1920"/>
            </a:pPr>
            <a:r>
              <a:t>Power BI Free</a:t>
            </a:r>
            <a:r>
              <a:t>:</a:t>
            </a:r>
          </a:p>
          <a:p>
            <a:pPr lvl="1" marL="746759" indent="-508000" defTabSz="975335">
              <a:spcBef>
                <a:spcPts val="1800"/>
              </a:spcBef>
              <a:buFont typeface="Times Roman"/>
              <a:buChar char="◦"/>
              <a:defRPr sz="1920"/>
            </a:pPr>
            <a:r>
              <a:t>Basic access for individual use.</a:t>
            </a:r>
          </a:p>
          <a:p>
            <a:pPr lvl="1" marL="746759" indent="-508000" defTabSz="975335">
              <a:spcBef>
                <a:spcPts val="1800"/>
              </a:spcBef>
              <a:buFont typeface="Times Roman"/>
              <a:buChar char="◦"/>
              <a:defRPr sz="1920"/>
            </a:pPr>
            <a:r>
              <a:t>Limited to personal workspaces and no sharing options.</a:t>
            </a:r>
          </a:p>
          <a:p>
            <a:pPr marL="563880" indent="-508000" defTabSz="975335">
              <a:spcBef>
                <a:spcPts val="1800"/>
              </a:spcBef>
              <a:buFont typeface="Times Roman"/>
              <a:defRPr sz="1920"/>
            </a:pPr>
            <a:r>
              <a:t>Power BI Pro</a:t>
            </a:r>
            <a:r>
              <a:t>:</a:t>
            </a:r>
          </a:p>
          <a:p>
            <a:pPr lvl="1" marL="746759" indent="-508000" defTabSz="975335">
              <a:spcBef>
                <a:spcPts val="1800"/>
              </a:spcBef>
              <a:buFont typeface="Times Roman"/>
              <a:buChar char="◦"/>
              <a:defRPr sz="1920"/>
            </a:pPr>
            <a:r>
              <a:t>Enables sharing, collaboration, and access to shared workspaces.</a:t>
            </a:r>
          </a:p>
          <a:p>
            <a:pPr lvl="1" marL="746759" indent="-508000" defTabSz="975335">
              <a:spcBef>
                <a:spcPts val="1800"/>
              </a:spcBef>
              <a:buFont typeface="Times Roman"/>
              <a:buChar char="◦"/>
              <a:defRPr sz="1920"/>
            </a:pPr>
            <a:r>
              <a:t>Required for users to share content and view shared reports outside of Premium capacity.</a:t>
            </a:r>
          </a:p>
          <a:p>
            <a:pPr marL="563880" indent="-508000" defTabSz="975335">
              <a:spcBef>
                <a:spcPts val="1800"/>
              </a:spcBef>
              <a:buFont typeface="Times Roman"/>
              <a:defRPr sz="1920"/>
            </a:pPr>
            <a:r>
              <a:t>Power BI Premium Per User (PPU)</a:t>
            </a:r>
            <a:r>
              <a:t>:</a:t>
            </a:r>
          </a:p>
          <a:p>
            <a:pPr lvl="1" marL="746759" indent="-508000" defTabSz="975335">
              <a:spcBef>
                <a:spcPts val="1800"/>
              </a:spcBef>
              <a:buFont typeface="Times Roman"/>
              <a:buChar char="◦"/>
              <a:defRPr sz="1920"/>
            </a:pPr>
            <a:r>
              <a:t>Provides Pro-level access with additional Premium features, such as larger dataset capacity and AI features.</a:t>
            </a:r>
          </a:p>
          <a:p>
            <a:pPr lvl="1" marL="746759" indent="-508000" defTabSz="975335">
              <a:spcBef>
                <a:spcPts val="1800"/>
              </a:spcBef>
              <a:buFont typeface="Times Roman"/>
              <a:buChar char="◦"/>
              <a:defRPr sz="1920"/>
            </a:pPr>
            <a:r>
              <a:t>Ideal for users who need advanced functionality but don't require full Premium capacity.</a:t>
            </a:r>
          </a:p>
          <a:p>
            <a:pPr marL="563880" indent="-508000" defTabSz="975335">
              <a:spcBef>
                <a:spcPts val="1800"/>
              </a:spcBef>
              <a:buFont typeface="Times Roman"/>
              <a:defRPr sz="1920"/>
            </a:pPr>
            <a:r>
              <a:t>Power BI Premium</a:t>
            </a:r>
            <a:r>
              <a:t>:</a:t>
            </a:r>
          </a:p>
          <a:p>
            <a:pPr lvl="1" marL="746759" indent="-508000" defTabSz="975335">
              <a:spcBef>
                <a:spcPts val="1800"/>
              </a:spcBef>
              <a:buFont typeface="Times Roman"/>
              <a:buChar char="◦"/>
              <a:defRPr sz="1920"/>
            </a:pPr>
            <a:r>
              <a:t>Capacity-based license that supports larger datasets, higher refresh rates, and organizational sharing.</a:t>
            </a:r>
          </a:p>
          <a:p>
            <a:pPr lvl="1" marL="746759" indent="-508000" defTabSz="975335">
              <a:spcBef>
                <a:spcPts val="1800"/>
              </a:spcBef>
              <a:buFont typeface="Times Roman"/>
              <a:buChar char="◦"/>
              <a:defRPr sz="1920"/>
            </a:pPr>
            <a:r>
              <a:t>Includes access to advanced features like AI-driven analytics and paginated reports.</a:t>
            </a:r>
          </a:p>
          <a:p>
            <a:pPr lvl="1" marL="746759" indent="-508000" defTabSz="975335">
              <a:spcBef>
                <a:spcPts val="1800"/>
              </a:spcBef>
              <a:buFont typeface="Times Roman"/>
              <a:buChar char="◦"/>
              <a:defRPr sz="1920"/>
            </a:pPr>
            <a:r>
              <a:t>Allows sharing with Free users when content is published to Premium capacity.</a:t>
            </a:r>
          </a:p>
          <a:p>
            <a:pPr marL="0" indent="0" defTabSz="975335">
              <a:spcBef>
                <a:spcPts val="1800"/>
              </a:spcBef>
              <a:buSzTx/>
              <a:buNone/>
              <a:defRPr sz="1920"/>
            </a:pPr>
            <a:r>
              <a:t>Capacity Options</a:t>
            </a:r>
          </a:p>
          <a:p>
            <a:pPr marL="563880" indent="-508000" defTabSz="975335">
              <a:spcBef>
                <a:spcPts val="1800"/>
              </a:spcBef>
              <a:buFont typeface="Times Roman"/>
              <a:defRPr sz="1920"/>
            </a:pPr>
            <a:r>
              <a:t>Shared Capacity</a:t>
            </a:r>
            <a:r>
              <a:t>:</a:t>
            </a:r>
          </a:p>
          <a:p>
            <a:pPr lvl="1" marL="746759" indent="-508000" defTabSz="975335">
              <a:spcBef>
                <a:spcPts val="1800"/>
              </a:spcBef>
              <a:buFont typeface="Times Roman"/>
              <a:buChar char="◦"/>
              <a:defRPr sz="1920"/>
            </a:pPr>
            <a:r>
              <a:t>Available in Power BI Pro and PPU.</a:t>
            </a:r>
          </a:p>
          <a:p>
            <a:pPr lvl="1" marL="746759" indent="-508000" defTabSz="975335">
              <a:spcBef>
                <a:spcPts val="1800"/>
              </a:spcBef>
              <a:buFont typeface="Times Roman"/>
              <a:buChar char="◦"/>
              <a:defRPr sz="1920"/>
            </a:pPr>
            <a:r>
              <a:t>Resources are shared among users and managed by Microsoft.</a:t>
            </a:r>
          </a:p>
          <a:p>
            <a:pPr marL="563880" indent="-508000" defTabSz="975335">
              <a:spcBef>
                <a:spcPts val="1800"/>
              </a:spcBef>
              <a:buFont typeface="Times Roman"/>
              <a:defRPr sz="1920"/>
            </a:pPr>
            <a:r>
              <a:t>Dedicated Capacity</a:t>
            </a:r>
            <a:r>
              <a:t>:</a:t>
            </a:r>
          </a:p>
          <a:p>
            <a:pPr lvl="1" marL="746759" indent="-508000" defTabSz="975335">
              <a:spcBef>
                <a:spcPts val="1800"/>
              </a:spcBef>
              <a:buFont typeface="Times Roman"/>
              <a:buChar char="◦"/>
              <a:defRPr sz="1920"/>
            </a:pPr>
            <a:r>
              <a:t>Exclusive to Power BI Premium.</a:t>
            </a:r>
          </a:p>
          <a:p>
            <a:pPr lvl="1" marL="746759" indent="-508000" defTabSz="975335">
              <a:spcBef>
                <a:spcPts val="1800"/>
              </a:spcBef>
              <a:buFont typeface="Times Roman"/>
              <a:buChar char="◦"/>
              <a:defRPr sz="1920"/>
            </a:pPr>
            <a:r>
              <a:t>Provides dedicated resources for performance optimization and larger workloads.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ower BI Reports and Dashboards: Best Practi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975335">
              <a:defRPr spc="-92" sz="4640"/>
            </a:pPr>
            <a:r>
              <a:t>Power BI Reports and Dashboards: Best Practices</a:t>
            </a:r>
          </a:p>
          <a:p>
            <a:pPr defTabSz="975335">
              <a:defRPr spc="-92" sz="4640"/>
            </a:pPr>
          </a:p>
        </p:txBody>
      </p:sp>
      <p:sp>
        <p:nvSpPr>
          <p:cNvPr id="251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2" name="Report Design Best Practic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316703">
              <a:spcBef>
                <a:spcPts val="2400"/>
              </a:spcBef>
              <a:buSzTx/>
              <a:buNone/>
              <a:defRPr sz="2592"/>
            </a:pPr>
            <a:r>
              <a:t>Report Design Best Practices</a:t>
            </a:r>
          </a:p>
          <a:p>
            <a:pPr marL="761238" indent="-685800" defTabSz="1316703">
              <a:spcBef>
                <a:spcPts val="2400"/>
              </a:spcBef>
              <a:buFont typeface="Times Roman"/>
              <a:defRPr sz="2592"/>
            </a:pPr>
            <a:r>
              <a:rPr b="1"/>
              <a:t>Consistent Layout and Formatting</a:t>
            </a:r>
            <a:r>
              <a:t>: Maintain uniform color schemes, fonts, and layouts for a cohesive look.</a:t>
            </a:r>
          </a:p>
          <a:p>
            <a:pPr marL="761238" indent="-685800" defTabSz="1316703">
              <a:spcBef>
                <a:spcPts val="2400"/>
              </a:spcBef>
              <a:buFont typeface="Times Roman"/>
              <a:defRPr sz="2592"/>
            </a:pPr>
            <a:r>
              <a:rPr b="1"/>
              <a:t>Use of Hierarchies and Drill-Throughs</a:t>
            </a:r>
            <a:r>
              <a:t>: Organize data with hierarchies and enable drill-throughs to improve navigation.</a:t>
            </a:r>
          </a:p>
          <a:p>
            <a:pPr marL="761238" indent="-685800" defTabSz="1316703">
              <a:spcBef>
                <a:spcPts val="2400"/>
              </a:spcBef>
              <a:buFont typeface="Times Roman"/>
              <a:defRPr sz="2592"/>
            </a:pPr>
            <a:r>
              <a:rPr b="1"/>
              <a:t>Interactive Filters</a:t>
            </a:r>
            <a:r>
              <a:t>: Incorporate slicers and filters to allow users to explore data and customize views.</a:t>
            </a:r>
          </a:p>
          <a:p>
            <a:pPr marL="0" indent="0" defTabSz="1316703">
              <a:spcBef>
                <a:spcPts val="2400"/>
              </a:spcBef>
              <a:buSzTx/>
              <a:buNone/>
              <a:defRPr sz="2592"/>
            </a:pPr>
            <a:r>
              <a:t>Dashboard Design Best Practices</a:t>
            </a:r>
          </a:p>
          <a:p>
            <a:pPr marL="761238" indent="-685800" defTabSz="1316703">
              <a:spcBef>
                <a:spcPts val="2400"/>
              </a:spcBef>
              <a:buFont typeface="Times Roman"/>
              <a:defRPr sz="2592"/>
            </a:pPr>
            <a:r>
              <a:rPr b="1"/>
              <a:t>Single-Page Layout</a:t>
            </a:r>
            <a:r>
              <a:t>: Keep dashboards to one page for quick, at-a-glance insights.</a:t>
            </a:r>
          </a:p>
          <a:p>
            <a:pPr marL="761238" indent="-685800" defTabSz="1316703">
              <a:spcBef>
                <a:spcPts val="2400"/>
              </a:spcBef>
              <a:buFont typeface="Times Roman"/>
              <a:defRPr sz="2592"/>
            </a:pPr>
            <a:r>
              <a:rPr b="1"/>
              <a:t>Pin Key Visuals</a:t>
            </a:r>
            <a:r>
              <a:t>: Pin essential metrics and visuals that highlight important insights.</a:t>
            </a:r>
          </a:p>
          <a:p>
            <a:pPr marL="761238" indent="-685800" defTabSz="1316703">
              <a:spcBef>
                <a:spcPts val="2400"/>
              </a:spcBef>
              <a:buFont typeface="Times Roman"/>
              <a:defRPr sz="2592"/>
            </a:pPr>
            <a:r>
              <a:rPr b="1"/>
              <a:t>Use of Live Pages</a:t>
            </a:r>
            <a:r>
              <a:t>: Pin live report pages to retain slicer functionality and interactivity on dashboards.</a:t>
            </a:r>
          </a:p>
          <a:p>
            <a:pPr marL="0" indent="0" defTabSz="1316703">
              <a:spcBef>
                <a:spcPts val="2400"/>
              </a:spcBef>
              <a:buSzTx/>
              <a:buNone/>
              <a:defRPr sz="2592"/>
            </a:pPr>
            <a:r>
              <a:t>Performance Optimization</a:t>
            </a:r>
          </a:p>
          <a:p>
            <a:pPr marL="761238" indent="-685800" defTabSz="1316703">
              <a:spcBef>
                <a:spcPts val="2400"/>
              </a:spcBef>
              <a:buFont typeface="Times Roman"/>
              <a:defRPr sz="2592"/>
            </a:pPr>
            <a:r>
              <a:rPr b="1"/>
              <a:t>Limit Data Volume</a:t>
            </a:r>
            <a:r>
              <a:t>: Use filters and aggregations to reduce dataset size, improving load time.</a:t>
            </a:r>
          </a:p>
          <a:p>
            <a:pPr marL="761238" indent="-685800" defTabSz="1316703">
              <a:spcBef>
                <a:spcPts val="2400"/>
              </a:spcBef>
              <a:buFont typeface="Times Roman"/>
              <a:defRPr sz="2592"/>
            </a:pPr>
            <a:r>
              <a:rPr b="1"/>
              <a:t>Optimize Visuals</a:t>
            </a:r>
            <a:r>
              <a:t>: Minimize the number of visuals per page and avoid complex calculations to enhance performance.</a:t>
            </a:r>
          </a:p>
          <a:p>
            <a:pPr marL="761238" indent="-685800" defTabSz="1316703">
              <a:spcBef>
                <a:spcPts val="2400"/>
              </a:spcBef>
              <a:buFont typeface="Times Roman"/>
              <a:defRPr sz="2592"/>
            </a:pPr>
            <a:r>
              <a:rPr b="1"/>
              <a:t>Scheduled Refreshes</a:t>
            </a:r>
            <a:r>
              <a:t>: Set refresh schedules that align with data update frequencies to keep reports up-to-date without straining resources.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Key Takeaways for Power BI Succ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Key Takeaways for Power BI Success</a:t>
            </a:r>
          </a:p>
        </p:txBody>
      </p:sp>
      <p:sp>
        <p:nvSpPr>
          <p:cNvPr id="255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6" name="1. Master the Power BI Workflow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170402">
              <a:spcBef>
                <a:spcPts val="2100"/>
              </a:spcBef>
              <a:buSzTx/>
              <a:buNone/>
              <a:defRPr sz="2304"/>
            </a:pPr>
            <a:r>
              <a:t>1. Master the Power BI Workflow</a:t>
            </a:r>
          </a:p>
          <a:p>
            <a:pPr marL="676655" defTabSz="1170402">
              <a:spcBef>
                <a:spcPts val="2100"/>
              </a:spcBef>
              <a:buFont typeface="Times Roman"/>
              <a:defRPr sz="2304"/>
            </a:pPr>
            <a:r>
              <a:t>Understand the end-to-end flow: Dataflows → Semantic Models → Reports → Dashboards.</a:t>
            </a:r>
          </a:p>
          <a:p>
            <a:pPr marL="676655" defTabSz="1170402">
              <a:spcBef>
                <a:spcPts val="2100"/>
              </a:spcBef>
              <a:buFont typeface="Times Roman"/>
              <a:defRPr sz="2304"/>
            </a:pPr>
            <a:r>
              <a:t>Effective use of data connections, scheduled refreshes, and data lineage ensures consistent data quality.</a:t>
            </a:r>
          </a:p>
          <a:p>
            <a:pPr marL="0" indent="0" defTabSz="1170402">
              <a:spcBef>
                <a:spcPts val="2100"/>
              </a:spcBef>
              <a:buSzTx/>
              <a:buNone/>
              <a:defRPr sz="2304"/>
            </a:pPr>
            <a:r>
              <a:t>2. Collaborate and Share Effectively</a:t>
            </a:r>
          </a:p>
          <a:p>
            <a:pPr marL="676655" defTabSz="1170402">
              <a:spcBef>
                <a:spcPts val="2100"/>
              </a:spcBef>
              <a:buFont typeface="Times Roman"/>
              <a:defRPr sz="2304"/>
            </a:pPr>
            <a:r>
              <a:t>Use appropriate workspaces and roles (Viewer, Contributor, Member, Admin) for team collaboration.</a:t>
            </a:r>
          </a:p>
          <a:p>
            <a:pPr marL="676655" defTabSz="1170402">
              <a:spcBef>
                <a:spcPts val="2100"/>
              </a:spcBef>
              <a:buFont typeface="Times Roman"/>
              <a:defRPr sz="2304"/>
            </a:pPr>
            <a:r>
              <a:t>Share reports and dashboards securely, utilizing embedding options and publishing apps for large audiences.</a:t>
            </a:r>
          </a:p>
          <a:p>
            <a:pPr marL="0" indent="0" defTabSz="1170402">
              <a:spcBef>
                <a:spcPts val="2100"/>
              </a:spcBef>
              <a:buSzTx/>
              <a:buNone/>
              <a:defRPr sz="2304"/>
            </a:pPr>
            <a:r>
              <a:t>3. Optimize Performance</a:t>
            </a:r>
          </a:p>
          <a:p>
            <a:pPr marL="676655" defTabSz="1170402">
              <a:spcBef>
                <a:spcPts val="2100"/>
              </a:spcBef>
              <a:buFont typeface="Times Roman"/>
              <a:defRPr sz="2304"/>
            </a:pPr>
            <a:r>
              <a:t>Leverage best practices in report design, dashboard layout, and scheduled refreshes.</a:t>
            </a:r>
          </a:p>
          <a:p>
            <a:pPr marL="676655" defTabSz="1170402">
              <a:spcBef>
                <a:spcPts val="2100"/>
              </a:spcBef>
              <a:buFont typeface="Times Roman"/>
              <a:defRPr sz="2304"/>
            </a:pPr>
            <a:r>
              <a:t>Use Row-Level and Object-Level Security to ensure data accessibility and privacy.</a:t>
            </a:r>
          </a:p>
          <a:p>
            <a:pPr marL="0" indent="0" defTabSz="1170402">
              <a:spcBef>
                <a:spcPts val="2100"/>
              </a:spcBef>
              <a:buSzTx/>
              <a:buNone/>
              <a:defRPr sz="2304"/>
            </a:pPr>
            <a:r>
              <a:t>4. Stay Organized with Licensing and Permissions</a:t>
            </a:r>
          </a:p>
          <a:p>
            <a:pPr marL="676655" defTabSz="1170402">
              <a:spcBef>
                <a:spcPts val="2100"/>
              </a:spcBef>
              <a:buFont typeface="Times Roman"/>
              <a:defRPr sz="2304"/>
            </a:pPr>
            <a:r>
              <a:t>Choose the right licensing model (Pro, Premium, PPU) for your organization’s needs.</a:t>
            </a:r>
          </a:p>
          <a:p>
            <a:pPr marL="676655" defTabSz="1170402">
              <a:spcBef>
                <a:spcPts val="2100"/>
              </a:spcBef>
              <a:buFont typeface="Times Roman"/>
              <a:defRPr sz="2304"/>
            </a:pPr>
            <a:r>
              <a:t>Manage user roles and permissions to maintain data governance and compliance.</a:t>
            </a:r>
          </a:p>
          <a:p>
            <a:pPr marL="0" indent="0" defTabSz="1170402">
              <a:spcBef>
                <a:spcPts val="2100"/>
              </a:spcBef>
              <a:buSzTx/>
              <a:buNone/>
              <a:defRPr sz="2304"/>
            </a:pPr>
            <a:r>
              <a:t>5. Explore Advanced Features</a:t>
            </a:r>
          </a:p>
          <a:p>
            <a:pPr marL="676655" defTabSz="1170402">
              <a:spcBef>
                <a:spcPts val="2100"/>
              </a:spcBef>
              <a:buFont typeface="Times Roman"/>
              <a:defRPr sz="2304"/>
            </a:pPr>
            <a:r>
              <a:t>Utilize advanced analytics (Q&amp;A, Quick Insights) and customization options (tenant settings, branding) to maximize Power BI’s potential.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Workspaces in Power B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Workspaces in Power BI</a:t>
            </a:r>
          </a:p>
        </p:txBody>
      </p:sp>
      <p:sp>
        <p:nvSpPr>
          <p:cNvPr id="180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" name="Types of Workspac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779987">
              <a:spcBef>
                <a:spcPts val="3200"/>
              </a:spcBef>
              <a:buSzTx/>
              <a:buNone/>
              <a:defRPr sz="3504"/>
            </a:pPr>
            <a:r>
              <a:t>Types of Workspaces</a:t>
            </a:r>
          </a:p>
          <a:p>
            <a:pPr marL="1029080" indent="-927100" defTabSz="1779987">
              <a:spcBef>
                <a:spcPts val="3200"/>
              </a:spcBef>
              <a:buFont typeface="Times Roman"/>
              <a:buAutoNum type="arabicPeriod" startAt="1"/>
              <a:defRPr sz="3504"/>
            </a:pPr>
            <a:r>
              <a:t>My Workspace</a:t>
            </a:r>
          </a:p>
          <a:p>
            <a:pPr lvl="1" marL="1362837" indent="-927100" defTabSz="1779987">
              <a:spcBef>
                <a:spcPts val="3200"/>
              </a:spcBef>
              <a:buFont typeface="Times Roman"/>
              <a:buChar char="◦"/>
              <a:defRPr sz="3504"/>
            </a:pPr>
            <a:r>
              <a:t>Personal workspace for a single user.</a:t>
            </a:r>
          </a:p>
          <a:p>
            <a:pPr lvl="1" marL="1362837" indent="-927100" defTabSz="1779987">
              <a:spcBef>
                <a:spcPts val="3200"/>
              </a:spcBef>
              <a:buFont typeface="Times Roman"/>
              <a:buChar char="◦"/>
              <a:defRPr sz="3504"/>
            </a:pPr>
            <a:r>
              <a:t>Limited access: only the creator can view and manage content.</a:t>
            </a:r>
          </a:p>
          <a:p>
            <a:pPr lvl="1" marL="1362837" indent="-927100" defTabSz="1779987">
              <a:spcBef>
                <a:spcPts val="3200"/>
              </a:spcBef>
              <a:buFont typeface="Times Roman"/>
              <a:buChar char="◦"/>
              <a:defRPr sz="3504"/>
            </a:pPr>
            <a:r>
              <a:rPr b="1"/>
              <a:t>Core Uses</a:t>
            </a:r>
            <a:r>
              <a:t>: Stores semantic models, reports, and dashboards for individual use.</a:t>
            </a:r>
          </a:p>
          <a:p>
            <a:pPr marL="1029080" indent="-927100" defTabSz="1779987">
              <a:spcBef>
                <a:spcPts val="3200"/>
              </a:spcBef>
              <a:buFont typeface="Times Roman"/>
              <a:buAutoNum type="arabicPeriod" startAt="2"/>
              <a:defRPr sz="3504"/>
            </a:pPr>
            <a:r>
              <a:t>Shared Workspace</a:t>
            </a:r>
          </a:p>
          <a:p>
            <a:pPr lvl="1" marL="1362837" indent="-927100" defTabSz="1779987">
              <a:spcBef>
                <a:spcPts val="3200"/>
              </a:spcBef>
              <a:buFont typeface="Times Roman"/>
              <a:buChar char="◦"/>
              <a:defRPr sz="3504"/>
            </a:pPr>
            <a:r>
              <a:t>Collaborative workspace for multiple users.</a:t>
            </a:r>
          </a:p>
          <a:p>
            <a:pPr lvl="1" marL="1362837" indent="-927100" defTabSz="1779987">
              <a:spcBef>
                <a:spcPts val="3200"/>
              </a:spcBef>
              <a:buFont typeface="Times Roman"/>
              <a:buChar char="◦"/>
              <a:defRPr sz="3504"/>
            </a:pPr>
            <a:r>
              <a:t>Allows for team collaboration and shared content creation.</a:t>
            </a:r>
          </a:p>
          <a:p>
            <a:pPr lvl="1" marL="1362837" indent="-927100" defTabSz="1779987">
              <a:spcBef>
                <a:spcPts val="3200"/>
              </a:spcBef>
              <a:buFont typeface="Times Roman"/>
              <a:buChar char="◦"/>
              <a:defRPr sz="3504"/>
            </a:pPr>
            <a:r>
              <a:rPr b="1"/>
              <a:t>Core Uses</a:t>
            </a:r>
            <a:r>
              <a:t>: Supports dataflows, enables shared editing of semantic models, and serves as a hub for organizational content.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Workspaces in Power BI (Action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Workspaces in Power BI (Actions)</a:t>
            </a:r>
          </a:p>
        </p:txBody>
      </p:sp>
      <p:sp>
        <p:nvSpPr>
          <p:cNvPr id="184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Workspace Ac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Workspace Actions</a:t>
            </a:r>
          </a:p>
          <a:p>
            <a:pPr marL="1409700" indent="-1270000">
              <a:buFont typeface="Times Roman"/>
            </a:pPr>
            <a:r>
              <a:t>Content Types</a:t>
            </a:r>
            <a:r>
              <a:t>:</a:t>
            </a:r>
          </a:p>
          <a:p>
            <a:pPr lvl="1" marL="1866900" indent="-1270000">
              <a:buFont typeface="Times Roman"/>
              <a:buChar char="◦"/>
            </a:pPr>
            <a:r>
              <a:rPr b="1"/>
              <a:t>Reports</a:t>
            </a:r>
            <a:r>
              <a:t>: Visual insights built on semantic models.</a:t>
            </a:r>
          </a:p>
          <a:p>
            <a:pPr lvl="1" marL="1866900" indent="-1270000">
              <a:buFont typeface="Times Roman"/>
              <a:buChar char="◦"/>
            </a:pPr>
            <a:r>
              <a:rPr b="1"/>
              <a:t>Dashboards</a:t>
            </a:r>
            <a:r>
              <a:t>: Single-page overviews aggregating multiple visuals.</a:t>
            </a:r>
          </a:p>
          <a:p>
            <a:pPr lvl="1" marL="1866900" indent="-1270000">
              <a:buFont typeface="Times Roman"/>
              <a:buChar char="◦"/>
            </a:pPr>
            <a:r>
              <a:rPr b="1"/>
              <a:t>Paginated Reports</a:t>
            </a:r>
            <a:r>
              <a:t>: Optimized for printing and PDF generation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emantic Models and Dataflows in Power B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55604">
              <a:defRPr spc="-167" sz="8352"/>
            </a:lvl1pPr>
          </a:lstStyle>
          <a:p>
            <a:pPr/>
            <a:r>
              <a:t>Semantic Models and Dataflows in Power BI</a:t>
            </a:r>
          </a:p>
        </p:txBody>
      </p:sp>
      <p:sp>
        <p:nvSpPr>
          <p:cNvPr id="188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emantic Mode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365469">
              <a:spcBef>
                <a:spcPts val="2500"/>
              </a:spcBef>
              <a:buSzTx/>
              <a:buNone/>
              <a:defRPr sz="2688"/>
            </a:pPr>
            <a:r>
              <a:t>Semantic Models</a:t>
            </a:r>
          </a:p>
          <a:p>
            <a:pPr marL="789431" indent="-711200" defTabSz="1365469">
              <a:spcBef>
                <a:spcPts val="2500"/>
              </a:spcBef>
              <a:buFont typeface="Times Roman"/>
              <a:defRPr sz="2688"/>
            </a:pPr>
            <a:r>
              <a:rPr b="1"/>
              <a:t>Definition</a:t>
            </a:r>
            <a:r>
              <a:t>: Structured data models defining relationships, calculations, and formats.</a:t>
            </a:r>
          </a:p>
          <a:p>
            <a:pPr marL="789431" indent="-711200" defTabSz="1365469">
              <a:spcBef>
                <a:spcPts val="2500"/>
              </a:spcBef>
              <a:buFont typeface="Times Roman"/>
              <a:defRPr sz="2688"/>
            </a:pPr>
            <a:r>
              <a:t>Key Features</a:t>
            </a:r>
            <a:r>
              <a:t>:</a:t>
            </a:r>
          </a:p>
          <a:p>
            <a:pPr lvl="1" marL="1045463" indent="-711200" defTabSz="1365469">
              <a:spcBef>
                <a:spcPts val="2500"/>
              </a:spcBef>
              <a:buFont typeface="Times Roman"/>
              <a:buChar char="◦"/>
              <a:defRPr sz="2688"/>
            </a:pPr>
            <a:r>
              <a:t>Can be as simple as a CSV upload or as complex as a multi-table model.</a:t>
            </a:r>
          </a:p>
          <a:p>
            <a:pPr lvl="1" marL="1045463" indent="-711200" defTabSz="1365469">
              <a:spcBef>
                <a:spcPts val="2500"/>
              </a:spcBef>
              <a:buFont typeface="Times Roman"/>
              <a:buChar char="◦"/>
              <a:defRPr sz="2688"/>
            </a:pPr>
            <a:r>
              <a:t>Models can be shared with permissions to modify, share, or use in additional content creation.</a:t>
            </a:r>
          </a:p>
          <a:p>
            <a:pPr lvl="1" marL="1045463" indent="-711200" defTabSz="1365469">
              <a:spcBef>
                <a:spcPts val="2500"/>
              </a:spcBef>
              <a:buFont typeface="Times Roman"/>
              <a:buChar char="◦"/>
              <a:defRPr sz="2688"/>
            </a:pPr>
            <a:r>
              <a:t>Creating a semantic model in a workspace can automatically generate a dashboard.</a:t>
            </a:r>
          </a:p>
          <a:p>
            <a:pPr marL="0" indent="0" defTabSz="1365469">
              <a:spcBef>
                <a:spcPts val="2500"/>
              </a:spcBef>
              <a:buSzTx/>
              <a:buNone/>
              <a:defRPr sz="2688"/>
            </a:pPr>
            <a:r>
              <a:t>Dataflows</a:t>
            </a:r>
          </a:p>
          <a:p>
            <a:pPr marL="789431" indent="-711200" defTabSz="1365469">
              <a:spcBef>
                <a:spcPts val="2500"/>
              </a:spcBef>
              <a:buFont typeface="Times Roman"/>
              <a:defRPr sz="2688"/>
            </a:pPr>
            <a:r>
              <a:rPr b="1"/>
              <a:t>Definition</a:t>
            </a:r>
            <a:r>
              <a:t>: Cloud-based data preparation using Power Query, enabling ETL (Extract, Transform, Load) operations.</a:t>
            </a:r>
          </a:p>
          <a:p>
            <a:pPr marL="789431" indent="-711200" defTabSz="1365469">
              <a:spcBef>
                <a:spcPts val="2500"/>
              </a:spcBef>
              <a:buFont typeface="Times Roman"/>
              <a:defRPr sz="2688"/>
            </a:pPr>
            <a:r>
              <a:t>Core Benefits</a:t>
            </a:r>
            <a:r>
              <a:t>:</a:t>
            </a:r>
          </a:p>
          <a:p>
            <a:pPr lvl="1" marL="1045463" indent="-711200" defTabSz="1365469">
              <a:spcBef>
                <a:spcPts val="2500"/>
              </a:spcBef>
              <a:buFont typeface="Times Roman"/>
              <a:buChar char="◦"/>
              <a:defRPr sz="2688"/>
            </a:pPr>
            <a:r>
              <a:t>Supports centralized data storage for reuse across workspaces.</a:t>
            </a:r>
          </a:p>
          <a:p>
            <a:pPr lvl="1" marL="1045463" indent="-711200" defTabSz="1365469">
              <a:spcBef>
                <a:spcPts val="2500"/>
              </a:spcBef>
              <a:buFont typeface="Times Roman"/>
              <a:buChar char="◦"/>
              <a:defRPr sz="2688"/>
            </a:pPr>
            <a:r>
              <a:t>Allows scheduled ETL processes and reusable transformation logic.</a:t>
            </a:r>
          </a:p>
          <a:p>
            <a:pPr lvl="1" marL="1045463" indent="-711200" defTabSz="1365469">
              <a:spcBef>
                <a:spcPts val="2500"/>
              </a:spcBef>
              <a:buFont typeface="Times Roman"/>
              <a:buChar char="◦"/>
              <a:defRPr sz="2688"/>
            </a:pPr>
            <a:r>
              <a:t>Facilitates collaboration by enabling multiple models and dataflows to share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ower BI Service Workfl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Power BI Service Workflow</a:t>
            </a:r>
          </a:p>
        </p:txBody>
      </p:sp>
      <p:sp>
        <p:nvSpPr>
          <p:cNvPr id="192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End-to-End Workflow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072869">
              <a:spcBef>
                <a:spcPts val="1900"/>
              </a:spcBef>
              <a:buSzTx/>
              <a:buNone/>
              <a:defRPr sz="2112"/>
            </a:pPr>
            <a:r>
              <a:t>End-to-End Workflow</a:t>
            </a:r>
          </a:p>
          <a:p>
            <a:pPr marL="620268" indent="-558800" defTabSz="1072869">
              <a:spcBef>
                <a:spcPts val="1900"/>
              </a:spcBef>
              <a:buFont typeface="Times Roman"/>
              <a:buAutoNum type="arabicPeriod" startAt="1"/>
              <a:defRPr sz="2112"/>
            </a:pPr>
            <a:r>
              <a:t>Dataflow</a:t>
            </a:r>
          </a:p>
          <a:p>
            <a:pPr lvl="1" marL="821436" indent="-558800" defTabSz="1072869">
              <a:spcBef>
                <a:spcPts val="1900"/>
              </a:spcBef>
              <a:buFont typeface="Times Roman"/>
              <a:buChar char="◦"/>
              <a:defRPr sz="2112"/>
            </a:pPr>
            <a:r>
              <a:rPr b="1"/>
              <a:t>Purpose</a:t>
            </a:r>
            <a:r>
              <a:t>: ETL process in the cloud using Power Query.</a:t>
            </a:r>
          </a:p>
          <a:p>
            <a:pPr lvl="1" marL="821436" indent="-558800" defTabSz="1072869">
              <a:spcBef>
                <a:spcPts val="1900"/>
              </a:spcBef>
              <a:buFont typeface="Times Roman"/>
              <a:buChar char="◦"/>
              <a:defRPr sz="2112"/>
            </a:pPr>
            <a:r>
              <a:rPr b="1"/>
              <a:t>Output</a:t>
            </a:r>
            <a:r>
              <a:t>: Creates tables that can be reused and scheduled for refresh.</a:t>
            </a:r>
          </a:p>
          <a:p>
            <a:pPr marL="620268" indent="-558800" defTabSz="1072869">
              <a:spcBef>
                <a:spcPts val="1900"/>
              </a:spcBef>
              <a:buFont typeface="Times Roman"/>
              <a:buAutoNum type="arabicPeriod" startAt="2"/>
              <a:defRPr sz="2112"/>
            </a:pPr>
            <a:r>
              <a:t>Semantic Model</a:t>
            </a:r>
          </a:p>
          <a:p>
            <a:pPr lvl="1" marL="821436" indent="-558800" defTabSz="1072869">
              <a:spcBef>
                <a:spcPts val="1900"/>
              </a:spcBef>
              <a:buFont typeface="Times Roman"/>
              <a:buChar char="◦"/>
              <a:defRPr sz="2112"/>
            </a:pPr>
            <a:r>
              <a:rPr b="1"/>
              <a:t>Purpose</a:t>
            </a:r>
            <a:r>
              <a:t>: Structured data model defining relationships, calculations, and formats.</a:t>
            </a:r>
          </a:p>
          <a:p>
            <a:pPr lvl="1" marL="821436" indent="-558800" defTabSz="1072869">
              <a:spcBef>
                <a:spcPts val="1900"/>
              </a:spcBef>
              <a:buFont typeface="Times Roman"/>
              <a:buChar char="◦"/>
              <a:defRPr sz="2112"/>
            </a:pPr>
            <a:r>
              <a:rPr b="1"/>
              <a:t>Output</a:t>
            </a:r>
            <a:r>
              <a:t>: Forms the foundation for reports and dashboards.</a:t>
            </a:r>
          </a:p>
          <a:p>
            <a:pPr marL="620268" indent="-558800" defTabSz="1072869">
              <a:spcBef>
                <a:spcPts val="1900"/>
              </a:spcBef>
              <a:buFont typeface="Times Roman"/>
              <a:buAutoNum type="arabicPeriod" startAt="2"/>
              <a:defRPr sz="2112"/>
            </a:pPr>
            <a:r>
              <a:t>Reports</a:t>
            </a:r>
          </a:p>
          <a:p>
            <a:pPr lvl="1" marL="821436" indent="-558800" defTabSz="1072869">
              <a:spcBef>
                <a:spcPts val="1900"/>
              </a:spcBef>
              <a:buFont typeface="Times Roman"/>
              <a:buChar char="◦"/>
              <a:defRPr sz="2112"/>
            </a:pPr>
            <a:r>
              <a:rPr b="1"/>
              <a:t>Purpose</a:t>
            </a:r>
            <a:r>
              <a:t>: Collection of visuals that generate insights from the semantic model.</a:t>
            </a:r>
          </a:p>
          <a:p>
            <a:pPr lvl="1" marL="821436" indent="-558800" defTabSz="1072869">
              <a:spcBef>
                <a:spcPts val="1900"/>
              </a:spcBef>
              <a:buFont typeface="Times Roman"/>
              <a:buChar char="◦"/>
              <a:defRPr sz="2112"/>
            </a:pPr>
            <a:r>
              <a:rPr b="1"/>
              <a:t>Output</a:t>
            </a:r>
            <a:r>
              <a:t>: Interactive, multi-page views of data insights.</a:t>
            </a:r>
          </a:p>
          <a:p>
            <a:pPr marL="620268" indent="-558800" defTabSz="1072869">
              <a:spcBef>
                <a:spcPts val="1900"/>
              </a:spcBef>
              <a:buFont typeface="Times Roman"/>
              <a:buAutoNum type="arabicPeriod" startAt="4"/>
              <a:defRPr sz="2112"/>
            </a:pPr>
            <a:r>
              <a:t>Dashboards</a:t>
            </a:r>
          </a:p>
          <a:p>
            <a:pPr lvl="1" marL="821436" indent="-558800" defTabSz="1072869">
              <a:spcBef>
                <a:spcPts val="1900"/>
              </a:spcBef>
              <a:buFont typeface="Times Roman"/>
              <a:buChar char="◦"/>
              <a:defRPr sz="2112"/>
            </a:pPr>
            <a:r>
              <a:rPr b="1"/>
              <a:t>Purpose</a:t>
            </a:r>
            <a:r>
              <a:t>: Single-page display aggregating key visuals.</a:t>
            </a:r>
          </a:p>
          <a:p>
            <a:pPr lvl="1" marL="821436" indent="-558800" defTabSz="1072869">
              <a:spcBef>
                <a:spcPts val="1900"/>
              </a:spcBef>
              <a:buFont typeface="Times Roman"/>
              <a:buChar char="◦"/>
              <a:defRPr sz="2112"/>
            </a:pPr>
            <a:r>
              <a:rPr b="1"/>
              <a:t>Output</a:t>
            </a:r>
            <a:r>
              <a:t>: Provides a high-level overview and can consolidate visuals from multiple reports.</a:t>
            </a:r>
          </a:p>
          <a:p>
            <a:pPr marL="0" indent="0" defTabSz="1072869">
              <a:spcBef>
                <a:spcPts val="1900"/>
              </a:spcBef>
              <a:buSzTx/>
              <a:buNone/>
              <a:defRPr sz="2112"/>
            </a:pPr>
            <a:r>
              <a:t>Key Point</a:t>
            </a:r>
          </a:p>
          <a:p>
            <a:pPr marL="620268" indent="-558800" defTabSz="1072869">
              <a:spcBef>
                <a:spcPts val="1900"/>
              </a:spcBef>
              <a:buFont typeface="Times Roman"/>
              <a:defRPr sz="2112"/>
            </a:pPr>
            <a:r>
              <a:t>A </a:t>
            </a:r>
            <a:r>
              <a:rPr b="1"/>
              <a:t>Semantic Model</a:t>
            </a:r>
            <a:r>
              <a:t> can be shared across multiple reports and workspaces, centralizing data for consistent analysis.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Data Connection Options and Data Gateway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31220">
              <a:defRPr spc="-164" sz="8236"/>
            </a:lvl1pPr>
          </a:lstStyle>
          <a:p>
            <a:pPr/>
            <a:r>
              <a:t>Data Connection Options and Data Gateways</a:t>
            </a:r>
          </a:p>
        </p:txBody>
      </p:sp>
      <p:sp>
        <p:nvSpPr>
          <p:cNvPr id="196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7" name="Data Connection Op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170402">
              <a:spcBef>
                <a:spcPts val="2100"/>
              </a:spcBef>
              <a:buSzTx/>
              <a:buNone/>
              <a:defRPr sz="2304"/>
            </a:pPr>
            <a:r>
              <a:t>Data Connection Options</a:t>
            </a:r>
          </a:p>
          <a:p>
            <a:pPr marL="676655" defTabSz="1170402">
              <a:spcBef>
                <a:spcPts val="2100"/>
              </a:spcBef>
              <a:buFont typeface="Times Roman"/>
              <a:defRPr sz="2304"/>
            </a:pPr>
            <a:r>
              <a:rPr b="1"/>
              <a:t>Discover Existing Content</a:t>
            </a:r>
            <a:r>
              <a:t>: Access and use pre-existing datasets and models.</a:t>
            </a:r>
          </a:p>
          <a:p>
            <a:pPr marL="676655" defTabSz="1170402">
              <a:spcBef>
                <a:spcPts val="2100"/>
              </a:spcBef>
              <a:buFont typeface="Times Roman"/>
              <a:defRPr sz="2304"/>
            </a:pPr>
            <a:r>
              <a:rPr b="1"/>
              <a:t>Create New Semantic Models</a:t>
            </a:r>
            <a:r>
              <a:t>: Import data from various sources like CSV, databases, PBIX files, and more.</a:t>
            </a:r>
          </a:p>
          <a:p>
            <a:pPr marL="0" indent="0" defTabSz="1170402">
              <a:spcBef>
                <a:spcPts val="2100"/>
              </a:spcBef>
              <a:buSzTx/>
              <a:buNone/>
              <a:defRPr sz="2304"/>
            </a:pPr>
            <a:r>
              <a:t>Data Gateways</a:t>
            </a:r>
          </a:p>
          <a:p>
            <a:pPr marL="676655" defTabSz="1170402">
              <a:spcBef>
                <a:spcPts val="2100"/>
              </a:spcBef>
              <a:buFont typeface="Times Roman"/>
              <a:defRPr sz="2304"/>
            </a:pPr>
            <a:r>
              <a:rPr b="1"/>
              <a:t>Purpose</a:t>
            </a:r>
            <a:r>
              <a:t>: Connects on-premises data sources to Power BI Service without moving data to the cloud.</a:t>
            </a:r>
          </a:p>
          <a:p>
            <a:pPr marL="676655" defTabSz="1170402">
              <a:spcBef>
                <a:spcPts val="2100"/>
              </a:spcBef>
              <a:buFont typeface="Times Roman"/>
              <a:defRPr sz="2304"/>
            </a:pPr>
            <a:r>
              <a:t>Key Benefits</a:t>
            </a:r>
            <a:r>
              <a:t>:</a:t>
            </a:r>
          </a:p>
          <a:p>
            <a:pPr lvl="1" marL="896111" defTabSz="1170402">
              <a:spcBef>
                <a:spcPts val="2100"/>
              </a:spcBef>
              <a:buFont typeface="Times Roman"/>
              <a:buChar char="◦"/>
              <a:defRPr sz="2304"/>
            </a:pPr>
            <a:r>
              <a:t>Maintains data security and compliance.</a:t>
            </a:r>
          </a:p>
          <a:p>
            <a:pPr lvl="1" marL="896111" defTabSz="1170402">
              <a:spcBef>
                <a:spcPts val="2100"/>
              </a:spcBef>
              <a:buFont typeface="Times Roman"/>
              <a:buChar char="◦"/>
              <a:defRPr sz="2304"/>
            </a:pPr>
            <a:r>
              <a:t>Supports scheduling and secure data transfers.</a:t>
            </a:r>
          </a:p>
          <a:p>
            <a:pPr marL="676655" defTabSz="1170402">
              <a:spcBef>
                <a:spcPts val="2100"/>
              </a:spcBef>
              <a:buFont typeface="Times Roman"/>
              <a:defRPr sz="2304"/>
            </a:pPr>
            <a:r>
              <a:t>Types of Gateway Modes</a:t>
            </a:r>
            <a:r>
              <a:t>:</a:t>
            </a:r>
          </a:p>
          <a:p>
            <a:pPr lvl="1" marL="896111" defTabSz="1170402">
              <a:spcBef>
                <a:spcPts val="2100"/>
              </a:spcBef>
              <a:buFont typeface="Times Roman"/>
              <a:buChar char="◦"/>
              <a:defRPr sz="2304"/>
            </a:pPr>
            <a:r>
              <a:rPr b="1"/>
              <a:t>Personal Mode</a:t>
            </a:r>
            <a:r>
              <a:t>: Limited to individual use.</a:t>
            </a:r>
          </a:p>
          <a:p>
            <a:pPr lvl="1" marL="896111" defTabSz="1170402">
              <a:spcBef>
                <a:spcPts val="2100"/>
              </a:spcBef>
              <a:buFont typeface="Times Roman"/>
              <a:buChar char="◦"/>
              <a:defRPr sz="2304"/>
            </a:pPr>
            <a:r>
              <a:rPr b="1"/>
              <a:t>Standard Mode</a:t>
            </a:r>
            <a:r>
              <a:t>: Supports multiple users, direct query, and data flows across multiple cloud services.</a:t>
            </a:r>
          </a:p>
          <a:p>
            <a:pPr marL="0" indent="0" defTabSz="1170402">
              <a:spcBef>
                <a:spcPts val="2100"/>
              </a:spcBef>
              <a:buSzTx/>
              <a:buNone/>
              <a:defRPr sz="2304"/>
            </a:pPr>
            <a:r>
              <a:t>Installation and Configuration</a:t>
            </a:r>
          </a:p>
          <a:p>
            <a:pPr marL="676655" defTabSz="1170402">
              <a:spcBef>
                <a:spcPts val="2100"/>
              </a:spcBef>
              <a:buFont typeface="Times Roman"/>
              <a:defRPr sz="2304"/>
            </a:pPr>
            <a:r>
              <a:t>Requires sign-in with a Power BI Service account for setup.</a:t>
            </a:r>
          </a:p>
          <a:p>
            <a:pPr marL="676655" defTabSz="1170402">
              <a:spcBef>
                <a:spcPts val="2100"/>
              </a:spcBef>
              <a:buFont typeface="Times Roman"/>
              <a:defRPr sz="2304"/>
            </a:pPr>
            <a:r>
              <a:t>After installation, verify the gateway registration in Power BI Service to confirm connectivity.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reating and Using Dataflows in Power B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Creating and Using Dataflows in Power BI</a:t>
            </a:r>
          </a:p>
        </p:txBody>
      </p:sp>
      <p:sp>
        <p:nvSpPr>
          <p:cNvPr id="200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Creating a Dataflow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072869">
              <a:spcBef>
                <a:spcPts val="1900"/>
              </a:spcBef>
              <a:buSzTx/>
              <a:buNone/>
              <a:defRPr sz="2112"/>
            </a:pPr>
            <a:r>
              <a:t>Creating a Dataflow</a:t>
            </a:r>
          </a:p>
          <a:p>
            <a:pPr marL="620268" indent="-558800" defTabSz="1072869">
              <a:spcBef>
                <a:spcPts val="1900"/>
              </a:spcBef>
              <a:buFont typeface="Times Roman"/>
              <a:defRPr sz="2112"/>
            </a:pPr>
            <a:r>
              <a:rPr b="1"/>
              <a:t>Step 1</a:t>
            </a:r>
            <a:r>
              <a:t>: Create the dataflow in Power BI Service.</a:t>
            </a:r>
          </a:p>
          <a:p>
            <a:pPr lvl="1" marL="821436" indent="-558800" defTabSz="1072869">
              <a:spcBef>
                <a:spcPts val="1900"/>
              </a:spcBef>
              <a:buFont typeface="Times Roman"/>
              <a:buChar char="◦"/>
              <a:defRPr sz="2112"/>
            </a:pPr>
            <a:r>
              <a:t>Connect to various data sources, apply transformations, and save as tables.</a:t>
            </a:r>
          </a:p>
          <a:p>
            <a:pPr lvl="1" marL="821436" indent="-558800" defTabSz="1072869">
              <a:spcBef>
                <a:spcPts val="1900"/>
              </a:spcBef>
              <a:buFont typeface="Times Roman"/>
              <a:buChar char="◦"/>
              <a:defRPr sz="2112"/>
            </a:pPr>
            <a:r>
              <a:t>No gateway needed if using sources like OneDrive.</a:t>
            </a:r>
          </a:p>
          <a:p>
            <a:pPr marL="620268" indent="-558800" defTabSz="1072869">
              <a:spcBef>
                <a:spcPts val="1900"/>
              </a:spcBef>
              <a:buFont typeface="Times Roman"/>
              <a:defRPr sz="2112"/>
            </a:pPr>
            <a:r>
              <a:rPr b="1"/>
              <a:t>Step 2</a:t>
            </a:r>
            <a:r>
              <a:t>: Access the dataflow in Power BI Desktop.</a:t>
            </a:r>
          </a:p>
          <a:p>
            <a:pPr lvl="1" marL="821436" indent="-558800" defTabSz="1072869">
              <a:spcBef>
                <a:spcPts val="1900"/>
              </a:spcBef>
              <a:buFont typeface="Times Roman"/>
              <a:buChar char="◦"/>
              <a:defRPr sz="2112"/>
            </a:pPr>
            <a:r>
              <a:t>Use </a:t>
            </a:r>
            <a:r>
              <a:t>Get Data → Dataflows</a:t>
            </a:r>
            <a:r>
              <a:t> to load tables.</a:t>
            </a:r>
          </a:p>
          <a:p>
            <a:pPr marL="620268" indent="-558800" defTabSz="1072869">
              <a:spcBef>
                <a:spcPts val="1900"/>
              </a:spcBef>
              <a:buFont typeface="Times Roman"/>
              <a:defRPr sz="2112"/>
            </a:pPr>
            <a:r>
              <a:rPr b="1"/>
              <a:t>Step 3</a:t>
            </a:r>
            <a:r>
              <a:t>: Publish to Power BI Service.</a:t>
            </a:r>
          </a:p>
          <a:p>
            <a:pPr lvl="1" marL="821436" indent="-558800" defTabSz="1072869">
              <a:spcBef>
                <a:spcPts val="1900"/>
              </a:spcBef>
              <a:buFont typeface="Times Roman"/>
              <a:buChar char="◦"/>
              <a:defRPr sz="2112"/>
            </a:pPr>
            <a:r>
              <a:t>Dataflow appears as a new semantic model, ready for further use.</a:t>
            </a:r>
          </a:p>
          <a:p>
            <a:pPr marL="0" indent="0" defTabSz="1072869">
              <a:spcBef>
                <a:spcPts val="1900"/>
              </a:spcBef>
              <a:buSzTx/>
              <a:buNone/>
              <a:defRPr sz="2112"/>
            </a:pPr>
            <a:r>
              <a:t>Dataflow Capabilities</a:t>
            </a:r>
          </a:p>
          <a:p>
            <a:pPr marL="620268" indent="-558800" defTabSz="1072869">
              <a:spcBef>
                <a:spcPts val="1900"/>
              </a:spcBef>
              <a:buFont typeface="Times Roman"/>
              <a:defRPr sz="2112"/>
            </a:pPr>
            <a:r>
              <a:rPr b="1"/>
              <a:t>Reusable Transformations</a:t>
            </a:r>
            <a:r>
              <a:t>: ETL logic can be shared and reused across models and reports.</a:t>
            </a:r>
          </a:p>
          <a:p>
            <a:pPr marL="620268" indent="-558800" defTabSz="1072869">
              <a:spcBef>
                <a:spcPts val="1900"/>
              </a:spcBef>
              <a:buFont typeface="Times Roman"/>
              <a:defRPr sz="2112"/>
            </a:pPr>
            <a:r>
              <a:rPr b="1"/>
              <a:t>Scheduling</a:t>
            </a:r>
            <a:r>
              <a:t>: Automate refreshes to ensure up-to-date data.</a:t>
            </a:r>
          </a:p>
          <a:p>
            <a:pPr marL="620268" indent="-558800" defTabSz="1072869">
              <a:spcBef>
                <a:spcPts val="1900"/>
              </a:spcBef>
              <a:buFont typeface="Times Roman"/>
              <a:defRPr sz="2112"/>
            </a:pPr>
            <a:r>
              <a:rPr b="1"/>
              <a:t>Centralized Data Storage</a:t>
            </a:r>
            <a:r>
              <a:t>: Acts as a single source of truth for an organization.</a:t>
            </a:r>
          </a:p>
          <a:p>
            <a:pPr marL="0" indent="0" defTabSz="1072869">
              <a:spcBef>
                <a:spcPts val="1900"/>
              </a:spcBef>
              <a:buSzTx/>
              <a:buNone/>
              <a:defRPr sz="2112"/>
            </a:pPr>
            <a:r>
              <a:t>Key Points</a:t>
            </a:r>
            <a:r>
              <a:t>:</a:t>
            </a:r>
          </a:p>
          <a:p>
            <a:pPr marL="620268" indent="-558800" defTabSz="1072869">
              <a:spcBef>
                <a:spcPts val="1900"/>
              </a:spcBef>
              <a:buFont typeface="Times Roman"/>
              <a:defRPr sz="2112"/>
            </a:pPr>
            <a:r>
              <a:rPr b="1"/>
              <a:t>Incremental Refresh</a:t>
            </a:r>
            <a:r>
              <a:t>: Can be set up in dataflows for optimized data processing.</a:t>
            </a:r>
          </a:p>
          <a:p>
            <a:pPr marL="620268" indent="-558800" defTabSz="1072869">
              <a:spcBef>
                <a:spcPts val="1900"/>
              </a:spcBef>
              <a:buFont typeface="Times Roman"/>
              <a:defRPr sz="2112"/>
            </a:pPr>
            <a:r>
              <a:rPr b="1"/>
              <a:t>Multi-Table Support</a:t>
            </a:r>
            <a:r>
              <a:t>: Dataflows can include multiple tables, accessible in Power BI Desktop.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ports and Dashboards in Power B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Reports and Dashboards in Power BI</a:t>
            </a:r>
          </a:p>
        </p:txBody>
      </p:sp>
      <p:sp>
        <p:nvSpPr>
          <p:cNvPr id="204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5" name="Repor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170402">
              <a:spcBef>
                <a:spcPts val="2100"/>
              </a:spcBef>
              <a:buSzTx/>
              <a:buNone/>
              <a:defRPr sz="2304"/>
            </a:pPr>
            <a:r>
              <a:t>Reports</a:t>
            </a:r>
          </a:p>
          <a:p>
            <a:pPr marL="676655" defTabSz="1170402">
              <a:spcBef>
                <a:spcPts val="2100"/>
              </a:spcBef>
              <a:buFont typeface="Times Roman"/>
              <a:defRPr sz="2304"/>
            </a:pPr>
            <a:r>
              <a:rPr b="1"/>
              <a:t>Definition</a:t>
            </a:r>
            <a:r>
              <a:t>: Multi-page collections of visuals created from a semantic model, offering in-depth insights.</a:t>
            </a:r>
          </a:p>
          <a:p>
            <a:pPr marL="676655" defTabSz="1170402">
              <a:spcBef>
                <a:spcPts val="2100"/>
              </a:spcBef>
              <a:buFont typeface="Times Roman"/>
              <a:defRPr sz="2304"/>
            </a:pPr>
            <a:r>
              <a:t>Modes</a:t>
            </a:r>
            <a:r>
              <a:t>:</a:t>
            </a:r>
          </a:p>
          <a:p>
            <a:pPr lvl="1" marL="896111" defTabSz="1170402">
              <a:spcBef>
                <a:spcPts val="2100"/>
              </a:spcBef>
              <a:buFont typeface="Times Roman"/>
              <a:buChar char="◦"/>
              <a:defRPr sz="2304"/>
            </a:pPr>
            <a:r>
              <a:rPr b="1"/>
              <a:t>Reading Mode</a:t>
            </a:r>
            <a:r>
              <a:t>: For end-users to view and interact with visuals.</a:t>
            </a:r>
          </a:p>
          <a:p>
            <a:pPr lvl="1" marL="896111" defTabSz="1170402">
              <a:spcBef>
                <a:spcPts val="2100"/>
              </a:spcBef>
              <a:buFont typeface="Times Roman"/>
              <a:buChar char="◦"/>
              <a:defRPr sz="2304"/>
            </a:pPr>
            <a:r>
              <a:rPr b="1"/>
              <a:t>Edit Mode</a:t>
            </a:r>
            <a:r>
              <a:t>: For creators to add or modify visuals and layouts.</a:t>
            </a:r>
          </a:p>
          <a:p>
            <a:pPr marL="676655" defTabSz="1170402">
              <a:spcBef>
                <a:spcPts val="2100"/>
              </a:spcBef>
              <a:buFont typeface="Times Roman"/>
              <a:defRPr sz="2304"/>
            </a:pPr>
            <a:r>
              <a:t>Capabilities</a:t>
            </a:r>
            <a:r>
              <a:t>:</a:t>
            </a:r>
          </a:p>
          <a:p>
            <a:pPr lvl="1" marL="896111" defTabSz="1170402">
              <a:spcBef>
                <a:spcPts val="2100"/>
              </a:spcBef>
              <a:buFont typeface="Times Roman"/>
              <a:buChar char="◦"/>
              <a:defRPr sz="2304"/>
            </a:pPr>
            <a:r>
              <a:t>Create visuals, charts, and add bookmarks for customized views.</a:t>
            </a:r>
          </a:p>
          <a:p>
            <a:pPr lvl="1" marL="896111" defTabSz="1170402">
              <a:spcBef>
                <a:spcPts val="2100"/>
              </a:spcBef>
              <a:buFont typeface="Times Roman"/>
              <a:buChar char="◦"/>
              <a:defRPr sz="2304"/>
            </a:pPr>
            <a:r>
              <a:t>Visuals can be pinned to dashboards to provide a consolidated view.</a:t>
            </a:r>
          </a:p>
          <a:p>
            <a:pPr marL="0" indent="0" defTabSz="1170402">
              <a:spcBef>
                <a:spcPts val="2100"/>
              </a:spcBef>
              <a:buSzTx/>
              <a:buNone/>
              <a:defRPr sz="2304"/>
            </a:pPr>
            <a:r>
              <a:t>Dashboards</a:t>
            </a:r>
          </a:p>
          <a:p>
            <a:pPr marL="676655" defTabSz="1170402">
              <a:spcBef>
                <a:spcPts val="2100"/>
              </a:spcBef>
              <a:buFont typeface="Times Roman"/>
              <a:defRPr sz="2304"/>
            </a:pPr>
            <a:r>
              <a:rPr b="1"/>
              <a:t>Definition</a:t>
            </a:r>
            <a:r>
              <a:t>: Single-page display aggregating visuals from various reports.</a:t>
            </a:r>
          </a:p>
          <a:p>
            <a:pPr marL="676655" defTabSz="1170402">
              <a:spcBef>
                <a:spcPts val="2100"/>
              </a:spcBef>
              <a:buFont typeface="Times Roman"/>
              <a:defRPr sz="2304"/>
            </a:pPr>
            <a:r>
              <a:t>Key Features</a:t>
            </a:r>
            <a:r>
              <a:t>:</a:t>
            </a:r>
          </a:p>
          <a:p>
            <a:pPr lvl="1" marL="896111" defTabSz="1170402">
              <a:spcBef>
                <a:spcPts val="2100"/>
              </a:spcBef>
              <a:buFont typeface="Times Roman"/>
              <a:buChar char="◦"/>
              <a:defRPr sz="2304"/>
            </a:pPr>
            <a:r>
              <a:rPr b="1"/>
              <a:t>Pinning Tiles</a:t>
            </a:r>
            <a:r>
              <a:t>: Pin individual visuals or entire report pages for easy access.</a:t>
            </a:r>
          </a:p>
          <a:p>
            <a:pPr lvl="1" marL="896111" defTabSz="1170402">
              <a:spcBef>
                <a:spcPts val="2100"/>
              </a:spcBef>
              <a:buFont typeface="Times Roman"/>
              <a:buChar char="◦"/>
              <a:defRPr sz="2304"/>
            </a:pPr>
            <a:r>
              <a:rPr b="1"/>
              <a:t>Live Page Pinning</a:t>
            </a:r>
            <a:r>
              <a:t>: Enables slicer functionality and interactive elements on dashboards.</a:t>
            </a:r>
          </a:p>
          <a:p>
            <a:pPr lvl="1" marL="896111" defTabSz="1170402">
              <a:spcBef>
                <a:spcPts val="2100"/>
              </a:spcBef>
              <a:buFont typeface="Times Roman"/>
              <a:buChar char="◦"/>
              <a:defRPr sz="2304"/>
            </a:pPr>
            <a:r>
              <a:rPr b="1"/>
              <a:t>Personal Bookmarks</a:t>
            </a:r>
            <a:r>
              <a:t>: User-created views only accessible by the creator.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