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56" r:id="rId2"/>
    <p:sldId id="733" r:id="rId3"/>
    <p:sldId id="640" r:id="rId4"/>
    <p:sldId id="736" r:id="rId5"/>
    <p:sldId id="703" r:id="rId6"/>
    <p:sldId id="728" r:id="rId7"/>
    <p:sldId id="729" r:id="rId8"/>
    <p:sldId id="721" r:id="rId9"/>
    <p:sldId id="740" r:id="rId10"/>
    <p:sldId id="730" r:id="rId11"/>
    <p:sldId id="684" r:id="rId12"/>
    <p:sldId id="731" r:id="rId13"/>
    <p:sldId id="741" r:id="rId14"/>
    <p:sldId id="746" r:id="rId15"/>
    <p:sldId id="763" r:id="rId16"/>
    <p:sldId id="692" r:id="rId17"/>
    <p:sldId id="750" r:id="rId18"/>
    <p:sldId id="751" r:id="rId19"/>
    <p:sldId id="752" r:id="rId20"/>
    <p:sldId id="764" r:id="rId21"/>
    <p:sldId id="753" r:id="rId22"/>
    <p:sldId id="759" r:id="rId23"/>
    <p:sldId id="762" r:id="rId24"/>
    <p:sldId id="754" r:id="rId25"/>
    <p:sldId id="755" r:id="rId26"/>
    <p:sldId id="756" r:id="rId27"/>
    <p:sldId id="757" r:id="rId28"/>
    <p:sldId id="761" r:id="rId29"/>
    <p:sldId id="765" r:id="rId30"/>
    <p:sldId id="768" r:id="rId31"/>
  </p:sldIdLst>
  <p:sldSz cx="9144000" cy="6858000" type="screen4x3"/>
  <p:notesSz cx="6985000" cy="9283700"/>
  <p:embeddedFontLst>
    <p:embeddedFont>
      <p:font typeface="新細明體" panose="02020500000000000000" pitchFamily="18" charset="-120"/>
      <p:regular r:id="rId34"/>
    </p:embeddedFont>
    <p:embeddedFont>
      <p:font typeface="Cambria Math" panose="02040503050406030204" pitchFamily="18" charset="0"/>
      <p:regular r:id="rId35"/>
    </p:embeddedFont>
    <p:embeddedFont>
      <p:font typeface="ＭＳ Ｐゴシック" panose="020B0600070205080204" pitchFamily="34" charset="-128"/>
      <p:regular r:id="rId36"/>
    </p:embeddedFont>
    <p:embeddedFont>
      <p:font typeface="cmmi10" panose="020B0500000000000000" pitchFamily="34" charset="0"/>
      <p:regular r:id="rId37"/>
    </p:embeddedFont>
    <p:embeddedFont>
      <p:font typeface="Comic Sans MS" panose="030F0702030302020204" pitchFamily="66" charset="0"/>
      <p:regular r:id="rId38"/>
      <p:bold r:id="rId39"/>
    </p:embeddedFont>
    <p:embeddedFont>
      <p:font typeface="Webdings" panose="05030102010509060703" pitchFamily="18" charset="2"/>
      <p:regular r:id="rId40"/>
    </p:embeddedFont>
  </p:embeddedFontLst>
  <p:custDataLst>
    <p:tags r:id="rId4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CC"/>
    <a:srgbClr val="000000"/>
    <a:srgbClr val="008080"/>
    <a:srgbClr val="CC00CC"/>
    <a:srgbClr val="002B2A"/>
    <a:srgbClr val="003366"/>
    <a:srgbClr val="003399"/>
    <a:srgbClr val="D6009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90629" autoAdjust="0"/>
  </p:normalViewPr>
  <p:slideViewPr>
    <p:cSldViewPr>
      <p:cViewPr varScale="1">
        <p:scale>
          <a:sx n="106" d="100"/>
          <a:sy n="106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134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203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203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AB7E75-D5CC-46DE-ABBD-50713EB65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l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203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80" y="4409446"/>
            <a:ext cx="5589241" cy="41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l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203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fld id="{2FD84249-BFF7-40C6-99A5-AB25FDE05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6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D76A0E5-B821-412F-99E5-E21FF7AEC7E9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15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Issues: noise. Weak learners…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Issues: noise. Weak learners…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Issues: noise. Weak learners…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Issues: noise. Weak learners…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Issues: noise. Weak learners…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Issues: noise. Weak learners…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Issues: noise. Weak learners…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9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4249-BFF7-40C6-99A5-AB25FDE059E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5326" indent="-290509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2040" indent="-232408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26855" indent="-232408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1672" indent="-232408" eaLnBrk="0" hangingPunct="0"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56488" indent="-23240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1303" indent="-23240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86120" indent="-23240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0935" indent="-23240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F614B59-1118-46F5-8390-693A1AEE0BFB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13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>
                <a:latin typeface="Arial" charset="0"/>
              </a:rPr>
              <a:pPr eaLnBrk="1" hangingPunct="1"/>
              <a:t>14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u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738EA-EDC5-4160-8033-1412CCD0B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BC9C7-7806-4714-B562-8943C394E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BA637-FAB1-4EC9-B06F-061AC0616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8740F-BCDD-4EE6-A0E5-3DE20423C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ECAF-76C4-47C4-8A6F-70B388F32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10FEC-9A6A-455B-AFC4-0BF707340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5C953-F52A-4D4C-9B9D-86BE0DD06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ADD2-DEC4-4119-A7B4-BAAF7329F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24E5-D858-40EB-9439-76F623807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BF32A-C3C2-422D-9603-FAA004138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FDFAA-47D3-4402-837B-0323FFE62A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BB211-44BB-447C-B87B-D007ED6B3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fld id="{E5BE2F24-99DB-4732-96BB-961BF0F9C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7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2.png"/><Relationship Id="rId5" Type="http://schemas.openxmlformats.org/officeDocument/2006/relationships/image" Target="../media/image29.png"/><Relationship Id="rId10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30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0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60.png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7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2.png"/><Relationship Id="rId17" Type="http://schemas.openxmlformats.org/officeDocument/2006/relationships/image" Target="../media/image270.png"/><Relationship Id="rId2" Type="http://schemas.openxmlformats.org/officeDocument/2006/relationships/image" Target="../media/image36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50.png"/><Relationship Id="rId10" Type="http://schemas.openxmlformats.org/officeDocument/2006/relationships/image" Target="../media/image9.png"/><Relationship Id="rId4" Type="http://schemas.openxmlformats.org/officeDocument/2006/relationships/image" Target="../media/image190.png"/><Relationship Id="rId9" Type="http://schemas.openxmlformats.org/officeDocument/2006/relationships/image" Target="../media/image8.png"/><Relationship Id="rId1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7924800" cy="1600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3600" dirty="0" smtClean="0">
                <a:solidFill>
                  <a:srgbClr val="0000CC"/>
                </a:solidFill>
              </a:rPr>
              <a:t>Boosting Approach to ML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524000" y="457200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000" dirty="0"/>
              <a:t>Maria-</a:t>
            </a:r>
            <a:r>
              <a:rPr lang="en-US" sz="3000" dirty="0" err="1"/>
              <a:t>Florina</a:t>
            </a:r>
            <a:r>
              <a:rPr lang="en-US" sz="3000" dirty="0"/>
              <a:t> </a:t>
            </a:r>
            <a:r>
              <a:rPr lang="en-US" sz="3000" dirty="0" err="1" smtClean="0"/>
              <a:t>Balcan</a:t>
            </a:r>
            <a:endParaRPr lang="en-US" sz="30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510540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03/18/2015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2286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 smtClean="0">
                <a:solidFill>
                  <a:srgbClr val="0000CC"/>
                </a:solidFill>
              </a:rPr>
              <a:t>Perceptron, Margins, Kernels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How can we explain the experiments?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 bwMode="auto">
          <a:xfrm>
            <a:off x="461554" y="3048000"/>
            <a:ext cx="21292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b="1" dirty="0" smtClean="0"/>
              <a:t>Key Idea: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457200" y="1219200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dirty="0"/>
              <a:t>R. </a:t>
            </a:r>
            <a:r>
              <a:rPr lang="en-US" sz="2200" dirty="0" err="1"/>
              <a:t>Schapire</a:t>
            </a:r>
            <a:r>
              <a:rPr lang="en-US" sz="2200" dirty="0"/>
              <a:t>, Y. Freund, P. Bartlett, W. S. Lee. present in “</a:t>
            </a:r>
            <a:r>
              <a:rPr lang="en-US" sz="2200" i="1" dirty="0"/>
              <a:t>Boosting the margin: A new explanation for the effectiveness of voting methods</a:t>
            </a:r>
            <a:r>
              <a:rPr lang="en-US" sz="2200" dirty="0"/>
              <a:t>” a nice theoretical explanation</a:t>
            </a:r>
            <a:r>
              <a:rPr lang="en-US" sz="2200" dirty="0" smtClean="0"/>
              <a:t>.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457200" y="3581400"/>
            <a:ext cx="7010400" cy="6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dirty="0" smtClean="0">
                <a:solidFill>
                  <a:srgbClr val="FF33CC"/>
                </a:solidFill>
              </a:rPr>
              <a:t>Training </a:t>
            </a:r>
            <a:r>
              <a:rPr lang="en-US" sz="2400" dirty="0">
                <a:solidFill>
                  <a:srgbClr val="FF33CC"/>
                </a:solidFill>
              </a:rPr>
              <a:t>error does not tell the whole story. </a:t>
            </a:r>
            <a:endParaRPr lang="en-US" sz="2400" dirty="0" smtClean="0">
              <a:solidFill>
                <a:srgbClr val="FF33CC"/>
              </a:solidFill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529046" y="4114800"/>
            <a:ext cx="8386354" cy="55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dirty="0" smtClean="0">
                <a:solidFill>
                  <a:srgbClr val="FF33CC"/>
                </a:solidFill>
              </a:rPr>
              <a:t>We </a:t>
            </a:r>
            <a:r>
              <a:rPr lang="en-US" sz="2400" dirty="0">
                <a:solidFill>
                  <a:srgbClr val="FF33CC"/>
                </a:solidFill>
              </a:rPr>
              <a:t>need also to consider the classification </a:t>
            </a:r>
            <a:r>
              <a:rPr lang="en-US" sz="2400" dirty="0" smtClean="0">
                <a:solidFill>
                  <a:srgbClr val="FF33CC"/>
                </a:solidFill>
              </a:rPr>
              <a:t>confidence</a:t>
            </a:r>
            <a:r>
              <a:rPr lang="en-US" sz="2400" dirty="0">
                <a:solidFill>
                  <a:srgbClr val="FF33CC"/>
                </a:solidFill>
              </a:rPr>
              <a:t>!!</a:t>
            </a:r>
            <a:endParaRPr lang="en-US" sz="2400" dirty="0" smtClean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566537" y="533400"/>
            <a:ext cx="3505200" cy="1143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Boosting </a:t>
            </a:r>
            <a:r>
              <a:rPr lang="en-US" sz="2400" dirty="0" err="1" smtClean="0">
                <a:ea typeface="ＭＳ Ｐゴシック" pitchFamily="34" charset="-128"/>
              </a:rPr>
              <a:t>didn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t seem to </a:t>
            </a:r>
            <a:r>
              <a:rPr lang="en-US" altLang="ja-JP" sz="2400" dirty="0" err="1" smtClean="0">
                <a:ea typeface="ＭＳ Ｐゴシック" pitchFamily="34" charset="-128"/>
              </a:rPr>
              <a:t>overfit</a:t>
            </a:r>
            <a:r>
              <a:rPr lang="en-US" altLang="ja-JP" sz="2400" dirty="0" smtClean="0">
                <a:ea typeface="ＭＳ Ｐゴシック" pitchFamily="34" charset="-128"/>
              </a:rPr>
              <a:t>…(!)</a:t>
            </a:r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3" t="24193" r="50000" b="33170"/>
          <a:stretch>
            <a:fillRect/>
          </a:stretch>
        </p:blipFill>
        <p:spPr bwMode="auto">
          <a:xfrm>
            <a:off x="33138" y="1524000"/>
            <a:ext cx="4615062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15"/>
          <p:cNvSpPr txBox="1">
            <a:spLocks noChangeArrowheads="1"/>
          </p:cNvSpPr>
          <p:nvPr/>
        </p:nvSpPr>
        <p:spPr bwMode="auto">
          <a:xfrm>
            <a:off x="2090537" y="3395662"/>
            <a:ext cx="581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test error</a:t>
            </a:r>
          </a:p>
        </p:txBody>
      </p:sp>
      <p:sp>
        <p:nvSpPr>
          <p:cNvPr id="34822" name="TextBox 16"/>
          <p:cNvSpPr txBox="1">
            <a:spLocks noChangeArrowheads="1"/>
          </p:cNvSpPr>
          <p:nvPr/>
        </p:nvSpPr>
        <p:spPr bwMode="auto">
          <a:xfrm>
            <a:off x="1187036" y="3626473"/>
            <a:ext cx="6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train error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85737" y="2557462"/>
            <a:ext cx="222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/>
              <a:t>test </a:t>
            </a:r>
            <a:r>
              <a:rPr lang="en-US" sz="1200" dirty="0" smtClean="0"/>
              <a:t>error of base classifier (weak learner)</a:t>
            </a:r>
            <a:endParaRPr lang="en-US" sz="12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33400" y="5486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/>
            <a:r>
              <a:rPr lang="en-US" sz="2200" dirty="0">
                <a:solidFill>
                  <a:schemeClr val="tx1"/>
                </a:solidFill>
              </a:rPr>
              <a:t>Error Curve, Margin Distr. Graph </a:t>
            </a:r>
            <a:r>
              <a:rPr lang="en-US" sz="2200" dirty="0" smtClean="0">
                <a:solidFill>
                  <a:schemeClr val="tx1"/>
                </a:solidFill>
              </a:rPr>
              <a:t>- Plots </a:t>
            </a:r>
            <a:r>
              <a:rPr lang="en-US" sz="2200" dirty="0">
                <a:solidFill>
                  <a:schemeClr val="tx1"/>
                </a:solidFill>
              </a:rPr>
              <a:t>from [SFBL98]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193" r="11143" b="33170"/>
          <a:stretch>
            <a:fillRect/>
          </a:stretch>
        </p:blipFill>
        <p:spPr bwMode="auto">
          <a:xfrm>
            <a:off x="5029200" y="1981200"/>
            <a:ext cx="3624262" cy="29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648200" y="609600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200" dirty="0" smtClean="0">
                <a:ea typeface="ＭＳ Ｐゴシック" pitchFamily="34" charset="-128"/>
              </a:rPr>
              <a:t>…because it turned out to be increasing the </a:t>
            </a:r>
            <a:r>
              <a:rPr lang="en-US" sz="2200" i="1" dirty="0" smtClean="0">
                <a:ea typeface="ＭＳ Ｐゴシック" pitchFamily="34" charset="-128"/>
              </a:rPr>
              <a:t>margin </a:t>
            </a:r>
            <a:r>
              <a:rPr lang="en-US" sz="2200" dirty="0" smtClean="0">
                <a:ea typeface="ＭＳ Ｐゴシック" pitchFamily="34" charset="-128"/>
              </a:rPr>
              <a:t>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5099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28600" y="3505200"/>
            <a:ext cx="8534400" cy="14478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Classification Margin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304800" y="9906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000" dirty="0" smtClean="0"/>
              <a:t>H space </a:t>
            </a:r>
            <a:r>
              <a:rPr lang="en-US" sz="2000" dirty="0"/>
              <a:t>of weak hypotheses. </a:t>
            </a:r>
            <a:r>
              <a:rPr lang="en-US" sz="2000" dirty="0" smtClean="0"/>
              <a:t>The </a:t>
            </a:r>
            <a:r>
              <a:rPr lang="en-US" sz="2000" dirty="0">
                <a:solidFill>
                  <a:srgbClr val="D60093"/>
                </a:solidFill>
              </a:rPr>
              <a:t>convex hull </a:t>
            </a:r>
            <a:r>
              <a:rPr lang="en-US" sz="2000" dirty="0"/>
              <a:t>of </a:t>
            </a:r>
            <a:r>
              <a:rPr lang="en-US" sz="2000" dirty="0" smtClean="0"/>
              <a:t>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9"/>
              <p:cNvSpPr txBox="1">
                <a:spLocks/>
              </p:cNvSpPr>
              <p:nvPr/>
            </p:nvSpPr>
            <p:spPr bwMode="auto">
              <a:xfrm>
                <a:off x="381000" y="2000794"/>
                <a:ext cx="7265191" cy="666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/>
                      </a:rPr>
                      <m:t>𝑐𝑜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000794"/>
                <a:ext cx="7265191" cy="666206"/>
              </a:xfrm>
              <a:prstGeom prst="rect">
                <a:avLst/>
              </a:prstGeom>
              <a:blipFill rotWithShape="1">
                <a:blip r:embed="rId3"/>
                <a:stretch>
                  <a:fillRect l="-1259" t="-71818" b="-7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9"/>
              <p:cNvSpPr txBox="1">
                <a:spLocks/>
              </p:cNvSpPr>
              <p:nvPr/>
            </p:nvSpPr>
            <p:spPr bwMode="auto">
              <a:xfrm>
                <a:off x="685800" y="2514600"/>
                <a:ext cx="80772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majority vote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given by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𝑠𝑖𝑔𝑛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predicts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wrongly on example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𝑦𝑓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8077200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830" t="-4000" b="-88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9"/>
              <p:cNvSpPr txBox="1">
                <a:spLocks/>
              </p:cNvSpPr>
              <p:nvPr/>
            </p:nvSpPr>
            <p:spPr bwMode="auto">
              <a:xfrm>
                <a:off x="1066800" y="1485900"/>
                <a:ext cx="73914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000" b="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𝑐𝑜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 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</m:nary>
                      </m:e>
                    </m:d>
                  </m:oMath>
                </a14:m>
                <a:endParaRPr lang="en-US" sz="20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85900"/>
                <a:ext cx="7391400" cy="723900"/>
              </a:xfrm>
              <a:prstGeom prst="rect">
                <a:avLst/>
              </a:prstGeom>
              <a:blipFill rotWithShape="1">
                <a:blip r:embed="rId5"/>
                <a:stretch>
                  <a:fillRect t="-66387" b="-579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3505200"/>
                <a:ext cx="8458200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1" dirty="0" smtClean="0"/>
                  <a:t>Definition: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margin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(or of</a:t>
                </a:r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on example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𝑦𝑓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8458200" cy="424732"/>
              </a:xfrm>
              <a:prstGeom prst="rect">
                <a:avLst/>
              </a:prstGeom>
              <a:blipFill rotWithShape="1">
                <a:blip r:embed="rId6"/>
                <a:stretch>
                  <a:fillRect l="-793"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3400" y="3861474"/>
                <a:ext cx="7467600" cy="906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: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≠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61474"/>
                <a:ext cx="7467600" cy="90665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4982492"/>
                <a:ext cx="8229600" cy="732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/>
                  <a:t>The margin is positive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algn="l"/>
                <a:r>
                  <a:rPr lang="en-US" sz="2000" dirty="0" smtClean="0"/>
                  <a:t>See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=|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as </a:t>
                </a:r>
                <a:r>
                  <a:rPr lang="en-US" sz="2000" dirty="0"/>
                  <a:t>the strength or the </a:t>
                </a:r>
                <a:r>
                  <a:rPr lang="en-US" sz="2000" dirty="0" smtClean="0"/>
                  <a:t>confidence </a:t>
                </a:r>
                <a:r>
                  <a:rPr lang="en-US" sz="2000" dirty="0"/>
                  <a:t>of the vote.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82492"/>
                <a:ext cx="8229600" cy="732508"/>
              </a:xfrm>
              <a:prstGeom prst="rect">
                <a:avLst/>
              </a:prstGeom>
              <a:blipFill rotWithShape="1">
                <a:blip r:embed="rId8"/>
                <a:stretch>
                  <a:fillRect l="-741" t="-4132" b="-13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43"/>
          <p:cNvSpPr>
            <a:spLocks noChangeShapeType="1"/>
          </p:cNvSpPr>
          <p:nvPr/>
        </p:nvSpPr>
        <p:spPr bwMode="auto">
          <a:xfrm>
            <a:off x="3097647" y="6179071"/>
            <a:ext cx="2693553" cy="275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4393048" y="6026672"/>
            <a:ext cx="0" cy="41487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097648" y="5974378"/>
            <a:ext cx="0" cy="41487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791200" y="6062122"/>
            <a:ext cx="0" cy="41487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91200" y="5595067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67400" y="6019800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High confidence, correct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438400" y="5772292"/>
            <a:ext cx="53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-1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33600" y="6197025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High confidence, incorrect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733800" y="5681246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Low confidence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87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/>
      <p:bldP spid="10" grpId="0"/>
      <p:bldP spid="3" grpId="0"/>
      <p:bldP spid="15" grpId="0" animBg="1"/>
      <p:bldP spid="16" grpId="0" animBg="1"/>
      <p:bldP spid="27" grpId="0" animBg="1"/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 smtClean="0">
                <a:solidFill>
                  <a:srgbClr val="0000CC"/>
                </a:solidFill>
              </a:rPr>
              <a:t>Boosting and Margins</a:t>
            </a:r>
            <a:endParaRPr lang="en-US" sz="2800" dirty="0">
              <a:solidFill>
                <a:srgbClr val="0000CC"/>
              </a:solidFill>
              <a:latin typeface="cmmi1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381000" y="1066800"/>
                <a:ext cx="8723291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000" b="1" dirty="0" smtClean="0"/>
                  <a:t>Theorem: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CC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dim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)=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smtClean="0"/>
                  <a:t>then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𝑐𝑜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𝜃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𝑦𝑓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≤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𝑦𝑓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d</m:t>
                                                </m:r>
                                                <m: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den>
                                            </m:f>
                                          </m:e>
                                        </m:fun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ra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8723291" cy="1143000"/>
              </a:xfrm>
              <a:prstGeom prst="rect">
                <a:avLst/>
              </a:prstGeom>
              <a:blipFill rotWithShape="1">
                <a:blip r:embed="rId3"/>
                <a:stretch>
                  <a:fillRect l="-769" t="-2660" b="-31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457200" y="2590800"/>
            <a:ext cx="84582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000" b="1" dirty="0" smtClean="0"/>
              <a:t>Note</a:t>
            </a:r>
            <a:r>
              <a:rPr lang="en-US" sz="2000" dirty="0" smtClean="0"/>
              <a:t>:  bound does </a:t>
            </a:r>
            <a:r>
              <a:rPr lang="en-US" sz="2000" b="1" dirty="0" smtClean="0"/>
              <a:t>not </a:t>
            </a:r>
            <a:r>
              <a:rPr lang="en-US" sz="2000" dirty="0" smtClean="0"/>
              <a:t>depend on  T (the # of rounds of boosting), depends only on the complex. of the weak </a:t>
            </a:r>
            <a:r>
              <a:rPr lang="en-US" sz="2000" dirty="0" err="1" smtClean="0"/>
              <a:t>hyp</a:t>
            </a:r>
            <a:r>
              <a:rPr lang="en-US" sz="2000" dirty="0" smtClean="0"/>
              <a:t> space and the margin!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193" r="11143" b="33170"/>
          <a:stretch>
            <a:fillRect/>
          </a:stretch>
        </p:blipFill>
        <p:spPr bwMode="auto">
          <a:xfrm>
            <a:off x="4376738" y="3646870"/>
            <a:ext cx="3624262" cy="29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3" t="24193" r="50000" b="33170"/>
          <a:stretch>
            <a:fillRect/>
          </a:stretch>
        </p:blipFill>
        <p:spPr bwMode="auto">
          <a:xfrm>
            <a:off x="457200" y="3631923"/>
            <a:ext cx="3548262" cy="28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84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 smtClean="0">
                <a:solidFill>
                  <a:srgbClr val="0000CC"/>
                </a:solidFill>
              </a:rPr>
              <a:t>Boosting and Margins</a:t>
            </a:r>
            <a:endParaRPr lang="en-US" sz="28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 bwMode="auto">
          <a:xfrm>
            <a:off x="533400" y="2438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000" dirty="0" smtClean="0"/>
              <a:t>If all training examples have </a:t>
            </a:r>
            <a:r>
              <a:rPr lang="en-US" sz="2000" dirty="0" smtClean="0">
                <a:solidFill>
                  <a:srgbClr val="C00000"/>
                </a:solidFill>
              </a:rPr>
              <a:t>large margins</a:t>
            </a:r>
            <a:r>
              <a:rPr lang="en-US" sz="2000" dirty="0" smtClean="0"/>
              <a:t>, then we can </a:t>
            </a:r>
            <a:r>
              <a:rPr lang="en-US" sz="2000" dirty="0" smtClean="0">
                <a:solidFill>
                  <a:srgbClr val="C00000"/>
                </a:solidFill>
              </a:rPr>
              <a:t>approximate</a:t>
            </a:r>
            <a:r>
              <a:rPr lang="en-US" sz="2000" dirty="0" smtClean="0"/>
              <a:t> the final classifier by a much smaller classifier.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3" t="24193" r="50000" b="33170"/>
          <a:stretch>
            <a:fillRect/>
          </a:stretch>
        </p:blipFill>
        <p:spPr bwMode="auto">
          <a:xfrm>
            <a:off x="6248400" y="4648200"/>
            <a:ext cx="2438400" cy="19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533400" y="3276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000" dirty="0" smtClean="0"/>
              <a:t>Can use this to prove that </a:t>
            </a:r>
            <a:r>
              <a:rPr lang="en-US" sz="2000" dirty="0" smtClean="0">
                <a:solidFill>
                  <a:srgbClr val="C00000"/>
                </a:solidFill>
              </a:rPr>
              <a:t>better margin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solidFill>
                  <a:srgbClr val="C00000"/>
                </a:solidFill>
              </a:rPr>
              <a:t> smaller test error</a:t>
            </a:r>
            <a:r>
              <a:rPr lang="en-US" sz="2000" dirty="0" smtClean="0"/>
              <a:t>, regardless of the number of weak classifiers.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533400" y="411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000" dirty="0" smtClean="0"/>
              <a:t>Can also prove that </a:t>
            </a:r>
            <a:r>
              <a:rPr lang="en-US" sz="2000" dirty="0" smtClean="0">
                <a:solidFill>
                  <a:srgbClr val="C00000"/>
                </a:solidFill>
              </a:rPr>
              <a:t>boosting tends to increase the margin</a:t>
            </a:r>
            <a:r>
              <a:rPr lang="en-US" sz="2000" dirty="0" smtClean="0"/>
              <a:t> of training examples by concentrating on those of smallest margin.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533400" y="4953000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000" dirty="0" smtClean="0"/>
              <a:t>Although final classifier is getting </a:t>
            </a:r>
            <a:r>
              <a:rPr lang="en-US" sz="2000" dirty="0" smtClean="0">
                <a:solidFill>
                  <a:srgbClr val="C00000"/>
                </a:solidFill>
              </a:rPr>
              <a:t>larger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margins</a:t>
            </a:r>
            <a:r>
              <a:rPr lang="en-US" sz="2000" dirty="0" smtClean="0"/>
              <a:t> are likely to be </a:t>
            </a:r>
            <a:r>
              <a:rPr lang="en-US" sz="2000" dirty="0" smtClean="0">
                <a:solidFill>
                  <a:srgbClr val="C00000"/>
                </a:solidFill>
              </a:rPr>
              <a:t>increasing</a:t>
            </a:r>
            <a:r>
              <a:rPr lang="en-US" sz="2000" dirty="0" smtClean="0"/>
              <a:t>, so the final classifier is actually getting closer to a </a:t>
            </a:r>
            <a:r>
              <a:rPr lang="en-US" sz="2000" dirty="0" smtClean="0">
                <a:solidFill>
                  <a:srgbClr val="C00000"/>
                </a:solidFill>
              </a:rPr>
              <a:t>simpler</a:t>
            </a:r>
            <a:r>
              <a:rPr lang="en-US" sz="2000" dirty="0" smtClean="0"/>
              <a:t> classifier, driving </a:t>
            </a:r>
            <a:r>
              <a:rPr lang="en-US" sz="2000" dirty="0" smtClean="0">
                <a:solidFill>
                  <a:srgbClr val="C00000"/>
                </a:solidFill>
              </a:rPr>
              <a:t>down</a:t>
            </a:r>
            <a:r>
              <a:rPr lang="en-US" sz="2000" dirty="0" smtClean="0"/>
              <a:t> test error.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9"/>
              <p:cNvSpPr txBox="1">
                <a:spLocks/>
              </p:cNvSpPr>
              <p:nvPr/>
            </p:nvSpPr>
            <p:spPr bwMode="auto">
              <a:xfrm>
                <a:off x="268309" y="990600"/>
                <a:ext cx="8723291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000" b="1" dirty="0" smtClean="0"/>
                  <a:t>Theorem: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CC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dim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)=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smtClean="0"/>
                  <a:t>then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𝑐𝑜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𝜃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𝑦𝑓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≤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𝑦𝑓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d</m:t>
                                                </m:r>
                                                <m: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den>
                                            </m:f>
                                          </m:e>
                                        </m:fun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ra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309" y="990600"/>
                <a:ext cx="8723291" cy="1143000"/>
              </a:xfrm>
              <a:prstGeom prst="rect">
                <a:avLst/>
              </a:prstGeom>
              <a:blipFill rotWithShape="1">
                <a:blip r:embed="rId4"/>
                <a:stretch>
                  <a:fillRect l="-699" t="-2674" b="-32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 smtClean="0">
                <a:solidFill>
                  <a:srgbClr val="0000CC"/>
                </a:solidFill>
              </a:rPr>
              <a:t>Boosting and Margins</a:t>
            </a:r>
            <a:endParaRPr lang="en-US" sz="2800" dirty="0">
              <a:solidFill>
                <a:srgbClr val="0000CC"/>
              </a:solidFill>
              <a:latin typeface="cmmi1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381000" y="1066800"/>
                <a:ext cx="8723291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000" b="1" dirty="0" smtClean="0"/>
                  <a:t>Theorem: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CC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dim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CC"/>
                        </a:solidFill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)=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smtClean="0"/>
                  <a:t>then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𝑐𝑜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𝜃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𝑦𝑓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≤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𝑦𝑓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d</m:t>
                                                </m:r>
                                                <m: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0000CC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den>
                                            </m:f>
                                          </m:e>
                                        </m:fun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CC"/>
                                                </a:solidFill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ra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8723291" cy="1143000"/>
              </a:xfrm>
              <a:prstGeom prst="rect">
                <a:avLst/>
              </a:prstGeom>
              <a:blipFill rotWithShape="1">
                <a:blip r:embed="rId3"/>
                <a:stretch>
                  <a:fillRect l="-769" t="-2660" b="-31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457200" y="2590800"/>
            <a:ext cx="84582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000" b="1" dirty="0" smtClean="0"/>
              <a:t>Note</a:t>
            </a:r>
            <a:r>
              <a:rPr lang="en-US" sz="2000" dirty="0" smtClean="0"/>
              <a:t>:  bound does </a:t>
            </a:r>
            <a:r>
              <a:rPr lang="en-US" sz="2000" b="1" dirty="0" smtClean="0"/>
              <a:t>not </a:t>
            </a:r>
            <a:r>
              <a:rPr lang="en-US" sz="2000" dirty="0" smtClean="0"/>
              <a:t>depend on  T (the # of rounds of boosting), depends only on the complex. of the weak </a:t>
            </a:r>
            <a:r>
              <a:rPr lang="en-US" sz="2000" dirty="0" err="1" smtClean="0"/>
              <a:t>hyp</a:t>
            </a:r>
            <a:r>
              <a:rPr lang="en-US" sz="2000" dirty="0" smtClean="0"/>
              <a:t> space and the margin!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193" r="11143" b="33170"/>
          <a:stretch>
            <a:fillRect/>
          </a:stretch>
        </p:blipFill>
        <p:spPr bwMode="auto">
          <a:xfrm>
            <a:off x="4376738" y="3646870"/>
            <a:ext cx="3624262" cy="29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3" t="24193" r="50000" b="33170"/>
          <a:stretch>
            <a:fillRect/>
          </a:stretch>
        </p:blipFill>
        <p:spPr bwMode="auto">
          <a:xfrm>
            <a:off x="457200" y="3631923"/>
            <a:ext cx="3548262" cy="28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6699" y="10668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mic Sans MS" panose="030F0702030302020204" pitchFamily="66" charset="0"/>
              </a:rPr>
              <a:t>Shift </a:t>
            </a:r>
            <a:r>
              <a:rPr lang="en-US" sz="2200" dirty="0">
                <a:latin typeface="Comic Sans MS" panose="030F0702030302020204" pitchFamily="66" charset="0"/>
              </a:rPr>
              <a:t>in mindset: goal is now just to find classifiers a bit better than random guessing</a:t>
            </a:r>
            <a:r>
              <a:rPr lang="en-US" sz="22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2672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Relevant for big data age: quickly focuses on “core difficulties”, so well-suited to distributed settings, where data must be communicated efficiently </a:t>
            </a:r>
            <a:r>
              <a:rPr lang="en-US" sz="1600" dirty="0" smtClean="0">
                <a:latin typeface="Comic Sans MS" panose="030F0702030302020204" pitchFamily="66" charset="0"/>
              </a:rPr>
              <a:t>[</a:t>
            </a:r>
            <a:r>
              <a:rPr lang="en-US" sz="1600" dirty="0" err="1" smtClean="0">
                <a:latin typeface="Comic Sans MS" panose="030F0702030302020204" pitchFamily="66" charset="0"/>
              </a:rPr>
              <a:t>Balcan</a:t>
            </a:r>
            <a:r>
              <a:rPr lang="en-US" sz="1600" dirty="0" smtClean="0">
                <a:latin typeface="Comic Sans MS" panose="030F0702030302020204" pitchFamily="66" charset="0"/>
              </a:rPr>
              <a:t>-Blum-Fine-Mansour COLT’12]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228600" y="1975995"/>
            <a:ext cx="76962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Backed up by solid foundations.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228600" y="2509395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err="1"/>
              <a:t>Adaboost</a:t>
            </a:r>
            <a:r>
              <a:rPr lang="en-US" sz="2200" dirty="0"/>
              <a:t> </a:t>
            </a:r>
            <a:r>
              <a:rPr lang="en-US" sz="2200" dirty="0" smtClean="0"/>
              <a:t>work</a:t>
            </a:r>
            <a:r>
              <a:rPr lang="en-US" sz="2200" dirty="0"/>
              <a:t> </a:t>
            </a:r>
            <a:r>
              <a:rPr lang="en-US" sz="2200" dirty="0" smtClean="0"/>
              <a:t>and its </a:t>
            </a:r>
            <a:r>
              <a:rPr lang="en-US" sz="2200" dirty="0"/>
              <a:t>variations well in </a:t>
            </a:r>
            <a:r>
              <a:rPr lang="en-US" sz="2200" dirty="0" smtClean="0"/>
              <a:t>practice </a:t>
            </a:r>
            <a:r>
              <a:rPr lang="en-US" sz="2200" dirty="0">
                <a:latin typeface="Comic Sans MS" panose="030F0702030302020204" pitchFamily="66" charset="0"/>
              </a:rPr>
              <a:t>with many kinds of data</a:t>
            </a:r>
            <a:r>
              <a:rPr lang="en-US" sz="2200" dirty="0" smtClean="0"/>
              <a:t> (one of the top </a:t>
            </a:r>
            <a:r>
              <a:rPr lang="en-US" sz="2200" dirty="0" smtClean="0"/>
              <a:t>10 ML </a:t>
            </a:r>
            <a:r>
              <a:rPr lang="en-US" sz="2200" dirty="0" err="1" smtClean="0"/>
              <a:t>algos</a:t>
            </a:r>
            <a:r>
              <a:rPr lang="en-US" sz="2200" dirty="0" smtClean="0"/>
              <a:t>).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228600" y="3423795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More about classic applications in Recitation.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Boosting, </a:t>
            </a:r>
            <a:r>
              <a:rPr lang="en-US" sz="3600" dirty="0" err="1" smtClean="0">
                <a:solidFill>
                  <a:srgbClr val="0000CC"/>
                </a:solidFill>
              </a:rPr>
              <a:t>Adaboost</a:t>
            </a:r>
            <a:r>
              <a:rPr lang="en-US" sz="3600" dirty="0" smtClean="0">
                <a:solidFill>
                  <a:srgbClr val="0000CC"/>
                </a:solidFill>
              </a:rPr>
              <a:t> Summary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381000" y="1600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Interestingly, the usefulness of </a:t>
            </a:r>
            <a:r>
              <a:rPr lang="en-US" sz="2800" dirty="0" smtClean="0">
                <a:solidFill>
                  <a:srgbClr val="FF33CC"/>
                </a:solidFill>
              </a:rPr>
              <a:t>margin</a:t>
            </a:r>
            <a:r>
              <a:rPr lang="en-US" sz="2800" dirty="0" smtClean="0">
                <a:solidFill>
                  <a:srgbClr val="000000"/>
                </a:solidFill>
              </a:rPr>
              <a:t> recognized in Machine Learning since late 50’s.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9"/>
              <p:cNvSpPr txBox="1">
                <a:spLocks/>
              </p:cNvSpPr>
              <p:nvPr/>
            </p:nvSpPr>
            <p:spPr bwMode="auto">
              <a:xfrm>
                <a:off x="381000" y="3200400"/>
                <a:ext cx="66294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Perceptron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+mj-lt"/>
                  </a:rPr>
                  <a:t>[Rosenblatt’57]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analyzed via geometric 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) margin.</a:t>
                </a:r>
              </a:p>
            </p:txBody>
          </p:sp>
        </mc:Choice>
        <mc:Fallback xmlns="">
          <p:sp>
            <p:nvSpPr>
              <p:cNvPr id="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200400"/>
                <a:ext cx="662940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1472" t="-5797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9"/>
          <p:cNvSpPr txBox="1">
            <a:spLocks/>
          </p:cNvSpPr>
          <p:nvPr/>
        </p:nvSpPr>
        <p:spPr bwMode="auto">
          <a:xfrm>
            <a:off x="381000" y="42672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Original guarantee in the </a:t>
            </a: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online learning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scenario.</a:t>
            </a:r>
          </a:p>
        </p:txBody>
      </p:sp>
    </p:spTree>
    <p:extLst>
      <p:ext uri="{BB962C8B-B14F-4D97-AF65-F5344CB8AC3E}">
        <p14:creationId xmlns:p14="http://schemas.microsoft.com/office/powerpoint/2010/main" val="9261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381000" y="16002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800" u="sng" dirty="0" smtClean="0">
                <a:solidFill>
                  <a:srgbClr val="000000"/>
                </a:solidFill>
              </a:rPr>
              <a:t>The Perceptron Algorithm</a:t>
            </a:r>
          </a:p>
        </p:txBody>
      </p:sp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990600" y="23622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Online Learning Model</a:t>
            </a:r>
          </a:p>
        </p:txBody>
      </p:sp>
      <p:sp>
        <p:nvSpPr>
          <p:cNvPr id="7" name="Content Placeholder 9"/>
          <p:cNvSpPr txBox="1">
            <a:spLocks/>
          </p:cNvSpPr>
          <p:nvPr/>
        </p:nvSpPr>
        <p:spPr bwMode="auto">
          <a:xfrm>
            <a:off x="990600" y="30480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Margin Analysis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990600" y="37338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42738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57200" y="4343400"/>
            <a:ext cx="379517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Comic Sans MS" pitchFamily="66" charset="0"/>
              </a:rPr>
              <a:t>Mistake bound model</a:t>
            </a:r>
            <a:endParaRPr lang="en-US" altLang="en-US" sz="2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81000" y="5181600"/>
            <a:ext cx="8534400" cy="13716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228600" y="9906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400" dirty="0"/>
              <a:t>Example arrive </a:t>
            </a:r>
            <a:r>
              <a:rPr lang="en-US" sz="2400" dirty="0" smtClean="0">
                <a:solidFill>
                  <a:srgbClr val="008080"/>
                </a:solidFill>
              </a:rPr>
              <a:t>sequentially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The Online Learning Model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 bwMode="auto">
          <a:xfrm>
            <a:off x="304800" y="1524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400" dirty="0" smtClean="0"/>
              <a:t>We need to make a prediction.</a:t>
            </a:r>
            <a:endParaRPr lang="en-US" sz="2400" dirty="0">
              <a:solidFill>
                <a:srgbClr val="FF33CC"/>
              </a:solidFill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76200" y="20574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fterwards </a:t>
            </a:r>
            <a:r>
              <a:rPr lang="en-US" sz="2400" dirty="0"/>
              <a:t>observe the </a:t>
            </a:r>
            <a:r>
              <a:rPr lang="en-US" sz="2400" dirty="0" smtClean="0"/>
              <a:t>outcome.</a:t>
            </a:r>
            <a:endParaRPr lang="en-US" sz="2400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381000" y="51816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sz="2400" dirty="0" smtClean="0"/>
              <a:t>Analysis wise, make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o </a:t>
            </a:r>
            <a:r>
              <a:rPr lang="en-US" sz="2400" dirty="0">
                <a:solidFill>
                  <a:srgbClr val="FF0000"/>
                </a:solidFill>
              </a:rPr>
              <a:t>distributional </a:t>
            </a:r>
            <a:r>
              <a:rPr lang="en-US" sz="2400" dirty="0" smtClean="0"/>
              <a:t>assumptions</a:t>
            </a:r>
            <a:r>
              <a:rPr lang="en-US" sz="2400" dirty="0"/>
              <a:t>.</a:t>
            </a:r>
          </a:p>
        </p:txBody>
      </p:sp>
      <p:sp>
        <p:nvSpPr>
          <p:cNvPr id="14" name="Content Placeholder 9"/>
          <p:cNvSpPr txBox="1">
            <a:spLocks/>
          </p:cNvSpPr>
          <p:nvPr/>
        </p:nvSpPr>
        <p:spPr bwMode="auto">
          <a:xfrm>
            <a:off x="381000" y="57912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sz="2400" b="1" dirty="0" smtClean="0"/>
              <a:t>Goal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Minimize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number of </a:t>
            </a:r>
            <a:r>
              <a:rPr lang="en-US" sz="2400" dirty="0" smtClean="0">
                <a:solidFill>
                  <a:srgbClr val="FF0000"/>
                </a:solidFill>
              </a:rPr>
              <a:t>mistakes</a:t>
            </a:r>
            <a:r>
              <a:rPr lang="en-US" sz="2400" dirty="0" smtClean="0"/>
              <a:t>.</a:t>
            </a:r>
            <a:endParaRPr lang="he-IL" sz="24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2667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Online Algorithm</a:t>
            </a:r>
            <a:endParaRPr lang="he-IL" dirty="0"/>
          </a:p>
        </p:txBody>
      </p:sp>
      <p:sp>
        <p:nvSpPr>
          <p:cNvPr id="16" name="Left Arrow 15"/>
          <p:cNvSpPr/>
          <p:nvPr/>
        </p:nvSpPr>
        <p:spPr>
          <a:xfrm>
            <a:off x="4953000" y="3276600"/>
            <a:ext cx="1524000" cy="228600"/>
          </a:xfrm>
          <a:prstGeom prst="lef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Left Arrow 16"/>
          <p:cNvSpPr/>
          <p:nvPr/>
        </p:nvSpPr>
        <p:spPr>
          <a:xfrm>
            <a:off x="4953000" y="4114800"/>
            <a:ext cx="1524000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ight Arrow 17"/>
          <p:cNvSpPr/>
          <p:nvPr/>
        </p:nvSpPr>
        <p:spPr>
          <a:xfrm>
            <a:off x="5029200" y="3810000"/>
            <a:ext cx="14478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76475" y="3200400"/>
                <a:ext cx="1082925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75" y="3200400"/>
                <a:ext cx="1082925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695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86734" y="3657600"/>
                <a:ext cx="1489959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Prediction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734" y="3657600"/>
                <a:ext cx="148995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820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18954" y="3657600"/>
            <a:ext cx="8146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Phase i: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35312" y="4111823"/>
                <a:ext cx="139871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Observe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12" y="4111823"/>
                <a:ext cx="139871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435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47027" y="2664023"/>
            <a:ext cx="184377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 smtClean="0"/>
              <a:t>For </a:t>
            </a:r>
            <a:r>
              <a:rPr lang="en-US" sz="2000" u="sng" dirty="0" err="1" smtClean="0"/>
              <a:t>i</a:t>
            </a:r>
            <a:r>
              <a:rPr lang="en-US" sz="2000" u="sng" dirty="0" smtClean="0"/>
              <a:t>=1, 2, …, :</a:t>
            </a:r>
            <a:endParaRPr lang="he-IL" sz="2000" u="sng" dirty="0"/>
          </a:p>
        </p:txBody>
      </p:sp>
    </p:spTree>
    <p:extLst>
      <p:ext uri="{BB962C8B-B14F-4D97-AF65-F5344CB8AC3E}">
        <p14:creationId xmlns:p14="http://schemas.microsoft.com/office/powerpoint/2010/main" val="20004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3" grpId="0" animBg="1"/>
      <p:bldP spid="9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Recap from last time: Boosting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228600" y="19812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Works by creating </a:t>
            </a:r>
            <a:r>
              <a:rPr lang="en-US" sz="2200" dirty="0"/>
              <a:t>a series </a:t>
            </a:r>
            <a:r>
              <a:rPr lang="en-US" sz="2200" dirty="0" smtClean="0"/>
              <a:t>of challenge datasets </a:t>
            </a:r>
            <a:r>
              <a:rPr lang="en-US" sz="2200" dirty="0" err="1" smtClean="0"/>
              <a:t>s.t.</a:t>
            </a:r>
            <a:r>
              <a:rPr lang="en-US" sz="2200" dirty="0" smtClean="0"/>
              <a:t> </a:t>
            </a:r>
            <a:r>
              <a:rPr lang="en-US" sz="2200" dirty="0"/>
              <a:t>even modest performance on these can </a:t>
            </a:r>
            <a:r>
              <a:rPr lang="en-US" sz="2200" dirty="0" smtClean="0"/>
              <a:t>be </a:t>
            </a:r>
            <a:r>
              <a:rPr lang="en-US" sz="2200" dirty="0"/>
              <a:t>used to produce an overall high-accuracy </a:t>
            </a:r>
            <a:r>
              <a:rPr lang="en-US" sz="2200" dirty="0" smtClean="0"/>
              <a:t>predictor.</a:t>
            </a: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1447800" y="4175760"/>
            <a:ext cx="67818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Works </a:t>
            </a:r>
            <a:r>
              <a:rPr lang="en-US" sz="2200" dirty="0"/>
              <a:t>amazingly well in </a:t>
            </a:r>
            <a:r>
              <a:rPr lang="en-US" sz="2200" dirty="0" smtClean="0"/>
              <a:t>practice.</a:t>
            </a:r>
          </a:p>
        </p:txBody>
      </p:sp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304800" y="3657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err="1" smtClean="0">
                <a:solidFill>
                  <a:srgbClr val="FF0000"/>
                </a:solidFill>
              </a:rPr>
              <a:t>Adaboost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one of the top 10 ML algorithms.</a:t>
            </a:r>
          </a:p>
        </p:txBody>
      </p:sp>
      <p:sp>
        <p:nvSpPr>
          <p:cNvPr id="7" name="Content Placeholder 9"/>
          <p:cNvSpPr txBox="1">
            <a:spLocks/>
          </p:cNvSpPr>
          <p:nvPr/>
        </p:nvSpPr>
        <p:spPr bwMode="auto">
          <a:xfrm>
            <a:off x="304800" y="9906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General method for improving the accuracy of any given learning algorithm.</a:t>
            </a:r>
          </a:p>
        </p:txBody>
      </p:sp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1447800" y="4709160"/>
            <a:ext cx="67818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Backed up by solid </a:t>
            </a:r>
            <a:r>
              <a:rPr lang="en-US" sz="2200" dirty="0"/>
              <a:t>foundations.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402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The Online Learning Model. Motivation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04800" y="1066800"/>
            <a:ext cx="74527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</a:rPr>
              <a:t>- </a:t>
            </a:r>
            <a:r>
              <a:rPr lang="en-US" sz="2000" dirty="0" smtClean="0">
                <a:latin typeface="+mj-lt"/>
              </a:rPr>
              <a:t>Email </a:t>
            </a:r>
            <a:r>
              <a:rPr lang="en-US" sz="2000" dirty="0">
                <a:latin typeface="+mj-lt"/>
              </a:rPr>
              <a:t>classification (distribution of both spam and regular mail changes over time, but the target function stays fixed - last year's spam still looks like spam).</a:t>
            </a:r>
            <a:endParaRPr lang="en-US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81000" y="4191000"/>
            <a:ext cx="74527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</a:rPr>
              <a:t>- </a:t>
            </a:r>
            <a:r>
              <a:rPr lang="en-US" sz="2000" dirty="0" smtClean="0">
                <a:latin typeface="+mj-lt"/>
              </a:rPr>
              <a:t>Add placement in a new market.</a:t>
            </a:r>
            <a:endParaRPr lang="en-US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381000" y="1981200"/>
            <a:ext cx="74527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</a:rPr>
              <a:t>- </a:t>
            </a:r>
            <a:r>
              <a:rPr lang="en-US" sz="2000" dirty="0" smtClean="0">
                <a:latin typeface="+mj-lt"/>
              </a:rPr>
              <a:t>Recommendation </a:t>
            </a:r>
            <a:r>
              <a:rPr lang="en-US" sz="2000" dirty="0">
                <a:latin typeface="+mj-lt"/>
              </a:rPr>
              <a:t>systems. Recommending movies, etc.</a:t>
            </a:r>
            <a:endParaRPr lang="en-US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81000" y="2819400"/>
            <a:ext cx="74527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+mj-lt"/>
              </a:rPr>
              <a:t>- </a:t>
            </a:r>
            <a:r>
              <a:rPr lang="en-US" sz="2000" dirty="0">
                <a:latin typeface="+mj-lt"/>
              </a:rPr>
              <a:t>Predicting whether a user will be interested in a new news article or </a:t>
            </a:r>
            <a:r>
              <a:rPr lang="en-US" sz="2000" dirty="0" smtClean="0">
                <a:latin typeface="+mj-lt"/>
              </a:rPr>
              <a:t>not.</a:t>
            </a:r>
            <a:endParaRPr lang="en-US" alt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884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286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Linear Separators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75350" y="838200"/>
            <a:ext cx="2940050" cy="2743200"/>
            <a:chOff x="5715000" y="1143000"/>
            <a:chExt cx="2940050" cy="2743200"/>
          </a:xfrm>
        </p:grpSpPr>
        <p:grpSp>
          <p:nvGrpSpPr>
            <p:cNvPr id="47" name="Group 26"/>
            <p:cNvGrpSpPr>
              <a:grpSpLocks/>
            </p:cNvGrpSpPr>
            <p:nvPr/>
          </p:nvGrpSpPr>
          <p:grpSpPr bwMode="auto">
            <a:xfrm>
              <a:off x="5715000" y="1143000"/>
              <a:ext cx="2940050" cy="2743200"/>
              <a:chOff x="3600" y="672"/>
              <a:chExt cx="1852" cy="1728"/>
            </a:xfrm>
          </p:grpSpPr>
          <p:sp>
            <p:nvSpPr>
              <p:cNvPr id="50" name="Text Box 5"/>
              <p:cNvSpPr txBox="1">
                <a:spLocks noChangeArrowheads="1"/>
              </p:cNvSpPr>
              <p:nvPr/>
            </p:nvSpPr>
            <p:spPr bwMode="auto">
              <a:xfrm>
                <a:off x="4097" y="960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1" name="Text Box 6"/>
              <p:cNvSpPr txBox="1">
                <a:spLocks noChangeArrowheads="1"/>
              </p:cNvSpPr>
              <p:nvPr/>
            </p:nvSpPr>
            <p:spPr bwMode="auto">
              <a:xfrm>
                <a:off x="3941" y="185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3600" y="194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auto">
              <a:xfrm>
                <a:off x="3738" y="875"/>
                <a:ext cx="14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4" name="Text Box 9"/>
              <p:cNvSpPr txBox="1">
                <a:spLocks noChangeArrowheads="1"/>
              </p:cNvSpPr>
              <p:nvPr/>
            </p:nvSpPr>
            <p:spPr bwMode="auto">
              <a:xfrm>
                <a:off x="4145" y="1270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3648" y="158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6" name="Text Box 11"/>
              <p:cNvSpPr txBox="1">
                <a:spLocks noChangeArrowheads="1"/>
              </p:cNvSpPr>
              <p:nvPr/>
            </p:nvSpPr>
            <p:spPr bwMode="auto">
              <a:xfrm>
                <a:off x="3749" y="1200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7" name="Text Box 12"/>
              <p:cNvSpPr txBox="1">
                <a:spLocks noChangeArrowheads="1"/>
              </p:cNvSpPr>
              <p:nvPr/>
            </p:nvSpPr>
            <p:spPr bwMode="auto">
              <a:xfrm>
                <a:off x="4040" y="1128"/>
                <a:ext cx="15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8" name="Text Box 13"/>
              <p:cNvSpPr txBox="1">
                <a:spLocks noChangeArrowheads="1"/>
              </p:cNvSpPr>
              <p:nvPr/>
            </p:nvSpPr>
            <p:spPr bwMode="auto">
              <a:xfrm>
                <a:off x="4130" y="166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3900" y="148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auto">
              <a:xfrm>
                <a:off x="4798" y="820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1" name="Text Box 16"/>
              <p:cNvSpPr txBox="1">
                <a:spLocks noChangeArrowheads="1"/>
              </p:cNvSpPr>
              <p:nvPr/>
            </p:nvSpPr>
            <p:spPr bwMode="auto">
              <a:xfrm>
                <a:off x="5034" y="1134"/>
                <a:ext cx="29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5060" y="1717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5222" y="904"/>
                <a:ext cx="14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4" name="Text Box 19"/>
              <p:cNvSpPr txBox="1">
                <a:spLocks noChangeArrowheads="1"/>
              </p:cNvSpPr>
              <p:nvPr/>
            </p:nvSpPr>
            <p:spPr bwMode="auto">
              <a:xfrm>
                <a:off x="4705" y="1380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5224" y="1360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6" name="Text Box 21"/>
              <p:cNvSpPr txBox="1">
                <a:spLocks noChangeArrowheads="1"/>
              </p:cNvSpPr>
              <p:nvPr/>
            </p:nvSpPr>
            <p:spPr bwMode="auto">
              <a:xfrm>
                <a:off x="4964" y="2082"/>
                <a:ext cx="21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auto">
              <a:xfrm>
                <a:off x="4709" y="1837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68" name="Line 23"/>
              <p:cNvSpPr>
                <a:spLocks noChangeShapeType="1"/>
              </p:cNvSpPr>
              <p:nvPr/>
            </p:nvSpPr>
            <p:spPr bwMode="auto">
              <a:xfrm flipH="1">
                <a:off x="4557" y="672"/>
                <a:ext cx="18" cy="16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4"/>
              <p:cNvSpPr>
                <a:spLocks noChangeShapeType="1"/>
              </p:cNvSpPr>
              <p:nvPr/>
            </p:nvSpPr>
            <p:spPr bwMode="auto">
              <a:xfrm>
                <a:off x="4325" y="766"/>
                <a:ext cx="505" cy="1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7239000" y="2514600"/>
              <a:ext cx="1066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8153400" y="2452688"/>
              <a:ext cx="4413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9"/>
              <p:cNvSpPr txBox="1">
                <a:spLocks/>
              </p:cNvSpPr>
              <p:nvPr/>
            </p:nvSpPr>
            <p:spPr bwMode="auto">
              <a:xfrm>
                <a:off x="381000" y="1066800"/>
                <a:ext cx="54102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altLang="zh-TW" sz="2400" dirty="0" smtClean="0">
                    <a:latin typeface="+mj-lt"/>
                    <a:ea typeface="新細明體" pitchFamily="18" charset="-120"/>
                  </a:rPr>
                  <a:t>Instance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CC"/>
                        </a:solidFill>
                        <a:latin typeface="Cambria Math"/>
                        <a:ea typeface="新細明體" pitchFamily="18" charset="-120"/>
                      </a:rPr>
                      <m:t>X</m:t>
                    </m:r>
                    <m:r>
                      <a:rPr lang="en-US" altLang="zh-TW" sz="2400" b="0" i="0" smtClean="0">
                        <a:solidFill>
                          <a:srgbClr val="0000CC"/>
                        </a:solidFill>
                        <a:latin typeface="Cambria Math"/>
                        <a:ea typeface="新細明體" pitchFamily="18" charset="-12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0000CC"/>
                            </a:solidFill>
                            <a:latin typeface="Cambria Math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 pitchFamily="18" charset="-12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 pitchFamily="18" charset="-120"/>
                          </a:rPr>
                          <m:t>d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5410200" cy="762000"/>
              </a:xfrm>
              <a:prstGeom prst="rect">
                <a:avLst/>
              </a:prstGeom>
              <a:blipFill rotWithShape="1">
                <a:blip r:embed="rId3"/>
                <a:stretch>
                  <a:fillRect l="-2368" t="-1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9"/>
              <p:cNvSpPr txBox="1">
                <a:spLocks/>
              </p:cNvSpPr>
              <p:nvPr/>
            </p:nvSpPr>
            <p:spPr bwMode="auto">
              <a:xfrm>
                <a:off x="380999" y="1524000"/>
                <a:ext cx="55784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 smtClean="0">
                    <a:latin typeface="+mj-lt"/>
                  </a:rPr>
                  <a:t>Hypothesis class of linear decision surfaces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00CC"/>
                            </a:solidFill>
                            <a:latin typeface="Cambria Math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00CC"/>
                            </a:solidFill>
                            <a:latin typeface="Cambria Math"/>
                            <a:ea typeface="新細明體" pitchFamily="18" charset="-12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00CC"/>
                            </a:solidFill>
                            <a:latin typeface="Cambria Math"/>
                            <a:ea typeface="新細明體" pitchFamily="18" charset="-12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1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524000"/>
                <a:ext cx="5578475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1419" t="-6400" r="-437" b="-288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9"/>
              <p:cNvSpPr txBox="1">
                <a:spLocks/>
              </p:cNvSpPr>
              <p:nvPr/>
            </p:nvSpPr>
            <p:spPr bwMode="auto">
              <a:xfrm>
                <a:off x="381000" y="2590800"/>
                <a:ext cx="54864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lvl="1" indent="-342900"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24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w</m:t>
                    </m:r>
                    <m:r>
                      <a:rPr lang="en-US" sz="24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⋅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x</m:t>
                    </m:r>
                    <m:r>
                      <a:rPr lang="en-US" sz="2400" i="0" dirty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a:rPr lang="en-US" sz="24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+mj-lt"/>
                  </a:rPr>
                  <a:t>, </a:t>
                </a:r>
                <a:r>
                  <a:rPr lang="en-US" altLang="zh-TW" sz="2200" kern="0" dirty="0">
                    <a:ea typeface="新細明體"/>
                    <a:cs typeface="新細明體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200" i="1" kern="0" dirty="0" smtClean="0">
                        <a:solidFill>
                          <a:srgbClr val="0000CC"/>
                        </a:solidFill>
                        <a:latin typeface="Cambria Math"/>
                        <a:ea typeface="新細明體"/>
                        <a:cs typeface="新細明體"/>
                      </a:rPr>
                      <m:t>h</m:t>
                    </m:r>
                    <m:d>
                      <m:dPr>
                        <m:ctrlPr>
                          <a:rPr lang="en-US" altLang="zh-TW" sz="2200" i="1" kern="0" dirty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</m:ctrlPr>
                      </m:dPr>
                      <m:e>
                        <m:r>
                          <a:rPr lang="en-US" altLang="zh-TW" sz="2200" i="1" kern="0" dirty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  <m:t>𝑥</m:t>
                        </m:r>
                      </m:e>
                    </m:d>
                    <m:r>
                      <a:rPr lang="en-US" altLang="zh-TW" sz="2200" i="1" kern="0" dirty="0" smtClean="0">
                        <a:solidFill>
                          <a:srgbClr val="0000CC"/>
                        </a:solidFill>
                        <a:latin typeface="Cambria Math"/>
                        <a:ea typeface="新細明體"/>
                        <a:cs typeface="新細明體"/>
                      </a:rPr>
                      <m:t>≥ </m:t>
                    </m:r>
                    <m:r>
                      <a:rPr lang="en-US" altLang="zh-TW" sz="2200" i="1" kern="0" dirty="0">
                        <a:solidFill>
                          <a:srgbClr val="0000CC"/>
                        </a:solidFill>
                        <a:latin typeface="Cambria Math"/>
                        <a:ea typeface="新細明體"/>
                        <a:cs typeface="新細明體"/>
                      </a:rPr>
                      <m:t>0</m:t>
                    </m:r>
                  </m:oMath>
                </a14:m>
                <a:r>
                  <a:rPr lang="en-US" altLang="zh-TW" sz="2200" kern="0" dirty="0">
                    <a:ea typeface="新細明體"/>
                    <a:cs typeface="新細明體"/>
                  </a:rPr>
                  <a:t>, then label </a:t>
                </a:r>
                <a:r>
                  <a:rPr lang="en-US" altLang="zh-TW" sz="2200" kern="0" dirty="0">
                    <a:solidFill>
                      <a:srgbClr val="0000CC"/>
                    </a:solidFill>
                    <a:ea typeface="新細明體"/>
                    <a:cs typeface="新細明體"/>
                  </a:rPr>
                  <a:t>x</a:t>
                </a:r>
                <a:r>
                  <a:rPr lang="en-US" altLang="zh-TW" sz="2200" kern="0" dirty="0">
                    <a:ea typeface="新細明體"/>
                    <a:cs typeface="新細明體"/>
                  </a:rPr>
                  <a:t> as </a:t>
                </a:r>
                <a:r>
                  <a:rPr lang="en-US" altLang="zh-TW" sz="2200" kern="0" dirty="0">
                    <a:solidFill>
                      <a:srgbClr val="0000CC"/>
                    </a:solidFill>
                    <a:ea typeface="新細明體"/>
                    <a:cs typeface="新細明體"/>
                  </a:rPr>
                  <a:t>+</a:t>
                </a:r>
                <a:r>
                  <a:rPr lang="en-US" altLang="zh-TW" sz="2200" kern="0" dirty="0">
                    <a:ea typeface="新細明體"/>
                    <a:cs typeface="新細明體"/>
                  </a:rPr>
                  <a:t>, otherwise label it as </a:t>
                </a:r>
                <a:r>
                  <a:rPr lang="en-US" altLang="zh-TW" sz="2200" kern="0" dirty="0" smtClean="0">
                    <a:solidFill>
                      <a:srgbClr val="0000CC"/>
                    </a:solidFill>
                    <a:ea typeface="新細明體"/>
                    <a:cs typeface="新細明體"/>
                  </a:rPr>
                  <a:t>-</a:t>
                </a:r>
                <a:endParaRPr lang="en-US" altLang="zh-TW" sz="2200" kern="0" dirty="0">
                  <a:solidFill>
                    <a:srgbClr val="0000CC"/>
                  </a:solidFill>
                  <a:ea typeface="新細明體"/>
                  <a:cs typeface="新細明體"/>
                </a:endParaRPr>
              </a:p>
            </p:txBody>
          </p:sp>
        </mc:Choice>
        <mc:Fallback xmlns="">
          <p:sp>
            <p:nvSpPr>
              <p:cNvPr id="29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90800"/>
                <a:ext cx="5486400" cy="990600"/>
              </a:xfrm>
              <a:prstGeom prst="rect">
                <a:avLst/>
              </a:prstGeom>
              <a:blipFill rotWithShape="1">
                <a:blip r:embed="rId5"/>
                <a:stretch>
                  <a:fillRect l="-1556" t="-4908" r="-1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9"/>
              <p:cNvSpPr txBox="1">
                <a:spLocks/>
              </p:cNvSpPr>
              <p:nvPr/>
            </p:nvSpPr>
            <p:spPr bwMode="auto">
              <a:xfrm>
                <a:off x="381000" y="3733800"/>
                <a:ext cx="3448050" cy="54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1" indent="0">
                  <a:buClrTx/>
                  <a:buNone/>
                  <a:defRPr/>
                </a:pPr>
                <a:r>
                  <a:rPr lang="en-US" altLang="zh-TW" sz="2200" b="1" kern="0" dirty="0" smtClean="0">
                    <a:ea typeface="新細明體"/>
                    <a:cs typeface="新細明體"/>
                  </a:rPr>
                  <a:t>Claim</a:t>
                </a:r>
                <a:r>
                  <a:rPr lang="en-US" altLang="zh-TW" sz="2200" kern="0" dirty="0" smtClean="0">
                    <a:ea typeface="新細明體"/>
                    <a:cs typeface="新細明體"/>
                  </a:rPr>
                  <a:t>: WLOG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sz="2200" kern="0" dirty="0" smtClean="0">
                    <a:ea typeface="新細明體"/>
                    <a:cs typeface="新細明體"/>
                  </a:rPr>
                  <a:t>.</a:t>
                </a:r>
                <a:endParaRPr lang="en-US" altLang="zh-TW" sz="2200" kern="0" dirty="0">
                  <a:solidFill>
                    <a:srgbClr val="0000CC"/>
                  </a:solidFill>
                  <a:ea typeface="新細明體"/>
                  <a:cs typeface="新細明體"/>
                </a:endParaRPr>
              </a:p>
            </p:txBody>
          </p:sp>
        </mc:Choice>
        <mc:Fallback xmlns="">
          <p:sp>
            <p:nvSpPr>
              <p:cNvPr id="3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733800"/>
                <a:ext cx="3448050" cy="544830"/>
              </a:xfrm>
              <a:prstGeom prst="rect">
                <a:avLst/>
              </a:prstGeom>
              <a:blipFill rotWithShape="1">
                <a:blip r:embed="rId6"/>
                <a:stretch>
                  <a:fillRect l="-2301" t="-78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9"/>
              <p:cNvSpPr txBox="1">
                <a:spLocks/>
              </p:cNvSpPr>
              <p:nvPr/>
            </p:nvSpPr>
            <p:spPr bwMode="auto">
              <a:xfrm>
                <a:off x="381000" y="4191000"/>
                <a:ext cx="7794625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1" indent="0">
                  <a:buClrTx/>
                  <a:buNone/>
                  <a:defRPr/>
                </a:pPr>
                <a:r>
                  <a:rPr lang="en-US" sz="2000" dirty="0" smtClean="0"/>
                  <a:t>Proof: Can simulate a non-zero threshold with a dummy input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kern="0" dirty="0" smtClean="0">
                    <a:solidFill>
                      <a:srgbClr val="0000CC"/>
                    </a:solidFill>
                    <a:ea typeface="新細明體"/>
                    <a:cs typeface="新細明體"/>
                  </a:rPr>
                  <a:t> </a:t>
                </a:r>
                <a:r>
                  <a:rPr lang="en-US" altLang="zh-TW" sz="2000" kern="0" dirty="0" smtClean="0">
                    <a:ea typeface="新細明體"/>
                    <a:cs typeface="新細明體"/>
                  </a:rPr>
                  <a:t>that is always set up to </a:t>
                </a:r>
                <a:r>
                  <a:rPr lang="en-US" altLang="zh-TW" sz="2000" kern="0" dirty="0" smtClean="0">
                    <a:solidFill>
                      <a:srgbClr val="0000CC"/>
                    </a:solidFill>
                    <a:ea typeface="新細明體"/>
                    <a:cs typeface="新細明體"/>
                  </a:rPr>
                  <a:t>1.</a:t>
                </a:r>
                <a:endParaRPr lang="en-US" altLang="zh-TW" sz="2000" kern="0" dirty="0">
                  <a:solidFill>
                    <a:srgbClr val="0000CC"/>
                  </a:solidFill>
                  <a:ea typeface="新細明體"/>
                  <a:cs typeface="新細明體"/>
                </a:endParaRPr>
              </a:p>
            </p:txBody>
          </p:sp>
        </mc:Choice>
        <mc:Fallback xmlns="">
          <p:sp>
            <p:nvSpPr>
              <p:cNvPr id="31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91000"/>
                <a:ext cx="7794625" cy="1066800"/>
              </a:xfrm>
              <a:prstGeom prst="rect">
                <a:avLst/>
              </a:prstGeom>
              <a:blipFill rotWithShape="1">
                <a:blip r:embed="rId7"/>
                <a:stretch>
                  <a:fillRect l="-861" t="-2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9"/>
              <p:cNvSpPr txBox="1">
                <a:spLocks/>
              </p:cNvSpPr>
              <p:nvPr/>
            </p:nvSpPr>
            <p:spPr bwMode="auto">
              <a:xfrm>
                <a:off x="1333501" y="5029200"/>
                <a:ext cx="4991099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lvl="1" indent="-342900">
                  <a:buClr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0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 …</m:t>
                        </m:r>
                        <m:r>
                          <a:rPr lang="en-US" altLang="zh-TW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altLang="zh-TW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2000" i="1" dirty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TW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sz="2200" kern="0" dirty="0">
                  <a:solidFill>
                    <a:srgbClr val="0000CC"/>
                  </a:solidFill>
                  <a:ea typeface="新細明體"/>
                  <a:cs typeface="新細明體"/>
                </a:endParaRPr>
              </a:p>
            </p:txBody>
          </p:sp>
        </mc:Choice>
        <mc:Fallback xmlns="">
          <p:sp>
            <p:nvSpPr>
              <p:cNvPr id="32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1" y="5029200"/>
                <a:ext cx="4991099" cy="533400"/>
              </a:xfrm>
              <a:prstGeom prst="rect">
                <a:avLst/>
              </a:prstGeom>
              <a:blipFill rotWithShape="1">
                <a:blip r:embed="rId8"/>
                <a:stretch>
                  <a:fillRect l="-1099" t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9"/>
              <p:cNvSpPr txBox="1">
                <a:spLocks/>
              </p:cNvSpPr>
              <p:nvPr/>
            </p:nvSpPr>
            <p:spPr bwMode="auto">
              <a:xfrm>
                <a:off x="1409701" y="5486400"/>
                <a:ext cx="7004049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lvl="1" indent="-342900">
                  <a:buClr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rgbClr val="0000CC"/>
                        </a:solidFill>
                        <a:latin typeface="Cambria Math"/>
                      </a:rPr>
                      <m:t>w</m:t>
                    </m:r>
                    <m:r>
                      <a:rPr lang="en-US" sz="2000" dirty="0" smtClean="0">
                        <a:solidFill>
                          <a:srgbClr val="0000CC"/>
                        </a:solidFill>
                        <a:latin typeface="Cambria Math"/>
                      </a:rPr>
                      <m:t>⋅ </m:t>
                    </m:r>
                    <m:r>
                      <m:rPr>
                        <m:sty m:val="p"/>
                      </m:rPr>
                      <a:rPr lang="en-US" sz="2000" dirty="0" smtClean="0">
                        <a:solidFill>
                          <a:srgbClr val="0000CC"/>
                        </a:solidFill>
                        <a:latin typeface="Cambria Math"/>
                      </a:rPr>
                      <m:t>x</m:t>
                    </m:r>
                    <m:r>
                      <a:rPr lang="en-US" sz="2000" dirty="0">
                        <a:solidFill>
                          <a:srgbClr val="0000CC"/>
                        </a:solidFill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sz="2200" kern="0" dirty="0" smtClean="0">
                    <a:solidFill>
                      <a:srgbClr val="0000CC"/>
                    </a:solidFill>
                    <a:ea typeface="新細明體"/>
                    <a:cs typeface="新細明體"/>
                  </a:rPr>
                  <a:t> </a:t>
                </a:r>
                <a:r>
                  <a:rPr lang="en-US" altLang="zh-TW" sz="2200" kern="0" dirty="0" err="1" smtClean="0">
                    <a:ea typeface="新細明體"/>
                    <a:cs typeface="新細明體"/>
                  </a:rPr>
                  <a:t>iff</a:t>
                </a:r>
                <a:r>
                  <a:rPr lang="en-US" altLang="zh-TW" sz="2200" kern="0" dirty="0" smtClean="0">
                    <a:ea typeface="新細明體"/>
                    <a:cs typeface="新細明體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  <m:t>,</m:t>
                        </m:r>
                        <m: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en-US" sz="2400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kern="0" smtClean="0">
                        <a:solidFill>
                          <a:srgbClr val="0000CC"/>
                        </a:solidFill>
                        <a:latin typeface="Cambria Math"/>
                        <a:ea typeface="新細明體"/>
                        <a:cs typeface="新細明體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</a:rPr>
                        </m:ctrlPr>
                      </m:accPr>
                      <m:e>
                        <m: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</a:rPr>
                          <m:t>𝑥</m:t>
                        </m:r>
                      </m:e>
                    </m:acc>
                    <m:r>
                      <a:rPr lang="en-US" altLang="zh-TW" sz="2400" b="0" i="1" kern="0" smtClean="0">
                        <a:solidFill>
                          <a:srgbClr val="0000CC"/>
                        </a:solidFill>
                        <a:latin typeface="Cambria Math"/>
                        <a:ea typeface="新細明體"/>
                      </a:rPr>
                      <m:t>≥</m:t>
                    </m:r>
                    <m:r>
                      <a:rPr lang="en-US" altLang="zh-TW" sz="2400" b="0" i="1" kern="0" smtClean="0">
                        <a:solidFill>
                          <a:srgbClr val="0000CC"/>
                        </a:solidFill>
                        <a:latin typeface="Cambria Math"/>
                        <a:ea typeface="新細明體"/>
                      </a:rPr>
                      <m:t>0</m:t>
                    </m:r>
                  </m:oMath>
                </a14:m>
                <a:endParaRPr lang="en-US" altLang="zh-TW" sz="2200" kern="0" dirty="0">
                  <a:solidFill>
                    <a:srgbClr val="0000CC"/>
                  </a:solidFill>
                  <a:ea typeface="新細明體"/>
                  <a:cs typeface="新細明體"/>
                </a:endParaRPr>
              </a:p>
            </p:txBody>
          </p:sp>
        </mc:Choice>
        <mc:Fallback>
          <p:sp>
            <p:nvSpPr>
              <p:cNvPr id="3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9701" y="5486400"/>
                <a:ext cx="7004049" cy="533400"/>
              </a:xfrm>
              <a:prstGeom prst="rect">
                <a:avLst/>
              </a:prstGeom>
              <a:blipFill rotWithShape="1">
                <a:blip r:embed="rId9"/>
                <a:stretch>
                  <a:fillRect l="-696" t="-3409" b="-56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9"/>
              <p:cNvSpPr txBox="1">
                <a:spLocks/>
              </p:cNvSpPr>
              <p:nvPr/>
            </p:nvSpPr>
            <p:spPr bwMode="auto">
              <a:xfrm>
                <a:off x="4038600" y="6019800"/>
                <a:ext cx="4308474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1" indent="0">
                  <a:buClrTx/>
                  <a:buNone/>
                  <a:defRPr/>
                </a:pPr>
                <a:r>
                  <a:rPr lang="en-US" altLang="zh-TW" sz="2400" kern="0" dirty="0">
                    <a:ea typeface="新細明體"/>
                    <a:cs typeface="新細明體"/>
                  </a:rPr>
                  <a:t>w</a:t>
                </a:r>
                <a:r>
                  <a:rPr lang="en-US" altLang="zh-TW" sz="2400" b="0" kern="0" dirty="0" smtClean="0">
                    <a:ea typeface="新細明體"/>
                    <a:cs typeface="新細明體"/>
                  </a:rPr>
                  <a:t>here</a:t>
                </a:r>
                <a:r>
                  <a:rPr lang="en-US" altLang="zh-TW" sz="2400" b="0" kern="0" dirty="0" smtClean="0">
                    <a:solidFill>
                      <a:srgbClr val="0000CC"/>
                    </a:solidFill>
                    <a:ea typeface="新細明體"/>
                    <a:cs typeface="新細明體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kern="0" smtClean="0">
                        <a:solidFill>
                          <a:srgbClr val="0000CC"/>
                        </a:solidFill>
                        <a:latin typeface="Cambria Math"/>
                        <a:ea typeface="新細明體"/>
                        <a:cs typeface="新細明體"/>
                      </a:rPr>
                      <m:t>w</m:t>
                    </m:r>
                    <m:r>
                      <a:rPr lang="en-US" altLang="zh-TW" sz="2400" b="0" i="0" kern="0" smtClean="0">
                        <a:solidFill>
                          <a:srgbClr val="0000CC"/>
                        </a:solidFill>
                        <a:latin typeface="Cambria Math"/>
                        <a:ea typeface="新細明體"/>
                        <a:cs typeface="新細明體"/>
                      </a:rPr>
                      <m:t>=</m:t>
                    </m:r>
                    <m:d>
                      <m:dPr>
                        <m:ctrlP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  <m:t>,</m:t>
                        </m:r>
                        <m:r>
                          <a:rPr lang="en-US" altLang="zh-TW" sz="2400" b="0" i="1" kern="0" smtClean="0">
                            <a:solidFill>
                              <a:srgbClr val="0000CC"/>
                            </a:solidFill>
                            <a:latin typeface="Cambria Math"/>
                            <a:ea typeface="新細明體"/>
                            <a:cs typeface="新細明體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新細明體"/>
                                <a:cs typeface="新細明體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200" kern="0" dirty="0">
                  <a:solidFill>
                    <a:srgbClr val="0000CC"/>
                  </a:solidFill>
                  <a:ea typeface="新細明體"/>
                  <a:cs typeface="新細明體"/>
                </a:endParaRPr>
              </a:p>
            </p:txBody>
          </p:sp>
        </mc:Choice>
        <mc:Fallback>
          <p:sp>
            <p:nvSpPr>
              <p:cNvPr id="3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6019800"/>
                <a:ext cx="4308474" cy="533400"/>
              </a:xfrm>
              <a:prstGeom prst="rect">
                <a:avLst/>
              </a:prstGeom>
              <a:blipFill rotWithShape="1">
                <a:blip r:embed="rId10"/>
                <a:stretch>
                  <a:fillRect l="-2266" t="-9195" b="-114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1142999"/>
            <a:ext cx="8686800" cy="2895601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9"/>
              <p:cNvSpPr txBox="1">
                <a:spLocks/>
              </p:cNvSpPr>
              <p:nvPr/>
            </p:nvSpPr>
            <p:spPr bwMode="auto">
              <a:xfrm>
                <a:off x="152400" y="1143000"/>
                <a:ext cx="67818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Set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t=1</a:t>
                </a:r>
                <a:r>
                  <a:rPr lang="en-US" sz="2400" dirty="0" smtClean="0"/>
                  <a:t>, start with the all zero vector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143000"/>
                <a:ext cx="6781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l="-1797" t="-14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7620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Linear Separators: Perceptron Algorithm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9"/>
              <p:cNvSpPr txBox="1">
                <a:spLocks/>
              </p:cNvSpPr>
              <p:nvPr/>
            </p:nvSpPr>
            <p:spPr bwMode="auto">
              <a:xfrm>
                <a:off x="152400" y="1676400"/>
                <a:ext cx="73914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Given example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 predict positive </a:t>
                </a:r>
                <a:r>
                  <a:rPr lang="en-US" sz="2400" dirty="0" err="1" smtClean="0"/>
                  <a:t>iff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676400"/>
                <a:ext cx="7391400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1649" t="-14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9"/>
          <p:cNvSpPr txBox="1">
            <a:spLocks/>
          </p:cNvSpPr>
          <p:nvPr/>
        </p:nvSpPr>
        <p:spPr bwMode="auto">
          <a:xfrm>
            <a:off x="152400" y="22098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400" dirty="0" smtClean="0"/>
              <a:t>On a mistake, update as follows: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9"/>
              <p:cNvSpPr txBox="1">
                <a:spLocks/>
              </p:cNvSpPr>
              <p:nvPr/>
            </p:nvSpPr>
            <p:spPr bwMode="auto">
              <a:xfrm>
                <a:off x="609600" y="2743200"/>
                <a:ext cx="7467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Mistake on positive, then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743200"/>
                <a:ext cx="7467600" cy="762000"/>
              </a:xfrm>
              <a:prstGeom prst="rect">
                <a:avLst/>
              </a:prstGeom>
              <a:blipFill rotWithShape="1">
                <a:blip r:embed="rId5"/>
                <a:stretch>
                  <a:fillRect l="-1633" t="-14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9"/>
              <p:cNvSpPr txBox="1">
                <a:spLocks/>
              </p:cNvSpPr>
              <p:nvPr/>
            </p:nvSpPr>
            <p:spPr bwMode="auto">
              <a:xfrm>
                <a:off x="609600" y="3352800"/>
                <a:ext cx="7467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Mistake on negative, then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352800"/>
                <a:ext cx="7467600" cy="762000"/>
              </a:xfrm>
              <a:prstGeom prst="rect">
                <a:avLst/>
              </a:prstGeom>
              <a:blipFill rotWithShape="1">
                <a:blip r:embed="rId6"/>
                <a:stretch>
                  <a:fillRect l="-1633" t="-14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9"/>
          <p:cNvSpPr txBox="1">
            <a:spLocks/>
          </p:cNvSpPr>
          <p:nvPr/>
        </p:nvSpPr>
        <p:spPr bwMode="auto">
          <a:xfrm>
            <a:off x="76200" y="4038600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9"/>
              <p:cNvSpPr txBox="1">
                <a:spLocks/>
              </p:cNvSpPr>
              <p:nvPr/>
            </p:nvSpPr>
            <p:spPr bwMode="auto">
              <a:xfrm>
                <a:off x="1219200" y="4038600"/>
                <a:ext cx="77724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 is weighted sum of incorrectly classified examples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4038600"/>
                <a:ext cx="7772400" cy="762000"/>
              </a:xfrm>
              <a:prstGeom prst="rect">
                <a:avLst/>
              </a:prstGeom>
              <a:blipFill rotWithShape="1">
                <a:blip r:embed="rId7"/>
                <a:stretch>
                  <a:fillRect t="-6400" r="-10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9"/>
              <p:cNvSpPr txBox="1">
                <a:spLocks/>
              </p:cNvSpPr>
              <p:nvPr/>
            </p:nvSpPr>
            <p:spPr bwMode="auto">
              <a:xfrm>
                <a:off x="762000" y="4648200"/>
                <a:ext cx="57912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648200"/>
                <a:ext cx="5791200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9"/>
              <p:cNvSpPr txBox="1">
                <a:spLocks/>
              </p:cNvSpPr>
              <p:nvPr/>
            </p:nvSpPr>
            <p:spPr bwMode="auto">
              <a:xfrm>
                <a:off x="1447800" y="5181600"/>
                <a:ext cx="57912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181600"/>
                <a:ext cx="5791200" cy="762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1371600" y="57912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Important when we talk about kernels.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53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25" grpId="0"/>
      <p:bldP spid="27" grpId="0"/>
      <p:bldP spid="28" grpId="0"/>
      <p:bldP spid="29" grpId="0"/>
      <p:bldP spid="30" grpId="0"/>
      <p:bldP spid="31" grpId="0"/>
      <p:bldP spid="33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anose="030F0702030302020204" pitchFamily="66" charset="0"/>
              </a:rPr>
              <a:t>Perceptron Algorithm: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1676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2"/>
              <p:cNvSpPr txBox="1">
                <a:spLocks noChangeArrowheads="1"/>
              </p:cNvSpPr>
              <p:nvPr/>
            </p:nvSpPr>
            <p:spPr bwMode="auto">
              <a:xfrm>
                <a:off x="1723766" y="1219200"/>
                <a:ext cx="12480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3766" y="1219200"/>
                <a:ext cx="124803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4"/>
          <p:cNvCxnSpPr>
            <a:cxnSpLocks noChangeShapeType="1"/>
          </p:cNvCxnSpPr>
          <p:nvPr/>
        </p:nvCxnSpPr>
        <p:spPr bwMode="auto">
          <a:xfrm>
            <a:off x="4495800" y="2819400"/>
            <a:ext cx="3352945" cy="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7"/>
          <p:cNvCxnSpPr>
            <a:cxnSpLocks noChangeShapeType="1"/>
          </p:cNvCxnSpPr>
          <p:nvPr/>
        </p:nvCxnSpPr>
        <p:spPr bwMode="auto">
          <a:xfrm>
            <a:off x="6248400" y="1066800"/>
            <a:ext cx="0" cy="3040062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5446713" y="1447800"/>
            <a:ext cx="420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6629400" y="1944687"/>
            <a:ext cx="40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</a:rPr>
              <a:t>+</a:t>
            </a:r>
          </a:p>
        </p:txBody>
      </p:sp>
      <p:sp>
        <p:nvSpPr>
          <p:cNvPr id="13" name="TextBox 36"/>
          <p:cNvSpPr txBox="1">
            <a:spLocks noChangeArrowheads="1"/>
          </p:cNvSpPr>
          <p:nvPr/>
        </p:nvSpPr>
        <p:spPr bwMode="auto">
          <a:xfrm>
            <a:off x="6629400" y="2478088"/>
            <a:ext cx="406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0" y="4343400"/>
                <a:ext cx="1311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=(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D60093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43400"/>
                <a:ext cx="13113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96000" y="4743510"/>
                <a:ext cx="3038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=(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,−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D60093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43510"/>
                <a:ext cx="30388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96000" y="5143620"/>
                <a:ext cx="2871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=(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,−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D60093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43620"/>
                <a:ext cx="287104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11776" y="5543730"/>
                <a:ext cx="3037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,−</m:t>
                          </m:r>
                          <m:r>
                            <a:rPr lang="en-US" i="1" smtClean="0">
                              <a:solidFill>
                                <a:srgbClr val="D60093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=(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3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solidFill>
                            <a:srgbClr val="D6009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D60093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76" y="5543730"/>
                <a:ext cx="303717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35"/>
          <p:cNvSpPr txBox="1">
            <a:spLocks noChangeArrowheads="1"/>
          </p:cNvSpPr>
          <p:nvPr/>
        </p:nvSpPr>
        <p:spPr bwMode="auto">
          <a:xfrm>
            <a:off x="6629400" y="2971800"/>
            <a:ext cx="40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3399"/>
                </a:solidFill>
              </a:rPr>
              <a:t>+</a:t>
            </a:r>
          </a:p>
        </p:txBody>
      </p:sp>
      <p:sp>
        <p:nvSpPr>
          <p:cNvPr id="31" name="TextBox 26"/>
          <p:cNvSpPr txBox="1">
            <a:spLocks noChangeArrowheads="1"/>
          </p:cNvSpPr>
          <p:nvPr/>
        </p:nvSpPr>
        <p:spPr bwMode="auto">
          <a:xfrm>
            <a:off x="5446713" y="2430462"/>
            <a:ext cx="420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2" name="TextBox 26"/>
          <p:cNvSpPr txBox="1">
            <a:spLocks noChangeArrowheads="1"/>
          </p:cNvSpPr>
          <p:nvPr/>
        </p:nvSpPr>
        <p:spPr bwMode="auto">
          <a:xfrm>
            <a:off x="5446713" y="3336924"/>
            <a:ext cx="420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6248400" y="1295400"/>
            <a:ext cx="0" cy="2667000"/>
          </a:xfrm>
          <a:prstGeom prst="lin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"/>
              <p:cNvSpPr txBox="1">
                <a:spLocks noChangeArrowheads="1"/>
              </p:cNvSpPr>
              <p:nvPr/>
            </p:nvSpPr>
            <p:spPr bwMode="auto">
              <a:xfrm>
                <a:off x="76200" y="4267200"/>
                <a:ext cx="5903913" cy="243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>
                <a:lvl1pPr marL="342900" indent="-3429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Algorithm: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Set t=1, start with all-zeroes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Given example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, predict positive </a:t>
                </a:r>
                <a:r>
                  <a:rPr lang="en-US" sz="1800" dirty="0" err="1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iff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⋅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≥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1800" dirty="0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On a mistake, update as follows: </a:t>
                </a:r>
              </a:p>
              <a:p>
                <a:pPr lvl="1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Mistake on positive,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sz="1800" dirty="0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  <a:p>
                <a:pPr lvl="1" eaLnBrk="1" fontAlgn="base" hangingPunct="1"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Mistake on negative,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sz="1600" dirty="0" smtClean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267200"/>
                <a:ext cx="5903913" cy="2438400"/>
              </a:xfrm>
              <a:prstGeom prst="rect">
                <a:avLst/>
              </a:prstGeom>
              <a:blipFill rotWithShape="1">
                <a:blip r:embed="rId7"/>
                <a:stretch>
                  <a:fillRect l="-825" t="-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/>
              <p:cNvSpPr txBox="1">
                <a:spLocks noChangeArrowheads="1"/>
              </p:cNvSpPr>
              <p:nvPr/>
            </p:nvSpPr>
            <p:spPr bwMode="auto">
              <a:xfrm>
                <a:off x="1916126" y="1581090"/>
                <a:ext cx="105567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126" y="1581090"/>
                <a:ext cx="105567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6248400" y="2819400"/>
            <a:ext cx="76200" cy="0"/>
          </a:xfrm>
          <a:prstGeom prst="straightConnector1">
            <a:avLst/>
          </a:prstGeom>
          <a:noFill/>
          <a:ln w="38100" algn="ctr">
            <a:solidFill>
              <a:srgbClr val="FF33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6248400" y="2819400"/>
            <a:ext cx="584200" cy="1143000"/>
          </a:xfrm>
          <a:prstGeom prst="straightConnector1">
            <a:avLst/>
          </a:prstGeom>
          <a:noFill/>
          <a:ln w="38100" algn="ctr">
            <a:solidFill>
              <a:srgbClr val="FF33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2"/>
              <p:cNvSpPr txBox="1">
                <a:spLocks noChangeArrowheads="1"/>
              </p:cNvSpPr>
              <p:nvPr/>
            </p:nvSpPr>
            <p:spPr bwMode="auto">
              <a:xfrm>
                <a:off x="1905000" y="1962090"/>
                <a:ext cx="105567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962090"/>
                <a:ext cx="1055674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6286500" y="2819400"/>
            <a:ext cx="1120821" cy="571500"/>
          </a:xfrm>
          <a:prstGeom prst="straightConnector1">
            <a:avLst/>
          </a:prstGeom>
          <a:noFill/>
          <a:ln w="38100" algn="ctr">
            <a:solidFill>
              <a:srgbClr val="FF33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2"/>
              <p:cNvSpPr txBox="1">
                <a:spLocks noChangeArrowheads="1"/>
              </p:cNvSpPr>
              <p:nvPr/>
            </p:nvSpPr>
            <p:spPr bwMode="auto">
              <a:xfrm>
                <a:off x="1712640" y="2343090"/>
                <a:ext cx="12480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0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2640" y="2343090"/>
                <a:ext cx="1248034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2"/>
              <p:cNvSpPr txBox="1">
                <a:spLocks noChangeArrowheads="1"/>
              </p:cNvSpPr>
              <p:nvPr/>
            </p:nvSpPr>
            <p:spPr bwMode="auto">
              <a:xfrm>
                <a:off x="1488637" y="2724090"/>
                <a:ext cx="14831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,−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1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637" y="2724090"/>
                <a:ext cx="1483163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 flipV="1">
            <a:off x="6248400" y="2217738"/>
            <a:ext cx="1600345" cy="601662"/>
          </a:xfrm>
          <a:prstGeom prst="straightConnector1">
            <a:avLst/>
          </a:prstGeom>
          <a:noFill/>
          <a:ln w="38100" algn="ctr">
            <a:solidFill>
              <a:srgbClr val="FF33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32"/>
              <p:cNvSpPr txBox="1">
                <a:spLocks noChangeArrowheads="1"/>
              </p:cNvSpPr>
              <p:nvPr/>
            </p:nvSpPr>
            <p:spPr bwMode="auto">
              <a:xfrm>
                <a:off x="1680997" y="3105090"/>
                <a:ext cx="12908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,−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5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0997" y="3105090"/>
                <a:ext cx="1290803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5370513" y="1581090"/>
            <a:ext cx="609600" cy="581055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553200" y="2514600"/>
            <a:ext cx="609600" cy="581055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553200" y="1981200"/>
            <a:ext cx="609600" cy="581055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334000" y="2543145"/>
            <a:ext cx="609600" cy="581055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34000" y="3457545"/>
            <a:ext cx="609600" cy="581055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542110" y="3028890"/>
            <a:ext cx="609600" cy="581055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12417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876800" y="2057400"/>
            <a:ext cx="2819400" cy="140014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95600" y="14478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FF00"/>
                </a:solidFill>
                <a:latin typeface="Comic Sans MS" panose="030F0702030302020204" pitchFamily="66" charset="0"/>
                <a:sym typeface="Webdings"/>
              </a:rPr>
              <a:t></a:t>
            </a:r>
            <a:endParaRPr lang="en-US" sz="3200" dirty="0">
              <a:solidFill>
                <a:srgbClr val="00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71800" y="1992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446713" y="1740188"/>
            <a:ext cx="1411287" cy="22984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95600" y="2234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FF00"/>
                </a:solidFill>
                <a:latin typeface="Comic Sans MS" panose="030F0702030302020204" pitchFamily="66" charset="0"/>
                <a:sym typeface="Webdings"/>
              </a:rPr>
              <a:t></a:t>
            </a:r>
            <a:endParaRPr lang="en-US" sz="3200" dirty="0">
              <a:solidFill>
                <a:srgbClr val="00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2754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5867400" y="1581090"/>
            <a:ext cx="884260" cy="268611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95600" y="29966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FF00"/>
                </a:solidFill>
                <a:latin typeface="Comic Sans MS" panose="030F0702030302020204" pitchFamily="66" charset="0"/>
                <a:sym typeface="Webdings"/>
              </a:rPr>
              <a:t></a:t>
            </a:r>
            <a:endParaRPr lang="en-US" sz="3200" dirty="0">
              <a:solidFill>
                <a:srgbClr val="00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  <p:bldP spid="26" grpId="0"/>
      <p:bldP spid="27" grpId="0"/>
      <p:bldP spid="35" grpId="0"/>
      <p:bldP spid="46" grpId="0"/>
      <p:bldP spid="50" grpId="0"/>
      <p:bldP spid="51" grpId="0"/>
      <p:bldP spid="55" grpId="0"/>
      <p:bldP spid="53" grpId="0" animBg="1"/>
      <p:bldP spid="53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2" grpId="0"/>
      <p:bldP spid="39" grpId="0"/>
      <p:bldP spid="40" grpId="0"/>
      <p:bldP spid="45" grpId="0"/>
      <p:bldP spid="48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j-ea"/>
                <a:cs typeface="+mj-cs"/>
              </a:rPr>
              <a:t>Geometric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j-lt"/>
                  </a:rPr>
                  <a:t>Definition: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400" kern="0" dirty="0" smtClean="0">
                    <a:solidFill>
                      <a:srgbClr val="0000CC"/>
                    </a:solidFill>
                    <a:latin typeface="+mj-lt"/>
                  </a:rPr>
                  <a:t>margin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of example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w.r.t.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a linear </a:t>
                </a:r>
                <a:r>
                  <a:rPr kumimoji="0" lang="en-US" sz="2400" b="0" i="0" u="none" strike="noStrike" kern="0" cap="none" spc="0" normalizeH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sep.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𝑤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is the distance from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𝑥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to the plane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𝑤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(or the negative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 if on wrong side)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blipFill rotWithShape="1">
                <a:blip r:embed="rId3"/>
                <a:stretch>
                  <a:fillRect l="-1113" t="-4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2057400" y="2602468"/>
            <a:ext cx="3810198" cy="4026931"/>
            <a:chOff x="2057400" y="2602468"/>
            <a:chExt cx="3810198" cy="4026931"/>
          </a:xfrm>
        </p:grpSpPr>
        <p:cxnSp>
          <p:nvCxnSpPr>
            <p:cNvPr id="42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3657600" y="3845414"/>
              <a:ext cx="570849" cy="56881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916264" y="3721099"/>
              <a:ext cx="2951334" cy="2908300"/>
            </a:xfrm>
            <a:prstGeom prst="line">
              <a:avLst/>
            </a:prstGeom>
            <a:noFill/>
            <a:ln w="412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3399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14800" y="3505200"/>
                  <a:ext cx="476797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82E482">
                          <a:alpha val="50195"/>
                        </a:srgbClr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3399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3505200"/>
                  <a:ext cx="47679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2E482">
                          <a:alpha val="50195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4202044" y="4089398"/>
              <a:ext cx="903510" cy="90365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5148681" y="3820180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 dirty="0" smtClean="0">
                  <a:solidFill>
                    <a:schemeClr val="tx1"/>
                  </a:solidFill>
                </a:rPr>
                <a:t>w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057400" y="2602468"/>
                  <a:ext cx="3006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Margin of positive example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2602468"/>
                  <a:ext cx="30061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82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>
              <a:stCxn id="83" idx="2"/>
            </p:cNvCxnSpPr>
            <p:nvPr/>
          </p:nvCxnSpPr>
          <p:spPr>
            <a:xfrm>
              <a:off x="3560472" y="2971800"/>
              <a:ext cx="382552" cy="110999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54328" y="5081652"/>
            <a:ext cx="4093872" cy="1242948"/>
            <a:chOff x="554328" y="5081652"/>
            <a:chExt cx="4093872" cy="1242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57600" y="5955268"/>
                  <a:ext cx="482119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82E482">
                          <a:alpha val="50195"/>
                        </a:srgbClr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3399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7600" y="5955268"/>
                  <a:ext cx="4821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2E482">
                          <a:alpha val="50195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3943024" y="5450984"/>
              <a:ext cx="705176" cy="68895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91"/>
            <p:cNvCxnSpPr/>
            <p:nvPr/>
          </p:nvCxnSpPr>
          <p:spPr>
            <a:xfrm>
              <a:off x="2438400" y="5450984"/>
              <a:ext cx="1763644" cy="344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4328" y="5081652"/>
                  <a:ext cx="3135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Margin of negative example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28" y="5081652"/>
                  <a:ext cx="31355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75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37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j-ea"/>
                <a:cs typeface="+mj-cs"/>
              </a:rPr>
              <a:t>Geometric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981201"/>
                <a:ext cx="87630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 eaLnBrk="1" hangingPunct="1">
                  <a:buNone/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</a:rPr>
                  <a:t>Definition: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400" kern="0" dirty="0" smtClean="0">
                    <a:solidFill>
                      <a:srgbClr val="0000CC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of a set of examples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wrt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a linear separator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𝑤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is the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smallest margin over points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981201"/>
                <a:ext cx="8763000" cy="990599"/>
              </a:xfrm>
              <a:prstGeom prst="rect">
                <a:avLst/>
              </a:prstGeom>
              <a:blipFill rotWithShape="1">
                <a:blip r:embed="rId2"/>
                <a:stretch>
                  <a:fillRect l="-1113" t="-4294" b="-92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235187" y="3073400"/>
            <a:ext cx="4472247" cy="3860800"/>
            <a:chOff x="5262563" y="2387601"/>
            <a:chExt cx="4471988" cy="3860801"/>
          </a:xfrm>
        </p:grpSpPr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5262563" y="2387601"/>
              <a:ext cx="4471988" cy="3860801"/>
              <a:chOff x="3587" y="2197"/>
              <a:chExt cx="2817" cy="243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H="1" flipV="1">
                <a:off x="4016" y="2669"/>
                <a:ext cx="1859" cy="18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4322" y="2571"/>
                <a:ext cx="1697" cy="1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4387" y="2341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4831" y="2805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5140" y="2980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5392" y="3344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5551" y="3141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5154" y="2293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3920" y="3093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4016" y="3573"/>
                <a:ext cx="22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4384" y="3389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4" name="Text Box 22"/>
              <p:cNvSpPr txBox="1">
                <a:spLocks noChangeArrowheads="1"/>
              </p:cNvSpPr>
              <p:nvPr/>
            </p:nvSpPr>
            <p:spPr bwMode="auto">
              <a:xfrm>
                <a:off x="4848" y="402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5" name="Text Box 23"/>
              <p:cNvSpPr txBox="1">
                <a:spLocks noChangeArrowheads="1"/>
              </p:cNvSpPr>
              <p:nvPr/>
            </p:nvSpPr>
            <p:spPr bwMode="auto">
              <a:xfrm>
                <a:off x="4585" y="3574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 flipV="1">
                <a:off x="4243" y="2869"/>
                <a:ext cx="384" cy="384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91" y="3058"/>
                    <a:ext cx="37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accent4"/>
                      </a:solidFill>
                      <a:latin typeface="Symbol" pitchFamily="18" charset="2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37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91" y="3058"/>
                    <a:ext cx="376" cy="29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2850"/>
                    <a:ext cx="37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accent4"/>
                      </a:solidFill>
                      <a:latin typeface="Symbol" pitchFamily="18" charset="2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38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09" y="2850"/>
                    <a:ext cx="376" cy="29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3890" y="2915"/>
                <a:ext cx="1697" cy="1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6163" y="3548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4944" y="418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4051" y="426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4467" y="378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48" name="Text Box 22"/>
              <p:cNvSpPr txBox="1">
                <a:spLocks noChangeArrowheads="1"/>
              </p:cNvSpPr>
              <p:nvPr/>
            </p:nvSpPr>
            <p:spPr bwMode="auto">
              <a:xfrm>
                <a:off x="3587" y="346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4819" y="2197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</p:grpSp>
        <p:cxnSp>
          <p:nvCxnSpPr>
            <p:cNvPr id="21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7229306" y="3505200"/>
              <a:ext cx="903458" cy="903657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29"/>
            <p:cNvSpPr txBox="1">
              <a:spLocks noChangeArrowheads="1"/>
            </p:cNvSpPr>
            <p:nvPr/>
          </p:nvSpPr>
          <p:spPr bwMode="auto">
            <a:xfrm>
              <a:off x="8175888" y="3235982"/>
              <a:ext cx="3433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 dirty="0" smtClean="0">
                  <a:solidFill>
                    <a:schemeClr val="tx1"/>
                  </a:solidFill>
                </a:rPr>
                <a:t>w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j-lt"/>
                  </a:rPr>
                  <a:t>Definition: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400" kern="0" dirty="0" smtClean="0">
                    <a:solidFill>
                      <a:srgbClr val="0000CC"/>
                    </a:solidFill>
                    <a:latin typeface="+mj-lt"/>
                  </a:rPr>
                  <a:t>margin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of example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w.r.t.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a linear </a:t>
                </a:r>
                <a:r>
                  <a:rPr kumimoji="0" lang="en-US" sz="2400" b="0" i="0" u="none" strike="noStrike" kern="0" cap="none" spc="0" normalizeH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sep.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𝑤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is the distance from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𝑥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to the plane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𝑤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(or the negative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 if on wrong side)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4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blipFill rotWithShape="1">
                <a:blip r:embed="rId6"/>
                <a:stretch>
                  <a:fillRect l="-1113" t="-4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235187" y="3667125"/>
            <a:ext cx="4472247" cy="3267075"/>
            <a:chOff x="5262563" y="2981326"/>
            <a:chExt cx="4471988" cy="3267076"/>
          </a:xfrm>
        </p:grpSpPr>
        <p:grpSp>
          <p:nvGrpSpPr>
            <p:cNvPr id="46" name="Group 9"/>
            <p:cNvGrpSpPr>
              <a:grpSpLocks/>
            </p:cNvGrpSpPr>
            <p:nvPr/>
          </p:nvGrpSpPr>
          <p:grpSpPr bwMode="auto">
            <a:xfrm>
              <a:off x="5262563" y="2981326"/>
              <a:ext cx="4471988" cy="3267076"/>
              <a:chOff x="3587" y="2571"/>
              <a:chExt cx="2817" cy="2058"/>
            </a:xfrm>
          </p:grpSpPr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H="1" flipV="1">
                <a:off x="4016" y="2669"/>
                <a:ext cx="1859" cy="18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>
                <a:off x="4322" y="2571"/>
                <a:ext cx="1697" cy="1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55" name="Text Box 14"/>
              <p:cNvSpPr txBox="1">
                <a:spLocks noChangeArrowheads="1"/>
              </p:cNvSpPr>
              <p:nvPr/>
            </p:nvSpPr>
            <p:spPr bwMode="auto">
              <a:xfrm>
                <a:off x="4831" y="2805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56" name="Text Box 15"/>
              <p:cNvSpPr txBox="1">
                <a:spLocks noChangeArrowheads="1"/>
              </p:cNvSpPr>
              <p:nvPr/>
            </p:nvSpPr>
            <p:spPr bwMode="auto">
              <a:xfrm>
                <a:off x="5140" y="2980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57" name="Text Box 16"/>
              <p:cNvSpPr txBox="1">
                <a:spLocks noChangeArrowheads="1"/>
              </p:cNvSpPr>
              <p:nvPr/>
            </p:nvSpPr>
            <p:spPr bwMode="auto">
              <a:xfrm>
                <a:off x="5392" y="3344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58" name="Text Box 17"/>
              <p:cNvSpPr txBox="1">
                <a:spLocks noChangeArrowheads="1"/>
              </p:cNvSpPr>
              <p:nvPr/>
            </p:nvSpPr>
            <p:spPr bwMode="auto">
              <a:xfrm>
                <a:off x="5551" y="3141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60" name="Text Box 19"/>
              <p:cNvSpPr txBox="1">
                <a:spLocks noChangeArrowheads="1"/>
              </p:cNvSpPr>
              <p:nvPr/>
            </p:nvSpPr>
            <p:spPr bwMode="auto">
              <a:xfrm>
                <a:off x="3920" y="3093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4016" y="3573"/>
                <a:ext cx="22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62" name="Text Box 21"/>
              <p:cNvSpPr txBox="1">
                <a:spLocks noChangeArrowheads="1"/>
              </p:cNvSpPr>
              <p:nvPr/>
            </p:nvSpPr>
            <p:spPr bwMode="auto">
              <a:xfrm>
                <a:off x="4384" y="3389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63" name="Text Box 22"/>
              <p:cNvSpPr txBox="1">
                <a:spLocks noChangeArrowheads="1"/>
              </p:cNvSpPr>
              <p:nvPr/>
            </p:nvSpPr>
            <p:spPr bwMode="auto">
              <a:xfrm>
                <a:off x="4848" y="402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64" name="Text Box 23"/>
              <p:cNvSpPr txBox="1">
                <a:spLocks noChangeArrowheads="1"/>
              </p:cNvSpPr>
              <p:nvPr/>
            </p:nvSpPr>
            <p:spPr bwMode="auto">
              <a:xfrm>
                <a:off x="4585" y="3574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65" name="Line 24"/>
              <p:cNvSpPr>
                <a:spLocks noChangeShapeType="1"/>
              </p:cNvSpPr>
              <p:nvPr/>
            </p:nvSpPr>
            <p:spPr bwMode="auto">
              <a:xfrm flipV="1">
                <a:off x="4243" y="2869"/>
                <a:ext cx="384" cy="384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91" y="3058"/>
                    <a:ext cx="27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/>
                              <a:sym typeface="Symbol" pitchFamily="18" charset="2"/>
                            </a:rPr>
                            <m:t>𝛾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4"/>
                      </a:solidFill>
                      <a:latin typeface="Symbol" pitchFamily="18" charset="2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6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91" y="3058"/>
                    <a:ext cx="272" cy="29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2850"/>
                    <a:ext cx="27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/>
                              <a:sym typeface="Symbol" pitchFamily="18" charset="2"/>
                            </a:rPr>
                            <m:t>𝛾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4"/>
                      </a:solidFill>
                      <a:latin typeface="Symbol" pitchFamily="18" charset="2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6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09" y="2850"/>
                    <a:ext cx="272" cy="29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3890" y="2915"/>
                <a:ext cx="1697" cy="1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69" name="Text Box 17"/>
              <p:cNvSpPr txBox="1">
                <a:spLocks noChangeArrowheads="1"/>
              </p:cNvSpPr>
              <p:nvPr/>
            </p:nvSpPr>
            <p:spPr bwMode="auto">
              <a:xfrm>
                <a:off x="6163" y="3548"/>
                <a:ext cx="24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sp>
            <p:nvSpPr>
              <p:cNvPr id="70" name="Text Box 22"/>
              <p:cNvSpPr txBox="1">
                <a:spLocks noChangeArrowheads="1"/>
              </p:cNvSpPr>
              <p:nvPr/>
            </p:nvSpPr>
            <p:spPr bwMode="auto">
              <a:xfrm>
                <a:off x="4944" y="418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051" y="426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72" name="Text Box 22"/>
              <p:cNvSpPr txBox="1">
                <a:spLocks noChangeArrowheads="1"/>
              </p:cNvSpPr>
              <p:nvPr/>
            </p:nvSpPr>
            <p:spPr bwMode="auto">
              <a:xfrm>
                <a:off x="4467" y="378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73" name="Text Box 22"/>
              <p:cNvSpPr txBox="1">
                <a:spLocks noChangeArrowheads="1"/>
              </p:cNvSpPr>
              <p:nvPr/>
            </p:nvSpPr>
            <p:spPr bwMode="auto">
              <a:xfrm>
                <a:off x="3587" y="3461"/>
                <a:ext cx="2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</p:grpSp>
        <p:cxnSp>
          <p:nvCxnSpPr>
            <p:cNvPr id="49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7229306" y="3505200"/>
              <a:ext cx="903458" cy="903657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29"/>
            <p:cNvSpPr txBox="1">
              <a:spLocks noChangeArrowheads="1"/>
            </p:cNvSpPr>
            <p:nvPr/>
          </p:nvSpPr>
          <p:spPr bwMode="auto">
            <a:xfrm>
              <a:off x="8132610" y="3235982"/>
              <a:ext cx="4299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 dirty="0" smtClean="0">
                  <a:solidFill>
                    <a:srgbClr val="000000"/>
                  </a:solidFill>
                </a:rPr>
                <a:t>w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2971801"/>
                <a:ext cx="8763000" cy="9905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 eaLnBrk="1" hangingPunct="1">
                  <a:buNone/>
                  <a:defRPr/>
                </a:pPr>
                <a:r>
                  <a:rPr lang="en-US" sz="2400" b="1" kern="0" dirty="0">
                    <a:solidFill>
                      <a:srgbClr val="000000"/>
                    </a:solidFill>
                  </a:rPr>
                  <a:t>Definition:</a:t>
                </a:r>
                <a:r>
                  <a:rPr lang="en-US" sz="2400" kern="0" dirty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sz="2400" kern="0" dirty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en-US" sz="2400" kern="0" dirty="0" smtClean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of a set of examples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is the </a:t>
                </a:r>
                <a:r>
                  <a:rPr lang="en-US" sz="2400" kern="0" dirty="0" smtClean="0">
                    <a:solidFill>
                      <a:srgbClr val="FF33CC"/>
                    </a:solidFill>
                    <a:latin typeface="+mj-lt"/>
                  </a:rPr>
                  <a:t>maximum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over all linear separators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𝑤</m:t>
                    </m:r>
                  </m:oMath>
                </a14:m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971801"/>
                <a:ext cx="8763000" cy="990599"/>
              </a:xfrm>
              <a:prstGeom prst="rect">
                <a:avLst/>
              </a:prstGeom>
              <a:blipFill rotWithShape="1">
                <a:blip r:embed="rId6"/>
                <a:stretch>
                  <a:fillRect l="-1113" t="-4321"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j-ea"/>
                <a:cs typeface="+mj-cs"/>
              </a:rPr>
              <a:t>Geometric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981201"/>
                <a:ext cx="87630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 eaLnBrk="1" hangingPunct="1">
                  <a:buNone/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</a:rPr>
                  <a:t>Definition: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400" kern="0" dirty="0" smtClean="0">
                    <a:solidFill>
                      <a:srgbClr val="0000CC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of a set of examples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wrt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a linear separator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𝑤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is the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smallest margin over points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981201"/>
                <a:ext cx="8763000" cy="990599"/>
              </a:xfrm>
              <a:prstGeom prst="rect">
                <a:avLst/>
              </a:prstGeom>
              <a:blipFill rotWithShape="1">
                <a:blip r:embed="rId7"/>
                <a:stretch>
                  <a:fillRect l="-1113" t="-4294" b="-92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j-lt"/>
                  </a:rPr>
                  <a:t>Definition: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The </a:t>
                </a:r>
                <a:r>
                  <a:rPr lang="en-US" sz="2400" kern="0" dirty="0" smtClean="0">
                    <a:solidFill>
                      <a:srgbClr val="0000CC"/>
                    </a:solidFill>
                    <a:latin typeface="+mj-lt"/>
                  </a:rPr>
                  <a:t>margin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 of example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w.r.t.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a linear </a:t>
                </a:r>
                <a:r>
                  <a:rPr kumimoji="0" lang="en-US" sz="2400" b="0" i="0" u="none" strike="noStrike" kern="0" cap="none" spc="0" normalizeH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sep.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𝑤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 is the distance from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𝑥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to the plane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𝑤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en-US" sz="16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(or the negative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 if on wrong side)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blipFill rotWithShape="1">
                <a:blip r:embed="rId8"/>
                <a:stretch>
                  <a:fillRect l="-1113" t="-4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52400" y="990601"/>
            <a:ext cx="8686800" cy="1028704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j-ea"/>
                <a:cs typeface="+mj-cs"/>
              </a:rPr>
              <a:t>Perceptron: Mistake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j-ea"/>
                <a:cs typeface="+mj-cs"/>
              </a:rPr>
              <a:t> Bound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j-lt"/>
                  </a:rPr>
                  <a:t>Theorem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j-lt"/>
                  </a:rPr>
                  <a:t>: If data has margin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lang="en-US" sz="2400" kern="0" dirty="0" smtClean="0">
                    <a:latin typeface="+mj-lt"/>
                  </a:rPr>
                  <a:t>and all points inside a ball of radius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j-lt"/>
                  </a:rPr>
                  <a:t>, then Perceptron makes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𝑅</m:t>
                            </m:r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/</m:t>
                            </m:r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j-lt"/>
                  </a:rPr>
                  <a:t>mistakes.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1"/>
                <a:ext cx="8763000" cy="990599"/>
              </a:xfrm>
              <a:prstGeom prst="rect">
                <a:avLst/>
              </a:prstGeom>
              <a:blipFill rotWithShape="1">
                <a:blip r:embed="rId3"/>
                <a:stretch>
                  <a:fillRect l="-1113" t="-4908" r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2171704"/>
            <a:ext cx="8458200" cy="72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(Normalized margin: </a:t>
            </a:r>
            <a:r>
              <a:rPr lang="en-US" sz="1800" kern="0" dirty="0">
                <a:latin typeface="+mj-lt"/>
              </a:rPr>
              <a:t>m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ultiplying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all points by 100, or dividing all points by 100, doesn’t change the number of mistakes;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algo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is invariant to scaling.)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8400" y="2971799"/>
            <a:ext cx="3657811" cy="3733800"/>
            <a:chOff x="2438400" y="2971799"/>
            <a:chExt cx="3657811" cy="3733800"/>
          </a:xfrm>
        </p:grpSpPr>
        <p:grpSp>
          <p:nvGrpSpPr>
            <p:cNvPr id="2" name="Group 1"/>
            <p:cNvGrpSpPr/>
            <p:nvPr/>
          </p:nvGrpSpPr>
          <p:grpSpPr>
            <a:xfrm>
              <a:off x="2438400" y="2971799"/>
              <a:ext cx="3657811" cy="3733800"/>
              <a:chOff x="2438400" y="2971799"/>
              <a:chExt cx="3657811" cy="3733800"/>
            </a:xfrm>
          </p:grpSpPr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4722944" y="3124199"/>
                <a:ext cx="38261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2E482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003399"/>
                    </a:solidFill>
                  </a:rPr>
                  <a:t>+</a:t>
                </a:r>
              </a:p>
            </p:txBody>
          </p:sp>
          <p:cxnSp>
            <p:nvCxnSpPr>
              <p:cNvPr id="9" name="Straight Arrow Connector 27"/>
              <p:cNvCxnSpPr>
                <a:cxnSpLocks noChangeShapeType="1"/>
              </p:cNvCxnSpPr>
              <p:nvPr/>
            </p:nvCxnSpPr>
            <p:spPr bwMode="auto">
              <a:xfrm flipV="1">
                <a:off x="4202044" y="4089398"/>
                <a:ext cx="903510" cy="903657"/>
              </a:xfrm>
              <a:prstGeom prst="straightConnector1">
                <a:avLst/>
              </a:prstGeom>
              <a:noFill/>
              <a:ln w="28575" algn="ctr">
                <a:solidFill>
                  <a:srgbClr val="D6009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TextBox 29"/>
              <p:cNvSpPr txBox="1">
                <a:spLocks noChangeArrowheads="1"/>
              </p:cNvSpPr>
              <p:nvPr/>
            </p:nvSpPr>
            <p:spPr bwMode="auto">
              <a:xfrm>
                <a:off x="5105400" y="3820180"/>
                <a:ext cx="6207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D60093"/>
                    </a:solidFill>
                  </a:rPr>
                  <a:t>w*</a:t>
                </a:r>
              </a:p>
            </p:txBody>
          </p:sp>
          <p:grpSp>
            <p:nvGrpSpPr>
              <p:cNvPr id="51" name="Group 50"/>
              <p:cNvGrpSpPr>
                <a:grpSpLocks/>
              </p:cNvGrpSpPr>
              <p:nvPr/>
            </p:nvGrpSpPr>
            <p:grpSpPr bwMode="auto">
              <a:xfrm>
                <a:off x="2716227" y="2971799"/>
                <a:ext cx="3019600" cy="3733800"/>
                <a:chOff x="5743574" y="2387601"/>
                <a:chExt cx="3019425" cy="3733801"/>
              </a:xfrm>
            </p:grpSpPr>
            <p:grpSp>
              <p:nvGrpSpPr>
                <p:cNvPr id="52" name="Group 9"/>
                <p:cNvGrpSpPr>
                  <a:grpSpLocks/>
                </p:cNvGrpSpPr>
                <p:nvPr/>
              </p:nvGrpSpPr>
              <p:grpSpPr bwMode="auto">
                <a:xfrm>
                  <a:off x="5743574" y="2387601"/>
                  <a:ext cx="3019425" cy="3733801"/>
                  <a:chOff x="3890" y="2197"/>
                  <a:chExt cx="1902" cy="2352"/>
                </a:xfrm>
              </p:grpSpPr>
              <p:sp>
                <p:nvSpPr>
                  <p:cNvPr id="55" name="Line 1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16" y="2669"/>
                    <a:ext cx="1574" cy="15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3399"/>
                      </a:solidFill>
                    </a:endParaRPr>
                  </a:p>
                </p:txBody>
              </p:sp>
              <p:sp>
                <p:nvSpPr>
                  <p:cNvPr id="5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322" y="2571"/>
                    <a:ext cx="1470" cy="13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3399"/>
                      </a:solidFill>
                    </a:endParaRPr>
                  </a:p>
                </p:txBody>
              </p:sp>
              <p:sp>
                <p:nvSpPr>
                  <p:cNvPr id="5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7" y="2341"/>
                    <a:ext cx="24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003399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5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1" y="2805"/>
                    <a:ext cx="24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003399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5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0" y="2980"/>
                    <a:ext cx="24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003399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6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92" y="3344"/>
                    <a:ext cx="24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>
                        <a:solidFill>
                          <a:srgbClr val="003399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51" y="3141"/>
                    <a:ext cx="24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003399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6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54" y="2293"/>
                    <a:ext cx="24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003399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6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0" y="3093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16" y="3573"/>
                    <a:ext cx="22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6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4" y="3389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6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4021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6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5" y="3574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68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3" y="2869"/>
                    <a:ext cx="384" cy="384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>
                      <a:solidFill>
                        <a:srgbClr val="003399"/>
                      </a:solidFill>
                    </a:endParaRPr>
                  </a:p>
                </p:txBody>
              </p:sp>
              <p:sp>
                <p:nvSpPr>
                  <p:cNvPr id="6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322" y="3035"/>
                    <a:ext cx="19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4"/>
                        </a:solidFill>
                        <a:latin typeface="Symbol" pitchFamily="18" charset="2"/>
                        <a:sym typeface="Symbol" pitchFamily="18" charset="2"/>
                      </a:rPr>
                      <a:t></a:t>
                    </a:r>
                  </a:p>
                </p:txBody>
              </p:sp>
              <p:sp>
                <p:nvSpPr>
                  <p:cNvPr id="7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2850"/>
                    <a:ext cx="19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accent4"/>
                        </a:solidFill>
                        <a:latin typeface="Symbol" pitchFamily="18" charset="2"/>
                        <a:sym typeface="Symbol" pitchFamily="18" charset="2"/>
                      </a:rPr>
                      <a:t></a:t>
                    </a:r>
                  </a:p>
                </p:txBody>
              </p:sp>
              <p:sp>
                <p:nvSpPr>
                  <p:cNvPr id="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890" y="2915"/>
                    <a:ext cx="1491" cy="14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3399"/>
                      </a:solidFill>
                    </a:endParaRPr>
                  </a:p>
                </p:txBody>
              </p:sp>
              <p:sp>
                <p:nvSpPr>
                  <p:cNvPr id="7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4181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7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59" y="4021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77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7" y="3781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7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9" y="4133"/>
                    <a:ext cx="22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FF0000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8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9" y="2197"/>
                    <a:ext cx="24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82E482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bg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:r>
                      <a:rPr lang="en-US" dirty="0">
                        <a:solidFill>
                          <a:srgbClr val="003399"/>
                        </a:solidFill>
                      </a:rPr>
                      <a:t>+</a:t>
                    </a:r>
                  </a:p>
                </p:txBody>
              </p:sp>
            </p:grpSp>
            <p:cxnSp>
              <p:nvCxnSpPr>
                <p:cNvPr id="53" name="Straight Arrow Connector 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29306" y="3505200"/>
                  <a:ext cx="903458" cy="903657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4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8132610" y="3235982"/>
                  <a:ext cx="62068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bg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:r>
                    <a:rPr lang="en-US" sz="2800" dirty="0">
                      <a:solidFill>
                        <a:schemeClr val="tx1"/>
                      </a:solidFill>
                    </a:rPr>
                    <a:t>w*</a:t>
                  </a:r>
                </a:p>
              </p:txBody>
            </p:sp>
          </p:grpSp>
          <p:sp>
            <p:nvSpPr>
              <p:cNvPr id="41" name="Oval 40"/>
              <p:cNvSpPr>
                <a:spLocks/>
              </p:cNvSpPr>
              <p:nvPr/>
            </p:nvSpPr>
            <p:spPr>
              <a:xfrm>
                <a:off x="2438400" y="3048000"/>
                <a:ext cx="3657811" cy="3492499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874878" y="53780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52400" y="990600"/>
            <a:ext cx="4876800" cy="1219201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Perceptron </a:t>
            </a:r>
            <a:r>
              <a:rPr lang="en-US" sz="4000" dirty="0" smtClean="0"/>
              <a:t>Algorithm</a:t>
            </a:r>
            <a:r>
              <a:rPr lang="en-US" sz="4000" dirty="0" smtClean="0"/>
              <a:t>: </a:t>
            </a:r>
            <a:r>
              <a:rPr lang="en-US" sz="4000" dirty="0" smtClean="0"/>
              <a:t>Analysis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066801"/>
                <a:ext cx="51054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000" b="1" kern="0" dirty="0" smtClean="0">
                    <a:solidFill>
                      <a:srgbClr val="000000"/>
                    </a:solidFill>
                    <a:latin typeface="+mj-lt"/>
                  </a:rPr>
                  <a:t>Theorem: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</a:rPr>
                  <a:t>I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</a:rPr>
                  <a:t>f data has margin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lang="en-US" sz="2000" kern="0" dirty="0" smtClean="0">
                    <a:latin typeface="+mj-lt"/>
                  </a:rPr>
                  <a:t>and all points inside a ball of radius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j-lt"/>
                  </a:rPr>
                  <a:t>, then Perceptron makes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𝑅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/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j-lt"/>
                  </a:rPr>
                  <a:t>mistakes.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1"/>
                <a:ext cx="5105400" cy="990599"/>
              </a:xfrm>
              <a:prstGeom prst="rect">
                <a:avLst/>
              </a:prstGeom>
              <a:blipFill rotWithShape="1">
                <a:blip r:embed="rId2"/>
                <a:stretch>
                  <a:fillRect l="-1314" t="-3067" b="-128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5257800" y="1066800"/>
                <a:ext cx="3886200" cy="99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</a:rPr>
                  <a:t>Update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</a:rPr>
                  <a:t> rule: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600" kern="0" baseline="0" dirty="0" smtClean="0">
                    <a:solidFill>
                      <a:schemeClr val="tx1"/>
                    </a:solidFill>
                    <a:latin typeface="Arial"/>
                  </a:rPr>
                  <a:t>Mistake</a:t>
                </a:r>
                <a:r>
                  <a:rPr lang="en-US" sz="1600" kern="0" dirty="0" smtClean="0">
                    <a:solidFill>
                      <a:schemeClr val="tx1"/>
                    </a:solidFill>
                    <a:latin typeface="Arial"/>
                  </a:rPr>
                  <a:t> on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600" kern="0" dirty="0" smtClean="0">
                    <a:solidFill>
                      <a:schemeClr val="tx1"/>
                    </a:solidFill>
                    <a:latin typeface="Arial"/>
                  </a:rPr>
                  <a:t>Mistake on negative: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1066800"/>
                <a:ext cx="3886200" cy="990599"/>
              </a:xfrm>
              <a:prstGeom prst="rect">
                <a:avLst/>
              </a:prstGeom>
              <a:blipFill rotWithShape="1">
                <a:blip r:embed="rId3"/>
                <a:stretch>
                  <a:fillRect l="-942" t="-1852" b="-1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2209801"/>
            <a:ext cx="1143000" cy="49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/>
              </a:rPr>
              <a:t>Proof: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2563368"/>
                <a:ext cx="89154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000" b="1" kern="0" dirty="0" smtClean="0">
                    <a:latin typeface="+mj-lt"/>
                  </a:rPr>
                  <a:t>I</a:t>
                </a:r>
                <a:r>
                  <a:rPr lang="en-US" sz="2000" b="1" kern="0" dirty="0" smtClean="0">
                    <a:solidFill>
                      <a:schemeClr val="tx1"/>
                    </a:solidFill>
                    <a:latin typeface="+mj-lt"/>
                  </a:rPr>
                  <a:t>dea</a:t>
                </a:r>
                <a:r>
                  <a:rPr lang="en-US" sz="2000" kern="0" dirty="0" smtClean="0">
                    <a:solidFill>
                      <a:schemeClr val="tx1"/>
                    </a:solidFill>
                    <a:latin typeface="+mj-lt"/>
                  </a:rPr>
                  <a:t>: analyze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and</a:t>
                </a:r>
                <a:r>
                  <a:rPr kumimoji="0" lang="en-US" sz="180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‖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‖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is the max-margin </a:t>
                </a:r>
                <a:r>
                  <a:rPr kumimoji="0" lang="en-US" sz="180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sep</a:t>
                </a:r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‖</m:t>
                    </m:r>
                    <m:sSup>
                      <m:sSup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‖=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1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563368"/>
                <a:ext cx="8915400" cy="495299"/>
              </a:xfrm>
              <a:prstGeom prst="rect">
                <a:avLst/>
              </a:prstGeom>
              <a:blipFill rotWithShape="1">
                <a:blip r:embed="rId4"/>
                <a:stretch>
                  <a:fillRect l="-752" t="-6173" b="-1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3009901"/>
                <a:ext cx="40386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000" kern="0" dirty="0" smtClean="0">
                    <a:latin typeface="+mj-lt"/>
                  </a:rPr>
                  <a:t>Claim 1</a:t>
                </a:r>
                <a:r>
                  <a:rPr lang="en-US" sz="2000" kern="0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009901"/>
                <a:ext cx="4038600" cy="495299"/>
              </a:xfrm>
              <a:prstGeom prst="rect">
                <a:avLst/>
              </a:prstGeom>
              <a:blipFill rotWithShape="1">
                <a:blip r:embed="rId5"/>
                <a:stretch>
                  <a:fillRect l="-1662" t="-6173" b="-24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3543301"/>
                <a:ext cx="40386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000" kern="0" dirty="0" smtClean="0">
                    <a:latin typeface="+mj-lt"/>
                  </a:rPr>
                  <a:t>Claim 2</a:t>
                </a:r>
                <a:r>
                  <a:rPr lang="en-US" sz="2000" kern="0" dirty="0" smtClean="0">
                    <a:solidFill>
                      <a:srgbClr val="0000CC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kern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543301"/>
                <a:ext cx="4038600" cy="495299"/>
              </a:xfrm>
              <a:prstGeom prst="rect">
                <a:avLst/>
              </a:prstGeom>
              <a:blipFill rotWithShape="1">
                <a:blip r:embed="rId6"/>
                <a:stretch>
                  <a:fillRect l="-1662" t="-2439"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343400" y="3009901"/>
                <a:ext cx="40386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000" kern="0" dirty="0" smtClean="0">
                    <a:solidFill>
                      <a:srgbClr val="002060"/>
                    </a:solidFill>
                    <a:latin typeface="+mj-lt"/>
                  </a:rPr>
                  <a:t>(because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2000" b="0" i="1" kern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kern="0" smtClean="0">
                        <a:solidFill>
                          <a:srgbClr val="0000CC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3009901"/>
                <a:ext cx="4038600" cy="495299"/>
              </a:xfrm>
              <a:prstGeom prst="rect">
                <a:avLst/>
              </a:prstGeom>
              <a:blipFill rotWithShape="1">
                <a:blip r:embed="rId7"/>
                <a:stretch>
                  <a:fillRect l="-1662" t="-6173" b="-24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90429" y="3545543"/>
            <a:ext cx="4038600" cy="49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2000" kern="0" dirty="0" smtClean="0">
                <a:solidFill>
                  <a:srgbClr val="002060"/>
                </a:solidFill>
                <a:latin typeface="+mj-lt"/>
              </a:rPr>
              <a:t>(by Pythagorean Theorem)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71522" y="3754910"/>
            <a:ext cx="2667678" cy="1121890"/>
            <a:chOff x="5715000" y="3962400"/>
            <a:chExt cx="2667678" cy="112189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715000" y="4724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715000" y="4038600"/>
              <a:ext cx="2286000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001000" y="40386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24472" y="4745736"/>
                  <a:ext cx="4661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472" y="4745736"/>
                  <a:ext cx="46615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577280" y="3962400"/>
                  <a:ext cx="6617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280" y="3962400"/>
                  <a:ext cx="661720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025080" y="4212223"/>
                  <a:ext cx="3575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080" y="4212223"/>
                  <a:ext cx="357598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4229101"/>
                <a:ext cx="30480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000" kern="0" dirty="0" smtClean="0">
                    <a:latin typeface="+mj-lt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kern="0" dirty="0" smtClean="0">
                    <a:latin typeface="+mj-lt"/>
                  </a:rPr>
                  <a:t> mistakes:</a:t>
                </a:r>
                <a:endPara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229101"/>
                <a:ext cx="3048000" cy="495299"/>
              </a:xfrm>
              <a:prstGeom prst="rect">
                <a:avLst/>
              </a:prstGeom>
              <a:blipFill rotWithShape="1">
                <a:blip r:embed="rId11"/>
                <a:stretch>
                  <a:fillRect l="-2200" t="-6173" b="-24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36576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𝑀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+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≥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𝛾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𝑀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(by Claim 1)</a:t>
                </a: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648200"/>
                <a:ext cx="3657600" cy="495299"/>
              </a:xfrm>
              <a:prstGeom prst="rect">
                <a:avLst/>
              </a:prstGeom>
              <a:blipFill rotWithShape="1">
                <a:blip r:embed="rId12"/>
                <a:stretch>
                  <a:fillRect t="-49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5067301"/>
                <a:ext cx="36576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𝑀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+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≤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𝑅</m:t>
                    </m:r>
                    <m:rad>
                      <m:radPr>
                        <m:degHide m:val="on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𝑀</m:t>
                        </m:r>
                      </m:e>
                    </m:rad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(by Claim 2)</a:t>
                </a: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067301"/>
                <a:ext cx="3657600" cy="4952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5524501"/>
                <a:ext cx="54864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𝑀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+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≤‖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𝑀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+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</a:rPr>
                      <m:t>‖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+mj-lt"/>
                  </a:rPr>
                  <a:t>  </a:t>
                </a:r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(since</a:t>
                </a:r>
                <a:r>
                  <a:rPr kumimoji="0" lang="en-US" sz="180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is unit</a:t>
                </a:r>
                <a:r>
                  <a:rPr kumimoji="0" lang="en-US" sz="180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length)</a:t>
                </a:r>
                <a:endPara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2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524501"/>
                <a:ext cx="5486400" cy="495299"/>
              </a:xfrm>
              <a:prstGeom prst="rect">
                <a:avLst/>
              </a:prstGeom>
              <a:blipFill rotWithShape="1">
                <a:blip r:embed="rId14"/>
                <a:stretch>
                  <a:fillRect t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/>
              <p:cNvSpPr txBox="1">
                <a:spLocks noChangeArrowheads="1"/>
              </p:cNvSpPr>
              <p:nvPr/>
            </p:nvSpPr>
            <p:spPr bwMode="auto">
              <a:xfrm>
                <a:off x="2438400" y="6019800"/>
                <a:ext cx="5486400" cy="49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</a:rPr>
                  <a:t>So,</a:t>
                </a:r>
                <a:r>
                  <a:rPr kumimoji="0" lang="en-US" sz="1800" i="0" u="none" strike="noStrike" kern="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𝛾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𝑀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≤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𝑅</m:t>
                    </m:r>
                    <m:rad>
                      <m:radPr>
                        <m:degHide m:val="on"/>
                        <m:ctrlP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kumimoji="0" lang="en-US" sz="1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𝑀</m:t>
                        </m:r>
                      </m:e>
                    </m:rad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</a:rPr>
                  <a:t>, so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𝑀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6019800"/>
                <a:ext cx="5486400" cy="495299"/>
              </a:xfrm>
              <a:prstGeom prst="rect">
                <a:avLst/>
              </a:prstGeom>
              <a:blipFill rotWithShape="1">
                <a:blip r:embed="rId15"/>
                <a:stretch>
                  <a:fillRect l="-889" b="-185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 rot="538937">
            <a:off x="5943409" y="5304790"/>
            <a:ext cx="2286000" cy="1153225"/>
            <a:chOff x="6019122" y="5126510"/>
            <a:chExt cx="2286000" cy="115322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019122" y="588851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019122" y="5202710"/>
              <a:ext cx="2286000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305122" y="520271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7504" y="5941181"/>
                  <a:ext cx="4910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504" y="5941181"/>
                  <a:ext cx="491096" cy="33855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 rot="20639057">
                  <a:off x="6881402" y="5126510"/>
                  <a:ext cx="7302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39057">
                  <a:off x="6881402" y="5126510"/>
                  <a:ext cx="730265" cy="33855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019800" y="5943600"/>
              <a:ext cx="964540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6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6" grpId="0"/>
      <p:bldP spid="27" grpId="0"/>
      <p:bldP spid="28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Perceptron Extensions</a:t>
            </a:r>
          </a:p>
        </p:txBody>
      </p:sp>
      <p:sp>
        <p:nvSpPr>
          <p:cNvPr id="38" name="Content Placeholder 9"/>
          <p:cNvSpPr txBox="1">
            <a:spLocks/>
          </p:cNvSpPr>
          <p:nvPr/>
        </p:nvSpPr>
        <p:spPr bwMode="auto">
          <a:xfrm>
            <a:off x="152400" y="1219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200" dirty="0" smtClean="0"/>
              <a:t>Can use it to find a consistent separator (by cycling through the data).</a:t>
            </a:r>
            <a:endParaRPr lang="en-US" sz="22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9"/>
              <p:cNvSpPr txBox="1">
                <a:spLocks/>
              </p:cNvSpPr>
              <p:nvPr/>
            </p:nvSpPr>
            <p:spPr bwMode="auto">
              <a:xfrm>
                <a:off x="152400" y="2286000"/>
                <a:ext cx="8157882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200" dirty="0" smtClean="0"/>
                  <a:t>One can convert the mistake bound guarantee into a distributional guarantee too (for the case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s come from a fixed distribution).</a:t>
                </a:r>
                <a:endParaRPr lang="en-US" sz="22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286000"/>
                <a:ext cx="8157882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1271" t="-10429" b="-220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9"/>
          <p:cNvSpPr txBox="1">
            <a:spLocks/>
          </p:cNvSpPr>
          <p:nvPr/>
        </p:nvSpPr>
        <p:spPr bwMode="auto">
          <a:xfrm>
            <a:off x="152400" y="36576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200" dirty="0" smtClean="0"/>
              <a:t>Can be adapted to the case where there is no perfect separator as long as the so called hinge loss </a:t>
            </a:r>
            <a:r>
              <a:rPr lang="en-US" sz="1800" dirty="0" smtClean="0"/>
              <a:t>(i.e., the total distance needed to move the points to classify them correctly large margin)</a:t>
            </a:r>
            <a:r>
              <a:rPr lang="en-US" sz="2200" dirty="0" smtClean="0"/>
              <a:t> is small. </a:t>
            </a:r>
            <a:endParaRPr lang="en-US" sz="2200" dirty="0">
              <a:solidFill>
                <a:srgbClr val="FF33CC"/>
              </a:solidFill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 bwMode="auto">
          <a:xfrm>
            <a:off x="76200" y="5334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200" dirty="0" smtClean="0"/>
              <a:t>Can be </a:t>
            </a:r>
            <a:r>
              <a:rPr lang="en-US" sz="2200" dirty="0" err="1" smtClean="0"/>
              <a:t>kernelized</a:t>
            </a:r>
            <a:r>
              <a:rPr lang="en-US" sz="2200" dirty="0" smtClean="0"/>
              <a:t> to handle non-linear decision boundaries!</a:t>
            </a:r>
            <a:endParaRPr lang="en-US" sz="22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err="1" smtClean="0">
                <a:solidFill>
                  <a:srgbClr val="0000CC"/>
                </a:solidFill>
              </a:rPr>
              <a:t>Adaboost</a:t>
            </a:r>
            <a:r>
              <a:rPr lang="en-US" sz="3600" dirty="0" smtClean="0">
                <a:solidFill>
                  <a:srgbClr val="0000CC"/>
                </a:solidFill>
              </a:rPr>
              <a:t> (Adaptive Boosting)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780758"/>
            <a:ext cx="6727776" cy="2819026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381000" y="1790407"/>
            <a:ext cx="3200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For </a:t>
            </a:r>
            <a:r>
              <a:rPr lang="en-US" sz="2200" dirty="0" smtClean="0">
                <a:solidFill>
                  <a:srgbClr val="0000CC"/>
                </a:solidFill>
              </a:rPr>
              <a:t>t=1,2, … ,T</a:t>
            </a:r>
          </a:p>
          <a:p>
            <a:pPr marL="0" indent="0">
              <a:buClrTx/>
              <a:buNone/>
              <a:defRPr/>
            </a:pPr>
            <a:endParaRPr lang="en-US" sz="2200" kern="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 txBox="1">
                <a:spLocks/>
              </p:cNvSpPr>
              <p:nvPr/>
            </p:nvSpPr>
            <p:spPr bwMode="auto">
              <a:xfrm>
                <a:off x="762000" y="2228557"/>
                <a:ext cx="46482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000" dirty="0" smtClean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 smtClean="0"/>
                  <a:t> on </a:t>
                </a:r>
                <a:r>
                  <a:rPr lang="en-US" sz="2000" dirty="0" smtClean="0">
                    <a:solidFill>
                      <a:srgbClr val="0000CC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28557"/>
                <a:ext cx="4648200" cy="723900"/>
              </a:xfrm>
              <a:prstGeom prst="rect">
                <a:avLst/>
              </a:prstGeom>
              <a:blipFill rotWithShape="1">
                <a:blip r:embed="rId3"/>
                <a:stretch>
                  <a:fillRect l="-1835" t="-110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838198" y="2690847"/>
                <a:ext cx="5738445" cy="419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000" dirty="0" smtClean="0"/>
                  <a:t>Run </a:t>
                </a:r>
                <a:r>
                  <a:rPr lang="en-US" sz="2000" dirty="0" smtClean="0">
                    <a:solidFill>
                      <a:srgbClr val="0000CC"/>
                    </a:solidFill>
                  </a:rPr>
                  <a:t>A</a:t>
                </a:r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 smtClean="0"/>
                  <a:t>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: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→{−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8" y="2690847"/>
                <a:ext cx="5738445" cy="419393"/>
              </a:xfrm>
              <a:prstGeom prst="rect">
                <a:avLst/>
              </a:prstGeom>
              <a:blipFill rotWithShape="1">
                <a:blip r:embed="rId4"/>
                <a:stretch>
                  <a:fillRect l="-1486" t="-18841" b="-289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9"/>
              <p:cNvSpPr txBox="1">
                <a:spLocks/>
              </p:cNvSpPr>
              <p:nvPr/>
            </p:nvSpPr>
            <p:spPr bwMode="auto">
              <a:xfrm>
                <a:off x="4648199" y="1000780"/>
                <a:ext cx="2483787" cy="370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16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1600" dirty="0" smtClean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solidFill>
                          <a:srgbClr val="0000CC"/>
                        </a:solidFill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solidFill>
                          <a:srgbClr val="0000CC"/>
                        </a:solidFill>
                        <a:latin typeface="Cambria Math"/>
                      </a:rPr>
                      <m:t>={−</m:t>
                    </m:r>
                    <m:r>
                      <a:rPr lang="en-US" sz="1600" b="0" i="1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1600" b="0" i="1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1600" b="0" i="1" smtClean="0">
                        <a:solidFill>
                          <a:srgbClr val="0000CC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199" y="1000780"/>
                <a:ext cx="2483787" cy="370820"/>
              </a:xfrm>
              <a:prstGeom prst="rect">
                <a:avLst/>
              </a:prstGeom>
              <a:blipFill rotWithShape="1">
                <a:blip r:embed="rId5"/>
                <a:stretch>
                  <a:fillRect t="-3279" b="-131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11"/>
          <p:cNvCxnSpPr>
            <a:cxnSpLocks noChangeShapeType="1"/>
          </p:cNvCxnSpPr>
          <p:nvPr/>
        </p:nvCxnSpPr>
        <p:spPr bwMode="auto">
          <a:xfrm>
            <a:off x="6411913" y="2461659"/>
            <a:ext cx="2579687" cy="138135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7332703" y="2575387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8000358" y="2135489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7555254" y="2097068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9" name="TextBox 14"/>
          <p:cNvSpPr txBox="1">
            <a:spLocks noChangeArrowheads="1"/>
          </p:cNvSpPr>
          <p:nvPr/>
        </p:nvSpPr>
        <p:spPr bwMode="auto">
          <a:xfrm>
            <a:off x="6878838" y="2816307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6909435" y="2220739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577090" y="1780842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7131986" y="1742420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6455570" y="2771842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7576156" y="3411681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8278703" y="3411681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6" name="TextBox 17"/>
          <p:cNvSpPr txBox="1">
            <a:spLocks noChangeArrowheads="1"/>
          </p:cNvSpPr>
          <p:nvPr/>
        </p:nvSpPr>
        <p:spPr bwMode="auto">
          <a:xfrm>
            <a:off x="8374957" y="2783730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7" name="TextBox 18"/>
          <p:cNvSpPr txBox="1">
            <a:spLocks noChangeArrowheads="1"/>
          </p:cNvSpPr>
          <p:nvPr/>
        </p:nvSpPr>
        <p:spPr bwMode="auto">
          <a:xfrm>
            <a:off x="8036456" y="307656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7576154" y="375823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7030A0"/>
                </a:solidFill>
              </a:rPr>
              <a:t>-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8278701" y="375823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8374954" y="3130282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8036454" y="3423115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80958" y="2373476"/>
                <a:ext cx="395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58" y="2373476"/>
                <a:ext cx="39568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9"/>
              <p:cNvSpPr txBox="1">
                <a:spLocks/>
              </p:cNvSpPr>
              <p:nvPr/>
            </p:nvSpPr>
            <p:spPr bwMode="auto">
              <a:xfrm>
                <a:off x="381000" y="3124200"/>
                <a:ext cx="56388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000" u="sng" dirty="0" smtClean="0"/>
                  <a:t>Output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final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0000CC"/>
                        </a:solidFill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24200"/>
                <a:ext cx="5638800" cy="590550"/>
              </a:xfrm>
              <a:prstGeom prst="rect">
                <a:avLst/>
              </a:prstGeom>
              <a:blipFill rotWithShape="1">
                <a:blip r:embed="rId7"/>
                <a:stretch>
                  <a:fillRect l="-1189" t="-83333" b="-937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9"/>
              <p:cNvSpPr txBox="1">
                <a:spLocks/>
              </p:cNvSpPr>
              <p:nvPr/>
            </p:nvSpPr>
            <p:spPr bwMode="auto">
              <a:xfrm>
                <a:off x="381001" y="914400"/>
                <a:ext cx="4323716" cy="566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000" u="sng" dirty="0" smtClean="0"/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 smtClean="0">
                    <a:solidFill>
                      <a:srgbClr val="0000CC"/>
                    </a:solidFill>
                  </a:rPr>
                  <a:t>S={(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)</a:t>
                </a:r>
                <a:r>
                  <a:rPr lang="en-US" sz="2000" dirty="0">
                    <a:solidFill>
                      <a:srgbClr val="0000CC"/>
                    </a:solidFill>
                  </a:rPr>
                  <a:t>, …,(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CC"/>
                    </a:solidFill>
                  </a:rPr>
                  <a:t>)};</a:t>
                </a:r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914400"/>
                <a:ext cx="4323716" cy="566410"/>
              </a:xfrm>
              <a:prstGeom prst="rect">
                <a:avLst/>
              </a:prstGeom>
              <a:blipFill rotWithShape="1">
                <a:blip r:embed="rId8"/>
                <a:stretch>
                  <a:fillRect l="-1551" t="-53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9"/>
          <p:cNvSpPr txBox="1">
            <a:spLocks/>
          </p:cNvSpPr>
          <p:nvPr/>
        </p:nvSpPr>
        <p:spPr bwMode="auto">
          <a:xfrm>
            <a:off x="457200" y="1371600"/>
            <a:ext cx="3250220" cy="5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000" dirty="0" smtClean="0"/>
              <a:t>weak learning </a:t>
            </a: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endParaRPr lang="en-US" sz="2000" dirty="0"/>
          </a:p>
        </p:txBody>
      </p:sp>
      <p:sp>
        <p:nvSpPr>
          <p:cNvPr id="49" name="Content Placeholder 9"/>
          <p:cNvSpPr txBox="1">
            <a:spLocks/>
          </p:cNvSpPr>
          <p:nvPr/>
        </p:nvSpPr>
        <p:spPr bwMode="auto">
          <a:xfrm>
            <a:off x="2971800" y="1447800"/>
            <a:ext cx="3352800" cy="4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1400" dirty="0" smtClean="0"/>
              <a:t>(e.g., Naïve Bayes, decision stumps)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9"/>
              <p:cNvSpPr txBox="1">
                <a:spLocks/>
              </p:cNvSpPr>
              <p:nvPr/>
            </p:nvSpPr>
            <p:spPr bwMode="auto">
              <a:xfrm>
                <a:off x="4572000" y="5715000"/>
                <a:ext cx="4114800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Clr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18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puts </a:t>
                </a:r>
                <a:r>
                  <a:rPr lang="en-US" sz="1800" dirty="0" smtClean="0">
                    <a:solidFill>
                      <a:srgbClr val="FF33CC"/>
                    </a:solidFill>
                  </a:rPr>
                  <a:t>half of weight</a:t>
                </a:r>
                <a:r>
                  <a:rPr lang="en-US" sz="1800" dirty="0" smtClean="0"/>
                  <a:t> on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incorrect &amp; half on examples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correct </a:t>
                </a:r>
                <a:endParaRPr lang="en-US" sz="1800" dirty="0"/>
              </a:p>
            </p:txBody>
          </p:sp>
        </mc:Choice>
        <mc:Fallback xmlns="">
          <p:sp>
            <p:nvSpPr>
              <p:cNvPr id="5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5715000"/>
                <a:ext cx="4114800" cy="1219200"/>
              </a:xfrm>
              <a:prstGeom prst="rect">
                <a:avLst/>
              </a:prstGeom>
              <a:blipFill rotWithShape="1">
                <a:blip r:embed="rId9"/>
                <a:stretch>
                  <a:fillRect l="-1185" t="-2000" r="-11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9"/>
              <p:cNvSpPr txBox="1">
                <a:spLocks/>
              </p:cNvSpPr>
              <p:nvPr/>
            </p:nvSpPr>
            <p:spPr bwMode="auto">
              <a:xfrm>
                <a:off x="457200" y="4591050"/>
                <a:ext cx="41910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 err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18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 if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err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 dirty="0" err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solidFill>
                      <a:srgbClr val="0000CC"/>
                    </a:solidFill>
                    <a:latin typeface="+mj-lt"/>
                  </a:rPr>
                  <a:t> </a:t>
                </a:r>
              </a:p>
              <a:p>
                <a:pPr marL="0" indent="0">
                  <a:buClrTx/>
                  <a:buNone/>
                  <a:defRPr/>
                </a:pPr>
                <a:endParaRPr lang="en-US" sz="1800" kern="0" dirty="0" smtClean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591050"/>
                <a:ext cx="4191000" cy="5905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9"/>
              <p:cNvSpPr txBox="1">
                <a:spLocks/>
              </p:cNvSpPr>
              <p:nvPr/>
            </p:nvSpPr>
            <p:spPr bwMode="auto">
              <a:xfrm>
                <a:off x="457200" y="5124450"/>
                <a:ext cx="38862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 err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18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e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8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sz="1800" dirty="0" smtClean="0">
                    <a:latin typeface="+mj-lt"/>
                  </a:rPr>
                  <a:t>if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8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err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 dirty="0" err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solidFill>
                      <a:srgbClr val="0000CC"/>
                    </a:solidFill>
                    <a:latin typeface="+mj-lt"/>
                  </a:rPr>
                  <a:t> </a:t>
                </a:r>
              </a:p>
              <a:p>
                <a:pPr marL="0" indent="0">
                  <a:buClrTx/>
                  <a:buNone/>
                  <a:defRPr/>
                </a:pPr>
                <a:endParaRPr lang="en-US" sz="1800" kern="0" dirty="0" smtClean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124450"/>
                <a:ext cx="3886200" cy="5905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9"/>
              <p:cNvSpPr txBox="1">
                <a:spLocks/>
              </p:cNvSpPr>
              <p:nvPr/>
            </p:nvSpPr>
            <p:spPr bwMode="auto">
              <a:xfrm>
                <a:off x="3581400" y="3733800"/>
                <a:ext cx="23622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1600" dirty="0" smtClean="0"/>
                  <a:t>[i.e.,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6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]</a:t>
                </a:r>
              </a:p>
            </p:txBody>
          </p:sp>
        </mc:Choice>
        <mc:Fallback xmlns="">
          <p:sp>
            <p:nvSpPr>
              <p:cNvPr id="5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733800"/>
                <a:ext cx="2362200" cy="609600"/>
              </a:xfrm>
              <a:prstGeom prst="rect">
                <a:avLst/>
              </a:prstGeom>
              <a:blipFill rotWithShape="1">
                <a:blip r:embed="rId12"/>
                <a:stretch>
                  <a:fillRect l="-15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9"/>
              <p:cNvSpPr txBox="1">
                <a:spLocks/>
              </p:cNvSpPr>
              <p:nvPr/>
            </p:nvSpPr>
            <p:spPr bwMode="auto">
              <a:xfrm>
                <a:off x="152400" y="4114800"/>
                <a:ext cx="4038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000" dirty="0" smtClean="0"/>
                  <a:t>set</a:t>
                </a:r>
                <a:endParaRPr lang="en-US" sz="2000" dirty="0"/>
              </a:p>
            </p:txBody>
          </p:sp>
        </mc:Choice>
        <mc:Fallback xmlns="">
          <p:sp>
            <p:nvSpPr>
              <p:cNvPr id="5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114800"/>
                <a:ext cx="4038600" cy="609600"/>
              </a:xfrm>
              <a:prstGeom prst="rect">
                <a:avLst/>
              </a:prstGeom>
              <a:blipFill rotWithShape="1">
                <a:blip r:embed="rId13"/>
                <a:stretch>
                  <a:fillRect l="-2112" t="-1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9"/>
              <p:cNvSpPr txBox="1">
                <a:spLocks/>
              </p:cNvSpPr>
              <p:nvPr/>
            </p:nvSpPr>
            <p:spPr bwMode="auto">
              <a:xfrm>
                <a:off x="609600" y="5638800"/>
                <a:ext cx="4038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800" dirty="0">
                  <a:solidFill>
                    <a:srgbClr val="0000CC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638800"/>
                <a:ext cx="4038600" cy="609600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 bwMode="auto">
          <a:xfrm>
            <a:off x="3609512" y="6257648"/>
            <a:ext cx="925128" cy="162017"/>
          </a:xfrm>
          <a:prstGeom prst="straightConnector1">
            <a:avLst/>
          </a:prstGeom>
          <a:noFill/>
          <a:ln w="15875" cap="flat" cmpd="sng" algn="ctr">
            <a:solidFill>
              <a:srgbClr val="FF33CC"/>
            </a:solidFill>
            <a:prstDash val="solid"/>
            <a:round/>
            <a:headEnd type="arrow" w="med" len="med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9"/>
              <p:cNvSpPr txBox="1">
                <a:spLocks/>
              </p:cNvSpPr>
              <p:nvPr/>
            </p:nvSpPr>
            <p:spPr bwMode="auto">
              <a:xfrm>
                <a:off x="152400" y="3703468"/>
                <a:ext cx="4038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uniform on </a:t>
                </a:r>
                <a:r>
                  <a:rPr lang="en-US" sz="2000" dirty="0">
                    <a:solidFill>
                      <a:srgbClr val="0000CC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CC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CC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5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703468"/>
                <a:ext cx="4038600" cy="609600"/>
              </a:xfrm>
              <a:prstGeom prst="rect">
                <a:avLst/>
              </a:prstGeom>
              <a:blipFill rotWithShape="1">
                <a:blip r:embed="rId15"/>
                <a:stretch>
                  <a:fillRect l="-2112" t="-1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9"/>
              <p:cNvSpPr txBox="1">
                <a:spLocks/>
              </p:cNvSpPr>
              <p:nvPr/>
            </p:nvSpPr>
            <p:spPr bwMode="auto">
              <a:xfrm>
                <a:off x="4343400" y="4667250"/>
                <a:ext cx="38862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1800" b="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 err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 dirty="0" err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1800" b="0" i="0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dirty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err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dirty="0" err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dirty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 dirty="0" err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err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 dirty="0" err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 err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 err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 dirty="0" err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800" b="0" i="0" dirty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en-US" sz="1800" kern="0" dirty="0" smtClean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4667250"/>
                <a:ext cx="3886200" cy="590550"/>
              </a:xfrm>
              <a:prstGeom prst="rect">
                <a:avLst/>
              </a:prstGeom>
              <a:blipFill rotWithShape="1">
                <a:blip r:embed="rId16"/>
                <a:stretch>
                  <a:fillRect b="-61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1445950" y="5713291"/>
            <a:ext cx="2209800" cy="611309"/>
          </a:xfrm>
          <a:prstGeom prst="ellipse">
            <a:avLst/>
          </a:prstGeom>
          <a:noFill/>
          <a:ln w="25400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rgbClr val="FF33CC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Right Brace 60"/>
          <p:cNvSpPr/>
          <p:nvPr/>
        </p:nvSpPr>
        <p:spPr bwMode="auto">
          <a:xfrm>
            <a:off x="4495800" y="4562475"/>
            <a:ext cx="152400" cy="1000125"/>
          </a:xfrm>
          <a:prstGeom prst="rightBrace">
            <a:avLst/>
          </a:prstGeom>
          <a:noFill/>
          <a:ln w="222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H="1">
            <a:off x="1676400" y="3423115"/>
            <a:ext cx="2133600" cy="2405622"/>
          </a:xfrm>
          <a:prstGeom prst="straightConnector1">
            <a:avLst/>
          </a:prstGeom>
          <a:noFill/>
          <a:ln w="15875" cap="flat" cmpd="sng" algn="ctr">
            <a:solidFill>
              <a:srgbClr val="FF33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8894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33" grpId="0"/>
      <p:bldP spid="36" grpId="0"/>
      <p:bldP spid="37" grpId="0"/>
      <p:bldP spid="41" grpId="0"/>
      <p:bldP spid="47" grpId="0"/>
      <p:bldP spid="50" grpId="0"/>
      <p:bldP spid="51" grpId="0"/>
      <p:bldP spid="52" grpId="0"/>
      <p:bldP spid="54" grpId="0"/>
      <p:bldP spid="55" grpId="0"/>
      <p:bldP spid="56" grpId="0"/>
      <p:bldP spid="58" grpId="0"/>
      <p:bldP spid="59" grpId="0"/>
      <p:bldP spid="60" grpId="0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Perceptron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9"/>
              <p:cNvSpPr txBox="1">
                <a:spLocks/>
              </p:cNvSpPr>
              <p:nvPr/>
            </p:nvSpPr>
            <p:spPr bwMode="auto">
              <a:xfrm>
                <a:off x="152400" y="1219200"/>
                <a:ext cx="8153400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200" dirty="0" smtClean="0"/>
                  <a:t>Simple online algorithm for learning linear separators with a nice guarantee that depends only on the geometric (aka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) margin.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219200"/>
                <a:ext cx="8153400" cy="1371600"/>
              </a:xfrm>
              <a:prstGeom prst="rect">
                <a:avLst/>
              </a:prstGeom>
              <a:blipFill rotWithShape="1">
                <a:blip r:embed="rId2"/>
                <a:stretch>
                  <a:fillRect l="-1271" t="-7556" r="-14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9"/>
          <p:cNvSpPr txBox="1">
            <a:spLocks/>
          </p:cNvSpPr>
          <p:nvPr/>
        </p:nvSpPr>
        <p:spPr bwMode="auto">
          <a:xfrm>
            <a:off x="152400" y="3810000"/>
            <a:ext cx="815788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200" dirty="0" smtClean="0"/>
              <a:t>Simple, but very </a:t>
            </a:r>
            <a:r>
              <a:rPr lang="en-US" sz="2200" dirty="0" smtClean="0"/>
              <a:t>useful in applications like Branch prediction; it also has interesting extensions to structured </a:t>
            </a:r>
            <a:r>
              <a:rPr lang="en-US" sz="2200" dirty="0" smtClean="0"/>
              <a:t>prediction.</a:t>
            </a:r>
            <a:endParaRPr lang="en-US" sz="2200" dirty="0">
              <a:solidFill>
                <a:srgbClr val="FF33CC"/>
              </a:solidFill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 bwMode="auto">
          <a:xfrm>
            <a:off x="152400" y="27432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200" dirty="0" smtClean="0"/>
              <a:t>It can be </a:t>
            </a:r>
            <a:r>
              <a:rPr lang="en-US" sz="2200" dirty="0" err="1" smtClean="0"/>
              <a:t>kernelized</a:t>
            </a:r>
            <a:r>
              <a:rPr lang="en-US" sz="2200" dirty="0" smtClean="0"/>
              <a:t> to handle non-linear decision boundaries --- see next class!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81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Nice Features of </a:t>
            </a:r>
            <a:r>
              <a:rPr lang="en-US" sz="3600" dirty="0" err="1" smtClean="0">
                <a:latin typeface="Comic Sans MS" panose="030F0702030302020204" pitchFamily="66" charset="0"/>
              </a:rPr>
              <a:t>Adaboost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30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Very general</a:t>
            </a:r>
            <a:r>
              <a:rPr lang="en-US" sz="2200" dirty="0" smtClean="0"/>
              <a:t>: a meta-procedure, it can use </a:t>
            </a:r>
            <a:r>
              <a:rPr lang="en-US" sz="2200" dirty="0" smtClean="0">
                <a:solidFill>
                  <a:srgbClr val="FF0000"/>
                </a:solidFill>
              </a:rPr>
              <a:t>any </a:t>
            </a:r>
            <a:r>
              <a:rPr lang="en-US" sz="2200" dirty="0" smtClean="0"/>
              <a:t>weak learning algorithm!!! 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1" y="24384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Very </a:t>
            </a:r>
            <a:r>
              <a:rPr lang="en-US" sz="2200" dirty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rgbClr val="FF0000"/>
                </a:solidFill>
              </a:rPr>
              <a:t>ast</a:t>
            </a:r>
            <a:r>
              <a:rPr lang="en-US" sz="2200" dirty="0" smtClean="0"/>
              <a:t> (single pass through data each round) &amp; </a:t>
            </a:r>
            <a:r>
              <a:rPr lang="en-US" sz="2200" dirty="0" smtClean="0">
                <a:solidFill>
                  <a:srgbClr val="FF0000"/>
                </a:solidFill>
              </a:rPr>
              <a:t>simple </a:t>
            </a:r>
            <a:r>
              <a:rPr lang="en-US" sz="2200" dirty="0">
                <a:solidFill>
                  <a:srgbClr val="FF0000"/>
                </a:solidFill>
              </a:rPr>
              <a:t>to code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no parameters to tune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3429000"/>
            <a:ext cx="548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mic Sans MS" panose="030F0702030302020204" pitchFamily="66" charset="0"/>
              </a:rPr>
              <a:t>Grounded in rich theory.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1" y="1855113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(e.g., Naïve Bayes, decision stumps)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61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Analyzing Training Error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1143000"/>
            <a:ext cx="8077200" cy="2182173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Content Placeholder 9"/>
          <p:cNvSpPr txBox="1">
            <a:spLocks/>
          </p:cNvSpPr>
          <p:nvPr/>
        </p:nvSpPr>
        <p:spPr bwMode="auto">
          <a:xfrm>
            <a:off x="381000" y="1191573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b="1" dirty="0" smtClean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9"/>
              <p:cNvSpPr txBox="1">
                <a:spLocks/>
              </p:cNvSpPr>
              <p:nvPr/>
            </p:nvSpPr>
            <p:spPr bwMode="auto">
              <a:xfrm>
                <a:off x="1805357" y="1191573"/>
                <a:ext cx="4495406" cy="419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2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000" dirty="0" smtClean="0"/>
                  <a:t>(error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000" dirty="0" smtClean="0"/>
                  <a:t>over</a:t>
                </a:r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19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357" y="1191573"/>
                <a:ext cx="4495406" cy="419393"/>
              </a:xfrm>
              <a:prstGeom prst="rect">
                <a:avLst/>
              </a:prstGeom>
              <a:blipFill rotWithShape="1">
                <a:blip r:embed="rId3"/>
                <a:stretch>
                  <a:fillRect t="-1449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9"/>
              <p:cNvSpPr txBox="1">
                <a:spLocks/>
              </p:cNvSpPr>
              <p:nvPr/>
            </p:nvSpPr>
            <p:spPr bwMode="auto">
              <a:xfrm>
                <a:off x="1265314" y="1572573"/>
                <a:ext cx="4983086" cy="1181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𝑒𝑟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𝑓𝑖𝑛𝑎𝑙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314" y="1572573"/>
                <a:ext cx="4983086" cy="11813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9"/>
          <p:cNvSpPr txBox="1">
            <a:spLocks/>
          </p:cNvSpPr>
          <p:nvPr/>
        </p:nvSpPr>
        <p:spPr bwMode="auto">
          <a:xfrm>
            <a:off x="381000" y="2715573"/>
            <a:ext cx="11379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dirty="0" smtClean="0"/>
              <a:t>So, if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9"/>
              <p:cNvSpPr txBox="1">
                <a:spLocks/>
              </p:cNvSpPr>
              <p:nvPr/>
            </p:nvSpPr>
            <p:spPr bwMode="auto">
              <a:xfrm>
                <a:off x="1219200" y="2677180"/>
                <a:ext cx="6705600" cy="647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, </a:t>
                </a:r>
                <a:r>
                  <a:rPr lang="en-US" sz="2200" dirty="0" smtClean="0"/>
                  <a:t>then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𝑓𝑖𝑛𝑎𝑙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FF0000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endParaRPr lang="en-US" sz="22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677180"/>
                <a:ext cx="6705600" cy="647993"/>
              </a:xfrm>
              <a:prstGeom prst="rect">
                <a:avLst/>
              </a:prstGeom>
              <a:blipFill rotWithShape="1">
                <a:blip r:embed="rId5"/>
                <a:stretch>
                  <a:fillRect t="-28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9"/>
          <p:cNvSpPr txBox="1">
            <a:spLocks/>
          </p:cNvSpPr>
          <p:nvPr/>
        </p:nvSpPr>
        <p:spPr bwMode="auto">
          <a:xfrm>
            <a:off x="434143" y="4700122"/>
            <a:ext cx="3375857" cy="64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u="sng" dirty="0" err="1" smtClean="0">
                <a:solidFill>
                  <a:srgbClr val="0000CC"/>
                </a:solidFill>
              </a:rPr>
              <a:t>Adaboost</a:t>
            </a:r>
            <a:r>
              <a:rPr lang="en-US" sz="2400" u="sng" dirty="0" smtClean="0">
                <a:solidFill>
                  <a:srgbClr val="0000CC"/>
                </a:solidFill>
              </a:rPr>
              <a:t> is adaptive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9"/>
              <p:cNvSpPr txBox="1">
                <a:spLocks/>
              </p:cNvSpPr>
              <p:nvPr/>
            </p:nvSpPr>
            <p:spPr bwMode="auto">
              <a:xfrm>
                <a:off x="715886" y="5257800"/>
                <a:ext cx="6500057" cy="647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Does not need to know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en-US" sz="2200" dirty="0" smtClean="0"/>
                  <a:t> or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T</a:t>
                </a:r>
                <a:r>
                  <a:rPr lang="en-US" sz="2200" dirty="0" smtClean="0"/>
                  <a:t> a priori</a:t>
                </a:r>
              </a:p>
            </p:txBody>
          </p:sp>
        </mc:Choice>
        <mc:Fallback xmlns="">
          <p:sp>
            <p:nvSpPr>
              <p:cNvPr id="2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886" y="5257800"/>
                <a:ext cx="6500057" cy="647993"/>
              </a:xfrm>
              <a:prstGeom prst="rect">
                <a:avLst/>
              </a:prstGeom>
              <a:blipFill rotWithShape="1">
                <a:blip r:embed="rId6"/>
                <a:stretch>
                  <a:fillRect l="-1593" t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9"/>
          <p:cNvSpPr txBox="1">
            <a:spLocks/>
          </p:cNvSpPr>
          <p:nvPr/>
        </p:nvSpPr>
        <p:spPr bwMode="auto">
          <a:xfrm>
            <a:off x="738943" y="5665858"/>
            <a:ext cx="6500057" cy="64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Can exploit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9"/>
              <p:cNvSpPr txBox="1">
                <a:spLocks/>
              </p:cNvSpPr>
              <p:nvPr/>
            </p:nvSpPr>
            <p:spPr bwMode="auto">
              <a:xfrm>
                <a:off x="2110543" y="5614522"/>
                <a:ext cx="2362200" cy="862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≫ </m:t>
                      </m:r>
                      <m:r>
                        <a:rPr lang="en-US" sz="2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sz="22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543" y="5614522"/>
                <a:ext cx="2362200" cy="8624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78397" y="3429000"/>
            <a:ext cx="5489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The training error drops exponentially in T!!!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7052" y="3886200"/>
                <a:ext cx="7086748" cy="580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To get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𝑓𝑖𝑛𝑎𝑙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 smtClean="0"/>
                  <a:t>need only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rounds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2" y="3886200"/>
                <a:ext cx="7086748" cy="580031"/>
              </a:xfrm>
              <a:prstGeom prst="rect">
                <a:avLst/>
              </a:prstGeom>
              <a:blipFill rotWithShape="1">
                <a:blip r:embed="rId8"/>
                <a:stretch>
                  <a:fillRect l="-430" r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0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4876800"/>
            <a:ext cx="7620000" cy="1055015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76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</a:rPr>
              <a:t>Generalization Guarantees</a:t>
            </a:r>
            <a:endParaRPr lang="en-US" sz="36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4038600"/>
                <a:ext cx="6934200" cy="43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>
                    <a:solidFill>
                      <a:srgbClr val="0000CC"/>
                    </a:solidFill>
                  </a:rPr>
                  <a:t>G</a:t>
                </a:r>
                <a:r>
                  <a:rPr lang="en-US" sz="2200" dirty="0" smtClean="0"/>
                  <a:t>={all </a:t>
                </a:r>
                <a:r>
                  <a:rPr lang="en-US" sz="2200" dirty="0" err="1" smtClean="0"/>
                  <a:t>fns</a:t>
                </a:r>
                <a:r>
                  <a:rPr lang="en-US" sz="2200" dirty="0" smtClean="0"/>
                  <a:t>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sign</m:t>
                    </m:r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)) </m:t>
                        </m:r>
                      </m:e>
                    </m:nary>
                  </m:oMath>
                </a14:m>
                <a:r>
                  <a:rPr lang="en-US" sz="2200" dirty="0" smtClean="0"/>
                  <a:t>}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6934200" cy="436786"/>
              </a:xfrm>
              <a:prstGeom prst="rect">
                <a:avLst/>
              </a:prstGeom>
              <a:blipFill rotWithShape="1">
                <a:blip r:embed="rId2"/>
                <a:stretch>
                  <a:fillRect l="-1143" t="-123944" b="-19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3505200"/>
                <a:ext cx="7467602" cy="45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sz="2200" dirty="0" smtClean="0"/>
                  <a:t> is a weighted vote, so the hypothesis class is: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05200"/>
                <a:ext cx="7467602" cy="457946"/>
              </a:xfrm>
              <a:prstGeom prst="rect">
                <a:avLst/>
              </a:prstGeom>
              <a:blipFill rotWithShape="1"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8600" y="4878871"/>
            <a:ext cx="502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 smtClean="0"/>
              <a:t>Theorem </a:t>
            </a:r>
            <a:r>
              <a:rPr lang="en-US" sz="1600" dirty="0" smtClean="0"/>
              <a:t>[Freund&amp;Schapire’97]</a:t>
            </a:r>
            <a:r>
              <a:rPr lang="en-US" sz="2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5123313"/>
                <a:ext cx="5943600" cy="85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𝑔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𝐺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𝑒𝑟𝑟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≤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𝑇𝑑</m:t>
                                </m:r>
                              </m:num>
                              <m:den>
                                <m: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rgbClr val="0000CC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23313"/>
                <a:ext cx="5943600" cy="853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181600" y="5348645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CC"/>
                </a:solidFill>
              </a:rPr>
              <a:t>T= # of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6069324"/>
                <a:ext cx="8382000" cy="40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 smtClean="0"/>
                  <a:t>Key reason</a:t>
                </a:r>
                <a:r>
                  <a:rPr lang="en-US" sz="2000" b="0" dirty="0" smtClean="0"/>
                  <a:t>:</a:t>
                </a:r>
                <a:r>
                  <a:rPr lang="en-US" sz="2000" b="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C00CC"/>
                        </a:solidFill>
                        <a:latin typeface="Cambria Math"/>
                      </a:rPr>
                      <m:t>VCd</m:t>
                    </m:r>
                    <m:r>
                      <a:rPr lang="en-US" sz="2000" b="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𝑖𝑚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CC00CC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𝑑𝑇</m:t>
                        </m:r>
                      </m:e>
                    </m:d>
                  </m:oMath>
                </a14:m>
                <a:r>
                  <a:rPr lang="en-US" sz="2000" dirty="0" smtClean="0"/>
                  <a:t> plus typical VC bounds.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69324"/>
                <a:ext cx="8382000" cy="407676"/>
              </a:xfrm>
              <a:prstGeom prst="rect">
                <a:avLst/>
              </a:prstGeom>
              <a:blipFill rotWithShape="1">
                <a:blip r:embed="rId5"/>
                <a:stretch>
                  <a:fillRect l="-800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9"/>
          <p:cNvSpPr txBox="1">
            <a:spLocks/>
          </p:cNvSpPr>
          <p:nvPr/>
        </p:nvSpPr>
        <p:spPr bwMode="auto">
          <a:xfrm>
            <a:off x="152400" y="3048000"/>
            <a:ext cx="8686800" cy="60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H</a:t>
            </a:r>
            <a:r>
              <a:rPr lang="en-US" sz="2000" dirty="0" smtClean="0"/>
              <a:t> space </a:t>
            </a:r>
            <a:r>
              <a:rPr lang="en-US" sz="2000" dirty="0"/>
              <a:t>of weak </a:t>
            </a:r>
            <a:r>
              <a:rPr lang="en-US" sz="2000" dirty="0" smtClean="0"/>
              <a:t>hypotheses; </a:t>
            </a:r>
            <a:r>
              <a:rPr lang="en-US" sz="2000" dirty="0">
                <a:solidFill>
                  <a:srgbClr val="0000CC"/>
                </a:solidFill>
              </a:rPr>
              <a:t>d=</a:t>
            </a:r>
            <a:r>
              <a:rPr lang="en-US" sz="2000" dirty="0" err="1">
                <a:solidFill>
                  <a:srgbClr val="0000CC"/>
                </a:solidFill>
              </a:rPr>
              <a:t>VCdim</a:t>
            </a:r>
            <a:r>
              <a:rPr lang="en-US" sz="2000" dirty="0">
                <a:solidFill>
                  <a:srgbClr val="0000CC"/>
                </a:solidFill>
              </a:rPr>
              <a:t>(H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1024688"/>
            <a:ext cx="8458200" cy="727912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Content Placeholder 9"/>
          <p:cNvSpPr txBox="1">
            <a:spLocks/>
          </p:cNvSpPr>
          <p:nvPr/>
        </p:nvSpPr>
        <p:spPr bwMode="auto">
          <a:xfrm>
            <a:off x="304800" y="1073260"/>
            <a:ext cx="5266426" cy="4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b="1" dirty="0" smtClean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9"/>
              <p:cNvSpPr txBox="1">
                <a:spLocks/>
              </p:cNvSpPr>
              <p:nvPr/>
            </p:nvSpPr>
            <p:spPr bwMode="auto">
              <a:xfrm>
                <a:off x="5691556" y="1073260"/>
                <a:ext cx="2842844" cy="620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200" dirty="0"/>
                  <a:t>w</a:t>
                </a:r>
                <a:r>
                  <a:rPr lang="en-US" sz="2200" b="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2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9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556" y="1073260"/>
                <a:ext cx="2842844" cy="620184"/>
              </a:xfrm>
              <a:prstGeom prst="rect">
                <a:avLst/>
              </a:prstGeom>
              <a:blipFill rotWithShape="1">
                <a:blip r:embed="rId6"/>
                <a:stretch>
                  <a:fillRect l="-2790" t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9"/>
              <p:cNvSpPr txBox="1">
                <a:spLocks/>
              </p:cNvSpPr>
              <p:nvPr/>
            </p:nvSpPr>
            <p:spPr bwMode="auto">
              <a:xfrm>
                <a:off x="1447800" y="876093"/>
                <a:ext cx="4654014" cy="72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𝑒𝑟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𝑓𝑖𝑛𝑎𝑙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876093"/>
                <a:ext cx="4654014" cy="724107"/>
              </a:xfrm>
              <a:prstGeom prst="rect">
                <a:avLst/>
              </a:prstGeom>
              <a:blipFill rotWithShape="1">
                <a:blip r:embed="rId7"/>
                <a:stretch>
                  <a:fillRect b="-176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9"/>
          <p:cNvSpPr txBox="1">
            <a:spLocks/>
          </p:cNvSpPr>
          <p:nvPr/>
        </p:nvSpPr>
        <p:spPr bwMode="auto">
          <a:xfrm>
            <a:off x="228600" y="1982147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400" dirty="0" smtClean="0"/>
              <a:t>How about generalization guarantees?</a:t>
            </a: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ClrTx/>
              <a:buNone/>
              <a:defRPr/>
            </a:pPr>
            <a:r>
              <a:rPr lang="en-US" sz="2000" dirty="0" smtClean="0"/>
              <a:t> </a:t>
            </a:r>
          </a:p>
        </p:txBody>
      </p:sp>
      <p:pic>
        <p:nvPicPr>
          <p:cNvPr id="22" name="Picture 12" descr="MCj0434411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4" y="1828800"/>
            <a:ext cx="77940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8600" y="2514600"/>
            <a:ext cx="502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u="sng" dirty="0" smtClean="0"/>
              <a:t>Original analysis </a:t>
            </a:r>
            <a:r>
              <a:rPr lang="en-US" sz="1600" u="sng" dirty="0" smtClean="0"/>
              <a:t>[Freund&amp;Schapire’97]</a:t>
            </a:r>
            <a:r>
              <a:rPr lang="en-US" sz="2200" u="sng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2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1" grpId="0"/>
      <p:bldP spid="12" grpId="0"/>
      <p:bldP spid="13" grpId="0"/>
      <p:bldP spid="14" grpId="0"/>
      <p:bldP spid="9" grpId="0"/>
      <p:bldP spid="16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1420173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442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Generalization Guarantees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115373"/>
            <a:ext cx="502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 smtClean="0"/>
              <a:t>Theorem </a:t>
            </a:r>
            <a:r>
              <a:rPr lang="en-US" sz="1600" dirty="0" smtClean="0"/>
              <a:t>[Freund&amp;Schapire’97]</a:t>
            </a:r>
            <a:r>
              <a:rPr lang="en-US" sz="2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1572573"/>
                <a:ext cx="5943600" cy="85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𝑔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𝐺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𝑒𝑟𝑟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≤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𝑇𝑑</m:t>
                                </m:r>
                              </m:num>
                              <m:den>
                                <m: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rgbClr val="0000CC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2573"/>
                <a:ext cx="5943600" cy="8530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2200" y="1751286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/>
              <a:t>w</a:t>
            </a:r>
            <a:r>
              <a:rPr lang="en-US" sz="2200" dirty="0" smtClean="0"/>
              <a:t>here </a:t>
            </a:r>
            <a:r>
              <a:rPr lang="en-US" sz="2200" dirty="0" smtClean="0">
                <a:solidFill>
                  <a:srgbClr val="0000CC"/>
                </a:solidFill>
              </a:rPr>
              <a:t>d=</a:t>
            </a:r>
            <a:r>
              <a:rPr lang="en-US" sz="2200" dirty="0" err="1" smtClean="0">
                <a:solidFill>
                  <a:srgbClr val="0000CC"/>
                </a:solidFill>
              </a:rPr>
              <a:t>VCdim</a:t>
            </a:r>
            <a:r>
              <a:rPr lang="en-US" sz="2200" dirty="0" smtClean="0">
                <a:solidFill>
                  <a:srgbClr val="0000CC"/>
                </a:solidFill>
              </a:rPr>
              <a:t>(H)</a:t>
            </a:r>
          </a:p>
        </p:txBody>
      </p:sp>
      <p:cxnSp>
        <p:nvCxnSpPr>
          <p:cNvPr id="16" name="Straight Arrow Connector 6"/>
          <p:cNvCxnSpPr>
            <a:cxnSpLocks noChangeShapeType="1"/>
          </p:cNvCxnSpPr>
          <p:nvPr/>
        </p:nvCxnSpPr>
        <p:spPr bwMode="auto">
          <a:xfrm flipV="1">
            <a:off x="1835150" y="6154738"/>
            <a:ext cx="4321175" cy="73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8"/>
          <p:cNvCxnSpPr>
            <a:cxnSpLocks noChangeShapeType="1"/>
          </p:cNvCxnSpPr>
          <p:nvPr/>
        </p:nvCxnSpPr>
        <p:spPr bwMode="auto">
          <a:xfrm flipV="1">
            <a:off x="1835150" y="3059113"/>
            <a:ext cx="0" cy="316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971550" y="3346450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error</a:t>
            </a: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6300788" y="5938838"/>
            <a:ext cx="1565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complexity</a:t>
            </a: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839913" y="3663950"/>
            <a:ext cx="3827462" cy="2493963"/>
          </a:xfrm>
          <a:custGeom>
            <a:avLst/>
            <a:gdLst>
              <a:gd name="T0" fmla="*/ 0 w 3826933"/>
              <a:gd name="T1" fmla="*/ 0 h 2494845"/>
              <a:gd name="T2" fmla="*/ 316309 w 3826933"/>
              <a:gd name="T3" fmla="*/ 777559 h 2494845"/>
              <a:gd name="T4" fmla="*/ 881143 w 3826933"/>
              <a:gd name="T5" fmla="*/ 1341009 h 2494845"/>
              <a:gd name="T6" fmla="*/ 2180264 w 3826933"/>
              <a:gd name="T7" fmla="*/ 2174910 h 2494845"/>
              <a:gd name="T8" fmla="*/ 3829582 w 3826933"/>
              <a:gd name="T9" fmla="*/ 2490440 h 24948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6933"/>
              <a:gd name="T16" fmla="*/ 0 h 2494845"/>
              <a:gd name="T17" fmla="*/ 3826933 w 3826933"/>
              <a:gd name="T18" fmla="*/ 2494845 h 24948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6933" h="2494845">
                <a:moveTo>
                  <a:pt x="0" y="0"/>
                </a:moveTo>
                <a:cubicBezTo>
                  <a:pt x="84667" y="277519"/>
                  <a:pt x="169334" y="555038"/>
                  <a:pt x="316089" y="778934"/>
                </a:cubicBezTo>
                <a:cubicBezTo>
                  <a:pt x="462845" y="1002830"/>
                  <a:pt x="570089" y="1110074"/>
                  <a:pt x="880533" y="1343378"/>
                </a:cubicBezTo>
                <a:cubicBezTo>
                  <a:pt x="1190977" y="1576682"/>
                  <a:pt x="1687688" y="1986845"/>
                  <a:pt x="2178755" y="2178756"/>
                </a:cubicBezTo>
                <a:cubicBezTo>
                  <a:pt x="2669822" y="2370667"/>
                  <a:pt x="3248377" y="2432756"/>
                  <a:pt x="3826933" y="2494845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35150" y="3490913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train error</a:t>
            </a: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839913" y="3641725"/>
            <a:ext cx="4978400" cy="1474788"/>
          </a:xfrm>
          <a:custGeom>
            <a:avLst/>
            <a:gdLst>
              <a:gd name="T0" fmla="*/ 0 w 4978400"/>
              <a:gd name="T1" fmla="*/ 45111 h 1475082"/>
              <a:gd name="T2" fmla="*/ 699911 w 4978400"/>
              <a:gd name="T3" fmla="*/ 857101 h 1475082"/>
              <a:gd name="T4" fmla="*/ 2054578 w 4978400"/>
              <a:gd name="T5" fmla="*/ 1454817 h 1475082"/>
              <a:gd name="T6" fmla="*/ 3454400 w 4978400"/>
              <a:gd name="T7" fmla="*/ 969877 h 1475082"/>
              <a:gd name="T8" fmla="*/ 4978400 w 4978400"/>
              <a:gd name="T9" fmla="*/ 0 h 14750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78400"/>
              <a:gd name="T16" fmla="*/ 0 h 1475082"/>
              <a:gd name="T17" fmla="*/ 4978400 w 4978400"/>
              <a:gd name="T18" fmla="*/ 1475082 h 14750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78400" h="1475082">
                <a:moveTo>
                  <a:pt x="0" y="45156"/>
                </a:moveTo>
                <a:cubicBezTo>
                  <a:pt x="178740" y="333963"/>
                  <a:pt x="357481" y="622771"/>
                  <a:pt x="699911" y="857956"/>
                </a:cubicBezTo>
                <a:cubicBezTo>
                  <a:pt x="1042341" y="1093141"/>
                  <a:pt x="1595497" y="1437452"/>
                  <a:pt x="2054578" y="1456267"/>
                </a:cubicBezTo>
                <a:cubicBezTo>
                  <a:pt x="2513659" y="1475082"/>
                  <a:pt x="2967096" y="1213556"/>
                  <a:pt x="3454400" y="970845"/>
                </a:cubicBezTo>
                <a:cubicBezTo>
                  <a:pt x="3941704" y="728134"/>
                  <a:pt x="4978400" y="0"/>
                  <a:pt x="4978400" y="0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435600" y="3059113"/>
            <a:ext cx="1924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generalization</a:t>
            </a:r>
          </a:p>
          <a:p>
            <a:r>
              <a:rPr lang="en-US">
                <a:solidFill>
                  <a:srgbClr val="0000FF"/>
                </a:solidFill>
              </a:rPr>
              <a:t>error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63054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CC"/>
                </a:solidFill>
              </a:rPr>
              <a:t>T= # of rounds</a:t>
            </a:r>
          </a:p>
        </p:txBody>
      </p:sp>
    </p:spTree>
    <p:extLst>
      <p:ext uri="{BB962C8B-B14F-4D97-AF65-F5344CB8AC3E}">
        <p14:creationId xmlns:p14="http://schemas.microsoft.com/office/powerpoint/2010/main" val="23778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3" t="24193" r="50000" b="33170"/>
          <a:stretch>
            <a:fillRect/>
          </a:stretch>
        </p:blipFill>
        <p:spPr bwMode="auto">
          <a:xfrm>
            <a:off x="2197369" y="2819400"/>
            <a:ext cx="4736831" cy="379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04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Generalization Guarantees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Experiments </a:t>
            </a:r>
            <a:r>
              <a:rPr lang="en-US" sz="2200" dirty="0" smtClean="0"/>
              <a:t>showed </a:t>
            </a:r>
            <a:r>
              <a:rPr lang="en-US" sz="2200" dirty="0"/>
              <a:t>that </a:t>
            </a:r>
            <a:r>
              <a:rPr lang="en-US" sz="2200" dirty="0" smtClean="0"/>
              <a:t>the test </a:t>
            </a:r>
            <a:r>
              <a:rPr lang="en-US" sz="2200" dirty="0"/>
              <a:t>error of the generated classifier </a:t>
            </a:r>
            <a:r>
              <a:rPr lang="en-US" sz="2200" dirty="0" smtClean="0"/>
              <a:t>usually </a:t>
            </a:r>
            <a:r>
              <a:rPr lang="en-US" sz="2200" dirty="0" smtClean="0">
                <a:solidFill>
                  <a:srgbClr val="FF33CC"/>
                </a:solidFill>
              </a:rPr>
              <a:t>does </a:t>
            </a:r>
            <a:r>
              <a:rPr lang="en-US" sz="2200" dirty="0">
                <a:solidFill>
                  <a:srgbClr val="FF33CC"/>
                </a:solidFill>
              </a:rPr>
              <a:t>not </a:t>
            </a:r>
            <a:r>
              <a:rPr lang="en-US" sz="2200" dirty="0" smtClean="0">
                <a:solidFill>
                  <a:srgbClr val="FF33CC"/>
                </a:solidFill>
              </a:rPr>
              <a:t>increase</a:t>
            </a:r>
            <a:r>
              <a:rPr lang="en-US" sz="2200" dirty="0" smtClean="0"/>
              <a:t> as </a:t>
            </a:r>
            <a:r>
              <a:rPr lang="en-US" sz="2200" dirty="0"/>
              <a:t>its size becomes very </a:t>
            </a:r>
            <a:r>
              <a:rPr lang="en-US" sz="2200" dirty="0" smtClean="0"/>
              <a:t>large.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514600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Experiments </a:t>
            </a:r>
            <a:r>
              <a:rPr lang="en-US" sz="2200" dirty="0" smtClean="0"/>
              <a:t>showed that continuing </a:t>
            </a:r>
            <a:r>
              <a:rPr lang="en-US" sz="2200" dirty="0"/>
              <a:t>to add new weak learners </a:t>
            </a:r>
            <a:r>
              <a:rPr lang="en-US" sz="2200" dirty="0" smtClean="0"/>
              <a:t>after </a:t>
            </a:r>
            <a:r>
              <a:rPr lang="en-US" sz="2200" dirty="0" smtClean="0">
                <a:solidFill>
                  <a:srgbClr val="FF33CC"/>
                </a:solidFill>
              </a:rPr>
              <a:t>correct </a:t>
            </a:r>
            <a:r>
              <a:rPr lang="en-US" sz="2200" dirty="0" smtClean="0"/>
              <a:t>classification </a:t>
            </a:r>
            <a:r>
              <a:rPr lang="en-US" sz="2200" dirty="0"/>
              <a:t>of the training set had </a:t>
            </a:r>
            <a:r>
              <a:rPr lang="en-US" sz="2200" dirty="0" smtClean="0"/>
              <a:t>been achieved </a:t>
            </a:r>
            <a:r>
              <a:rPr lang="en-US" sz="2200" dirty="0"/>
              <a:t>could </a:t>
            </a:r>
            <a:r>
              <a:rPr lang="en-US" sz="2200" dirty="0" smtClean="0"/>
              <a:t>further </a:t>
            </a:r>
            <a:r>
              <a:rPr lang="en-US" sz="2200" dirty="0" smtClean="0">
                <a:solidFill>
                  <a:srgbClr val="FF33CC"/>
                </a:solidFill>
              </a:rPr>
              <a:t>improve</a:t>
            </a:r>
            <a:r>
              <a:rPr lang="en-US" sz="2200" dirty="0">
                <a:solidFill>
                  <a:srgbClr val="FF33CC"/>
                </a:solidFill>
              </a:rPr>
              <a:t> </a:t>
            </a:r>
            <a:r>
              <a:rPr lang="en-US" sz="2200" dirty="0" smtClean="0"/>
              <a:t>test </a:t>
            </a:r>
            <a:r>
              <a:rPr lang="en-US" sz="2200" dirty="0"/>
              <a:t>set </a:t>
            </a:r>
            <a:r>
              <a:rPr lang="en-US" sz="2200" dirty="0" smtClean="0"/>
              <a:t>performance</a:t>
            </a:r>
            <a:r>
              <a:rPr lang="en-US" sz="22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065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Generalization Guarantees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625804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Experiments </a:t>
            </a:r>
            <a:r>
              <a:rPr lang="en-US" sz="2200" dirty="0" smtClean="0"/>
              <a:t>showed that continuing </a:t>
            </a:r>
            <a:r>
              <a:rPr lang="en-US" sz="2200" dirty="0"/>
              <a:t>to add new weak learners </a:t>
            </a:r>
            <a:r>
              <a:rPr lang="en-US" sz="2200" dirty="0" smtClean="0"/>
              <a:t>after </a:t>
            </a:r>
            <a:r>
              <a:rPr lang="en-US" sz="2200" dirty="0" smtClean="0">
                <a:solidFill>
                  <a:srgbClr val="FF33CC"/>
                </a:solidFill>
              </a:rPr>
              <a:t>correct </a:t>
            </a:r>
            <a:r>
              <a:rPr lang="en-US" sz="2200" dirty="0" smtClean="0"/>
              <a:t>classification </a:t>
            </a:r>
            <a:r>
              <a:rPr lang="en-US" sz="2200" dirty="0"/>
              <a:t>of the training set had </a:t>
            </a:r>
            <a:r>
              <a:rPr lang="en-US" sz="2200" dirty="0" smtClean="0"/>
              <a:t>been achieved </a:t>
            </a:r>
            <a:r>
              <a:rPr lang="en-US" sz="2200" dirty="0"/>
              <a:t>could </a:t>
            </a:r>
            <a:r>
              <a:rPr lang="en-US" sz="2200" dirty="0" smtClean="0"/>
              <a:t>further </a:t>
            </a:r>
            <a:r>
              <a:rPr lang="en-US" sz="2200" dirty="0" smtClean="0">
                <a:solidFill>
                  <a:srgbClr val="FF33CC"/>
                </a:solidFill>
              </a:rPr>
              <a:t>improve</a:t>
            </a:r>
            <a:r>
              <a:rPr lang="en-US" sz="2200" dirty="0">
                <a:solidFill>
                  <a:srgbClr val="FF33CC"/>
                </a:solidFill>
              </a:rPr>
              <a:t> </a:t>
            </a:r>
            <a:r>
              <a:rPr lang="en-US" sz="2200" dirty="0" smtClean="0"/>
              <a:t>test </a:t>
            </a:r>
            <a:r>
              <a:rPr lang="en-US" sz="2200" dirty="0"/>
              <a:t>set </a:t>
            </a:r>
            <a:r>
              <a:rPr lang="en-US" sz="2200" dirty="0" smtClean="0"/>
              <a:t>performance</a:t>
            </a:r>
            <a:r>
              <a:rPr lang="en-US" sz="2200" dirty="0"/>
              <a:t>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These results seem to contradict </a:t>
            </a:r>
            <a:r>
              <a:rPr lang="en-US" sz="2200" dirty="0" smtClean="0"/>
              <a:t>FS’97 bound and Occam’s razor </a:t>
            </a:r>
            <a:r>
              <a:rPr lang="en-US" sz="1800" dirty="0" smtClean="0"/>
              <a:t>(in </a:t>
            </a:r>
            <a:r>
              <a:rPr lang="en-US" sz="1800" dirty="0"/>
              <a:t>order achieve good test error the </a:t>
            </a:r>
            <a:r>
              <a:rPr lang="en-US" sz="1800" dirty="0" smtClean="0"/>
              <a:t>classifier </a:t>
            </a:r>
            <a:r>
              <a:rPr lang="en-US" sz="1800" dirty="0"/>
              <a:t>should </a:t>
            </a:r>
            <a:r>
              <a:rPr lang="en-US" sz="1800" dirty="0" smtClean="0"/>
              <a:t>be as simple</a:t>
            </a:r>
            <a:r>
              <a:rPr lang="en-US" sz="1800" dirty="0"/>
              <a:t> </a:t>
            </a:r>
            <a:r>
              <a:rPr lang="en-US" sz="1800" dirty="0" smtClean="0"/>
              <a:t>as possible)</a:t>
            </a:r>
            <a:r>
              <a:rPr lang="en-US" sz="2200" dirty="0" smtClean="0"/>
              <a:t>!</a:t>
            </a:r>
            <a:endParaRPr lang="en-US" sz="2200" dirty="0"/>
          </a:p>
        </p:txBody>
      </p:sp>
      <p:pic>
        <p:nvPicPr>
          <p:cNvPr id="8" name="Picture 12" descr="MCj043441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22696"/>
            <a:ext cx="142325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MCj043441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142325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MCj043441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600"/>
            <a:ext cx="142325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MCj043441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142325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4800" y="11430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Experiments </a:t>
            </a:r>
            <a:r>
              <a:rPr lang="en-US" sz="2200" dirty="0" smtClean="0"/>
              <a:t>showed </a:t>
            </a:r>
            <a:r>
              <a:rPr lang="en-US" sz="2200" dirty="0"/>
              <a:t>that </a:t>
            </a:r>
            <a:r>
              <a:rPr lang="en-US" sz="2200" dirty="0" smtClean="0"/>
              <a:t>the test </a:t>
            </a:r>
            <a:r>
              <a:rPr lang="en-US" sz="2200" dirty="0"/>
              <a:t>error of the generated classifier </a:t>
            </a:r>
            <a:r>
              <a:rPr lang="en-US" sz="2200" dirty="0" smtClean="0"/>
              <a:t>usually </a:t>
            </a:r>
            <a:r>
              <a:rPr lang="en-US" sz="2200" dirty="0" smtClean="0">
                <a:solidFill>
                  <a:srgbClr val="FF33CC"/>
                </a:solidFill>
              </a:rPr>
              <a:t>does </a:t>
            </a:r>
            <a:r>
              <a:rPr lang="en-US" sz="2200" dirty="0">
                <a:solidFill>
                  <a:srgbClr val="FF33CC"/>
                </a:solidFill>
              </a:rPr>
              <a:t>not </a:t>
            </a:r>
            <a:r>
              <a:rPr lang="en-US" sz="2200" dirty="0" smtClean="0">
                <a:solidFill>
                  <a:srgbClr val="FF33CC"/>
                </a:solidFill>
              </a:rPr>
              <a:t>increase</a:t>
            </a:r>
            <a:r>
              <a:rPr lang="en-US" sz="2200" dirty="0" smtClean="0"/>
              <a:t> as </a:t>
            </a:r>
            <a:r>
              <a:rPr lang="en-US" sz="2200" dirty="0"/>
              <a:t>its size becomes very </a:t>
            </a:r>
            <a:r>
              <a:rPr lang="en-US" sz="2200" dirty="0" smtClean="0"/>
              <a:t>large.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5029200"/>
                <a:ext cx="5943600" cy="85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𝑔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𝐺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𝑒𝑟𝑟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≤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𝑇𝑑</m:t>
                                </m:r>
                              </m:num>
                              <m:den>
                                <m:r>
                                  <a:rPr lang="en-US" sz="2200" i="1" dirty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rgbClr val="0000CC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29200"/>
                <a:ext cx="5943600" cy="853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3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22"/>
  <p:tag name="FIRSTADMINISTRATOR@E6LKEPEFUVWXY596" val="3819"/>
</p:tagLst>
</file>

<file path=ppt/theme/theme1.xml><?xml version="1.0" encoding="utf-8"?>
<a:theme xmlns:a="http://schemas.openxmlformats.org/drawingml/2006/main" name="clustering">
  <a:themeElements>
    <a:clrScheme name="cluster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ustering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uste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uste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approx stability</Template>
  <TotalTime>102449</TotalTime>
  <Words>3582</Words>
  <Application>Microsoft Office PowerPoint</Application>
  <PresentationFormat>On-screen Show (4:3)</PresentationFormat>
  <Paragraphs>373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新細明體</vt:lpstr>
      <vt:lpstr>Cambria Math</vt:lpstr>
      <vt:lpstr>Wingdings</vt:lpstr>
      <vt:lpstr>ＭＳ Ｐゴシック</vt:lpstr>
      <vt:lpstr>Times New Roman</vt:lpstr>
      <vt:lpstr>cmmi10</vt:lpstr>
      <vt:lpstr>Comic Sans MS</vt:lpstr>
      <vt:lpstr>Symbol</vt:lpstr>
      <vt:lpstr>Webdings</vt:lpstr>
      <vt:lpstr>clustering</vt:lpstr>
      <vt:lpstr>Boosting Approach to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Boosting didn’t seem to overfit…(!)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 Algorithm: Example</vt:lpstr>
      <vt:lpstr>PowerPoint Presentation</vt:lpstr>
      <vt:lpstr>PowerPoint Presentation</vt:lpstr>
      <vt:lpstr>PowerPoint Presentation</vt:lpstr>
      <vt:lpstr>PowerPoint Presentation</vt:lpstr>
      <vt:lpstr>Perceptron Algorithm: Analysis</vt:lpstr>
      <vt:lpstr>Perceptron Extensions</vt:lpstr>
      <vt:lpstr>Perceptron Discussion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Sponsored Search Acution Design Via Machine Learning</dc:title>
  <dc:creator>Maria-Florina Balcan</dc:creator>
  <cp:lastModifiedBy>Maria Florina Balcan</cp:lastModifiedBy>
  <cp:revision>2467</cp:revision>
  <cp:lastPrinted>2015-03-18T13:56:22Z</cp:lastPrinted>
  <dcterms:created xsi:type="dcterms:W3CDTF">2005-06-02T18:13:09Z</dcterms:created>
  <dcterms:modified xsi:type="dcterms:W3CDTF">2015-03-18T19:01:30Z</dcterms:modified>
</cp:coreProperties>
</file>