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Bohr_model" TargetMode="External"/>
<Relationship Id="rId5" Type="http://schemas.openxmlformats.org/officeDocument/2006/relationships/hyperlink" Target="http://www.boundless.com/physics/textbooks/boundless-physics-textbook/atomic-physics-29/the-early-atom-185/basic-assumptions-of-the-bohr-model-688-6275/images/rutherford-bohr-model/?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5.pn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68/latest/" TargetMode="External"/>
<Relationship Id="rId5" Type="http://schemas.openxmlformats.org/officeDocument/2006/relationships/hyperlink" Target="http://www.boundless.com/physics/textbooks/boundless-physics-textbook/atomic-physics-29/the-early-atom-185/the-compton-effect-695-6278/images/scattering-in-the-compton-effect/?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8/84/Periodic_table.svg/790px-Periodic_table.svg.png" TargetMode="External"/>
<Relationship Id="rId5" Type="http://schemas.openxmlformats.org/officeDocument/2006/relationships/hyperlink" Target="http://www.boundless.com/physics/textbooks/boundless-physics-textbook/atomic-physics-29/multielectron-atoms-188/the-periodic-table-701-6297/images/periodic-table-of-elements/?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pn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www.boundless.com/physics/textbooks/boundless-physics-textbook/atomic-physics-29/the-early-atom-185/de-broglie-and-the-bohr-model-692-6303/images/de-broglie-s-matter-waves-justify-bohr-s-magic-electron-orbital-radii/?campaign_content=book_624_chapter_2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18.xml"/>
<Relationship Id="rId2" Type="http://schemas.openxmlformats.org/officeDocument/2006/relationships/image" Target="../media/image5.png"/>
<Relationship Id="rId5" Target="../media/image18.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mpton_effect" TargetMode="External"/>
<Relationship Id="rId5" Type="http://schemas.openxmlformats.org/officeDocument/2006/relationships/hyperlink" Target="http://www.boundless.com/physics/textbooks/boundless-physics-textbook/atomic-physics-29/the-early-atom-185/x-rays-and-the-compton-effect-693-6325/images/a-photon-colliding-with-a-target-at-rest/?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606/latest/" TargetMode="External"/>
<Relationship Id="rId5" Type="http://schemas.openxmlformats.org/officeDocument/2006/relationships/hyperlink" Target="http://www.boundless.com/physics/textbooks/boundless-physics-textbook/atomic-physics-29/atomic-physics-and-quantum-mechanics-186/wave-nature-of-matter-causes-quantization-696-6338/images/fig-2/?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0.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s://creativecommons.org/licenses/by-sa/4.0/" TargetMode="External"/>
<Relationship Id="rId4" Type="http://schemas.openxmlformats.org/officeDocument/2006/relationships/hyperlink" Target="https://upload.wikimedia.org/wikipedia/commons/thumb/f/ff/Plum_pudding_atom.svg/1024px-Plum_pudding_atom.svg.png" TargetMode="External"/>
<Relationship Id="rId5" Type="http://schemas.openxmlformats.org/officeDocument/2006/relationships/hyperlink" Target="http://www.boundless.com/physics/textbooks/boundless-physics-textbook/atomic-physics-29/the-early-atom-185/the-thomson-model-685-6307/images/plum-pudding-model-of-the-atom-fc296576-5b3c-4b8d-8822-fcced89dbd8e/?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0.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boundless.com/physics/textbooks/boundless-physics-textbook/atomic-physics-29/the-early-atom-185/the-thomson-model-685-6307/images/intro-to-the-history-of-atomic-theory-the-thomson-model/?campaign_content=book_624_chapter_2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22.xml"/>
<Relationship Id="rId2" Type="http://schemas.openxmlformats.org/officeDocument/2006/relationships/image" Target="../media/image5.png"/>
<Relationship Id="rId5" Target="../media/image21.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99/latest/" TargetMode="External"/>
<Relationship Id="rId5" Type="http://schemas.openxmlformats.org/officeDocument/2006/relationships/hyperlink" Target="http://www.boundless.com/physics/textbooks/boundless-physics-textbook/atomic-physics-29/the-early-atom-185/x-ray-spectra-origins-diffraction-by-crystals-and-importance-694-6348/images/x-ray-spectrum/?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99/latest/" TargetMode="External"/>
<Relationship Id="rId5" Type="http://schemas.openxmlformats.org/officeDocument/2006/relationships/hyperlink" Target="http://www.boundless.com/physics/textbooks/boundless-physics-textbook/atomic-physics-29/the-early-atom-185/x-ray-spectra-origins-diffraction-by-crystals-and-importance-694-6348/images/x-ray-diffraction-cd0983be-0cf1-4d35-9ff2-d2edf11b65f3/?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lectron%23Discovery" TargetMode="External"/>
<Relationship Id="rId5" Type="http://schemas.openxmlformats.org/officeDocument/2006/relationships/hyperlink" Target="http://www.boundless.com/physics/textbooks/boundless-physics-textbook/atomic-physics-29/the-early-atom-185/the-discovery-of-the-parts-of-the-atom-683-6952/images/electron-beam/?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4.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ufbau_principle" TargetMode="External"/>
<Relationship Id="rId5" Type="http://schemas.openxmlformats.org/officeDocument/2006/relationships/hyperlink" Target="http://www.boundless.com/physics/textbooks/boundless-physics-textbook/atomic-physics-29/multielectron-atoms-188/electron-configurations-702-747/images/aufbau-principle/?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5.pn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b/b3/Effective_Nuclear_Charge.svg/350px-Effective_Nuclear_Charge.svg.png" TargetMode="External"/>
<Relationship Id="rId5" Type="http://schemas.openxmlformats.org/officeDocument/2006/relationships/hyperlink" Target="http://www.boundless.com/physics/textbooks/boundless-physics-textbook/atomic-physics-29/multielectron-atoms-188/multielectron-atoms-700-8082/images/electron-shielding-effect/?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12.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List_of_laser_types" TargetMode="External"/>
<Relationship Id="rId5" Type="http://schemas.openxmlformats.org/officeDocument/2006/relationships/hyperlink" Target="http://www.boundless.com/physics/textbooks/boundless-physics-textbook/atomic-physics-29/applications-of-atomic-physics-187/lasers-699-1129/images/wavelengths-of-commercially-available-lasers/?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6.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8126/latest/" TargetMode="External"/>
<Relationship Id="rId5" Type="http://schemas.openxmlformats.org/officeDocument/2006/relationships/hyperlink" Target="http://www.boundless.com/physics/textbooks/boundless-physics-textbook/atomic-physics-29/the-early-atom-185/the-discovery-of-the-parts-of-the-atom-683-6952/images/classical-atomic-model/?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9.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ydrogen_spectral_series" TargetMode="External"/>
<Relationship Id="rId5" Type="http://schemas.openxmlformats.org/officeDocument/2006/relationships/hyperlink" Target="http://www.boundless.com/physics/textbooks/boundless-physics-textbook/atomic-physics-29/the-early-atom-185/hydrogen-spectra-691-6274/images/electron-transitions-and-their-resulting-wavelengths-for-hydrogen/?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7.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9574/latest/" TargetMode="External"/>
<Relationship Id="rId5" Type="http://schemas.openxmlformats.org/officeDocument/2006/relationships/hyperlink" Target="http://www.boundless.com/physics/textbooks/boundless-physics-textbook/atomic-physics-29/applications-of-atomic-physics-187/electron-microscopes-698-524/images/optical-and-electron-microscope/?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8.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Electron_microscope%23cite_note-erni-1" TargetMode="External"/>
<Relationship Id="rId5" Type="http://schemas.openxmlformats.org/officeDocument/2006/relationships/hyperlink" Target="http://www.boundless.com/physics/textbooks/boundless-physics-textbook/atomic-physics-29/applications-of-atomic-physics-187/electron-microscopes-698-524/images/electron-microscope-image/?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11.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0/Bragg_diffraction_2.svg/640px-Bragg_diffraction_2.svg.png" TargetMode="External"/>
<Relationship Id="rId5" Type="http://schemas.openxmlformats.org/officeDocument/2006/relationships/hyperlink" Target="http://www.boundless.com/physics/textbooks/boundless-physics-textbook/atomic-physics-29/the-early-atom-185/x-ray-spectra-origins-diffraction-by-crystals-and-importance-694-6348/images/x-ray-diffraction/?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9.pn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96/latest/" TargetMode="External"/>
<Relationship Id="rId5" Type="http://schemas.openxmlformats.org/officeDocument/2006/relationships/hyperlink" Target="http://www.boundless.com/physics/textbooks/boundless-physics-textbook/atomic-physics-29/the-early-atom-185/energy-of-a-bohr-orbit-690-3034/images/fig-1/?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30.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Black_body" TargetMode="External"/>
<Relationship Id="rId5" Type="http://schemas.openxmlformats.org/officeDocument/2006/relationships/hyperlink" Target="http://www.boundless.com/physics/textbooks/boundless-physics-textbook/atomic-physics-29/overview-184/planck-s-quantum-hypothesis-and-black-body-radiation-682-6361/images/black-body-radiation-spectrum/?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8.pn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tom" TargetMode="External"/>
<Relationship Id="rId5" Type="http://schemas.openxmlformats.org/officeDocument/2006/relationships/hyperlink" Target="http://www.boundless.com/physics/textbooks/boundless-physics-textbook/atomic-physics-29/the-early-atom-185/early-models-of-the-atom-684-6309/images/an-illustration-of-the-helium-atom/?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31.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www.boundless.com/physics/textbooks/boundless-physics-textbook/atomic-physics-29/the-early-atom-185/early-models-of-the-atom-684-6309/images/intro-to-the-history-of-atomic-theory/?campaign_content=book_624_chapter_2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37.xml"/>
<Relationship Id="rId2" Type="http://schemas.openxmlformats.org/officeDocument/2006/relationships/image" Target="../media/image5.png"/>
<Relationship Id="rId5" Target="../media/image21.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3/3e/Electron_shell_010_Neon_-_no_label.svg/600px-Electron_shell_010_Neon_-_no_label.svg.png" TargetMode="External"/>
<Relationship Id="rId5" Type="http://schemas.openxmlformats.org/officeDocument/2006/relationships/hyperlink" Target="http://www.boundless.com/physics/textbooks/boundless-physics-textbook/atomic-physics-29/multielectron-atoms-188/electron-configurations-702-747/images/electron-configuration-of-neon-atom/?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2.pn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Rutherford_model" TargetMode="External"/>
<Relationship Id="rId5" Type="http://schemas.openxmlformats.org/officeDocument/2006/relationships/hyperlink" Target="http://www.boundless.com/physics/textbooks/boundless-physics-textbook/atomic-physics-29/the-early-atom-185/the-rutherford-model-686-4353/images/fig-1/?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3.pn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atomic-physics-29/?campaign_content=book_624_chapter_29&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pn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 Id="rId10" Target="../media/image12.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96/latest/" TargetMode="External"/>
<Relationship Id="rId5" Type="http://schemas.openxmlformats.org/officeDocument/2006/relationships/hyperlink" Target="http://www.boundless.com/physics/textbooks/boundless-physics-textbook/atomic-physics-29/the-early-atom-185/the-bohr-model-of-the-atom-687-6314/images/niels-bohr/?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4.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596/latest/" TargetMode="External"/>
<Relationship Id="rId5" Type="http://schemas.openxmlformats.org/officeDocument/2006/relationships/hyperlink" Target="http://www.boundless.com/physics/textbooks/boundless-physics-textbook/atomic-physics-29/the-early-atom-185/bohr-orbits-689-4352/images/energy-level-diagram-plot/?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5.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606/latest/" TargetMode="External"/>
<Relationship Id="rId5" Type="http://schemas.openxmlformats.org/officeDocument/2006/relationships/hyperlink" Target="http://www.boundless.com/physics/textbooks/boundless-physics-textbook/atomic-physics-29/the-early-atom-185/de-broglie-and-the-bohr-model-692-6303/images/waves-on-a-string/?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6.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air_production" TargetMode="External"/>
<Relationship Id="rId5" Type="http://schemas.openxmlformats.org/officeDocument/2006/relationships/hyperlink" Target="http://www.boundless.com/physics/textbooks/boundless-physics-textbook/atomic-physics-29/atomic-physics-and-quantum-mechanics-186/photon-interactions-and-pair-production-697-5648/images/pair-production/?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7.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b/b3/Medeleeff_by_repin.jpg/482px-Medeleeff_by_repin.jpg" TargetMode="External"/>
<Relationship Id="rId5" Type="http://schemas.openxmlformats.org/officeDocument/2006/relationships/hyperlink" Target="http://www.boundless.com/physics/textbooks/boundless-physics-textbook/atomic-physics-29/multielectron-atoms-188/the-periodic-table-701-6297/images/dmitri-mendeleev/?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38.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b/bb/Mendeleev's_1869_periodic_table.png/487px-Mendeleev's_1869_periodic_table.png" TargetMode="External"/>
<Relationship Id="rId5" Type="http://schemas.openxmlformats.org/officeDocument/2006/relationships/hyperlink" Target="http://www.boundless.com/physics/textbooks/boundless-physics-textbook/atomic-physics-29/multielectron-atoms-188/the-periodic-table-701-6297/images/mendeleev-s-1869-periodic-table/?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9.pn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Geiger-Marsden_experiment" TargetMode="External"/>
<Relationship Id="rId5" Type="http://schemas.openxmlformats.org/officeDocument/2006/relationships/hyperlink" Target="http://www.boundless.com/physics/textbooks/boundless-physics-textbook/atomic-physics-29/the-early-atom-185/the-rutherford-model-686-4353/images/fig-2/?campaign_content=book_624_chapter_29&amp;campaign_term=Physics&amp;utm_campaign=powerpoint&amp;utm_medium=direct&amp;utm_source=boundless" TargetMode="External"/>
<Relationship Id="rId6" Type="http://schemas.openxmlformats.org/officeDocument/2006/relationships/image" Target="../media/image14.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40.pn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www.boundless.com/physics/textbooks/boundless-physics-textbook/atomic-physics-29/the-early-atom-185/the-rutherford-model-686-4353/images/intro-to-the-history-of-atomic-theory-the-rutherford-model/?campaign_content=book_624_chapter_29&amp;campaign_term=Physics&amp;utm_campaign=powerpoint&amp;utm_medium=direct&amp;utm_source=boundless" TargetMode="External"/>
<Relationship Id="rId4" Type="http://schemas.openxmlformats.org/officeDocument/2006/relationships/image" Target="../media/image14.jpg"/>
<Relationship Id="rId1" Type="http://schemas.openxmlformats.org/officeDocument/2006/relationships/slideLayout" Target="../slideLayouts/slideLayout47.xml"/>
<Relationship Id="rId2" Type="http://schemas.openxmlformats.org/officeDocument/2006/relationships/image" Target="../media/image5.png"/>
<Relationship Id="rId5" Target="../media/image21.jpg" Type="http://schemas.openxmlformats.org/officeDocument/2006/relationships/image"/>
</Relationships>

</file>

<file path=ppt/slides/_rels/slide4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Laser%23Use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centripetal"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Bohr_model"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quantization"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596/latest/" TargetMode="External"/>
<Relationship Id="rId1" Type="http://schemas.openxmlformats.org/officeDocument/2006/relationships/slideLayout" Target="../slideLayouts/slideLayout4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de%20Broglie%20wavelength"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CCD"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alpha_particle" TargetMode="External"/>
<Relationship Id="rId32" Type="http://schemas.openxmlformats.org/officeDocument/2006/relationships/hyperlink" Target="http://en.wikipedia.org/wiki/Geiger-Marsden_experiment" TargetMode="External"/>
<Relationship Id="rId9" Type="http://schemas.openxmlformats.org/officeDocument/2006/relationships/hyperlink" Target="http://en.wikipedia.org/wiki/Electron_microscope%23cite_note-erni-1"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39574/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utherford_model"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atomic_orbital"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electron_shell"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onic_configur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on_configur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stimulated%20emission" TargetMode="External"/>
</Relationships>

</file>

<file path=ppt/slides/_rels/slide4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Doppler%20shif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Thomson%20scattering"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inelastic%20scattering"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Compton_effec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periodic_table" TargetMode="External"/>
<Relationship Id="rId1" Type="http://schemas.openxmlformats.org/officeDocument/2006/relationships/slideLayout" Target="../slideLayouts/slideLayout49.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gamma_ra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positr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atomic_number" TargetMode="External"/>
<Relationship Id="rId32" Type="http://schemas.openxmlformats.org/officeDocument/2006/relationships/hyperlink" Target="http://en.wiktionary.org/wiki/element" TargetMode="External"/>
<Relationship Id="rId9" Type="http://schemas.openxmlformats.org/officeDocument/2006/relationships/hyperlink" Target="http://en.wiktionary.org/wiki/spectrum"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Pair_produc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eriodic_table"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standing_wav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photon"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596/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photoelectric-effec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black-bod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Bohr_model"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matter%20wav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atomic-physics-29/overview-184/?campaign_content=book_624_chapter_29&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3.jpg"/>
<Relationship Id="rId6" Target="../media/image8.png" Type="http://schemas.openxmlformats.org/officeDocument/2006/relationships/image"/>
</Relationships>

</file>

<file path=ppt/slides/_rels/slide50.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Atomic_theor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Maxwell's%20equation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semiclassical"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596/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Bohr_model" TargetMode="External"/>
<Relationship Id="rId1" Type="http://schemas.openxmlformats.org/officeDocument/2006/relationships/slideLayout" Target="../slideLayouts/slideLayout50.xml"/>
<Relationship Id="rId2" Type="http://schemas.openxmlformats.org/officeDocument/2006/relationships/hyperlink" Target="http://creativecommons.org/licenses/by/3.0/" TargetMode="External"/>
<Relationship Id="rId3" Type="http://schemas.openxmlformats.org/officeDocument/2006/relationships/hyperlink" Target="http://cnx.org/content/m42606/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Bohr_model"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gamma_ray" TargetMode="External"/>
<Relationship Id="rId32" Type="http://schemas.openxmlformats.org/officeDocument/2006/relationships/hyperlink" Target="http://en.wikipedia.org/wiki/photon" TargetMode="External"/>
<Relationship Id="rId9" Type="http://schemas.openxmlformats.org/officeDocument/2006/relationships/hyperlink" Target="http://en.wikipedia.org/wiki/Plum_pudding_model"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nucleu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hotoelectric%20effect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Compton_effec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electromagnetic_forc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nucleu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Avogadro's%20number"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589/late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Atom"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www.boundless.com//physics/definition/angular-momentum"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1.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www.boundless.com//physics/definition/black-bod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Blackbody_radiation%23Planck.27s_law_of_black-body_radia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Planck_constan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Planck's_law"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alpha_particle" TargetMode="External"/>
<Relationship Id="rId1" Type="http://schemas.openxmlformats.org/officeDocument/2006/relationships/slideLayout" Target="../slideLayouts/slideLayout51.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matter%20wav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quantiz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scintillation" TargetMode="External"/>
<Relationship Id="rId32" Type="http://schemas.openxmlformats.org/officeDocument/2006/relationships/hyperlink" Target="http://en.wiktionary.org/wiki/cathode" TargetMode="External"/>
<Relationship Id="rId9" Type="http://schemas.openxmlformats.org/officeDocument/2006/relationships/hyperlink" Target="http://en.wiktionary.org/wiki/crystallography"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606/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Proton"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lectron%23Discover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ffrac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double-helix%20structure"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599/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Planck%20constan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spectral%20radianc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Neutr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2.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52.xml"/>
<Relationship Id="rId2" Type="http://schemas.openxmlformats.org/officeDocument/2006/relationships/hyperlink" Target="http://creativecommons.org/licenses/by/3.0/" TargetMode="External"/>
<Relationship Id="rId3" Type="http://schemas.openxmlformats.org/officeDocument/2006/relationships/hyperlink" Target="http://cnx.org/content/m43582/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valence_shell"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hydrogen-lik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electron_shell"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on_shielding"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ffective_nuclear_charge"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atomic-physics-29/the-early-atom-185/?campaign_content=book_624_chapter_29&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3.jpg"/>
<Relationship Id="rId6" Target="../media/image9.pn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atomic-physics-29/atomic-physics-and-quantum-mechanics-186/?campaign_content=book_624_chapter_29&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3.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atomic-physics-29/applications-of-atomic-physics-187/?campaign_content=book_624_chapter_29&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3.jpg"/>
<Relationship Id="rId6" Target="../media/image11.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atomic-physics-29/multielectron-atoms-188/?campaign_content=book_624_chapter_29&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3.jpg"/>
<Relationship Id="rId6" Target="../media/image12.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alpha particle</a:t>
            </a:r>
            <a:r>
              <a:rPr lang="en-US" sz="1200" dirty="0" smtClean="0"/>
              <a:t> </a:t>
            </a:r>
            <a:r>
              <a:rPr lang="en-US" sz="1200" dirty="0" smtClean="0">
                <a:solidFill>
                  <a:schemeClr val="bg2"/>
                </a:solidFill>
              </a:rPr>
              <a:t>A positively charged nucleus of a helium-4 atom (consisting of two protons and two neutrons), emitted as a consequence of radioactivity.</a:t>
            </a:r>
          </a:p>
          <a:p>
            <a:r>
              <a:rPr lang="en-US" sz="1200" dirty="0" smtClean="0"/>
              <a:t/>
            </a:r>
            <a:r>
              <a:rPr lang="en-US" sz="1200" dirty="0" smtClean="0"/>
              <a:t>alpha particle</a:t>
            </a:r>
            <a:r>
              <a:rPr lang="en-US" sz="1200" dirty="0" smtClean="0"/>
              <a:t> </a:t>
            </a:r>
            <a:r>
              <a:rPr lang="en-US" sz="1200" dirty="0" smtClean="0">
                <a:solidFill>
                  <a:schemeClr val="bg2"/>
                </a:solidFill>
              </a:rPr>
              <a:t>A positively charged nucleus of a helium-4 atom (consisting of two protons and two neutrons), emitted as a consequence of radioactivity; α-particle.</a:t>
            </a:r>
          </a:p>
          <a:p>
            <a:r>
              <a:rPr lang="en-US" sz="1200" dirty="0" smtClean="0"/>
              <a:t/>
            </a:r>
            <a:r>
              <a:rPr lang="en-US" sz="1200" dirty="0" smtClean="0"/>
              <a:t>angular momentum</a:t>
            </a:r>
            <a:r>
              <a:rPr lang="en-US" sz="1200" dirty="0" smtClean="0"/>
              <a:t> </a:t>
            </a:r>
            <a:r>
              <a:rPr lang="en-US" sz="1200" dirty="0">
                <a:solidFill>
                  <a:schemeClr val="bg2"/>
                </a:solidFill>
              </a:rPr>
              <a:t>A vector quantity describing an object in circular motion; its magnitude is equal to the momentum of the particle, and the direction is perpendicular to the plane of its circular motion.</a:t>
            </a:r>
          </a:p>
          <a:p>
            <a:r>
              <a:rPr lang="en-US" sz="1200" dirty="0"/>
              <a:t/>
            </a:r>
            <a:r>
              <a:rPr lang="en-US" sz="1200" dirty="0"/>
              <a:t>atomic number</a:t>
            </a:r>
            <a:r>
              <a:rPr lang="en-US" sz="1200" dirty="0"/>
              <a:t> </a:t>
            </a:r>
            <a:r>
              <a:rPr lang="en-US" sz="1200" dirty="0">
                <a:solidFill>
                  <a:schemeClr val="bg2"/>
                </a:solidFill>
              </a:rPr>
              <a:t>The number, equal to the number of protons in an atom that determines its chemical properties. Symbol:</a:t>
            </a:r>
          </a:p>
          <a:p>
            <a:r>
              <a:rPr lang="en-US" sz="1200" dirty="0"/>
              <a:t/>
            </a:r>
            <a:r>
              <a:rPr lang="en-US" sz="1200" dirty="0"/>
              <a:t>atomic orbital</a:t>
            </a:r>
            <a:r>
              <a:rPr lang="en-US" sz="1200" dirty="0"/>
              <a:t> </a:t>
            </a:r>
            <a:r>
              <a:rPr lang="en-US" sz="1200" dirty="0">
                <a:solidFill>
                  <a:schemeClr val="bg2"/>
                </a:solidFill>
              </a:rPr>
              <a:t>The quantum mechanical behavior of an electron in an atom describing the probability of the electron's particular position and energy.</a:t>
            </a:r>
          </a:p>
          <a:p>
            <a:r>
              <a:rPr lang="en-US" sz="1200" dirty="0"/>
              <a:t/>
            </a:r>
            <a:r>
              <a:rPr lang="en-US" sz="1200" dirty="0"/>
              <a:t>Avogadro's number</a:t>
            </a:r>
            <a:r>
              <a:rPr lang="en-US" sz="1200" dirty="0"/>
              <a:t> </a:t>
            </a:r>
            <a:r>
              <a:rPr lang="en-US" sz="1200" dirty="0">
                <a:solidFill>
                  <a:schemeClr val="bg2"/>
                </a:solidFill>
              </a:rPr>
              <a:t>the number of constituent particles (usually atoms or molecules) in one mole of a given substance. It has dimensions of reciprocal mol and its value is equal to</a:t>
            </a:r>
          </a:p>
          <a:p>
            <a:r>
              <a:rPr lang="en-US" sz="1200" dirty="0"/>
              <a:t/>
            </a:r>
            <a:r>
              <a:rPr lang="en-US" sz="1200" dirty="0"/>
              <a:t>black body</a:t>
            </a:r>
            <a:r>
              <a:rPr lang="en-US" sz="1200" dirty="0"/>
              <a:t> </a:t>
            </a:r>
            <a:r>
              <a:rPr lang="en-US" sz="1200" dirty="0">
                <a:solidFill>
                  <a:schemeClr val="bg2"/>
                </a:solidFill>
              </a:rPr>
              <a:t>An idealized physical body that absorbs all incident electromagnetic radiation, regardless of frequency or angle of incidence. Although black body is a theoretical concept, you can find approximate realizations of black body in nature.</a:t>
            </a:r>
          </a:p>
          <a:p>
            <a:r>
              <a:rPr lang="en-US" sz="1200" dirty="0"/>
              <a:t/>
            </a:r>
            <a:r>
              <a:rPr lang="en-US" sz="1200" dirty="0"/>
              <a:t>black body</a:t>
            </a:r>
            <a:r>
              <a:rPr lang="en-US" sz="1200" dirty="0"/>
              <a:t> </a:t>
            </a:r>
            <a:r>
              <a:rPr lang="en-US" sz="1200" dirty="0">
                <a:solidFill>
                  <a:schemeClr val="bg2"/>
                </a:solidFill>
              </a:rPr>
              <a:t>An idealized physical body that absorbs all incident electromagnetic radiation, regardless of frequency or angle of incidence. Although black body is a theoretical concept, you can find approximate realizations of black body in nature.</a:t>
            </a:r>
          </a:p>
          <a:p>
            <a:r>
              <a:rPr lang="en-US" sz="1200" dirty="0"/>
              <a:t/>
            </a:r>
            <a:r>
              <a:rPr lang="en-US" sz="1200" dirty="0"/>
              <a:t>cathode</a:t>
            </a:r>
            <a:r>
              <a:rPr lang="en-US" sz="1200" dirty="0"/>
              <a:t> </a:t>
            </a:r>
            <a:r>
              <a:rPr lang="en-US" sz="1200" dirty="0">
                <a:solidFill>
                  <a:schemeClr val="bg2"/>
                </a:solidFill>
              </a:rPr>
              <a:t>An electrode through which electric current flows out of a polarized electrical device.</a:t>
            </a:r>
          </a:p>
          <a:p>
            <a:r>
              <a:rPr lang="en-US" sz="1200" dirty="0"/>
              <a:t/>
            </a:r>
            <a:r>
              <a:rPr lang="en-US" sz="1200" dirty="0"/>
              <a:t>CCD</a:t>
            </a:r>
            <a:r>
              <a:rPr lang="en-US" sz="1200" dirty="0"/>
              <a:t> </a:t>
            </a:r>
            <a:r>
              <a:rPr lang="en-US" sz="1200" dirty="0">
                <a:solidFill>
                  <a:schemeClr val="bg2"/>
                </a:solidFill>
              </a:rPr>
              <a:t>A charge-coupled device (CCD) is a device for the movement of electrical charge, usually from within the device to an area where the charge can be manipulated, for example conversion into a digital value. The CCD is a major technology required for digital imaging.</a:t>
            </a:r>
          </a:p>
          <a:p>
            <a:r>
              <a:rPr lang="en-US" sz="1200" dirty="0"/>
              <a:t/>
            </a:r>
            <a:r>
              <a:rPr lang="en-US" sz="1200" dirty="0"/>
              <a:t>centripetal</a:t>
            </a:r>
            <a:r>
              <a:rPr lang="en-US" sz="1200" dirty="0"/>
              <a:t> </a:t>
            </a:r>
            <a:r>
              <a:rPr lang="en-US" sz="1200" dirty="0">
                <a:solidFill>
                  <a:schemeClr val="bg2"/>
                </a:solidFill>
              </a:rPr>
              <a:t>Directed or moving towards a center.</a:t>
            </a:r>
          </a:p>
          <a:p>
            <a:r>
              <a:rPr lang="en-US" sz="1200" dirty="0"/>
              <a:t/>
            </a:r>
            <a:r>
              <a:rPr lang="en-US" sz="1200" dirty="0"/>
              <a:t>crystallography</a:t>
            </a:r>
            <a:r>
              <a:rPr lang="en-US" sz="1200" dirty="0"/>
              <a:t> </a:t>
            </a:r>
            <a:r>
              <a:rPr lang="en-US" sz="1200" dirty="0" smtClean="0">
                <a:solidFill>
                  <a:schemeClr val="bg2"/>
                </a:solidFill>
              </a:rPr>
              <a:t>The experimental science of determining the arrangement of atoms in solids.</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de Broglie wavelength</a:t>
            </a:r>
            <a:r>
              <a:rPr lang="en-US" sz="1200" dirty="0" smtClean="0"/>
              <a:t> </a:t>
            </a:r>
            <a:r>
              <a:rPr lang="en-US" sz="1200" dirty="0" smtClean="0">
                <a:solidFill>
                  <a:schemeClr val="bg2"/>
                </a:solidFill>
              </a:rPr>
              <a:t>The wavelength of a matter wave is inversely proportional to the momentum of a particle and is called a de Broglie wavelength.</a:t>
            </a:r>
          </a:p>
          <a:p>
            <a:r>
              <a:rPr lang="en-US" sz="1200" dirty="0"/>
              <a:t/>
            </a:r>
            <a:r>
              <a:rPr lang="en-US" sz="1200" dirty="0"/>
              <a:t>diffraction</a:t>
            </a:r>
            <a:r>
              <a:rPr lang="en-US" sz="1200" dirty="0"/>
              <a:t> </a:t>
            </a:r>
            <a:r>
              <a:rPr lang="en-US" sz="1200" dirty="0">
                <a:solidFill>
                  <a:schemeClr val="bg2"/>
                </a:solidFill>
              </a:rPr>
              <a:t>The bending of a wave around the edges of an opening or an obstacle.</a:t>
            </a:r>
          </a:p>
          <a:p>
            <a:r>
              <a:rPr lang="en-US" sz="1200" dirty="0"/>
              <a:t/>
            </a:r>
            <a:r>
              <a:rPr lang="en-US" sz="1200" dirty="0"/>
              <a:t>Doppler shift</a:t>
            </a:r>
            <a:r>
              <a:rPr lang="en-US" sz="1200" dirty="0"/>
              <a:t> </a:t>
            </a:r>
            <a:r>
              <a:rPr lang="en-US" sz="1200" dirty="0">
                <a:solidFill>
                  <a:schemeClr val="bg2"/>
                </a:solidFill>
              </a:rPr>
              <a:t>is the change in frequency of a wave for an observer moving relative to its source.</a:t>
            </a:r>
          </a:p>
          <a:p>
            <a:r>
              <a:rPr lang="en-US" sz="1200" dirty="0"/>
              <a:t/>
            </a:r>
            <a:r>
              <a:rPr lang="en-US" sz="1200" dirty="0"/>
              <a:t>double-helix structure</a:t>
            </a:r>
            <a:r>
              <a:rPr lang="en-US" sz="1200" dirty="0"/>
              <a:t> </a:t>
            </a:r>
            <a:r>
              <a:rPr lang="en-US" sz="1200" dirty="0">
                <a:solidFill>
                  <a:schemeClr val="bg2"/>
                </a:solidFill>
              </a:rPr>
              <a:t>The structure formed by double-stranded molecules of nucleic acids such as DNA and RNA.</a:t>
            </a:r>
          </a:p>
          <a:p>
            <a:r>
              <a:rPr lang="en-US" sz="1200" dirty="0"/>
              <a:t/>
            </a:r>
            <a:r>
              <a:rPr lang="en-US" sz="1200" dirty="0"/>
              <a:t>electromagnetic force</a:t>
            </a:r>
            <a:r>
              <a:rPr lang="en-US" sz="1200" dirty="0"/>
              <a:t> </a:t>
            </a:r>
            <a:r>
              <a:rPr lang="en-US" sz="1200" dirty="0">
                <a:solidFill>
                  <a:schemeClr val="bg2"/>
                </a:solidFill>
              </a:rPr>
              <a:t>a long-range fundamental force that acts between charged bodies, mediated by the exchange of photons</a:t>
            </a:r>
          </a:p>
          <a:p>
            <a:r>
              <a:rPr lang="en-US" sz="1200" dirty="0"/>
              <a:t/>
            </a:r>
            <a:r>
              <a:rPr lang="en-US" sz="1200" dirty="0"/>
              <a:t>electron shell</a:t>
            </a:r>
            <a:r>
              <a:rPr lang="en-US" sz="1200" dirty="0"/>
              <a:t> </a:t>
            </a:r>
            <a:r>
              <a:rPr lang="en-US" sz="1200" dirty="0">
                <a:solidFill>
                  <a:schemeClr val="bg2"/>
                </a:solidFill>
              </a:rPr>
              <a:t>The collective states of all electrons in an atom having the same principal quantum number (visualized as an orbit in which the electrons move).</a:t>
            </a:r>
          </a:p>
          <a:p>
            <a:r>
              <a:rPr lang="en-US" sz="1200" dirty="0"/>
              <a:t/>
            </a:r>
            <a:r>
              <a:rPr lang="en-US" sz="1200" dirty="0"/>
              <a:t>electron shell</a:t>
            </a:r>
            <a:r>
              <a:rPr lang="en-US" sz="1200" dirty="0"/>
              <a:t> </a:t>
            </a:r>
            <a:r>
              <a:rPr lang="en-US" sz="1200" dirty="0">
                <a:solidFill>
                  <a:schemeClr val="bg2"/>
                </a:solidFill>
              </a:rPr>
              <a:t>The collective states of all electrons in an atom having the same principal quantum number (visualized as an orbit in which the electrons move).</a:t>
            </a:r>
          </a:p>
          <a:p>
            <a:r>
              <a:rPr lang="en-US" sz="1200" dirty="0"/>
              <a:t/>
            </a:r>
            <a:r>
              <a:rPr lang="en-US" sz="1200" dirty="0"/>
              <a:t>element</a:t>
            </a:r>
            <a:r>
              <a:rPr lang="en-US" sz="1200" dirty="0"/>
              <a:t> </a:t>
            </a:r>
            <a:r>
              <a:rPr lang="en-US" sz="1200" dirty="0">
                <a:solidFill>
                  <a:schemeClr val="bg2"/>
                </a:solidFill>
              </a:rPr>
              <a:t>Any one of the simplest chemical substances that cannot be decomposed in a chemical reaction or by any chemical means and made up of atoms all having the same number of protons.</a:t>
            </a:r>
          </a:p>
          <a:p>
            <a:r>
              <a:rPr lang="en-US" sz="1200" dirty="0"/>
              <a:t/>
            </a:r>
            <a:r>
              <a:rPr lang="en-US" sz="1200" dirty="0"/>
              <a:t>gamma ray</a:t>
            </a:r>
            <a:r>
              <a:rPr lang="en-US" sz="1200" dirty="0"/>
              <a:t> </a:t>
            </a:r>
            <a:r>
              <a:rPr lang="en-US" sz="1200" dirty="0">
                <a:solidFill>
                  <a:schemeClr val="bg2"/>
                </a:solidFill>
              </a:rPr>
              <a:t>A very high frequency (and therefore very high energy) electromagnetic radiation emitted as a consequence of radioactivity.</a:t>
            </a:r>
          </a:p>
          <a:p>
            <a:r>
              <a:rPr lang="en-US" sz="1200" dirty="0"/>
              <a:t/>
            </a:r>
            <a:r>
              <a:rPr lang="en-US" sz="1200" dirty="0"/>
              <a:t>gamma ray</a:t>
            </a:r>
            <a:r>
              <a:rPr lang="en-US" sz="1200" dirty="0"/>
              <a:t> </a:t>
            </a:r>
            <a:r>
              <a:rPr lang="en-US" sz="1200" dirty="0">
                <a:solidFill>
                  <a:schemeClr val="bg2"/>
                </a:solidFill>
              </a:rPr>
              <a:t>A very high frequency (and therefore very high energy) electromagnetic radiation emitted as a consequence of radioactivity.</a:t>
            </a:r>
          </a:p>
          <a:p>
            <a:r>
              <a:rPr lang="en-US" sz="1200" dirty="0"/>
              <a:t/>
            </a:r>
            <a:r>
              <a:rPr lang="en-US" sz="1200" dirty="0"/>
              <a:t>hydrogen-like</a:t>
            </a:r>
            <a:r>
              <a:rPr lang="en-US" sz="1200" dirty="0"/>
              <a:t> </a:t>
            </a:r>
            <a:r>
              <a:rPr lang="en-US" sz="1200" dirty="0">
                <a:solidFill>
                  <a:schemeClr val="bg2"/>
                </a:solidFill>
              </a:rPr>
              <a:t>having a single electron</a:t>
            </a:r>
          </a:p>
          <a:p>
            <a:r>
              <a:rPr lang="en-US" sz="1200" dirty="0"/>
              <a:t/>
            </a:r>
            <a:r>
              <a:rPr lang="en-US" sz="1200" dirty="0"/>
              <a:t>inelastic scattering</a:t>
            </a:r>
            <a:r>
              <a:rPr lang="en-US" sz="1200" dirty="0"/>
              <a:t> </a:t>
            </a:r>
            <a:r>
              <a:rPr lang="en-US" sz="1200" dirty="0" smtClean="0">
                <a:solidFill>
                  <a:schemeClr val="bg2"/>
                </a:solidFill>
              </a:rPr>
              <a:t>a fundamental scattering process in which the kinetic energy of an incident particle is not conserved</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matter wave</a:t>
            </a:r>
            <a:r>
              <a:rPr lang="en-US" sz="1200" dirty="0" smtClean="0"/>
              <a:t> </a:t>
            </a:r>
            <a:r>
              <a:rPr lang="en-US" sz="1200" dirty="0" smtClean="0">
                <a:solidFill>
                  <a:schemeClr val="bg2"/>
                </a:solidFill>
              </a:rPr>
              <a:t>A concept reflects the wave-particle duality of matter. The theory was proposed by Louis de Broglie.</a:t>
            </a:r>
          </a:p>
          <a:p>
            <a:r>
              <a:rPr lang="en-US" sz="1200" dirty="0"/>
              <a:t/>
            </a:r>
            <a:r>
              <a:rPr lang="en-US" sz="1200" dirty="0"/>
              <a:t>matter wave</a:t>
            </a:r>
            <a:r>
              <a:rPr lang="en-US" sz="1200" dirty="0"/>
              <a:t> </a:t>
            </a:r>
            <a:r>
              <a:rPr lang="en-US" sz="1200" dirty="0">
                <a:solidFill>
                  <a:schemeClr val="bg2"/>
                </a:solidFill>
              </a:rPr>
              <a:t>A concept reflects the wave-particle duality of matter. The theory was proposed by Louis de Broglie.</a:t>
            </a:r>
          </a:p>
          <a:p>
            <a:r>
              <a:rPr lang="en-US" sz="1200" dirty="0"/>
              <a:t/>
            </a:r>
            <a:r>
              <a:rPr lang="en-US" sz="1200" dirty="0"/>
              <a:t>Maxwell's equations</a:t>
            </a:r>
            <a:r>
              <a:rPr lang="en-US" sz="1200" dirty="0"/>
              <a:t> </a:t>
            </a:r>
            <a:r>
              <a:rPr lang="en-US" sz="1200" dirty="0">
                <a:solidFill>
                  <a:schemeClr val="bg2"/>
                </a:solidFill>
              </a:rPr>
              <a:t>A set of equations describing how electric and magnetic fields are generated and altered by each other and by charges and currents.</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periodic table</a:t>
            </a:r>
            <a:r>
              <a:rPr lang="en-US" sz="1200" dirty="0"/>
              <a:t> </a:t>
            </a:r>
            <a:r>
              <a:rPr lang="en-US" sz="1200" dirty="0">
                <a:solidFill>
                  <a:schemeClr val="bg2"/>
                </a:solidFill>
              </a:rPr>
              <a:t>A tabular chart of the chemical elements according to their atomic numbers so that elements with similar properties are in the same column.</a:t>
            </a:r>
          </a:p>
          <a:p>
            <a:r>
              <a:rPr lang="en-US" sz="1200" dirty="0"/>
              <a:t/>
            </a:r>
            <a:r>
              <a:rPr lang="en-US" sz="1200" dirty="0"/>
              <a:t>photoelectric effect</a:t>
            </a:r>
            <a:r>
              <a:rPr lang="en-US" sz="1200" dirty="0"/>
              <a:t> </a:t>
            </a:r>
            <a:r>
              <a:rPr lang="en-US" sz="1200" dirty="0">
                <a:solidFill>
                  <a:schemeClr val="bg2"/>
                </a:solidFill>
              </a:rPr>
              <a:t>The occurrence of electrons being emitted from matter (metals and non-metallic solids, liquids, or gases) as a consequence of their absorption of energy from electromagnetic radiation.</a:t>
            </a:r>
          </a:p>
          <a:p>
            <a:r>
              <a:rPr lang="en-US" sz="1200" dirty="0"/>
              <a:t/>
            </a:r>
            <a:r>
              <a:rPr lang="en-US" sz="1200" dirty="0"/>
              <a:t>photoelectric effects</a:t>
            </a:r>
            <a:r>
              <a:rPr lang="en-US" sz="1200" dirty="0"/>
              <a:t> </a:t>
            </a:r>
            <a:r>
              <a:rPr lang="en-US" sz="1200" dirty="0">
                <a:solidFill>
                  <a:schemeClr val="bg2"/>
                </a:solidFill>
              </a:rPr>
              <a:t>In photoelectric effects, electrons are emitted from matter (metals and non-metallic solids, liquids or gases) as a consequence of their absorption of energy from electromagnetic radiation.</a:t>
            </a:r>
          </a:p>
          <a:p>
            <a:r>
              <a:rPr lang="en-US" sz="1200" dirty="0"/>
              <a:t/>
            </a:r>
            <a:r>
              <a:rPr lang="en-US" sz="1200" dirty="0"/>
              <a:t>photon</a:t>
            </a:r>
            <a:r>
              <a:rPr lang="en-US" sz="1200" dirty="0"/>
              <a:t> </a:t>
            </a:r>
            <a:r>
              <a:rPr lang="en-US" sz="1200" dirty="0">
                <a:solidFill>
                  <a:schemeClr val="bg2"/>
                </a:solidFill>
              </a:rPr>
              <a:t>The quantum of light and other electromagnetic energy, regarded as a discrete particle having zero rest mass, no electric charge, and an indefinitely long lifetime.</a:t>
            </a:r>
          </a:p>
          <a:p>
            <a:r>
              <a:rPr lang="en-US" sz="1200" dirty="0"/>
              <a:t/>
            </a:r>
            <a:r>
              <a:rPr lang="en-US" sz="1200" dirty="0"/>
              <a:t>photon</a:t>
            </a:r>
            <a:r>
              <a:rPr lang="en-US" sz="1200" dirty="0"/>
              <a:t> </a:t>
            </a:r>
            <a:r>
              <a:rPr lang="en-US" sz="1200" dirty="0">
                <a:solidFill>
                  <a:schemeClr val="bg2"/>
                </a:solidFill>
              </a:rPr>
              <a:t>The quantum of light and other electromagnetic energy, regarded as a discrete particle having zero rest mass, no electric charge, and an indefinitely long lifetime.</a:t>
            </a:r>
          </a:p>
          <a:p>
            <a:r>
              <a:rPr lang="en-US" sz="1200" dirty="0"/>
              <a:t/>
            </a:r>
            <a:r>
              <a:rPr lang="en-US" sz="1200" dirty="0"/>
              <a:t>Planck constant</a:t>
            </a:r>
            <a:r>
              <a:rPr lang="en-US" sz="1200" dirty="0"/>
              <a:t> </a:t>
            </a:r>
            <a:r>
              <a:rPr lang="en-US" sz="1200" dirty="0">
                <a:solidFill>
                  <a:schemeClr val="bg2"/>
                </a:solidFill>
              </a:rPr>
              <a:t>a physical constant that is the quantum of action in quantum mechanics. It has a unit of angular momentum. The Planck constant was first described as the proportionality constant between the energy of a photon (unit of electromagnetic radiation) and the frequency of its associated electromagnetic wave in his derivation of the Planck's law</a:t>
            </a:r>
          </a:p>
          <a:p>
            <a:r>
              <a:rPr lang="en-US" sz="1200" dirty="0"/>
              <a:t/>
            </a:r>
            <a:r>
              <a:rPr lang="en-US" sz="1200" dirty="0"/>
              <a:t>positron</a:t>
            </a:r>
            <a:r>
              <a:rPr lang="en-US" sz="1200" dirty="0"/>
              <a:t> </a:t>
            </a:r>
            <a:r>
              <a:rPr lang="en-US" sz="1200" dirty="0" smtClean="0">
                <a:solidFill>
                  <a:schemeClr val="bg2"/>
                </a:solidFill>
              </a:rPr>
              <a:t>The antimatter equivalent of an electron, having the same mass but a positive charge.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quantization</a:t>
            </a:r>
            <a:r>
              <a:rPr lang="en-US" sz="1200" dirty="0" smtClean="0"/>
              <a:t> </a:t>
            </a:r>
            <a:r>
              <a:rPr lang="en-US" sz="1200" dirty="0" smtClean="0">
                <a:solidFill>
                  <a:schemeClr val="bg2"/>
                </a:solidFill>
              </a:rPr>
              <a:t>The process of explaining a classical understanding of physical phenomena in terms of a newer understanding known as quantum mechanics.</a:t>
            </a:r>
          </a:p>
          <a:p>
            <a:r>
              <a:rPr lang="en-US" sz="1200" dirty="0"/>
              <a:t/>
            </a:r>
            <a:r>
              <a:rPr lang="en-US" sz="1200" dirty="0"/>
              <a:t>quantization</a:t>
            </a:r>
            <a:r>
              <a:rPr lang="en-US" sz="1200" dirty="0"/>
              <a:t> </a:t>
            </a:r>
            <a:r>
              <a:rPr lang="en-US" sz="1200" dirty="0">
                <a:solidFill>
                  <a:schemeClr val="bg2"/>
                </a:solidFill>
              </a:rPr>
              <a:t>The process of explaining a classical understanding of physical phenomena in terms of a newer understanding known as quantum mechanics.</a:t>
            </a:r>
          </a:p>
          <a:p>
            <a:r>
              <a:rPr lang="en-US" sz="1200" dirty="0"/>
              <a:t/>
            </a:r>
            <a:r>
              <a:rPr lang="en-US" sz="1200" dirty="0"/>
              <a:t>scintillation</a:t>
            </a:r>
            <a:r>
              <a:rPr lang="en-US" sz="1200" dirty="0"/>
              <a:t> </a:t>
            </a:r>
            <a:r>
              <a:rPr lang="en-US" sz="1200" dirty="0">
                <a:solidFill>
                  <a:schemeClr val="bg2"/>
                </a:solidFill>
              </a:rPr>
              <a:t>A flash of light produced in a transparent material by the passage of a particle.</a:t>
            </a:r>
          </a:p>
          <a:p>
            <a:r>
              <a:rPr lang="en-US" sz="1200" dirty="0"/>
              <a:t/>
            </a:r>
            <a:r>
              <a:rPr lang="en-US" sz="1200" dirty="0"/>
              <a:t>semiclassical</a:t>
            </a:r>
            <a:r>
              <a:rPr lang="en-US" sz="1200" dirty="0"/>
              <a:t> </a:t>
            </a:r>
            <a:r>
              <a:rPr lang="en-US" sz="1200" dirty="0">
                <a:solidFill>
                  <a:schemeClr val="bg2"/>
                </a:solidFill>
              </a:rPr>
              <a:t>a theory in which one part of a system is described quantum-mechanically whereas the other is treated classically.</a:t>
            </a:r>
          </a:p>
          <a:p>
            <a:r>
              <a:rPr lang="en-US" sz="1200" dirty="0"/>
              <a:t/>
            </a:r>
            <a:r>
              <a:rPr lang="en-US" sz="1200" dirty="0"/>
              <a:t>spectral radiance</a:t>
            </a:r>
            <a:r>
              <a:rPr lang="en-US" sz="1200" dirty="0"/>
              <a:t> </a:t>
            </a:r>
            <a:r>
              <a:rPr lang="en-US" sz="1200" dirty="0">
                <a:solidFill>
                  <a:schemeClr val="bg2"/>
                </a:solidFill>
              </a:rPr>
              <a:t>measures of the quantity of radiation that passes through or is emitted from a surface and falls within a given solid angle in a specified direction.</a:t>
            </a:r>
          </a:p>
          <a:p>
            <a:r>
              <a:rPr lang="en-US" sz="1200" dirty="0"/>
              <a:t/>
            </a:r>
            <a:r>
              <a:rPr lang="en-US" sz="1200" dirty="0"/>
              <a:t>spectrum</a:t>
            </a:r>
            <a:r>
              <a:rPr lang="en-US" sz="1200" dirty="0"/>
              <a:t> </a:t>
            </a:r>
            <a:r>
              <a:rPr lang="en-US" sz="1200" dirty="0">
                <a:solidFill>
                  <a:schemeClr val="bg2"/>
                </a:solidFill>
              </a:rPr>
              <a:t>A condition that is not limited to a specific set of values but can vary infinitely within a continuum. The word saw its first scientific use within the field of optics to describe the rainbow of colors in visible light when separated using a prism.</a:t>
            </a:r>
          </a:p>
          <a:p>
            <a:r>
              <a:rPr lang="en-US" sz="1200" dirty="0"/>
              <a:t/>
            </a:r>
            <a:r>
              <a:rPr lang="en-US" sz="1200" dirty="0"/>
              <a:t>standing wave</a:t>
            </a:r>
            <a:r>
              <a:rPr lang="en-US" sz="1200" dirty="0"/>
              <a:t> </a:t>
            </a:r>
            <a:r>
              <a:rPr lang="en-US" sz="1200" dirty="0">
                <a:solidFill>
                  <a:schemeClr val="bg2"/>
                </a:solidFill>
              </a:rPr>
              <a:t>A wave form which occurs in a limited, fixed medium in such a way that the reflected wave coincides with the produced wave. A common example is the vibration of the strings on a musical stringed instrument.</a:t>
            </a:r>
          </a:p>
          <a:p>
            <a:r>
              <a:rPr lang="en-US" sz="1200" dirty="0"/>
              <a:t/>
            </a:r>
            <a:r>
              <a:rPr lang="en-US" sz="1200" dirty="0"/>
              <a:t>stimulated emission</a:t>
            </a:r>
            <a:r>
              <a:rPr lang="en-US" sz="1200" dirty="0"/>
              <a:t> </a:t>
            </a:r>
            <a:r>
              <a:rPr lang="en-US" sz="1200" dirty="0">
                <a:solidFill>
                  <a:schemeClr val="bg2"/>
                </a:solidFill>
              </a:rPr>
              <a:t>The process by which an atomic electron (or an excited molecular state) interacting with an electromagnetic wave of a certain frequency may drop to a lower energy level, transferring its energy to that field.</a:t>
            </a:r>
          </a:p>
          <a:p>
            <a:r>
              <a:rPr lang="en-US" sz="1200" dirty="0"/>
              <a:t/>
            </a:r>
            <a:r>
              <a:rPr lang="en-US" sz="1200" dirty="0"/>
              <a:t>Thomson scattering</a:t>
            </a:r>
            <a:r>
              <a:rPr lang="en-US" sz="1200" dirty="0"/>
              <a:t> </a:t>
            </a:r>
            <a:r>
              <a:rPr lang="en-US" sz="1200" dirty="0">
                <a:solidFill>
                  <a:schemeClr val="bg2"/>
                </a:solidFill>
              </a:rPr>
              <a:t>an elastic scattering of electromagnetic radiation by a free charged particle, as described by classical electromagnetism. It is just the low-energy limit of Compton scattering</a:t>
            </a:r>
          </a:p>
          <a:p>
            <a:r>
              <a:rPr lang="en-US" sz="1200" dirty="0"/>
              <a:t/>
            </a:r>
            <a:r>
              <a:rPr lang="en-US" sz="1200" dirty="0"/>
              <a:t>valence shell</a:t>
            </a:r>
            <a:r>
              <a:rPr lang="en-US" sz="1200" dirty="0"/>
              <a:t> </a:t>
            </a:r>
            <a:r>
              <a:rPr lang="en-US" sz="1200" dirty="0">
                <a:solidFill>
                  <a:schemeClr val="bg2"/>
                </a:solidFill>
              </a:rPr>
              <a:t>the outermost shell of electrons in an atom; these electrons take part in bonding with other atoms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Rutherford-Bohr model</a:t>
            </a:r>
          </a:p>
          <a:p>
            <a:pPr lvl="1"/>
            <a:r>
              <a:rPr lang="en-US" dirty="0" smtClean="0"/>
              <a:t>The Rutherford–Bohr model of the hydrogen atom () or a hydrogen-like ion (), where the negatively charged electron confined to an atomic shell encircles a small, positively charged atomic nucleus, and where an electron jump between orbits is accompanied by an emitted or absorbed amount of electromagnetic energy (). The orbits in which the electron may travel are shown as gray circles; their radius increases as , where is the principal quantum number. The transition depicted here produces the first line of the Balmer series, and for hydrogen () it results in a photon of wavelength 656 nm (red light).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"Bohr model."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http://en.wikipedia.org/wiki/Bohr_model</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1a2a171805463fed51540282863a23f}">
                <a14:useLocalDpi xmlns:a14="http://schemas.microsoft.com/office/drawing/2010/main" val="0"/>
              </a:ext>
            </a:extLst>
          </a:blip>
          <a:stretch>
            <a:fillRect/>
          </a:stretch>
        </p:blipFill>
        <p:spPr>
          <a:xfrm>
            <a:off x="2078567" y="533400"/>
            <a:ext cx="49868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Scattering in the Compton Effect</a:t>
            </a:r>
          </a:p>
          <a:p>
            <a:pPr lvl="1"/>
            <a:r>
              <a:rPr lang="en-US" dirty="0" smtClean="0"/>
              <a:t>The Compton Effect is the name given to the scattering of a photon by an electron. Energy and momentum are conserved, resulting in a reduction of both for the scattered photon. Studying this effect, Compton verified that photons have momentum.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Photon Momentum.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http://cnx.org/content/m42568/latest/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5f151bc0480854c2b55d1cc4ac36c16}">
                <a14:useLocalDpi xmlns:a14="http://schemas.microsoft.com/office/drawing/2010/main" val="0"/>
              </a:ext>
            </a:extLst>
          </a:blip>
          <a:stretch>
            <a:fillRect/>
          </a:stretch>
        </p:blipFill>
        <p:spPr>
          <a:xfrm>
            <a:off x="2258399" y="533400"/>
            <a:ext cx="462720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Periodic Table of Elements</a:t>
            </a:r>
          </a:p>
          <a:p>
            <a:pPr lvl="1"/>
            <a:r>
              <a:rPr lang="en-US" dirty="0" smtClean="0"/>
              <a:t>The standard form of the periodic table, where the colors represent different categories of elements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http://upload.wikimedia.org/wikipedia/commons/thumb/8/84/Periodic_table.svg/790px-Periodic_table.svg.png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d766c154241dc3c5bb0d7c96b37c9bc}">
                <a14:useLocalDpi xmlns:a14="http://schemas.microsoft.com/office/drawing/2010/main" val="0"/>
              </a:ext>
            </a:extLst>
          </a:blip>
          <a:stretch>
            <a:fillRect/>
          </a:stretch>
        </p:blipFill>
        <p:spPr>
          <a:xfrm>
            <a:off x="577715" y="533400"/>
            <a:ext cx="79885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de Broglie's Matter Waves Justify Bohr's Magic Electron Orbital Radii</a:t>
            </a:r>
          </a:p>
          <a:p>
            <a:pPr lvl="1"/>
            <a:r>
              <a:rPr lang="en-US" dirty="0" smtClean="0"/>
              <a:t>I include a summary of the hydrogen atom's electronic structure and explain how an electron can interfere with itself in an orbit just like it can in a double-slit experiment.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a897770baaedeb35489bd4046d9215e4}">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Photon Colliding with a Target at Rest</a:t>
            </a:r>
          </a:p>
          <a:p>
            <a:pPr lvl="1"/>
            <a:r>
              <a:rPr lang="en-US" dirty="0" smtClean="0"/>
              <a:t>A photon of wavelength comes in from the left, collides with a target at rest, and a new photon of wavelength emerges at an angle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"Compton effect."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http://en.wikipedia.org/wiki/Compton_effect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7dc536d4c4a320e4d00250be8586ac6}">
                <a14:useLocalDpi xmlns:a14="http://schemas.microsoft.com/office/drawing/2010/main" val="0"/>
              </a:ext>
            </a:extLst>
          </a:blip>
          <a:stretch>
            <a:fillRect/>
          </a:stretch>
        </p:blipFill>
        <p:spPr>
          <a:xfrm>
            <a:off x="1429708" y="533400"/>
            <a:ext cx="628458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The third and fourth allowed circular orbits have three and four wavelengths, respectively, in their circumferences.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Wave Nature of Matter Causes Quantization. January 29,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http://cnx.org/content/m42606/latest/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c1803658cf67d6e2f0fd63366737f33}">
                <a14:useLocalDpi xmlns:a14="http://schemas.microsoft.com/office/drawing/2010/main" val="0"/>
              </a:ext>
            </a:extLst>
          </a:blip>
          <a:stretch>
            <a:fillRect/>
          </a:stretch>
        </p:blipFill>
        <p:spPr>
          <a:xfrm>
            <a:off x="2524771" y="533400"/>
            <a:ext cx="409445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Plum pudding model of the atom</a:t>
            </a:r>
          </a:p>
          <a:p>
            <a:pPr lvl="1"/>
            <a:r>
              <a:rPr lang="en-US" dirty="0" smtClean="0"/>
              <a:t>A schematic presentation of the plum pudding model of the atom; in Thomson's mathematical model the "corpuscles" (in modern language, electrons) were arranged non-randomly, in rotating rings.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 Commons.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"Plum_pudding_atom.png."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4.0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https://upload.wikimedia.org/wikipedia/commons/thumb/f/ff/Plum_pudding_atom.svg/1024px-Plum_pudding_atom.svg.png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d03ca7e69de91f688bcdd4c01abc9c0}">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Intro to the History of Atomic Theory - The Thomson Model</a:t>
            </a:r>
          </a:p>
          <a:p>
            <a:pPr lvl="1"/>
            <a:r>
              <a:rPr lang="en-US" dirty="0" smtClean="0"/>
              <a:t>Rutherford, Thomson, electrons, nuclei, and plums. I don't mean to be a bohr, but do you think pudding should have a role in serious scientific inquiry?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753871ab71d40334fad02f677cfa49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Spectrum</a:t>
            </a:r>
          </a:p>
          <a:p>
            <a:pPr lvl="1"/>
            <a:r>
              <a:rPr lang="en-US" dirty="0" smtClean="0"/>
              <a:t>X-ray spectrum obtained when energetic electrons strike a material, such as in the anode of a CRT. The smooth part of the spectrum is bremsstrahlung radiation, while the peaks are characteristic of the anode material. A different anode material would have characteristic x-ray peaks at different frequencies.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X Rays: Atomic Origins and Applications.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http://cnx.org/content/m42599/latest/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685b07e090a964ab2d8de82db0d7f6b}">
                <a14:useLocalDpi xmlns:a14="http://schemas.microsoft.com/office/drawing/2010/main" val="0"/>
              </a:ext>
            </a:extLst>
          </a:blip>
          <a:stretch>
            <a:fillRect/>
          </a:stretch>
        </p:blipFill>
        <p:spPr>
          <a:xfrm>
            <a:off x="1732434" y="533400"/>
            <a:ext cx="567913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Diffraction</a:t>
            </a:r>
          </a:p>
          <a:p>
            <a:pPr lvl="1"/>
            <a:r>
              <a:rPr lang="en-US" dirty="0" smtClean="0"/>
              <a:t>X-ray diffraction from the crystal of a protein, hen egg lysozyme, produced this interference pattern. Analysis of the pattern yields information about the structure of the protein.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X Rays: Atomic Origins and Applications.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http://cnx.org/content/m42599/latest/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bd2891571f6065ac1d3503ac6c45b06}">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Beam</a:t>
            </a:r>
          </a:p>
          <a:p>
            <a:pPr lvl="1"/>
            <a:r>
              <a:rPr lang="en-US" dirty="0" smtClean="0"/>
              <a:t>A beam of electrons deflected in a circle by a magnetic field.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http://en.wikipedia.org/wiki/Electron%23Discovery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60aafe3b583e704955333123a42bba6}">
                <a14:useLocalDpi xmlns:a14="http://schemas.microsoft.com/office/drawing/2010/main" val="0"/>
              </a:ext>
            </a:extLst>
          </a:blip>
          <a:stretch>
            <a:fillRect/>
          </a:stretch>
        </p:blipFill>
        <p:spPr>
          <a:xfrm>
            <a:off x="1197462" y="533400"/>
            <a:ext cx="674907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Aufbau Principle</a:t>
            </a:r>
          </a:p>
          <a:p>
            <a:pPr lvl="1"/>
            <a:r>
              <a:rPr lang="en-US" dirty="0" smtClean="0"/>
              <a:t>In the Aufbau Principle, as electrons are added to atoms, they are added to the lowest orbitals first.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"Aufbau principle."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http://en.wikipedia.org/wiki/Aufbau_principle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4c79b56a775a485f7a7bba5b4c90025}">
                <a14:useLocalDpi xmlns:a14="http://schemas.microsoft.com/office/drawing/2010/main" val="0"/>
              </a:ext>
            </a:extLst>
          </a:blip>
          <a:stretch>
            <a:fillRect/>
          </a:stretch>
        </p:blipFill>
        <p:spPr>
          <a:xfrm>
            <a:off x="1917700" y="533400"/>
            <a:ext cx="5308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Shielding Effect</a:t>
            </a:r>
          </a:p>
          <a:p>
            <a:pPr lvl="1"/>
            <a:r>
              <a:rPr lang="en-US" dirty="0" smtClean="0"/>
              <a:t>A multielectron atom with inner electrons shielding outside electrons from the positively charged nucleus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http://upload.wikimedia.org/wikipedia/commons/thumb/b/b3/Effective_Nuclear_Charge.svg/350px-Effective_Nuclear_Charge.svg.png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e2151feb6b42cb62544d6b49ddd8240}">
                <a14:useLocalDpi xmlns:a14="http://schemas.microsoft.com/office/drawing/2010/main" val="0"/>
              </a:ext>
            </a:extLst>
          </a:blip>
          <a:stretch>
            <a:fillRect/>
          </a:stretch>
        </p:blipFill>
        <p:spPr>
          <a:xfrm>
            <a:off x="1117023" y="533400"/>
            <a:ext cx="69099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Wavelengths of Commercially Available Lasers</a:t>
            </a:r>
          </a:p>
          <a:p>
            <a:pPr lvl="1"/>
            <a:r>
              <a:rPr lang="en-US" dirty="0" smtClean="0"/>
              <a:t>Laser types with distinct laser lines are shown above the wavelength bar, while below are shown lasers that can emit in a wavelength range. The height of the lines and bars gives an indication of the maximal power/pulse energy commercially available, while the color codifies the type of laser material.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"List of laser types."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http://en.wikipedia.org/wiki/List_of_laser_types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e06250b629c5b2bf587718dfd86349}">
                <a14:useLocalDpi xmlns:a14="http://schemas.microsoft.com/office/drawing/2010/main" val="0"/>
              </a:ext>
            </a:extLst>
          </a:blip>
          <a:stretch>
            <a:fillRect/>
          </a:stretch>
        </p:blipFill>
        <p:spPr>
          <a:xfrm>
            <a:off x="266700" y="533400"/>
            <a:ext cx="8610600" cy="422197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Classical Atomic Model</a:t>
            </a:r>
          </a:p>
          <a:p>
            <a:pPr lvl="1"/>
            <a:r>
              <a:rPr lang="en-US" dirty="0" smtClean="0"/>
              <a:t>Atomic model before the advent of Quantum Mechanics.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The Atom - Grade 10 [CAPS]. January 27,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http://cnx.org/content/m38126/latest/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2723eb086b9920fa81d3f20e5bf798d}">
                <a14:useLocalDpi xmlns:a14="http://schemas.microsoft.com/office/drawing/2010/main" val="0"/>
              </a:ext>
            </a:extLst>
          </a:blip>
          <a:stretch>
            <a:fillRect/>
          </a:stretch>
        </p:blipFill>
        <p:spPr>
          <a:xfrm>
            <a:off x="266700" y="533400"/>
            <a:ext cx="8610600" cy="359471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transitions and their resulting wavelengths for hydrogen.</a:t>
            </a:r>
          </a:p>
          <a:p>
            <a:pPr lvl="1"/>
            <a:r>
              <a:rPr lang="en-US" dirty="0" smtClean="0"/>
              <a:t>Energy levels are not to scale.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"Hydrogen spectral series."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http://en.wikipedia.org/wiki/Hydrogen_spectral_series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9e87f7ca9e8b03ca876ff9a50b3d97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Optical and Electron Microscopes</a:t>
            </a:r>
          </a:p>
          <a:p>
            <a:pPr lvl="1"/>
            <a:r>
              <a:rPr lang="en-US" dirty="0" smtClean="0"/>
              <a:t>Diagram of the basic components of an optical microscope and an electron microscope.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Wave Nature of Matter: Electron Microscopes. January 23,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http://cnx.org/content/m39574/latest/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50b0c503c199e459f20333ccb905269}">
                <a14:useLocalDpi xmlns:a14="http://schemas.microsoft.com/office/drawing/2010/main" val="0"/>
              </a:ext>
            </a:extLst>
          </a:blip>
          <a:stretch>
            <a:fillRect/>
          </a:stretch>
        </p:blipFill>
        <p:spPr>
          <a:xfrm>
            <a:off x="2597065" y="533400"/>
            <a:ext cx="39498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Microscope Image</a:t>
            </a:r>
          </a:p>
          <a:p>
            <a:pPr lvl="1"/>
            <a:r>
              <a:rPr lang="en-US" dirty="0" smtClean="0"/>
              <a:t>An image of an ant in a scanning electron microscope.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"Electron microscope."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http://en.wikipedia.org/wiki/Electron_microscope%23cite_note-erni-1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ce2db5f26225f284f772e21eaa8b5b7}">
                <a14:useLocalDpi xmlns:a14="http://schemas.microsoft.com/office/drawing/2010/main" val="0"/>
              </a:ext>
            </a:extLst>
          </a:blip>
          <a:stretch>
            <a:fillRect/>
          </a:stretch>
        </p:blipFill>
        <p:spPr>
          <a:xfrm>
            <a:off x="2253066" y="533400"/>
            <a:ext cx="463786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Diffraction</a:t>
            </a:r>
          </a:p>
          <a:p>
            <a:pPr lvl="1"/>
            <a:r>
              <a:rPr lang="en-US" dirty="0" smtClean="0"/>
              <a:t>Bragg's Law of diffraction: illustration of how x-rays interact with crystal lattice.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http://upload.wikimedia.org/wikipedia/commons/thumb/c/c0/Bragg_diffraction_2.svg/640px-Bragg_diffraction_2.svg.png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0a8e7371f14ad6ac620001c2ee2d417}">
                <a14:useLocalDpi xmlns:a14="http://schemas.microsoft.com/office/drawing/2010/main" val="0"/>
              </a:ext>
            </a:extLst>
          </a:blip>
          <a:stretch>
            <a:fillRect/>
          </a:stretch>
        </p:blipFill>
        <p:spPr>
          <a:xfrm>
            <a:off x="1198485" y="533400"/>
            <a:ext cx="674702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A schematic of the hydrogen spectrum shows several series named for those who contributed most to their determination. Part of the Balmer series is in the visible spectrum, while the Lyman series is entirely in the UV, and the Paschen series and others are in the IR. Values of nf and ni are shown for some of the lines.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Bohr’s Theory of the Hydrogen Atom.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http://cnx.org/content/m42596/latest/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b2715242b3339e153745abb8df4a69c}">
                <a14:useLocalDpi xmlns:a14="http://schemas.microsoft.com/office/drawing/2010/main" val="0"/>
              </a:ext>
            </a:extLst>
          </a:blip>
          <a:stretch>
            <a:fillRect/>
          </a:stretch>
        </p:blipFill>
        <p:spPr>
          <a:xfrm>
            <a:off x="266700" y="533400"/>
            <a:ext cx="8610600" cy="278983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Black body radiation spectrum</a:t>
            </a:r>
          </a:p>
          <a:p>
            <a:pPr lvl="1"/>
            <a:r>
              <a:rPr lang="en-US" dirty="0" smtClean="0"/>
              <a:t>Typical spectrum from a black body at different temperatures (shown in blue, green and red curves). As the temperature decreases, the peak of the black-body radiation curve moves to lower intensities and longer wavelengths. Black line is a prediction of a classical theory for an object at 5,000K, showing catastropic discrepancy at shorter wavelengh.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"Black body."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http://en.wikipedia.org/wiki/Black_body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2aba9942bcf9ae9b7f6d00d932798cb}">
                <a14:useLocalDpi xmlns:a14="http://schemas.microsoft.com/office/drawing/2010/main" val="0"/>
              </a:ext>
            </a:extLst>
          </a:blip>
          <a:stretch>
            <a:fillRect/>
          </a:stretch>
        </p:blipFill>
        <p:spPr>
          <a:xfrm>
            <a:off x="1857375" y="533400"/>
            <a:ext cx="54292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Illustration of the Helium Atom</a:t>
            </a:r>
          </a:p>
          <a:p>
            <a:pPr lvl="1"/>
            <a:r>
              <a:rPr lang="en-US" dirty="0" smtClean="0"/>
              <a:t>This is an illustration of the helium atom, depicting the nucleus (pink) and the electron cloud distribution (black). The nucleus (upper right) in helium-4 is in reality spherically symmetric and closely resembles the electron cloud, although for more complicated nuclei this is not always the case. The black bar is one angstrom ( m, or 100 pm).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"Atom."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http://en.wikipedia.org/wiki/Atom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d606d8bcec0b5bb1009cdf60bb33f99}">
                <a14:useLocalDpi xmlns:a14="http://schemas.microsoft.com/office/drawing/2010/main" val="0"/>
              </a:ext>
            </a:extLst>
          </a:blip>
          <a:stretch>
            <a:fillRect/>
          </a:stretch>
        </p:blipFill>
        <p:spPr>
          <a:xfrm>
            <a:off x="2406822" y="533400"/>
            <a:ext cx="4330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Intro to the History of Atomic Theory - Intro</a:t>
            </a:r>
          </a:p>
          <a:p>
            <a:pPr lvl="1"/>
            <a:r>
              <a:rPr lang="en-US" dirty="0" smtClean="0"/>
              <a:t>Rutherford, Thomson, electrons, nuclei, and plums. I don't mean to be a bohr, but do you think pudding should have a role in serious scientific inquiry?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753871ab71d40334fad02f677cfa49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Electron Configuration of Neon Atom</a:t>
            </a:r>
          </a:p>
          <a:p>
            <a:pPr lvl="1"/>
            <a:r>
              <a:rPr lang="en-US" dirty="0" smtClean="0"/>
              <a:t>Electron configuration of neon atom showing only outer electron shell.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http://upload.wikimedia.org/wikipedia/commons/thumb/3/3e/Electron_shell_010_Neon_-_no_label.svg/600px-Electron_shell_010_Neon_-_no_label.svg.png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26fe4ce26ee0a756c9427044b9ece5b}">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Atomic Planetary Model</a:t>
            </a:r>
          </a:p>
          <a:p>
            <a:pPr lvl="1"/>
            <a:r>
              <a:rPr lang="en-US" dirty="0" smtClean="0"/>
              <a:t>Basic diagram of the atomic planetary model; electrons are in green, and the nucleus is in red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"Rutherford model."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http://en.wikipedia.org/wiki/Rutherford_model</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30c12d43242f41050ceb732e1fbf714}">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Atomic Physics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Atomic Physics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Early Atom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Atomic Physics and Quantum Mechanics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Atomic Physics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Multielectron Atoms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62aba9942bcf9ae9b7f6d00d932798cb}">
                <a14:useLocalDpi xmlns:a14="http://schemas.microsoft.com/office/drawing/2010/main" val="0"/>
              </a:ext>
            </a:extLst>
          </a:blip>
          <a:stretch>
            <a:fillRect/>
          </a:stretch>
        </p:blipFill>
        <p:spPr>
          <a:xfrm>
            <a:off x="3200400" y="304800"/>
            <a:ext cx="863600" cy="690880"/>
          </a:xfrm>
          <a:prstGeom prst="rect">
            <a:avLst/>
          </a:prstGeom>
        </p:spPr>
      </p:pic>
      <p:pic>
        <p:nvPicPr>
          <p:cNvPr id="29" name="Picture 28" descr="chapterimage.jpg"/>
          <p:cNvPicPr>
            <a:picLocks noChangeAspect="1"/>
          </p:cNvPicPr>
          <p:nvPr/>
        </p:nvPicPr>
        <p:blipFill>
          <a:blip r:embed="rId7">
            <a:extLst>
              <a:ext uri="{32723eb086b9920fa81d3f20e5bf798d}">
                <a14:useLocalDpi xmlns:a14="http://schemas.microsoft.com/office/drawing/2010/main" val="0"/>
              </a:ext>
            </a:extLst>
          </a:blip>
          <a:stretch>
            <a:fillRect/>
          </a:stretch>
        </p:blipFill>
        <p:spPr>
          <a:xfrm>
            <a:off x="3200400" y="1447800"/>
            <a:ext cx="863600" cy="360532"/>
          </a:xfrm>
          <a:prstGeom prst="rect">
            <a:avLst/>
          </a:prstGeom>
        </p:spPr>
      </p:pic>
      <p:pic>
        <p:nvPicPr>
          <p:cNvPr id="30" name="Picture 29" descr="chapterimage.jpg"/>
          <p:cNvPicPr>
            <a:picLocks noChangeAspect="1"/>
          </p:cNvPicPr>
          <p:nvPr/>
        </p:nvPicPr>
        <p:blipFill>
          <a:blip r:embed="rId8">
            <a:extLst>
              <a:ext uri="{fc1803658cf67d6e2f0fd63366737f33}">
                <a14:useLocalDpi xmlns:a14="http://schemas.microsoft.com/office/drawing/2010/main" val="0"/>
              </a:ext>
            </a:extLst>
          </a:blip>
          <a:stretch>
            <a:fillRect/>
          </a:stretch>
        </p:blipFill>
        <p:spPr>
          <a:xfrm>
            <a:off x="3200400" y="2590800"/>
            <a:ext cx="814102" cy="863600"/>
          </a:xfrm>
          <a:prstGeom prst="rect">
            <a:avLst/>
          </a:prstGeom>
        </p:spPr>
      </p:pic>
      <p:pic>
        <p:nvPicPr>
          <p:cNvPr id="31" name="Picture 30" descr="chapterimage.jpg"/>
          <p:cNvPicPr>
            <a:picLocks noChangeAspect="1"/>
          </p:cNvPicPr>
          <p:nvPr/>
        </p:nvPicPr>
        <p:blipFill>
          <a:blip r:embed="rId9">
            <a:extLst>
              <a:ext uri="{fce2db5f26225f284f772e21eaa8b5b7}">
                <a14:useLocalDpi xmlns:a14="http://schemas.microsoft.com/office/drawing/2010/main" val="0"/>
              </a:ext>
            </a:extLst>
          </a:blip>
          <a:stretch>
            <a:fillRect/>
          </a:stretch>
        </p:blipFill>
        <p:spPr>
          <a:xfrm>
            <a:off x="3200400" y="3733800"/>
            <a:ext cx="863600" cy="808768"/>
          </a:xfrm>
          <a:prstGeom prst="rect">
            <a:avLst/>
          </a:prstGeom>
        </p:spPr>
      </p:pic>
      <p:pic>
        <p:nvPicPr>
          <p:cNvPr id="32" name="Picture 31" descr="chapterimage.jpg"/>
          <p:cNvPicPr>
            <a:picLocks noChangeAspect="1"/>
          </p:cNvPicPr>
          <p:nvPr/>
        </p:nvPicPr>
        <p:blipFill>
          <a:blip r:embed="rId10">
            <a:extLst>
              <a:ext uri="{ce2151feb6b42cb62544d6b49ddd8240}">
                <a14:useLocalDpi xmlns:a14="http://schemas.microsoft.com/office/drawing/2010/main" val="0"/>
              </a:ext>
            </a:extLst>
          </a:blip>
          <a:stretch>
            <a:fillRect/>
          </a:stretch>
        </p:blipFill>
        <p:spPr>
          <a:xfrm>
            <a:off x="3200400" y="4876800"/>
            <a:ext cx="863600" cy="542834"/>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Niels Bohr</a:t>
            </a:r>
          </a:p>
          <a:p>
            <a:pPr lvl="1"/>
            <a:r>
              <a:rPr lang="en-US" dirty="0" smtClean="0"/>
              <a:t>Niels Bohr, Danish physicist, used the planetary model of the atom to explain the atomic spectrum and size of the hydrogen atom. His many contributions to the development of atomic physics and quantum mechanics; his personal influence on many students and colleagues; and his personal integrity, especially in the face of Nazi oppression, earned him a prominent place in history. (credit: Unknown Author, via Wikimedia Commons)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Bohr’s Theory of the Hydrogen Atom.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http://cnx.org/content/m42596/latest/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c41232410174b1b88ef719b84ef103d}">
                <a14:useLocalDpi xmlns:a14="http://schemas.microsoft.com/office/drawing/2010/main" val="0"/>
              </a:ext>
            </a:extLst>
          </a:blip>
          <a:stretch>
            <a:fillRect/>
          </a:stretch>
        </p:blipFill>
        <p:spPr>
          <a:xfrm>
            <a:off x="1541318" y="533400"/>
            <a:ext cx="60613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Energy-Level Diagram Plot</a:t>
            </a:r>
          </a:p>
          <a:p>
            <a:pPr lvl="1"/>
            <a:r>
              <a:rPr lang="en-US" dirty="0" smtClean="0"/>
              <a:t>An energy-level diagram plots energy vertically and is useful in visualizing the energy states of a system and the transitions between them. This diagram is for the hydrogen-atom electrons, showing a transition between two orbits having energies and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Bohr’s Theory of the Hydrogen Atom.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http://cnx.org/content/m42596/latest/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0d26333d10959ef20bde6573379fdd7}">
                <a14:useLocalDpi xmlns:a14="http://schemas.microsoft.com/office/drawing/2010/main" val="0"/>
              </a:ext>
            </a:extLst>
          </a:blip>
          <a:stretch>
            <a:fillRect/>
          </a:stretch>
        </p:blipFill>
        <p:spPr>
          <a:xfrm>
            <a:off x="2702424" y="533400"/>
            <a:ext cx="37391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Waves on a String</a:t>
            </a:r>
          </a:p>
          <a:p>
            <a:pPr lvl="1"/>
            <a:r>
              <a:rPr lang="en-US" dirty="0" smtClean="0"/>
              <a:t>(a) Waves on a string have a wavelength related to the length of the string, allowing them to interfere constructively. (b) If we imagine the string bent into a closed circle, we get a rough idea of how electrons in circular orbits can interfere constructively. (c) If the wavelength does not fit into the circumference, the electron interferes destructively; it cannot exist in such an orbit.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Wave Nature of Matter Causes Quantization. January 28,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http://cnx.org/content/m42606/latest/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14b73ba399eda2893a81f6e01e27f97}">
                <a14:useLocalDpi xmlns:a14="http://schemas.microsoft.com/office/drawing/2010/main" val="0"/>
              </a:ext>
            </a:extLst>
          </a:blip>
          <a:stretch>
            <a:fillRect/>
          </a:stretch>
        </p:blipFill>
        <p:spPr>
          <a:xfrm>
            <a:off x="653985" y="533400"/>
            <a:ext cx="783603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Pair Production</a:t>
            </a:r>
          </a:p>
          <a:p>
            <a:pPr lvl="1"/>
            <a:r>
              <a:rPr lang="en-US" dirty="0" smtClean="0"/>
              <a:t>Feynman diagram for pair production. A photon decays into an electron-positron pair.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"Pair production."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http://en.wikipedia.org/wiki/Pair_production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930a728c1032830d045682b9ce74ef7}">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Dmitri Mendeleev</a:t>
            </a:r>
          </a:p>
          <a:p>
            <a:pPr lvl="1"/>
            <a:r>
              <a:rPr lang="en-US" dirty="0" smtClean="0"/>
              <a:t>Dmitri Mendeleev is known for publishing a widely recognized periodic table.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http://upload.wikimedia.org/wikipedia/commons/thumb/b/b3/Medeleeff_by_repin.jpg/482px-Medeleeff_by_repin.jpg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92b986c4504f22cc0867d7f5302cf1f}">
                <a14:useLocalDpi xmlns:a14="http://schemas.microsoft.com/office/drawing/2010/main" val="0"/>
              </a:ext>
            </a:extLst>
          </a:blip>
          <a:stretch>
            <a:fillRect/>
          </a:stretch>
        </p:blipFill>
        <p:spPr>
          <a:xfrm>
            <a:off x="2827401" y="533400"/>
            <a:ext cx="34891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Mendeleev's 1869 Periodic Table</a:t>
            </a:r>
          </a:p>
          <a:p>
            <a:pPr lvl="1"/>
            <a:r>
              <a:rPr lang="en-US" dirty="0" smtClean="0"/>
              <a:t>Mendeleev's 1869 periodic table presents the periods vertically and the groups horizontally.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http://upload.wikimedia.org/wikipedia/commons/thumb/b/bb/Mendeleev's_1869_periodic_table.png/487px-Mendeleev's_1869_periodic_table.png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ed75eb2a0617adc1ca32d80eeb71f88}">
                <a14:useLocalDpi xmlns:a14="http://schemas.microsoft.com/office/drawing/2010/main" val="0"/>
              </a:ext>
            </a:extLst>
          </a:blip>
          <a:stretch>
            <a:fillRect/>
          </a:stretch>
        </p:blipFill>
        <p:spPr>
          <a:xfrm>
            <a:off x="2805661" y="533400"/>
            <a:ext cx="353267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Thomson's Model vs. Rutherford's Model</a:t>
            </a:r>
          </a:p>
          <a:p>
            <a:pPr lvl="1"/>
            <a:r>
              <a:rPr lang="en-US" dirty="0" smtClean="0"/>
              <a:t>Top: Expected results -- alpha particles pass through the plum pudding model of the atom undisturbed. Bottom: Observed results -- a small portion of the particles were deflected, indicating a small, concentrated positive charge. (Note that the image is not to scale; in reality the nucleus is vastly smaller than the electron shell.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"Geiger-Marsden experiment."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http://en.wikipedia.org/wiki/Geiger-Marsden_experiment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d7a60dfc70d09cf88cac6019f13fa33}">
                <a14:useLocalDpi xmlns:a14="http://schemas.microsoft.com/office/drawing/2010/main" val="0"/>
              </a:ext>
            </a:extLst>
          </a:blip>
          <a:stretch>
            <a:fillRect/>
          </a:stretch>
        </p:blipFill>
        <p:spPr>
          <a:xfrm>
            <a:off x="266700" y="533400"/>
            <a:ext cx="8610600" cy="289236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Intro to the History of Atomic Theory - The Rutherford Model</a:t>
            </a:r>
          </a:p>
          <a:p>
            <a:pPr lvl="1"/>
            <a:r>
              <a:rPr lang="en-US" dirty="0" smtClean="0"/>
              <a:t>Rutherford, Thomson, electrons, nuclei, and plums. I don't mean to be a bohr, but do you think pudding should have a role in serious scientific inquiry?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753871ab71d40334fad02f677cfa49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 Broglie wavelength."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http://en.wikipedia.org/wiki/de%20Broglie%20wavelength</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"CCD."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http://en.wikipedia.org/wiki/CCD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Wave Nature of Matter: Electron Microscopes.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http://cnx.org/content/m39574/latest/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microscope."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http://en.wikipedia.org/wiki/Electron_microscope%23cite_note-erni-1</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orbital."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http://en.wiktionary.org/wiki/atomic_orbital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shell."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http://en.wiktionary.org/wiki/electron_shell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"Electronic configuration."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http://en.wikipedia.org/wiki/Electronic_configuration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configuration."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http://en.wikipedia.org/wiki/Electron_configuration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"stimulated emission."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http://en.wikipedia.org/wiki/stimulated%20emission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"Laser."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http://en.wikipedia.org/wiki/Laser%23Uses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"centripetal."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http://en.wiktionary.org/wiki/centripetal</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"Bohr model."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http://en.wikipedia.org/wiki/Bohr_model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"quantization."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http://en.wikipedia.org/wiki/quantization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Bohr’s Theory of the Hydrogen Atom.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http://cnx.org/content/m42596/latest/</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"alpha particle."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http://en.wiktionary.org/wiki/alpha_particle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"Geiger-Marsden experiment."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http://en.wikipedia.org/wiki/Geiger-Marsden_experiment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"Rutherford model."</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http://en.wikipedia.org/wiki/Rutherford_model</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"gamma ray."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http://en.wiktionary.org/wiki/gamma_ray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http://en.wiktionary.org/wiki/positron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"Pair production."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http://en.wikipedia.org/wiki/Pair_production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http://en.wikipedia.org/wiki/photon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Bohr’s Theory of the Hydrogen Atom.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http://cnx.org/content/m42596/latest/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http://www.boundless.com//physics/definition/photoelectric-effect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http://www.boundless.com//physics/definition/black-body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"Bohr model."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http://en.wikipedia.org/wiki/Bohr_model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"Doppler shift."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http://en.wikipedia.org/wiki/Doppler%20shift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"Thomson scattering."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http://en.wikipedia.org/wiki/Thomson%20scattering</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"inelastic scattering."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http://en.wikipedia.org/wiki/inelastic%20scattering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"Compton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http://en.wikipedia.org/wiki/Compton_effect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"periodic table."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http://en.wiktionary.org/wiki/periodic_table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number."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http://en.wiktionary.org/wiki/atomic_number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http://en.wiktionary.org/wiki/element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"Periodic table."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http://en.wikipedia.org/wiki/Periodic_table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"standing wave."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http://en.wiktionary.org/wiki/standing_wave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"matter wave."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http://en.wikipedia.org/wiki/matter%20wave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2aba9942bcf9ae9b7f6d00d932798cb}">
                <a14:useLocalDpi xmlns:a14="http://schemas.microsoft.com/office/drawing/2010/main" val="0"/>
              </a:ext>
            </a:extLst>
          </a:blip>
          <a:stretch>
            <a:fillRect/>
          </a:stretch>
        </p:blipFill>
        <p:spPr>
          <a:xfrm>
            <a:off x="152400" y="1447800"/>
            <a:ext cx="2768600" cy="221488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Planck's Quantum Hypothesis and Black Body Radiation</a:t>
            </a:r>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www.boundless.com/physics/textbooks/boundless-physics-textbook/atomic-physics-29/overview-184/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The Wave Nature of Matter Causes Quantization.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http://cnx.org/content/m42606/latest/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"Bohr model."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http://en.wikipedia.org/wiki/Bohr_model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http://en.wiktionary.org/wiki/nucleus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"Plum pudding model."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http://en.wikipedia.org/wiki/Plum_pudding_model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http://en.wiktionary.org/wiki/electromagnetic_force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http://en.wiktionary.org/wiki/nucleus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"Avogadro's number."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http://en.wikipedia.org/wiki/Avogadro's%20number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Discovery of the Atom.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http://cnx.org/content/m42589/latest/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http://en.wikipedia.org/wiki/Atom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http://en.wikipedia.org/wiki/Atomic_theory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"Maxwell's equations."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http://en.wikipedia.org/wiki/Maxwell's%20equations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"semiclassical."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http://en.wikipedia.org/wiki/semiclassical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Bohr’s Theory of the Hydrogen Atom.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http://cnx.org/content/m42596/latest/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"Bohr model."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http://en.wikipedia.org/wiki/Bohr_model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http://en.wiktionary.org/wiki/gamma_ray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http://en.wikipedia.org/wiki/photon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"photoelectric effects."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http://en.wikipedia.org/wiki/photoelectric%20effects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"Compton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http://en.wikipedia.org/wiki/Compton_effect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http://www.boundless.com//physics/definition/angular-momentum</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"matter wave."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http://en.wikipedia.org/wiki/matter%20wave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"quantization."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http://en.wikipedia.org/wiki/quantization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Wave Nature of Matter Causes Quantization.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http://cnx.org/content/m42606/latest/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"crystallography."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http://en.wiktionary.org/wiki/crystallography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http://en.wiktionary.org/wiki/diffraction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"double-helix structure."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http://en.wikipedia.org/wiki/double-helix%20structure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X Rays: Atomic Origins and Applications.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http://cnx.org/content/m42599/latest/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"Planck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http://en.wikipedia.org/wiki/Planck%20constant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"spectral radiance."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http://en.wikipedia.org/wiki/spectral%20radiance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http://www.boundless.com//physics/definition/black-body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"Blackbody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http://en.wikipedia.org/wiki/Blackbody_radiation%23Planck.27s_law_of_black-body_radiation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"Planck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http://en.wikipedia.org/wiki/Planck_constant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"Planck's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http://en.wikipedia.org/wiki/Planck's_law</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"alpha particle."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http://en.wiktionary.org/wiki/alpha_particle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"scintillation."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http://en.wikipedia.org/wiki/scintillation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"cathode."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http://en.wiktionary.org/wiki/cathode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"Proton."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http://en.wikipedia.org/wiki/Proton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http://en.wikipedia.org/wiki/Electron%23Discovery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"Neutron."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http://en.wikipedia.org/wiki/Neutron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"Gabriela Escalera, Andrew Barron, Neutron Diffraction.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http://cnx.org/content/m43582/latest/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"valence shell."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http://en.wiktionary.org/wiki/valence_shell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shell."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http://en.wiktionary.org/wiki/electron_shell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"hydrogen-like."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http://en.wiktionary.org/wiki/hydrogen-like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"Electron shielding."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http://en.wikipedia.org/wiki/Electron_shielding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"Effective nuclear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http://en.wikipedia.org/wiki/Effective_nuclear_charge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2723eb086b9920fa81d3f20e5bf798d}">
                <a14:useLocalDpi xmlns:a14="http://schemas.microsoft.com/office/drawing/2010/main" val="0"/>
              </a:ext>
            </a:extLst>
          </a:blip>
          <a:stretch>
            <a:fillRect/>
          </a:stretch>
        </p:blipFill>
        <p:spPr>
          <a:xfrm>
            <a:off x="152400" y="1447800"/>
            <a:ext cx="2768600" cy="115582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Discovery of the Parts of the Atom</a:t>
            </a:r>
          </a:p>
          <a:p>
            <a:pPr marL="115888" indent="-115888"/>
            <a:r>
              <a:rPr lang="en-US" dirty="0" smtClean="0"/>
              <a:t>Early Models of the Atom</a:t>
            </a:r>
          </a:p>
          <a:p>
            <a:pPr marL="115888" indent="-115888"/>
            <a:r>
              <a:rPr lang="en-US" dirty="0"/>
              <a:t/>
            </a:r>
            <a:r>
              <a:rPr lang="en-US" dirty="0"/>
              <a:t>The Thomson Model</a:t>
            </a:r>
            <a:r>
              <a:rPr lang="en-US" dirty="0"/>
              <a:t> </a:t>
            </a:r>
            <a:endParaRPr lang="en-US" dirty="0" smtClean="0"/>
          </a:p>
          <a:p>
            <a:pPr marL="115888" indent="-115888"/>
            <a:r>
              <a:rPr lang="en-US" dirty="0"/>
              <a:t/>
            </a:r>
            <a:r>
              <a:rPr lang="en-US" dirty="0"/>
              <a:t>The Rutherford Model</a:t>
            </a:r>
            <a:r>
              <a:rPr lang="en-US" dirty="0"/>
              <a:t> </a:t>
            </a:r>
            <a:endParaRPr lang="en-US" dirty="0" smtClean="0"/>
          </a:p>
          <a:p>
            <a:pPr marL="115888" indent="-115888"/>
            <a:r>
              <a:rPr lang="en-US" dirty="0"/>
              <a:t/>
            </a:r>
            <a:r>
              <a:rPr lang="en-US" dirty="0"/>
              <a:t>The Bohr Model of the Atom</a:t>
            </a:r>
            <a:r>
              <a:rPr lang="en-US" dirty="0"/>
              <a:t> </a:t>
            </a:r>
            <a:endParaRPr lang="en-US" dirty="0" smtClean="0"/>
          </a:p>
          <a:p>
            <a:pPr marL="115888" indent="-115888"/>
            <a:r>
              <a:rPr lang="en-US" dirty="0"/>
              <a:t/>
            </a:r>
            <a:r>
              <a:rPr lang="en-US" dirty="0"/>
              <a:t>Basic Assumptions of the Bohr Model</a:t>
            </a:r>
            <a:r>
              <a:rPr lang="en-US" dirty="0"/>
              <a:t> </a:t>
            </a:r>
            <a:endParaRPr lang="en-US" dirty="0" smtClean="0"/>
          </a:p>
          <a:p>
            <a:pPr marL="115888" indent="-115888"/>
            <a:r>
              <a:rPr lang="en-US" dirty="0"/>
              <a:t/>
            </a:r>
            <a:r>
              <a:rPr lang="en-US" dirty="0"/>
              <a:t>Bohr Orbits</a:t>
            </a:r>
            <a:r>
              <a:rPr lang="en-US" dirty="0"/>
              <a:t> </a:t>
            </a:r>
            <a:endParaRPr lang="en-US" dirty="0" smtClean="0"/>
          </a:p>
          <a:p>
            <a:pPr marL="115888" indent="-115888"/>
            <a:r>
              <a:rPr lang="en-US" dirty="0"/>
              <a:t/>
            </a:r>
            <a:r>
              <a:rPr lang="en-US" dirty="0"/>
              <a:t>Energy of a Bohr Orbit</a:t>
            </a:r>
            <a:r>
              <a:rPr lang="en-US" dirty="0"/>
              <a:t> </a:t>
            </a:r>
            <a:endParaRPr lang="en-US" dirty="0" smtClean="0"/>
          </a:p>
          <a:p>
            <a:pPr marL="115888" indent="-115888"/>
            <a:r>
              <a:rPr lang="en-US" dirty="0" smtClean="0"/>
              <a:t>Hydrogen Spectra</a:t>
            </a:r>
          </a:p>
          <a:p>
            <a:pPr marL="115888" indent="-115888"/>
            <a:r>
              <a:rPr lang="en-US" dirty="0"/>
              <a:t/>
            </a:r>
            <a:r>
              <a:rPr lang="en-US" dirty="0"/>
              <a:t>de Broglie and the Bohr Model</a:t>
            </a:r>
            <a:r>
              <a:rPr lang="en-US" dirty="0"/>
              <a:t> </a:t>
            </a:r>
            <a:endParaRPr lang="en-US" dirty="0" smtClean="0"/>
          </a:p>
          <a:p>
            <a:pPr marL="115888" indent="-115888"/>
            <a:r>
              <a:rPr lang="en-US" dirty="0"/>
              <a:t/>
            </a:r>
            <a:r>
              <a:rPr lang="en-US" dirty="0"/>
              <a:t>X-Rays and the Compton Effect</a:t>
            </a:r>
            <a:r>
              <a:rPr lang="en-US" dirty="0"/>
              <a:t> </a:t>
            </a:r>
            <a:endParaRPr lang="en-US" dirty="0" smtClean="0"/>
          </a:p>
          <a:p>
            <a:pPr marL="115888" indent="-115888"/>
            <a:r>
              <a:rPr lang="en-US" dirty="0"/>
              <a:t/>
            </a:r>
            <a:r>
              <a:rPr lang="en-US" dirty="0"/>
              <a:t>X-Ray Spectra: Origins, Diffraction by Crystals, and Importance</a:t>
            </a:r>
            <a:r>
              <a:rPr lang="en-US" dirty="0"/>
              <a:t> </a:t>
            </a:r>
            <a:endParaRPr lang="en-US" dirty="0" smtClean="0"/>
          </a:p>
          <a:p>
            <a:pPr marL="115888" indent="-115888"/>
            <a:r>
              <a:rPr lang="en-US" dirty="0"/>
              <a:t/>
            </a:r>
            <a:r>
              <a:rPr lang="en-US" dirty="0"/>
              <a:t>The Compton Effect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Early Atom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Early Atom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www.boundless.com/physics/textbooks/boundless-physics-textbook/atomic-physics-29/the-early-atom-185/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c1803658cf67d6e2f0fd63366737f33}">
                <a14:useLocalDpi xmlns:a14="http://schemas.microsoft.com/office/drawing/2010/main" val="0"/>
              </a:ext>
            </a:extLst>
          </a:blip>
          <a:stretch>
            <a:fillRect/>
          </a:stretch>
        </p:blipFill>
        <p:spPr>
          <a:xfrm>
            <a:off x="152400" y="1447800"/>
            <a:ext cx="2609917"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Wave Nature of Matter Causes Quantization</a:t>
            </a:r>
          </a:p>
          <a:p>
            <a:pPr marL="115888" indent="-115888"/>
            <a:r>
              <a:rPr lang="en-US" dirty="0" smtClean="0"/>
              <a:t>Photon Interactions and Pair Production</a:t>
            </a:r>
          </a:p>
        </p:txBody>
      </p:sp>
      <p:sp>
        <p:nvSpPr>
          <p:cNvPr id="21" name="Title 20"/>
          <p:cNvSpPr>
            <a:spLocks noGrp="1"/>
          </p:cNvSpPr>
          <p:nvPr>
            <p:ph type="title"/>
          </p:nvPr>
        </p:nvSpPr>
        <p:spPr>
          <a:xfrm>
            <a:off x="152400" y="381000"/>
            <a:ext cx="8686800" cy="685800"/>
          </a:xfrm>
        </p:spPr>
        <p:txBody>
          <a:bodyPr/>
          <a:lstStyle/>
          <a:p>
            <a:r>
              <a:rPr lang="en-US" dirty="0" smtClean="0"/>
              <a:t>Atomic Physics and Quantum Mechanics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 and Quantum Mechanics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www.boundless.com/physics/textbooks/boundless-physics-textbook/atomic-physics-29/atomic-physics-and-quantum-mechanics-186/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ce2db5f26225f284f772e21eaa8b5b7}">
                <a14:useLocalDpi xmlns:a14="http://schemas.microsoft.com/office/drawing/2010/main" val="0"/>
              </a:ext>
            </a:extLst>
          </a:blip>
          <a:stretch>
            <a:fillRect/>
          </a:stretch>
        </p:blipFill>
        <p:spPr>
          <a:xfrm>
            <a:off x="152400" y="1447800"/>
            <a:ext cx="2768600" cy="259281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Electron Microscopes</a:t>
            </a:r>
          </a:p>
          <a:p>
            <a:pPr marL="115888" indent="-115888"/>
            <a:r>
              <a:rPr lang="en-US" dirty="0" smtClean="0"/>
              <a:t>Lasers</a:t>
            </a:r>
          </a:p>
        </p:txBody>
      </p:sp>
      <p:sp>
        <p:nvSpPr>
          <p:cNvPr id="21" name="Title 20"/>
          <p:cNvSpPr>
            <a:spLocks noGrp="1"/>
          </p:cNvSpPr>
          <p:nvPr>
            <p:ph type="title"/>
          </p:nvPr>
        </p:nvSpPr>
        <p:spPr>
          <a:xfrm>
            <a:off x="152400" y="381000"/>
            <a:ext cx="8686800" cy="685800"/>
          </a:xfrm>
        </p:spPr>
        <p:txBody>
          <a:bodyPr/>
          <a:lstStyle/>
          <a:p>
            <a:r>
              <a:rPr lang="en-US" dirty="0" smtClean="0"/>
              <a:t>Applications of Atomic Physics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Atomic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www.boundless.com/physics/textbooks/boundless-physics-textbook/atomic-physics-29/applications-of-atomic-physics-187/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e2151feb6b42cb62544d6b49ddd8240}">
                <a14:useLocalDpi xmlns:a14="http://schemas.microsoft.com/office/drawing/2010/main" val="0"/>
              </a:ext>
            </a:extLst>
          </a:blip>
          <a:stretch>
            <a:fillRect/>
          </a:stretch>
        </p:blipFill>
        <p:spPr>
          <a:xfrm>
            <a:off x="152400" y="1447800"/>
            <a:ext cx="2768600" cy="174026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Multielectron Atoms</a:t>
            </a:r>
          </a:p>
          <a:p>
            <a:pPr marL="115888" indent="-115888"/>
            <a:r>
              <a:rPr lang="en-US" dirty="0" smtClean="0"/>
              <a:t>The Periodic Table</a:t>
            </a:r>
          </a:p>
          <a:p>
            <a:pPr marL="115888" indent="-115888"/>
            <a:r>
              <a:rPr lang="en-US" dirty="0"/>
              <a:t/>
            </a:r>
            <a:r>
              <a:rPr lang="en-US" dirty="0"/>
              <a:t>Electron Configurations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Multielectron Atoms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Atomic Physics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Multielectron Atoms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www.boundless.com/physics/textbooks/boundless-physics-textbook/atomic-physics-29/multielectron-atoms-188/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