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overview-150/different-types-of-currents-531-6044/images/circuits/?campaign_content=book_624_chapter_20&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15.xml"/>
<Relationship Id="rId2" Type="http://schemas.openxmlformats.org/officeDocument/2006/relationships/image" Target="../media/image5.png"/>
<Relationship Id="rId5" Target="../media/image8.jp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ndex.php?title=File:Ohm's_Law_with_Voltage_source.svg&amp;page=1" TargetMode="External"/>
<Relationship Id="rId5" Type="http://schemas.openxmlformats.org/officeDocument/2006/relationships/hyperlink" Target="http://www.boundless.com/physics/textbooks/boundless-physics-textbook/circuits-and-direct-currents-20/overview-150/different-types-of-currents-531-6044/images/a-simple-circuit/?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5.pn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6/latest/?collection=col11406/1.7" TargetMode="External"/>
<Relationship Id="rId5" Type="http://schemas.openxmlformats.org/officeDocument/2006/relationships/hyperlink" Target="http://www.boundless.com/physics/textbooks/boundless-physics-textbook/circuits-and-direct-currents-20/resistors-in-series-and-parallel-151/resistors-in-parallel-534-6059/images/parallel-resistors/?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6.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9/latest/" TargetMode="External"/>
<Relationship Id="rId5" Type="http://schemas.openxmlformats.org/officeDocument/2006/relationships/hyperlink" Target="http://www.boundless.com/physics/textbooks/boundless-physics-textbook/circuits-and-direct-currents-20/kirchhoff-s-rules-152/applications-541-8441/images/kirchhoff-s-rules-sample-problem/?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7.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KCL_-_Kirchhoff's_circuit_laws.svg" TargetMode="External"/>
<Relationship Id="rId5" Type="http://schemas.openxmlformats.org/officeDocument/2006/relationships/hyperlink" Target="http://www.boundless.com/physics/textbooks/boundless-physics-textbook/circuits-and-direct-currents-20/kirchhoff-s-rules-152/the-junction-rule-539-6331/images/kirchhoff-s-junction-law/?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8.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Kirchhoff_voltage_law.svg" TargetMode="External"/>
<Relationship Id="rId5" Type="http://schemas.openxmlformats.org/officeDocument/2006/relationships/hyperlink" Target="http://www.boundless.com/physics/textbooks/boundless-physics-textbook/circuits-and-direct-currents-20/kirchhoff-s-rules-152/the-loop-rule-540-5636/images/kirchhoff-s-loop-rule/?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9.pn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kirchhoff-s-rules-152/the-junction-rule-539-6331/images/kirchhoff-s-loop-and-junction-rules-theory/?campaign_content=book_624_chapter_20&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21.xml"/>
<Relationship Id="rId2" Type="http://schemas.openxmlformats.org/officeDocument/2006/relationships/image" Target="../media/image5.png"/>
<Relationship Id="rId5" Target="../media/image20.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books.org/wiki/File:Circuit_Symbols_for_A-level-OCR-Physics_A.png" TargetMode="External"/>
<Relationship Id="rId5" Type="http://schemas.openxmlformats.org/officeDocument/2006/relationships/hyperlink" Target="http://www.boundless.com/physics/textbooks/boundless-physics-textbook/circuits-and-direct-currents-20/overview-150/different-types-of-currents-531-6044/images/example-circuit-element-symbols/?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1.pn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RC_circuit" TargetMode="External"/>
<Relationship Id="rId5" Type="http://schemas.openxmlformats.org/officeDocument/2006/relationships/hyperlink" Target="http://www.boundless.com/physics/textbooks/boundless-physics-textbook/circuits-and-direct-currents-20/rc-circuits-154/impedance-545-4349/images/series-rc-circuit-fb19827e-9812-458b-9b0f-841f9e998e6b/?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2.pn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7/latest/?collection=col11406/1.7" TargetMode="External"/>
<Relationship Id="rId5" Type="http://schemas.openxmlformats.org/officeDocument/2006/relationships/hyperlink" Target="http://www.boundless.com/physics/textbooks/boundless-physics-textbook/circuits-and-direct-currents-20/resistors-in-series-and-parallel-151/charging-a-battery-emfs-in-series-and-parallel-536-5597/images/two-voltage-sources-connected-in-series-with-their-emfs-in-opposition/?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3.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7/latest/?collection=col11406/1.7" TargetMode="External"/>
<Relationship Id="rId5" Type="http://schemas.openxmlformats.org/officeDocument/2006/relationships/hyperlink" Target="http://www.boundless.com/physics/textbooks/boundless-physics-textbook/circuits-and-direct-currents-20/overview-150/sources-of-emf-532-6282/images/examples-of-generators-of-electromotive-force/?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4.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7/latest/?collection=col11406/1.7" TargetMode="External"/>
<Relationship Id="rId5" Type="http://schemas.openxmlformats.org/officeDocument/2006/relationships/hyperlink" Target="http://www.boundless.com/physics/textbooks/boundless-physics-textbook/circuits-and-direct-currents-20/resistors-in-series-and-parallel-151/emf-and-terminal-voltage-537-1104/images/schematic-representation-of-a-voltage-source/?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5.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2/latest/?collection=col11406/latest" TargetMode="External"/>
<Relationship Id="rId5" Type="http://schemas.openxmlformats.org/officeDocument/2006/relationships/hyperlink" Target="http://www.boundless.com/physics/textbooks/boundless-physics-textbook/circuits-and-direct-currents-20/voltmeters-and-ammeters-153/null-measurements-543-11288/images/potentiometer/?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6.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kirchhoff-s-rules-152/the-loop-rule-540-5636/images/kirchhoff-s-loop-and-junction-rules-theory/?campaign_content=book_624_chapter_20&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28.xml"/>
<Relationship Id="rId2" Type="http://schemas.openxmlformats.org/officeDocument/2006/relationships/image" Target="../media/image5.png"/>
<Relationship Id="rId5" Target="../media/image20.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9/latest/" TargetMode="External"/>
<Relationship Id="rId5" Type="http://schemas.openxmlformats.org/officeDocument/2006/relationships/hyperlink" Target="http://www.boundless.com/physics/textbooks/boundless-physics-textbook/circuits-and-direct-currents-20/kirchhoff-s-rules-152/introduction-and-importance-538-6330/images/closed-circuit/?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10.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9/latest/" TargetMode="External"/>
<Relationship Id="rId5" Type="http://schemas.openxmlformats.org/officeDocument/2006/relationships/hyperlink" Target="http://www.boundless.com/physics/textbooks/boundless-physics-textbook/circuits-and-direct-currents-20/kirchhoff-s-rules-152/the-loop-rule-540-5636/images/the-loop-rule/?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7.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RC_circuit" TargetMode="External"/>
<Relationship Id="rId5" Type="http://schemas.openxmlformats.org/officeDocument/2006/relationships/hyperlink" Target="http://www.boundless.com/physics/textbooks/boundless-physics-textbook/circuits-and-direct-currents-20/rc-circuits-154/phase-angle-and-power-factor-546-6284/images/series-rc-circuit-fb19827e-9812-458b-9b0f-841f9e998e6b/?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2.pn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resistors-in-series-and-parallel-151/resisitors-in-series-533-10929/images/series-circuits/?campaign_content=book_624_chapter_20&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2.xml"/>
<Relationship Id="rId2" Type="http://schemas.openxmlformats.org/officeDocument/2006/relationships/image" Target="../media/image5.png"/>
<Relationship Id="rId5" Target="../media/image9.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resistors-in-series-and-parallel-151/resistors-in-parallel-534-6059/images/parallel-circuits/?campaign_content=book_624_chapter_20&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3.xml"/>
<Relationship Id="rId2" Type="http://schemas.openxmlformats.org/officeDocument/2006/relationships/image" Target="../media/image5.png"/>
<Relationship Id="rId5" Target="../media/image28.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0/latest/?collection=col11406/latest" TargetMode="External"/>
<Relationship Id="rId5" Type="http://schemas.openxmlformats.org/officeDocument/2006/relationships/hyperlink" Target="http://www.boundless.com/physics/textbooks/boundless-physics-textbook/circuits-and-direct-currents-20/voltmeters-and-ammeters-153/voltmeters-and-ammeters-542-11287/images/ammeter-in-series/?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9.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voltmeters-and-ammeters-153/voltmeters-and-ammeters-542-11287/images/voltmeters-and-ammeters/?campaign_content=book_624_chapter_20&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5.xml"/>
<Relationship Id="rId2" Type="http://schemas.openxmlformats.org/officeDocument/2006/relationships/image" Target="../media/image5.png"/>
<Relationship Id="rId5" Target="../media/image11.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0/latest/?collection=col11406/latest" TargetMode="External"/>
<Relationship Id="rId5" Type="http://schemas.openxmlformats.org/officeDocument/2006/relationships/hyperlink" Target="http://www.boundless.com/physics/textbooks/boundless-physics-textbook/circuits-and-direct-currents-20/voltmeters-and-ammeters-153/voltmeters-and-ammeters-542-11287/images/voltmeter-in-parallel/?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30.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2/latest/?collection=col11406/latest" TargetMode="External"/>
<Relationship Id="rId5" Type="http://schemas.openxmlformats.org/officeDocument/2006/relationships/hyperlink" Target="http://www.boundless.com/physics/textbooks/boundless-physics-textbook/circuits-and-direct-currents-20/voltmeters-and-ammeters-153/null-measurements-543-11288/images/voltmeter-connected-to-battery/?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31.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2/latest/?collection=col11406/latest" TargetMode="External"/>
<Relationship Id="rId5" Type="http://schemas.openxmlformats.org/officeDocument/2006/relationships/hyperlink" Target="http://www.boundless.com/physics/textbooks/boundless-physics-textbook/circuits-and-direct-currents-20/voltmeters-and-ammeters-153/null-measurements-543-11288/images/wheatstone-bridge/?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32.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7/latest/?collection=col11406/1.7" TargetMode="External"/>
<Relationship Id="rId5" Type="http://schemas.openxmlformats.org/officeDocument/2006/relationships/hyperlink" Target="http://www.boundless.com/physics/textbooks/boundless-physics-textbook/circuits-and-direct-currents-20/resistors-in-series-and-parallel-151/charging-a-battery-emfs-in-series-and-parallel-536-5597/images/a-series-connection-of-two-voltage-sources-in-the-same-direction/?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3.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campaign_content=book_624_chapter_20&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 Id="rId9" Target="../media/image11.jpg" Type="http://schemas.openxmlformats.org/officeDocument/2006/relationships/image"/>
<Relationship Id="rId10" Target="../media/image12.jp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7/latest/?collection=col11406/1.7" TargetMode="External"/>
<Relationship Id="rId5" Type="http://schemas.openxmlformats.org/officeDocument/2006/relationships/hyperlink" Target="http://www.boundless.com/physics/textbooks/boundless-physics-textbook/circuits-and-direct-currents-20/resistors-in-series-and-parallel-151/charging-a-battery-emfs-in-series-and-parallel-536-5597/images/two-identical-emfs-connected-in-parallel/?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4.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Voltmeters" TargetMode="External"/>
<Relationship Id="rId5" Type="http://schemas.openxmlformats.org/officeDocument/2006/relationships/hyperlink" Target="http://www.boundless.com/physics/textbooks/boundless-physics-textbook/circuits-and-direct-currents-20/voltmeters-and-ammeters-153/voltmeters-and-ammeters-542-11287/images/voltmeter/?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5.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6/latest/?collection=col11406/1.7" TargetMode="External"/>
<Relationship Id="rId5" Type="http://schemas.openxmlformats.org/officeDocument/2006/relationships/hyperlink" Target="http://www.boundless.com/physics/textbooks/boundless-physics-textbook/circuits-and-direct-currents-20/resistors-in-series-and-parallel-151/resisitors-in-series-533-10929/images/resistors-in-series/?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6.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6/latest/?collection=col11406/1.7" TargetMode="External"/>
<Relationship Id="rId5" Type="http://schemas.openxmlformats.org/officeDocument/2006/relationships/hyperlink" Target="http://www.boundless.com/physics/textbooks/boundless-physics-textbook/circuits-and-direct-currents-20/resistors-in-series-and-parallel-151/resisitors-in-series-533-10929/images/resistors-connected-in-a-series-circuit/?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37.jp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6/latest/?collection=col11406/1.7" TargetMode="External"/>
<Relationship Id="rId5" Type="http://schemas.openxmlformats.org/officeDocument/2006/relationships/hyperlink" Target="http://www.boundless.com/physics/textbooks/boundless-physics-textbook/circuits-and-direct-currents-20/resistors-in-series-and-parallel-151/resistors-in-parallel-534-6059/images/resistors-in-parallel/?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38.jp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56/latest/?collection=col11406/1.7" TargetMode="External"/>
<Relationship Id="rId5" Type="http://schemas.openxmlformats.org/officeDocument/2006/relationships/hyperlink" Target="http://www.boundless.com/physics/textbooks/boundless-physics-textbook/circuits-and-direct-currents-20/resistors-in-series-and-parallel-151/combination-circuits-535-6211/images/reducing-a-combination-circuit/?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39.jp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www.boundless.com/physics/textbooks/boundless-physics-textbook/circuits-and-direct-currents-20/resistors-in-series-and-parallel-151/combination-circuits-535-6211/images/combination-circuits/?campaign_content=book_624_chapter_20&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46.xml"/>
<Relationship Id="rId2" Type="http://schemas.openxmlformats.org/officeDocument/2006/relationships/image" Target="../media/image5.png"/>
<Relationship Id="rId5" Target="../media/image40.jp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Resistors" TargetMode="External"/>
<Relationship Id="rId5" Type="http://schemas.openxmlformats.org/officeDocument/2006/relationships/hyperlink" Target="http://www.boundless.com/physics/textbooks/boundless-physics-textbook/circuits-and-direct-currents-20/resistors-in-series-and-parallel-151/combination-circuits-535-6211/images/resistor-network/?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7.xml"/>
<Relationship Id="rId2" Type="http://schemas.openxmlformats.org/officeDocument/2006/relationships/image" Target="../media/image5.png"/>
<Relationship Id="rId7" Target="../media/image41.pn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63/latest/" TargetMode="External"/>
<Relationship Id="rId5" Type="http://schemas.openxmlformats.org/officeDocument/2006/relationships/hyperlink" Target="http://www.boundless.com/physics/textbooks/boundless-physics-textbook/circuits-and-direct-currents-20/rc-circuits-154/resistors-and-capacitors-in-series-544-4348/images/charging-an-rc-circuit/?campaign_content=book_624_chapter_20&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8.xml"/>
<Relationship Id="rId2" Type="http://schemas.openxmlformats.org/officeDocument/2006/relationships/image" Target="../media/image5.png"/>
<Relationship Id="rId7" Target="../media/image12.jpg" Type="http://schemas.openxmlformats.org/officeDocument/2006/relationships/image"/>
</Relationships>

</file>

<file path=ppt/slides/_rels/slide49.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resistor"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impedanc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www.boundless.com//physics/definition/ac"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0024/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Electrical_impedance" TargetMode="External"/>
<Relationship Id="rId1" Type="http://schemas.openxmlformats.org/officeDocument/2006/relationships/slideLayout" Target="../slideLayouts/slideLayout49.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potential_difference"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terminal-voltag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parallel" TargetMode="External"/>
<Relationship Id="rId32" Type="http://schemas.openxmlformats.org/officeDocument/2006/relationships/hyperlink" Target="http://en.wiktionary.org/wiki/series" TargetMode="External"/>
<Relationship Id="rId9" Type="http://schemas.openxmlformats.org/officeDocument/2006/relationships/hyperlink" Target="http://cnx.org/content/m42357/latest/?collection=col11406/1.7"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electromotive%20force"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electromotive%20force"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differential_equ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capacitor"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363/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DC"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capacitor" TargetMode="External"/>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circuits-and-direct-currents-20/overview-150/?campaign_content=book_624_chapter_20&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3.jpg"/>
<Relationship Id="rId6" Target="../media/image8.jpg" Type="http://schemas.openxmlformats.org/officeDocument/2006/relationships/image"/>
</Relationships>

</file>

<file path=ppt/slides/_rels/slide50.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Electrical_circui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Electrical_circuit"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Direct_curren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Direct_curren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books.org/wiki/Physics_with_Calculus/Electromagnetism/Current_and_Circuits" TargetMode="External"/>
<Relationship Id="rId1" Type="http://schemas.openxmlformats.org/officeDocument/2006/relationships/slideLayout" Target="../slideLayouts/slideLayout50.xml"/>
<Relationship Id="rId2" Type="http://schemas.openxmlformats.org/officeDocument/2006/relationships/hyperlink" Target="http://creativecommons.org/licenses/by/3.0/" TargetMode="External"/>
<Relationship Id="rId3" Type="http://schemas.openxmlformats.org/officeDocument/2006/relationships/hyperlink" Target="http://cnx.org/content/m42357/latest/?collection=col11406/1.7"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357/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books.org/wiki/FHSST_Physics/Electricity/Flow_of_Charge" TargetMode="External"/>
<Relationship Id="rId32" Type="http://schemas.openxmlformats.org/officeDocument/2006/relationships/hyperlink" Target="http://en.wikibooks.org/wiki/FHSST_Physics/Electricity/Circuits" TargetMode="External"/>
<Relationship Id="rId9" Type="http://schemas.openxmlformats.org/officeDocument/2006/relationships/hyperlink" Target="http://en.wikipedia.org/wiki/electromotive%20forc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resisto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parallel"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resistanc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Kirchhoff's_circuit_law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direct_curren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ical%20circui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current-voltage%20characteristic"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lightandmatter.com/simplej.pdf" TargetMode="External"/>
<Relationship Id="rId37" Type="http://schemas.openxmlformats.org/officeDocument/2006/relationships/hyperlink" Target="http://creativecommons.org/licenses/by/3.0/us/" TargetMode="External"/>
<Relationship Id="rId38" Type="http://schemas.openxmlformats.org/officeDocument/2006/relationships/hyperlink" Target="http://lightandmatter.com/lml.pdf"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1.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Voltage_sourc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Voltage_sourc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Voltage_source"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357/latest/?collection=col11428/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books.org/wiki/IB_Physics/Electric_Currents" TargetMode="External"/>
<Relationship Id="rId1" Type="http://schemas.openxmlformats.org/officeDocument/2006/relationships/slideLayout" Target="../slideLayouts/slideLayout51.xml"/>
<Relationship Id="rId2" Type="http://schemas.openxmlformats.org/officeDocument/2006/relationships/hyperlink" Target="http://creativecommons.org/licenses/by/3.0/" TargetMode="External"/>
<Relationship Id="rId3" Type="http://schemas.openxmlformats.org/officeDocument/2006/relationships/hyperlink" Target="http://cnx.org/content/m42356/latest/?collection=col11406/1.7"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combination%20circui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357/latest/?collection=col11428/latest" TargetMode="External"/>
<Relationship Id="rId32" Type="http://schemas.openxmlformats.org/officeDocument/2006/relationships/hyperlink" Target="http://en.wikipedia.org/wiki/Electromotive_force" TargetMode="External"/>
<Relationship Id="rId9" Type="http://schemas.openxmlformats.org/officeDocument/2006/relationships/hyperlink" Target="http://en.wiktionary.org/wiki/serie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parallel"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books.org/wiki/A-level_Physics/Electrons,_Waves_and_Photons/D.C._circuit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books.org/wiki/A-level_Physics_(Advancing_Physics)/Voltag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Resistors%23Series_and_parallel_resistors"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356/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faraday-s-law-of-induction--3"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batter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electromotive%20force"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s://en.wikipedia.org/wiki/Current_sourc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2.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Kirchhoff's_circuit_law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electric_charg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curren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Kirchhoff's_circuit_law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electromotive%20force" TargetMode="External"/>
<Relationship Id="rId1" Type="http://schemas.openxmlformats.org/officeDocument/2006/relationships/slideLayout" Target="../slideLayouts/slideLayout52.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Electromotive_force"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357/latest/?collection=col11428/lates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359/latest/" TargetMode="External"/>
<Relationship Id="rId32" Type="http://schemas.openxmlformats.org/officeDocument/2006/relationships/hyperlink" Target="http://en.wiktionary.org/wiki/series" TargetMode="External"/>
<Relationship Id="rId9" Type="http://schemas.openxmlformats.org/officeDocument/2006/relationships/hyperlink" Target="http://en.wikipedia.org/wiki/rm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alternating_curren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resistance"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42356/latest/?collection=col11406/1.7"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impedance"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431/lates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capacitor"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electromotive%20forc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resistor" TargetMode="External"/>
<Relationship Id="rId37" Type="http://schemas.openxmlformats.org/officeDocument/2006/relationships/hyperlink" Target="http://creativecommons.org/licenses/by/3.0/us/" TargetMode="External"/>
<Relationship Id="rId38" Type="http://schemas.openxmlformats.org/officeDocument/2006/relationships/hyperlink" Target="http://lightandmatter.com/lml.pdf"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Wheatstone_bridge"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362/latest/?collection=col11406/latest"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53.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shunt-resistance"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galvanometer"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cnx.org/content/m42360/latest/?collection=col11406/1.7"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Ammeters" TargetMode="External"/>
<Relationship Id="rId8" Type="http://schemas.openxmlformats.org/officeDocument/2006/relationships/hyperlink" Target="http://creativecommons.org/licenses/by/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Voltmeter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Wheatstone_bridg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potentiometer"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null-measurement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Potentiometer_(measuring_instrument)"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circuits-and-direct-currents-20/resistors-in-series-and-parallel-151/?campaign_content=book_624_chapter_20&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3.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circuits-and-direct-currents-20/kirchhoff-s-rules-152/?campaign_content=book_624_chapter_20&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3.jpg"/>
<Relationship Id="rId6" Target="../media/image10.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circuits-and-direct-currents-20/voltmeters-and-ammeters-153/?campaign_content=book_624_chapter_20&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3.jpg"/>
<Relationship Id="rId6" Target="../media/image11.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circuits-and-direct-currents-20/rc-circuits-154/?campaign_content=book_624_chapter_20&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3.jpg"/>
<Relationship Id="rId6" Target="../media/image12.jp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AC</a:t>
            </a:r>
            <a:r>
              <a:rPr lang="en-US" sz="1200" dirty="0" smtClean="0"/>
              <a:t> </a:t>
            </a:r>
            <a:r>
              <a:rPr lang="en-US" sz="1200" dirty="0" smtClean="0">
                <a:solidFill>
                  <a:schemeClr val="bg2"/>
                </a:solidFill>
              </a:rPr>
              <a:t>Alternating current.</a:t>
            </a:r>
          </a:p>
          <a:p>
            <a:r>
              <a:rPr lang="en-US" sz="1200" dirty="0" smtClean="0"/>
              <a:t/>
            </a:r>
            <a:r>
              <a:rPr lang="en-US" sz="1200" dirty="0" smtClean="0"/>
              <a:t>alternating current</a:t>
            </a:r>
            <a:r>
              <a:rPr lang="en-US" sz="1200" dirty="0" smtClean="0"/>
              <a:t> </a:t>
            </a:r>
            <a:r>
              <a:rPr lang="en-US" sz="1200" dirty="0" smtClean="0">
                <a:solidFill>
                  <a:schemeClr val="bg2"/>
                </a:solidFill>
              </a:rPr>
              <a:t>(AC)—An electric current in which the direction of flow of the electrons reverses periodically having an average of zero, with positive and negative values (with a frequency of 50 Hz in Europe, 60 Hz in the US, 400 Hz for airport lighting, and some others); especially such a current produced by a rotating generator or alternator.</a:t>
            </a:r>
          </a:p>
          <a:p>
            <a:r>
              <a:rPr lang="en-US" sz="1200" dirty="0" smtClean="0"/>
              <a:t/>
            </a:r>
            <a:r>
              <a:rPr lang="en-US" sz="1200" dirty="0" smtClean="0"/>
              <a:t>battery</a:t>
            </a:r>
            <a:r>
              <a:rPr lang="en-US" sz="1200" dirty="0" smtClean="0"/>
              <a:t> </a:t>
            </a:r>
            <a:r>
              <a:rPr lang="en-US" sz="1200" dirty="0">
                <a:solidFill>
                  <a:schemeClr val="bg2"/>
                </a:solidFill>
              </a:rPr>
              <a:t>A device that produces electricity by a chemical reaction between two substances.</a:t>
            </a:r>
          </a:p>
          <a:p>
            <a:r>
              <a:rPr lang="en-US" sz="1200" dirty="0"/>
              <a:t/>
            </a:r>
            <a:r>
              <a:rPr lang="en-US" sz="1200" dirty="0"/>
              <a:t>capacitor</a:t>
            </a:r>
            <a:r>
              <a:rPr lang="en-US" sz="1200" dirty="0"/>
              <a:t> </a:t>
            </a:r>
            <a:r>
              <a:rPr lang="en-US" sz="1200" dirty="0">
                <a:solidFill>
                  <a:schemeClr val="bg2"/>
                </a:solidFill>
              </a:rPr>
              <a:t>An electronic component capable of storing an electric charge, especially one consisting of two conductors separated by a dielectric.</a:t>
            </a:r>
          </a:p>
          <a:p>
            <a:r>
              <a:rPr lang="en-US" sz="1200" dirty="0"/>
              <a:t/>
            </a:r>
            <a:r>
              <a:rPr lang="en-US" sz="1200" dirty="0"/>
              <a:t>capacitor</a:t>
            </a:r>
            <a:r>
              <a:rPr lang="en-US" sz="1200" dirty="0"/>
              <a:t> </a:t>
            </a:r>
            <a:r>
              <a:rPr lang="en-US" sz="1200" dirty="0">
                <a:solidFill>
                  <a:schemeClr val="bg2"/>
                </a:solidFill>
              </a:rPr>
              <a:t>An electronic component consisting of two conductor plates separated by empty space (sometimes a dielectric material is instead sandwiched between the plates), and capable of storing a certain amount of charge.</a:t>
            </a:r>
          </a:p>
          <a:p>
            <a:r>
              <a:rPr lang="en-US" sz="1200" dirty="0"/>
              <a:t/>
            </a:r>
            <a:r>
              <a:rPr lang="en-US" sz="1200" dirty="0"/>
              <a:t>capacitor</a:t>
            </a:r>
            <a:r>
              <a:rPr lang="en-US" sz="1200" dirty="0"/>
              <a:t> </a:t>
            </a:r>
            <a:r>
              <a:rPr lang="en-US" sz="1200" dirty="0">
                <a:solidFill>
                  <a:schemeClr val="bg2"/>
                </a:solidFill>
              </a:rPr>
              <a:t>An electronic component capable of storing an electric charge, especially one consisting of two conductors separated by a dielectric.</a:t>
            </a:r>
          </a:p>
          <a:p>
            <a:r>
              <a:rPr lang="en-US" sz="1200" dirty="0"/>
              <a:t/>
            </a:r>
            <a:r>
              <a:rPr lang="en-US" sz="1200" dirty="0"/>
              <a:t>combination circuit</a:t>
            </a:r>
            <a:r>
              <a:rPr lang="en-US" sz="1200" dirty="0"/>
              <a:t> </a:t>
            </a:r>
            <a:r>
              <a:rPr lang="en-US" sz="1200" dirty="0">
                <a:solidFill>
                  <a:schemeClr val="bg2"/>
                </a:solidFill>
              </a:rPr>
              <a:t>An electrical circuit containing multiple resistors that are connected in a combination of both series and parallel connections.</a:t>
            </a:r>
          </a:p>
          <a:p>
            <a:r>
              <a:rPr lang="en-US" sz="1200" dirty="0"/>
              <a:t/>
            </a:r>
            <a:r>
              <a:rPr lang="en-US" sz="1200" dirty="0"/>
              <a:t>current</a:t>
            </a:r>
            <a:r>
              <a:rPr lang="en-US" sz="1200" dirty="0"/>
              <a:t> </a:t>
            </a:r>
            <a:r>
              <a:rPr lang="en-US" sz="1200" dirty="0">
                <a:solidFill>
                  <a:schemeClr val="bg2"/>
                </a:solidFill>
              </a:rPr>
              <a:t>The time rate of flow of electric charge.</a:t>
            </a:r>
          </a:p>
          <a:p>
            <a:r>
              <a:rPr lang="en-US" sz="1200" dirty="0"/>
              <a:t/>
            </a:r>
            <a:r>
              <a:rPr lang="en-US" sz="1200" dirty="0"/>
              <a:t>current-voltage characteristic</a:t>
            </a:r>
            <a:r>
              <a:rPr lang="en-US" sz="1200" dirty="0"/>
              <a:t> </a:t>
            </a:r>
            <a:r>
              <a:rPr lang="en-US" sz="1200" dirty="0">
                <a:solidFill>
                  <a:schemeClr val="bg2"/>
                </a:solidFill>
              </a:rPr>
              <a:t>A current–voltage characteristic or I–V curve (current–voltage curve) is a relationship between the electric current through a circuit, device, or material, and the corresponding voltage, or potential difference across it.</a:t>
            </a:r>
          </a:p>
          <a:p>
            <a:r>
              <a:rPr lang="en-US" sz="1200" dirty="0"/>
              <a:t/>
            </a:r>
            <a:r>
              <a:rPr lang="en-US" sz="1200" dirty="0"/>
              <a:t>DC</a:t>
            </a:r>
            <a:r>
              <a:rPr lang="en-US" sz="1200" dirty="0"/>
              <a:t> </a:t>
            </a:r>
            <a:r>
              <a:rPr lang="en-US" sz="1200" dirty="0">
                <a:solidFill>
                  <a:schemeClr val="bg2"/>
                </a:solidFill>
              </a:rPr>
              <a:t>Direct current; the unidirectional flow of electric charge.</a:t>
            </a:r>
          </a:p>
          <a:p>
            <a:r>
              <a:rPr lang="en-US" sz="1200" dirty="0"/>
              <a:t/>
            </a:r>
            <a:r>
              <a:rPr lang="en-US" sz="1200" dirty="0"/>
              <a:t>differential equation</a:t>
            </a:r>
            <a:r>
              <a:rPr lang="en-US" sz="1200" dirty="0"/>
              <a:t> </a:t>
            </a:r>
            <a:r>
              <a:rPr lang="en-US" sz="1200" dirty="0">
                <a:solidFill>
                  <a:schemeClr val="bg2"/>
                </a:solidFill>
              </a:rPr>
              <a:t>An equation involving the derivatives of a function.</a:t>
            </a:r>
          </a:p>
          <a:p>
            <a:r>
              <a:rPr lang="en-US" sz="1200" dirty="0"/>
              <a:t/>
            </a:r>
            <a:r>
              <a:rPr lang="en-US" sz="1200" dirty="0"/>
              <a:t>direct current</a:t>
            </a:r>
            <a:r>
              <a:rPr lang="en-US" sz="1200" dirty="0"/>
              <a:t> </a:t>
            </a:r>
            <a:r>
              <a:rPr lang="en-US" sz="1200" dirty="0" smtClean="0">
                <a:solidFill>
                  <a:schemeClr val="bg2"/>
                </a:solidFill>
              </a:rPr>
              <a:t>An electric current in which the electrons flow in one direction, but may vary with time.</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electric charge</a:t>
            </a:r>
            <a:r>
              <a:rPr lang="en-US" sz="1200" dirty="0" smtClean="0"/>
              <a:t> </a:t>
            </a:r>
            <a:r>
              <a:rPr lang="en-US" sz="1200" dirty="0" smtClean="0">
                <a:solidFill>
                  <a:schemeClr val="bg2"/>
                </a:solidFill>
              </a:rPr>
              <a:t>A quantum number that determines the electromagnetic interactions of some subatomic particles; by convention, the electron has an electric charge of -1 and the proton +1, and quarks have fractional charge.</a:t>
            </a:r>
          </a:p>
          <a:p>
            <a:r>
              <a:rPr lang="en-US" sz="1200" dirty="0"/>
              <a:t/>
            </a:r>
            <a:r>
              <a:rPr lang="en-US" sz="1200" dirty="0"/>
              <a:t>electrical circuit</a:t>
            </a:r>
            <a:r>
              <a:rPr lang="en-US" sz="1200" dirty="0"/>
              <a:t> </a:t>
            </a:r>
            <a:r>
              <a:rPr lang="en-US" sz="1200" dirty="0">
                <a:solidFill>
                  <a:schemeClr val="bg2"/>
                </a:solidFill>
              </a:rPr>
              <a:t>An interconnection of electrical elements such as resistors, inductors, capacitors, transmission lines, voltage sources, current sources and switches that has a closed loop giving a return path for the current.</a:t>
            </a:r>
          </a:p>
          <a:p>
            <a:r>
              <a:rPr lang="en-US" sz="1200" dirty="0"/>
              <a:t/>
            </a:r>
            <a:r>
              <a:rPr lang="en-US" sz="1200" dirty="0"/>
              <a:t>electromotive force</a:t>
            </a:r>
            <a:r>
              <a:rPr lang="en-US" sz="1200" dirty="0"/>
              <a:t> </a:t>
            </a:r>
            <a:r>
              <a:rPr lang="en-US" sz="1200" dirty="0">
                <a:solidFill>
                  <a:schemeClr val="bg2"/>
                </a:solidFill>
              </a:rPr>
              <a:t>(EMF)—The voltage generated by a battery or by the magnetic force according to Faraday's Law. It is measured in units of volts, not newtons, and thus, is not actually a force.</a:t>
            </a:r>
          </a:p>
          <a:p>
            <a:r>
              <a:rPr lang="en-US" sz="1200" dirty="0"/>
              <a:t/>
            </a:r>
            <a:r>
              <a:rPr lang="en-US" sz="1200" dirty="0"/>
              <a:t>electromotive force</a:t>
            </a:r>
            <a:r>
              <a:rPr lang="en-US" sz="1200" dirty="0"/>
              <a:t> </a:t>
            </a:r>
            <a:r>
              <a:rPr lang="en-US" sz="1200" dirty="0">
                <a:solidFill>
                  <a:schemeClr val="bg2"/>
                </a:solidFill>
              </a:rPr>
              <a:t>(EMF)—The voltage generated by a battery or by the magnetic force according to Faraday's Law. It is measured in units of volts, not newtons, and thus, is not actually a force.</a:t>
            </a:r>
          </a:p>
          <a:p>
            <a:r>
              <a:rPr lang="en-US" sz="1200" dirty="0"/>
              <a:t/>
            </a:r>
            <a:r>
              <a:rPr lang="en-US" sz="1200" dirty="0"/>
              <a:t>electromotive force</a:t>
            </a:r>
            <a:r>
              <a:rPr lang="en-US" sz="1200" dirty="0"/>
              <a:t> </a:t>
            </a:r>
            <a:r>
              <a:rPr lang="en-US" sz="1200" dirty="0">
                <a:solidFill>
                  <a:schemeClr val="bg2"/>
                </a:solidFill>
              </a:rPr>
              <a:t>(EMF)—The voltage generated by a battery or by the magnetic force according to Faraday's Law. It is measured in units of volts, not newtons, and thus, is not actually a force.</a:t>
            </a:r>
          </a:p>
          <a:p>
            <a:r>
              <a:rPr lang="en-US" sz="1200" dirty="0"/>
              <a:t/>
            </a:r>
            <a:r>
              <a:rPr lang="en-US" sz="1200" dirty="0"/>
              <a:t>electromotive force</a:t>
            </a:r>
            <a:r>
              <a:rPr lang="en-US" sz="1200" dirty="0"/>
              <a:t> </a:t>
            </a:r>
            <a:r>
              <a:rPr lang="en-US" sz="1200" dirty="0">
                <a:solidFill>
                  <a:schemeClr val="bg2"/>
                </a:solidFill>
              </a:rPr>
              <a:t>(EMF)—The voltage generated by a battery or by the magnetic force according to Faraday's Law. It is measured in units of volts (not newtons, N; EMF is not a force).</a:t>
            </a:r>
          </a:p>
          <a:p>
            <a:r>
              <a:rPr lang="en-US" sz="1200" dirty="0"/>
              <a:t/>
            </a:r>
            <a:r>
              <a:rPr lang="en-US" sz="1200" dirty="0"/>
              <a:t>electromotive force</a:t>
            </a:r>
            <a:r>
              <a:rPr lang="en-US" sz="1200" dirty="0"/>
              <a:t> </a:t>
            </a:r>
            <a:r>
              <a:rPr lang="en-US" sz="1200" dirty="0">
                <a:solidFill>
                  <a:schemeClr val="bg2"/>
                </a:solidFill>
              </a:rPr>
              <a:t>(EMF)—The voltage generated by a battery or by the magnetic force according to Faraday's Law. It is measured in units of volts, not newtons, and thus, is not actually a force.</a:t>
            </a:r>
          </a:p>
          <a:p>
            <a:r>
              <a:rPr lang="en-US" sz="1200" dirty="0"/>
              <a:t/>
            </a:r>
            <a:r>
              <a:rPr lang="en-US" sz="1200" dirty="0"/>
              <a:t>electromotive force</a:t>
            </a:r>
            <a:r>
              <a:rPr lang="en-US" sz="1200" dirty="0"/>
              <a:t> </a:t>
            </a:r>
            <a:r>
              <a:rPr lang="en-US" sz="1200" dirty="0">
                <a:solidFill>
                  <a:schemeClr val="bg2"/>
                </a:solidFill>
              </a:rPr>
              <a:t>(EMF)—The voltage generated by a battery or by the magnetic force according to Faraday's Law. It is measured in units of volts, not newtons, and thus, is not actually a force.</a:t>
            </a:r>
          </a:p>
          <a:p>
            <a:r>
              <a:rPr lang="en-US" sz="1200" dirty="0"/>
              <a:t/>
            </a:r>
            <a:r>
              <a:rPr lang="en-US" sz="1200" dirty="0"/>
              <a:t>Faraday’s law of induction</a:t>
            </a:r>
            <a:r>
              <a:rPr lang="en-US" sz="1200" dirty="0"/>
              <a:t> </a:t>
            </a:r>
            <a:r>
              <a:rPr lang="en-US" sz="1200" dirty="0">
                <a:solidFill>
                  <a:schemeClr val="bg2"/>
                </a:solidFill>
              </a:rPr>
              <a:t>Is a basic law of electromagnetism that predicts how a magnetic field will interact with an electric circuit to produce an electromotive force.</a:t>
            </a:r>
          </a:p>
          <a:p>
            <a:r>
              <a:rPr lang="en-US" sz="1200" dirty="0"/>
              <a:t/>
            </a:r>
            <a:r>
              <a:rPr lang="en-US" sz="1200" dirty="0"/>
              <a:t>galvanometer</a:t>
            </a:r>
            <a:r>
              <a:rPr lang="en-US" sz="1200" dirty="0"/>
              <a:t> </a:t>
            </a:r>
            <a:r>
              <a:rPr lang="en-US" sz="1200" dirty="0">
                <a:solidFill>
                  <a:schemeClr val="bg2"/>
                </a:solidFill>
              </a:rPr>
              <a:t>An analog measuring device, denoted by G, that measures current flow using a needle deflection caused by a magnetic field force acting upon a current-carrying wire.</a:t>
            </a:r>
          </a:p>
          <a:p>
            <a:r>
              <a:rPr lang="en-US" sz="1200" dirty="0"/>
              <a:t/>
            </a:r>
            <a:r>
              <a:rPr lang="en-US" sz="1200" dirty="0"/>
              <a:t>impedance</a:t>
            </a:r>
            <a:r>
              <a:rPr lang="en-US" sz="1200" dirty="0"/>
              <a:t> </a:t>
            </a:r>
            <a:r>
              <a:rPr lang="en-US" sz="1200" dirty="0">
                <a:solidFill>
                  <a:schemeClr val="bg2"/>
                </a:solidFill>
              </a:rPr>
              <a:t>A measure of the opposition to the flow of an alternating current in a circuit; the aggregation of its resistance, inductive and capacitive reactance. Represented by the symbol Z.</a:t>
            </a:r>
          </a:p>
          <a:p>
            <a:r>
              <a:rPr lang="en-US" sz="1200" dirty="0"/>
              <a:t/>
            </a:r>
            <a:r>
              <a:rPr lang="en-US" sz="1200" dirty="0"/>
              <a:t>impedance</a:t>
            </a:r>
            <a:r>
              <a:rPr lang="en-US" sz="1200" dirty="0"/>
              <a:t> </a:t>
            </a:r>
            <a:r>
              <a:rPr lang="en-US" sz="1200" dirty="0" smtClean="0">
                <a:solidFill>
                  <a:schemeClr val="bg2"/>
                </a:solidFill>
              </a:rPr>
              <a:t>A measure of the opposition to the flow of an alternating current in a circuit; the aggregation of its resistance, inductive and capacitive reactance. Represented by the symbol Z.</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null measurements</a:t>
            </a:r>
            <a:r>
              <a:rPr lang="en-US" sz="1200" dirty="0" smtClean="0"/>
              <a:t> </a:t>
            </a:r>
            <a:r>
              <a:rPr lang="en-US" sz="1200" dirty="0" smtClean="0">
                <a:solidFill>
                  <a:schemeClr val="bg2"/>
                </a:solidFill>
              </a:rPr>
              <a:t>methods of measuring current and voltage more accurately by balancing the circuit so that no current flows through the measurement device</a:t>
            </a:r>
          </a:p>
          <a:p>
            <a:r>
              <a:rPr lang="en-US" sz="1200" dirty="0"/>
              <a:t/>
            </a:r>
            <a:r>
              <a:rPr lang="en-US" sz="1200" dirty="0"/>
              <a:t>parallel</a:t>
            </a:r>
            <a:r>
              <a:rPr lang="en-US" sz="1200" dirty="0"/>
              <a:t> </a:t>
            </a:r>
            <a:r>
              <a:rPr lang="en-US" sz="1200" dirty="0">
                <a:solidFill>
                  <a:schemeClr val="bg2"/>
                </a:solidFill>
              </a:rPr>
              <a:t>An arrangement of electrical components such that a current flows along two or more paths.</a:t>
            </a:r>
          </a:p>
          <a:p>
            <a:r>
              <a:rPr lang="en-US" sz="1200" dirty="0"/>
              <a:t/>
            </a:r>
            <a:r>
              <a:rPr lang="en-US" sz="1200" dirty="0"/>
              <a:t>parallel</a:t>
            </a:r>
            <a:r>
              <a:rPr lang="en-US" sz="1200" dirty="0"/>
              <a:t> </a:t>
            </a:r>
            <a:r>
              <a:rPr lang="en-US" sz="1200" dirty="0">
                <a:solidFill>
                  <a:schemeClr val="bg2"/>
                </a:solidFill>
              </a:rPr>
              <a:t>An arrangement of electrical components such that a current flows along two or more paths.</a:t>
            </a:r>
          </a:p>
          <a:p>
            <a:r>
              <a:rPr lang="en-US" sz="1200" dirty="0"/>
              <a:t/>
            </a:r>
            <a:r>
              <a:rPr lang="en-US" sz="1200" dirty="0"/>
              <a:t>parallel</a:t>
            </a:r>
            <a:r>
              <a:rPr lang="en-US" sz="1200" dirty="0"/>
              <a:t> </a:t>
            </a:r>
            <a:r>
              <a:rPr lang="en-US" sz="1200" dirty="0">
                <a:solidFill>
                  <a:schemeClr val="bg2"/>
                </a:solidFill>
              </a:rPr>
              <a:t>An arrangement of electrical components such that a current flows along two or more paths.</a:t>
            </a:r>
          </a:p>
          <a:p>
            <a:r>
              <a:rPr lang="en-US" sz="1200" dirty="0"/>
              <a:t/>
            </a:r>
            <a:r>
              <a:rPr lang="en-US" sz="1200" dirty="0"/>
              <a:t>potential difference</a:t>
            </a:r>
            <a:r>
              <a:rPr lang="en-US" sz="1200" dirty="0"/>
              <a:t> </a:t>
            </a:r>
            <a:r>
              <a:rPr lang="en-US" sz="1200" dirty="0">
                <a:solidFill>
                  <a:schemeClr val="bg2"/>
                </a:solidFill>
              </a:rPr>
              <a:t>The difference in potential energy between two points in an electric field; the difference in charge between two points in an electrical circuit; voltage.</a:t>
            </a:r>
          </a:p>
          <a:p>
            <a:r>
              <a:rPr lang="en-US" sz="1200" dirty="0"/>
              <a:t/>
            </a:r>
            <a:r>
              <a:rPr lang="en-US" sz="1200" dirty="0"/>
              <a:t>potentiometer</a:t>
            </a:r>
            <a:r>
              <a:rPr lang="en-US" sz="1200" dirty="0"/>
              <a:t> </a:t>
            </a:r>
            <a:r>
              <a:rPr lang="en-US" sz="1200" dirty="0">
                <a:solidFill>
                  <a:schemeClr val="bg2"/>
                </a:solidFill>
              </a:rPr>
              <a:t>an instrument that measures a voltage by opposing it with a precise fraction of a known voltage, and without drawing current from the unknown source.</a:t>
            </a:r>
          </a:p>
          <a:p>
            <a:r>
              <a:rPr lang="en-US" sz="1200" dirty="0"/>
              <a:t/>
            </a:r>
            <a:r>
              <a:rPr lang="en-US" sz="1200" dirty="0"/>
              <a:t>resistance</a:t>
            </a:r>
            <a:r>
              <a:rPr lang="en-US" sz="1200" dirty="0"/>
              <a:t> </a:t>
            </a:r>
            <a:r>
              <a:rPr lang="en-US" sz="1200" dirty="0">
                <a:solidFill>
                  <a:schemeClr val="bg2"/>
                </a:solidFill>
              </a:rPr>
              <a:t>The opposition to the passage of an electric current through that element.</a:t>
            </a:r>
          </a:p>
          <a:p>
            <a:r>
              <a:rPr lang="en-US" sz="1200" dirty="0"/>
              <a:t/>
            </a:r>
            <a:r>
              <a:rPr lang="en-US" sz="1200" dirty="0"/>
              <a:t>resistance</a:t>
            </a:r>
            <a:r>
              <a:rPr lang="en-US" sz="1200" dirty="0"/>
              <a:t> </a:t>
            </a:r>
            <a:r>
              <a:rPr lang="en-US" sz="1200" dirty="0">
                <a:solidFill>
                  <a:schemeClr val="bg2"/>
                </a:solidFill>
              </a:rPr>
              <a:t>The opposition to the passage of an electric current through that element.</a:t>
            </a:r>
          </a:p>
          <a:p>
            <a:r>
              <a:rPr lang="en-US" sz="1200" dirty="0"/>
              <a:t/>
            </a:r>
            <a:r>
              <a:rPr lang="en-US" sz="1200" dirty="0"/>
              <a:t>resistor</a:t>
            </a:r>
            <a:r>
              <a:rPr lang="en-US" sz="1200" dirty="0"/>
              <a:t> </a:t>
            </a:r>
            <a:r>
              <a:rPr lang="en-US" sz="1200" dirty="0">
                <a:solidFill>
                  <a:schemeClr val="bg2"/>
                </a:solidFill>
              </a:rPr>
              <a:t>An electric component that transmits current in direct proportion to the voltage across it.</a:t>
            </a:r>
          </a:p>
          <a:p>
            <a:r>
              <a:rPr lang="en-US" sz="1200" dirty="0"/>
              <a:t/>
            </a:r>
            <a:r>
              <a:rPr lang="en-US" sz="1200" dirty="0"/>
              <a:t>resistor</a:t>
            </a:r>
            <a:r>
              <a:rPr lang="en-US" sz="1200" dirty="0"/>
              <a:t> </a:t>
            </a:r>
            <a:r>
              <a:rPr lang="en-US" sz="1200" dirty="0">
                <a:solidFill>
                  <a:schemeClr val="bg2"/>
                </a:solidFill>
              </a:rPr>
              <a:t>An electric component that transmits current in direct proportion to the voltage across it.</a:t>
            </a:r>
          </a:p>
          <a:p>
            <a:r>
              <a:rPr lang="en-US" sz="1200" dirty="0"/>
              <a:t/>
            </a:r>
            <a:r>
              <a:rPr lang="en-US" sz="1200" dirty="0"/>
              <a:t>resistor</a:t>
            </a:r>
            <a:r>
              <a:rPr lang="en-US" sz="1200" dirty="0"/>
              <a:t> </a:t>
            </a:r>
            <a:r>
              <a:rPr lang="en-US" sz="1200" dirty="0">
                <a:solidFill>
                  <a:schemeClr val="bg2"/>
                </a:solidFill>
              </a:rPr>
              <a:t>An electric component that transmits current in direct proportion to the voltage across it.</a:t>
            </a:r>
          </a:p>
          <a:p>
            <a:r>
              <a:rPr lang="en-US" sz="1200" dirty="0"/>
              <a:t/>
            </a:r>
            <a:r>
              <a:rPr lang="en-US" sz="1200" dirty="0"/>
              <a:t>rms</a:t>
            </a:r>
            <a:r>
              <a:rPr lang="en-US" sz="1200" dirty="0"/>
              <a:t> </a:t>
            </a:r>
            <a:r>
              <a:rPr lang="en-US" sz="1200" dirty="0" smtClean="0">
                <a:solidFill>
                  <a:schemeClr val="bg2"/>
                </a:solidFill>
              </a:rPr>
              <a:t>Root mean square: a statistical measure of the magnitude of a varying quantity.</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series</a:t>
            </a:r>
            <a:r>
              <a:rPr lang="en-US" sz="1200" dirty="0" smtClean="0"/>
              <a:t> </a:t>
            </a:r>
            <a:r>
              <a:rPr lang="en-US" sz="1200" dirty="0" smtClean="0">
                <a:solidFill>
                  <a:schemeClr val="bg2"/>
                </a:solidFill>
              </a:rPr>
              <a:t>A number of things that follow on one after the other or are connected one after the other.</a:t>
            </a:r>
          </a:p>
          <a:p>
            <a:r>
              <a:rPr lang="en-US" sz="1200" dirty="0"/>
              <a:t/>
            </a:r>
            <a:r>
              <a:rPr lang="en-US" sz="1200" dirty="0"/>
              <a:t>series</a:t>
            </a:r>
            <a:r>
              <a:rPr lang="en-US" sz="1200" dirty="0"/>
              <a:t> </a:t>
            </a:r>
            <a:r>
              <a:rPr lang="en-US" sz="1200" dirty="0">
                <a:solidFill>
                  <a:schemeClr val="bg2"/>
                </a:solidFill>
              </a:rPr>
              <a:t>A number of things that follow on one after the other or are connected one after the other.</a:t>
            </a:r>
          </a:p>
          <a:p>
            <a:r>
              <a:rPr lang="en-US" sz="1200" dirty="0"/>
              <a:t/>
            </a:r>
            <a:r>
              <a:rPr lang="en-US" sz="1200" dirty="0"/>
              <a:t>series</a:t>
            </a:r>
            <a:r>
              <a:rPr lang="en-US" sz="1200" dirty="0"/>
              <a:t> </a:t>
            </a:r>
            <a:r>
              <a:rPr lang="en-US" sz="1200" dirty="0">
                <a:solidFill>
                  <a:schemeClr val="bg2"/>
                </a:solidFill>
              </a:rPr>
              <a:t>A number of things that follow on one after the other or are connected one after the other.</a:t>
            </a:r>
          </a:p>
          <a:p>
            <a:r>
              <a:rPr lang="en-US" sz="1200" dirty="0"/>
              <a:t/>
            </a:r>
            <a:r>
              <a:rPr lang="en-US" sz="1200" dirty="0"/>
              <a:t>shunt resistance</a:t>
            </a:r>
            <a:r>
              <a:rPr lang="en-US" sz="1200" dirty="0"/>
              <a:t> </a:t>
            </a:r>
            <a:r>
              <a:rPr lang="en-US" sz="1200" dirty="0">
                <a:solidFill>
                  <a:schemeClr val="bg2"/>
                </a:solidFill>
              </a:rPr>
              <a:t>a small resistance R placed in parallel with a galvanometer G to produce an ammeter; the larger the current to be measured, the smaller R must be; most of the current flowing through the meter is shunted through R to protect the galvanometer</a:t>
            </a:r>
          </a:p>
          <a:p>
            <a:r>
              <a:rPr lang="en-US" sz="1200" dirty="0"/>
              <a:t/>
            </a:r>
            <a:r>
              <a:rPr lang="en-US" sz="1200" dirty="0"/>
              <a:t>terminal voltage</a:t>
            </a:r>
            <a:r>
              <a:rPr lang="en-US" sz="1200" dirty="0"/>
              <a:t> </a:t>
            </a:r>
            <a:r>
              <a:rPr lang="en-US" sz="1200" dirty="0">
                <a:solidFill>
                  <a:schemeClr val="bg2"/>
                </a:solidFill>
              </a:rPr>
              <a:t>The voltage output of a device measured across its terminals.</a:t>
            </a:r>
          </a:p>
          <a:p>
            <a:r>
              <a:rPr lang="en-US" sz="1200" dirty="0"/>
              <a:t/>
            </a:r>
            <a:r>
              <a:rPr lang="en-US" sz="1200" dirty="0"/>
              <a:t>Wheatstone bridge</a:t>
            </a:r>
            <a:r>
              <a:rPr lang="en-US" sz="1200" dirty="0"/>
              <a:t> </a:t>
            </a:r>
            <a:r>
              <a:rPr lang="en-US" sz="1200" dirty="0">
                <a:solidFill>
                  <a:schemeClr val="bg2"/>
                </a:solidFill>
              </a:rPr>
              <a:t>An instrument used to measure an unknown electrical resistance by balancing two legs of a bridge circuit, one leg of which includes the unknown component.</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Circuits</a:t>
            </a:r>
          </a:p>
          <a:p>
            <a:pPr lvl="1"/>
            <a:r>
              <a:rPr lang="en-US" dirty="0" smtClean="0"/>
              <a:t>A brief introduction to electric circuits and current flow for introductory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f9995d324e2f3b5ea866f72f74b61b7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Simple Circuit</a:t>
            </a:r>
          </a:p>
          <a:p>
            <a:pPr lvl="1"/>
            <a:r>
              <a:rPr lang="en-US" dirty="0" smtClean="0"/>
              <a:t>A simple DC circuit with a voltage source (V) and resistor (R). The current i flowing through the circuit is given by Ohm's law.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http://en.wikipedia.org/w/index.php?title=File:Ohm's_Law_with_Voltage_source.svg&amp;page=1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9fc7b1afd2b9ebcbbbcaef11f1f0400}">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Parallel resistors</a:t>
            </a:r>
          </a:p>
          <a:p>
            <a:pPr lvl="1"/>
            <a:r>
              <a:rPr lang="en-US" dirty="0" smtClean="0"/>
              <a:t>Three resistors connected in parallel to a battery and the equivalent single or parallel resistance.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7871513354c5ff9e623c7491bf1df9c}">
                <a14:useLocalDpi xmlns:a14="http://schemas.microsoft.com/office/drawing/2010/main" val="0"/>
              </a:ext>
            </a:extLst>
          </a:blip>
          <a:stretch>
            <a:fillRect/>
          </a:stretch>
        </p:blipFill>
        <p:spPr>
          <a:xfrm>
            <a:off x="266700" y="533400"/>
            <a:ext cx="8610600" cy="188572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Kirchhoff's Rules: sample problem</a:t>
            </a:r>
          </a:p>
          <a:p>
            <a:pPr lvl="1"/>
            <a:r>
              <a:rPr lang="en-US" dirty="0" smtClean="0"/>
              <a:t>This image shows a very complicated circuit, which can be reduced and solved using Kirchoff's Rules.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Kirchhoff’s Rules. January 14,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http://cnx.org/content/m42359/latest/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08dd86a7b81af814c53adb08c62698c}">
                <a14:useLocalDpi xmlns:a14="http://schemas.microsoft.com/office/drawing/2010/main" val="0"/>
              </a:ext>
            </a:extLst>
          </a:blip>
          <a:stretch>
            <a:fillRect/>
          </a:stretch>
        </p:blipFill>
        <p:spPr>
          <a:xfrm>
            <a:off x="2211457" y="533400"/>
            <a:ext cx="472108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Kirchhoff's Junction Law</a:t>
            </a:r>
          </a:p>
          <a:p>
            <a:pPr lvl="1"/>
            <a:r>
              <a:rPr lang="en-US" dirty="0" smtClean="0"/>
              <a:t>Kirchhoff's Junction Law illustrated as currents flowing into and out of a junction.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"KCL - Kirchhoff's circuit laws."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http://en.wikipedia.org/wiki/File:KCL_-_Kirchhoff's_circuit_laws.svg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e9cbce1bcc8b9f61095107899ce19aa}">
                <a14:useLocalDpi xmlns:a14="http://schemas.microsoft.com/office/drawing/2010/main" val="0"/>
              </a:ext>
            </a:extLst>
          </a:blip>
          <a:stretch>
            <a:fillRect/>
          </a:stretch>
        </p:blipFill>
        <p:spPr>
          <a:xfrm>
            <a:off x="2339553" y="533400"/>
            <a:ext cx="446489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Kirchhoff's Loop Rule</a:t>
            </a:r>
          </a:p>
          <a:p>
            <a:pPr lvl="1"/>
            <a:r>
              <a:rPr lang="en-US" dirty="0" smtClean="0"/>
              <a:t>Kirchhoff's loop rule states that the sum of all the voltages around the loop is equal to zero: v1 + v2 + v3 - v4 = 0.</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"Kirchhoff voltage law."</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http://en.wikipedia.org/wiki/File:Kirchhoff_voltage_law.svg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652fc7eb87674e91b90168df0095c4d}">
                <a14:useLocalDpi xmlns:a14="http://schemas.microsoft.com/office/drawing/2010/main" val="0"/>
              </a:ext>
            </a:extLst>
          </a:blip>
          <a:stretch>
            <a:fillRect/>
          </a:stretch>
        </p:blipFill>
        <p:spPr>
          <a:xfrm>
            <a:off x="2090057" y="533400"/>
            <a:ext cx="496388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Kirchhoff's Loop and Junction Rules Theory</a:t>
            </a:r>
          </a:p>
          <a:p>
            <a:pPr lvl="1"/>
            <a:r>
              <a:rPr lang="en-US" dirty="0" smtClean="0"/>
              <a:t>We justify Kirchhoff's Rules from diarrhea and conservation of energy. Some people call 'em laws, but not 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aa3921b90b44b0cd503a69b29f122a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 Circuit Element Symbols</a:t>
            </a:r>
          </a:p>
          <a:p>
            <a:pPr lvl="1"/>
            <a:r>
              <a:rPr lang="en-US" dirty="0" smtClean="0"/>
              <a:t>A set of example circuit elements and their associated symbols commonly used in circuit diagrams.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Wikibooks.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"Circuit Symbols for A-level-OCR-Physics 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http://en.wikibooks.org/wiki/File:Circuit_Symbols_for_A-level-OCR-Physics_A.png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b36dd7698d7a3429c2232675af0b5ac}">
                <a14:useLocalDpi xmlns:a14="http://schemas.microsoft.com/office/drawing/2010/main" val="0"/>
              </a:ext>
            </a:extLst>
          </a:blip>
          <a:stretch>
            <a:fillRect/>
          </a:stretch>
        </p:blipFill>
        <p:spPr>
          <a:xfrm>
            <a:off x="266700" y="533400"/>
            <a:ext cx="8610600" cy="316170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Series RC Circuit</a:t>
            </a:r>
          </a:p>
          <a:p>
            <a:pPr lvl="1"/>
            <a:r>
              <a:rPr lang="en-US" dirty="0" smtClean="0"/>
              <a:t>Series RC circuit.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"RC circuit."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http://en.wikipedia.org/wiki/RC_circuit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09f4192b62a1c7bfa9617bccda53c5f}">
                <a14:useLocalDpi xmlns:a14="http://schemas.microsoft.com/office/drawing/2010/main" val="0"/>
              </a:ext>
            </a:extLst>
          </a:blip>
          <a:stretch>
            <a:fillRect/>
          </a:stretch>
        </p:blipFill>
        <p:spPr>
          <a:xfrm>
            <a:off x="693964" y="533400"/>
            <a:ext cx="775607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Battery Charger</a:t>
            </a:r>
          </a:p>
          <a:p>
            <a:pPr lvl="1"/>
            <a:r>
              <a:rPr lang="en-US" dirty="0" smtClean="0"/>
              <a:t>This represents two voltage sources connected in series with their emfs in opposition. Current flows in the direction of the greater emf and is limited by the sum of the internal resistances. (Note that each emf is represented by script E in the figure. ) A battery charger connected to a battery is an example of such a connection. The charger must have a larger emf than the battery to reverse current through 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13de38abd57f6347f2532726ea26f65}">
                <a14:useLocalDpi xmlns:a14="http://schemas.microsoft.com/office/drawing/2010/main" val="0"/>
              </a:ext>
            </a:extLst>
          </a:blip>
          <a:stretch>
            <a:fillRect/>
          </a:stretch>
        </p:blipFill>
        <p:spPr>
          <a:xfrm>
            <a:off x="827690" y="533400"/>
            <a:ext cx="74886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Examples of generators of electromotive force.</a:t>
            </a:r>
          </a:p>
          <a:p>
            <a:pPr lvl="1"/>
            <a:r>
              <a:rPr lang="en-US" dirty="0" smtClean="0"/>
              <a:t>A variety of voltage sources (clockwise from top left): the Brazos Wind Farm in Fluvanna, Texas (credit: Leaflet, Wikimedia Commons); the Krasnoyarsk Dam in Russia (credit: Alex Polezhaev); a solar farm (credit: U.S. Department of Energy); and a group of nickel metal hydride batteries (credit: Tiaa Monto). The voltage output of each depends on its construction and load, and equals emf only if there is no load.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fc9dd84692eddb81ec71fcae5a2e9c3}">
                <a14:useLocalDpi xmlns:a14="http://schemas.microsoft.com/office/drawing/2010/main" val="0"/>
              </a:ext>
            </a:extLst>
          </a:blip>
          <a:stretch>
            <a:fillRect/>
          </a:stretch>
        </p:blipFill>
        <p:spPr>
          <a:xfrm>
            <a:off x="1592988" y="533400"/>
            <a:ext cx="595802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Schematic Representation of a Voltage Source</a:t>
            </a:r>
          </a:p>
          <a:p>
            <a:pPr lvl="1"/>
            <a:r>
              <a:rPr lang="en-US" dirty="0" smtClean="0"/>
              <a:t>Any voltage source (in this case, a carbon-zinc dry cell) has an emf related to its source of potential difference, and an internal resistance r related to its construction. (Note that the script E stands for emf. ) Also shown are the output terminals across which the terminal voltage V is measured. Since V=emf−Ir, terminal voltage equals emf only if there is no current flowing.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8ede921f847a4ecbbcea65dac42a4b6}">
                <a14:useLocalDpi xmlns:a14="http://schemas.microsoft.com/office/drawing/2010/main" val="0"/>
              </a:ext>
            </a:extLst>
          </a:blip>
          <a:stretch>
            <a:fillRect/>
          </a:stretch>
        </p:blipFill>
        <p:spPr>
          <a:xfrm>
            <a:off x="2405253" y="533400"/>
            <a:ext cx="433349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Potentiometer</a:t>
            </a:r>
          </a:p>
          <a:p>
            <a:pPr lvl="1"/>
            <a:r>
              <a:rPr lang="en-US" dirty="0" smtClean="0"/>
              <a:t>The potentiometer is a null measurement device. (a. ) A voltage source connected to a long wire resistor passes a constant current I through it. (b.) An unknown EMF (labeled script Ex) is connected as shown, and the point of contact along R is adjusted until the galvanometer reads zero. The segment of wire has a resistance Rx and script Ex=IRx, where I is unaffected by the connection, since no current flows through the galvanometer. The unknown EMF is thus proportional to the resistance of the wire segment.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http://cnx.org/content/m42362/latest/?collection=col11406/latest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af6fdb09b19956b2b398013dbcebe37}">
                <a14:useLocalDpi xmlns:a14="http://schemas.microsoft.com/office/drawing/2010/main" val="0"/>
              </a:ext>
            </a:extLst>
          </a:blip>
          <a:stretch>
            <a:fillRect/>
          </a:stretch>
        </p:blipFill>
        <p:spPr>
          <a:xfrm>
            <a:off x="2726055" y="533400"/>
            <a:ext cx="369189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Kirchhoff's Loop and Junction Rules Theory</a:t>
            </a:r>
          </a:p>
          <a:p>
            <a:pPr lvl="1"/>
            <a:r>
              <a:rPr lang="en-US" dirty="0" smtClean="0"/>
              <a:t>We justify Kirchhoff's Rules from diarrhea and conservation of energy. Some people call 'em laws, but not 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aa3921b90b44b0cd503a69b29f122a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Closed Circuit</a:t>
            </a:r>
          </a:p>
          <a:p>
            <a:pPr lvl="1"/>
            <a:r>
              <a:rPr lang="en-US" dirty="0" smtClean="0"/>
              <a:t>To determine all variables (i.e., current and voltage drops across the different resistors) in this circuit, Kirchhoff's rules must be applied.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Kirchhoff’s Rules. January 14,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http://cnx.org/content/m42359/latest/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986e02eea288ed69e6497400f3d905c}">
                <a14:useLocalDpi xmlns:a14="http://schemas.microsoft.com/office/drawing/2010/main" val="0"/>
              </a:ext>
            </a:extLst>
          </a:blip>
          <a:stretch>
            <a:fillRect/>
          </a:stretch>
        </p:blipFill>
        <p:spPr>
          <a:xfrm>
            <a:off x="2982641" y="533400"/>
            <a:ext cx="317871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Loop Rule</a:t>
            </a:r>
          </a:p>
          <a:p>
            <a:pPr lvl="1"/>
            <a:r>
              <a:rPr lang="en-US" dirty="0" smtClean="0"/>
              <a:t>An example of Kirchhoff's second rule where the sum of the changes in potential around a closed loop must be zero. (a) In this standard schematic of a simple series circuit, the emf supplies 18 V, which is reduced to zero by the resistances, with 1 V across the internal resistance, and 12 V and 5 V across the two load resistances, for a total of 18 V. (b) This perspective view represents the potential as something like a roller coaster, where charge is raised in potential by the emf and lowered by the resistances. (Note that the script E stands for emf.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Kirchhoff’s Rules. February 15,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http://cnx.org/content/m42359/latest/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33d9404eeff871dc54bf7ff25b39fc1}">
                <a14:useLocalDpi xmlns:a14="http://schemas.microsoft.com/office/drawing/2010/main" val="0"/>
              </a:ext>
            </a:extLst>
          </a:blip>
          <a:stretch>
            <a:fillRect/>
          </a:stretch>
        </p:blipFill>
        <p:spPr>
          <a:xfrm>
            <a:off x="3156904" y="533400"/>
            <a:ext cx="283019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Series RC Circuit</a:t>
            </a:r>
          </a:p>
          <a:p>
            <a:pPr lvl="1"/>
            <a:r>
              <a:rPr lang="en-US" dirty="0" smtClean="0"/>
              <a:t>Series RC circuit.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"RC circuit."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http://en.wikipedia.org/wiki/RC_circuit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09f4192b62a1c7bfa9617bccda53c5f}">
                <a14:useLocalDpi xmlns:a14="http://schemas.microsoft.com/office/drawing/2010/main" val="0"/>
              </a:ext>
            </a:extLst>
          </a:blip>
          <a:stretch>
            <a:fillRect/>
          </a:stretch>
        </p:blipFill>
        <p:spPr>
          <a:xfrm>
            <a:off x="693964" y="533400"/>
            <a:ext cx="775607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Series Circuits</a:t>
            </a:r>
          </a:p>
          <a:p>
            <a:pPr lvl="1"/>
            <a:r>
              <a:rPr lang="en-US" dirty="0" smtClean="0"/>
              <a:t>A brief introduction to series circuit and series circuit analysis, including Kirchhoff's Current Law (KCL) and Kirchhoff's Voltage Law (KVL).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304d82675e2a33394d6d7f7b4c89789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Parallel Circuits</a:t>
            </a:r>
          </a:p>
          <a:p>
            <a:pPr lvl="1"/>
            <a:r>
              <a:rPr lang="en-US" dirty="0" smtClean="0"/>
              <a:t>A brief overview of parallel circuit analysis using VIRP tables for high school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18b73fef1b81b301fcb457009deac3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Ammeter in Series</a:t>
            </a:r>
          </a:p>
          <a:p>
            <a:pPr lvl="1"/>
            <a:r>
              <a:rPr lang="en-US" dirty="0" smtClean="0"/>
              <a:t>An ammeter (A) is placed in series to measure current. All of the current in this circuit flows through the meter. The ammeter would have the same reading if located between points d and e or between points f and a, as it does in the position shown. (Note that the script capital E stands for EMF, and r stands for the internal resistance of the source of potential difference.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http://cnx.org/content/m42360/latest/?collection=col11406/latest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12fcb52953f41dcf67edabe94d1cbe4}">
                <a14:useLocalDpi xmlns:a14="http://schemas.microsoft.com/office/drawing/2010/main" val="0"/>
              </a:ext>
            </a:extLst>
          </a:blip>
          <a:stretch>
            <a:fillRect/>
          </a:stretch>
        </p:blipFill>
        <p:spPr>
          <a:xfrm>
            <a:off x="2113101" y="533400"/>
            <a:ext cx="49177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Voltmeters and Ammeters</a:t>
            </a:r>
          </a:p>
          <a:p>
            <a:pPr lvl="1"/>
            <a:r>
              <a:rPr lang="en-US" dirty="0" smtClean="0"/>
              <a:t>A brief introduction to voltmeters and ammeters for introductory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27cb6106a8947088fcbf33f5f2f7834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Voltmeter in Parallel</a:t>
            </a:r>
          </a:p>
          <a:p>
            <a:pPr lvl="1"/>
            <a:r>
              <a:rPr lang="en-US" dirty="0" smtClean="0"/>
              <a:t>(a) To measure the potential difference in this series circuit, the voltmeter (V) is placed in parallel with the voltage source or either of the resistors. Note that terminal voltage is measured between points a and b. It is not possible to connect the voltmeter directly across the EMF without including its internal resistance, r. (b) A digital voltmeter in use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http://cnx.org/content/m42360/latest/?collection=col11406/latest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280a627c01d347e655296d33bbb510d}">
                <a14:useLocalDpi xmlns:a14="http://schemas.microsoft.com/office/drawing/2010/main" val="0"/>
              </a:ext>
            </a:extLst>
          </a:blip>
          <a:stretch>
            <a:fillRect/>
          </a:stretch>
        </p:blipFill>
        <p:spPr>
          <a:xfrm>
            <a:off x="3241241" y="533400"/>
            <a:ext cx="266151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Voltmeter Connected to Battery</a:t>
            </a:r>
          </a:p>
          <a:p>
            <a:pPr lvl="1"/>
            <a:r>
              <a:rPr lang="en-US" dirty="0" smtClean="0"/>
              <a:t>An analog voltmeter attached to a battery draws a small but nonzero current and measures a terminal voltage that differs from the EMF of the battery. (Note that the script capital E symbolizes electromotive force, or EMF. ) Since the internal resistance of the battery is not known precisely, it is not possible to calculate the EMF precisely.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http://cnx.org/content/m42362/latest/?collection=col11406/latest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8b1c26cf4319dbe4685b943f1a24ba4}">
                <a14:useLocalDpi xmlns:a14="http://schemas.microsoft.com/office/drawing/2010/main" val="0"/>
              </a:ext>
            </a:extLst>
          </a:blip>
          <a:stretch>
            <a:fillRect/>
          </a:stretch>
        </p:blipFill>
        <p:spPr>
          <a:xfrm>
            <a:off x="882218" y="533400"/>
            <a:ext cx="73795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Wheatstone Bridge</a:t>
            </a:r>
          </a:p>
          <a:p>
            <a:pPr lvl="1"/>
            <a:r>
              <a:rPr lang="en-US" dirty="0" smtClean="0"/>
              <a:t>The Wheatstone bridge is used to calculate unknown resistances. The variable resistance R3 is adjusted until the galvanometer reads zero with the switch closed. This simplifies the circuit, allowing Rx to be calculated based on the IR drops.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http://cnx.org/content/m42362/latest/?collection=col11406/latest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445394e1d56d9982c262984fc565c69}">
                <a14:useLocalDpi xmlns:a14="http://schemas.microsoft.com/office/drawing/2010/main" val="0"/>
              </a:ext>
            </a:extLst>
          </a:blip>
          <a:stretch>
            <a:fillRect/>
          </a:stretch>
        </p:blipFill>
        <p:spPr>
          <a:xfrm>
            <a:off x="2248498" y="533400"/>
            <a:ext cx="464700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Flashlight and Bulb</a:t>
            </a:r>
          </a:p>
          <a:p>
            <a:pPr lvl="1"/>
            <a:r>
              <a:rPr lang="en-US" dirty="0" smtClean="0"/>
              <a:t>A series connection of two voltage sources in the same direction. This schematic represents a flashlight with two cells (voltage sources) and a single bulb (load resistance) in series.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11dc9e3a809907585eb1defe4c31565}">
                <a14:useLocalDpi xmlns:a14="http://schemas.microsoft.com/office/drawing/2010/main" val="0"/>
              </a:ext>
            </a:extLst>
          </a:blip>
          <a:stretch>
            <a:fillRect/>
          </a:stretch>
        </p:blipFill>
        <p:spPr>
          <a:xfrm>
            <a:off x="266700" y="533400"/>
            <a:ext cx="8610600" cy="425117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Circuits and Direct Currents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Circuits and Direct Currents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Overview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Resistors in Series and Parallel</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Kirchhoff's Rules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Voltmeters and Ammeters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RC Circuits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f9995d324e2f3b5ea866f72f74b61b75}">
                <a14:useLocalDpi xmlns:a14="http://schemas.microsoft.com/office/drawing/2010/main" val="0"/>
              </a:ext>
            </a:extLst>
          </a:blip>
          <a:stretch>
            <a:fillRect/>
          </a:stretch>
        </p:blipFill>
        <p:spPr>
          <a:xfrm>
            <a:off x="3200400" y="304800"/>
            <a:ext cx="863600" cy="647700"/>
          </a:xfrm>
          <a:prstGeom prst="rect">
            <a:avLst/>
          </a:prstGeom>
        </p:spPr>
      </p:pic>
      <p:pic>
        <p:nvPicPr>
          <p:cNvPr id="29" name="Picture 28" descr="chapterimage.jpg"/>
          <p:cNvPicPr>
            <a:picLocks noChangeAspect="1"/>
          </p:cNvPicPr>
          <p:nvPr/>
        </p:nvPicPr>
        <p:blipFill>
          <a:blip r:embed="rId7">
            <a:extLst>
              <a:ext uri="{304d82675e2a33394d6d7f7b4c89789c}">
                <a14:useLocalDpi xmlns:a14="http://schemas.microsoft.com/office/drawing/2010/main" val="0"/>
              </a:ext>
            </a:extLst>
          </a:blip>
          <a:stretch>
            <a:fillRect/>
          </a:stretch>
        </p:blipFill>
        <p:spPr>
          <a:xfrm>
            <a:off x="3200400" y="1447800"/>
            <a:ext cx="863600" cy="647700"/>
          </a:xfrm>
          <a:prstGeom prst="rect">
            <a:avLst/>
          </a:prstGeom>
        </p:spPr>
      </p:pic>
      <p:pic>
        <p:nvPicPr>
          <p:cNvPr id="30" name="Picture 29" descr="chapterimage.jpg"/>
          <p:cNvPicPr>
            <a:picLocks noChangeAspect="1"/>
          </p:cNvPicPr>
          <p:nvPr/>
        </p:nvPicPr>
        <p:blipFill>
          <a:blip r:embed="rId8">
            <a:extLst>
              <a:ext uri="{c986e02eea288ed69e6497400f3d905c}">
                <a14:useLocalDpi xmlns:a14="http://schemas.microsoft.com/office/drawing/2010/main" val="0"/>
              </a:ext>
            </a:extLst>
          </a:blip>
          <a:stretch>
            <a:fillRect/>
          </a:stretch>
        </p:blipFill>
        <p:spPr>
          <a:xfrm>
            <a:off x="3200400" y="2590800"/>
            <a:ext cx="632025" cy="863600"/>
          </a:xfrm>
          <a:prstGeom prst="rect">
            <a:avLst/>
          </a:prstGeom>
        </p:spPr>
      </p:pic>
      <p:pic>
        <p:nvPicPr>
          <p:cNvPr id="31" name="Picture 30" descr="chapterimage.jpg"/>
          <p:cNvPicPr>
            <a:picLocks noChangeAspect="1"/>
          </p:cNvPicPr>
          <p:nvPr/>
        </p:nvPicPr>
        <p:blipFill>
          <a:blip r:embed="rId9">
            <a:extLst>
              <a:ext uri="{27cb6106a8947088fcbf33f5f2f78346}">
                <a14:useLocalDpi xmlns:a14="http://schemas.microsoft.com/office/drawing/2010/main" val="0"/>
              </a:ext>
            </a:extLst>
          </a:blip>
          <a:stretch>
            <a:fillRect/>
          </a:stretch>
        </p:blipFill>
        <p:spPr>
          <a:xfrm>
            <a:off x="3200400" y="3733800"/>
            <a:ext cx="863600" cy="647700"/>
          </a:xfrm>
          <a:prstGeom prst="rect">
            <a:avLst/>
          </a:prstGeom>
        </p:spPr>
      </p:pic>
      <p:pic>
        <p:nvPicPr>
          <p:cNvPr id="32" name="Picture 31" descr="chapterimage.jpg"/>
          <p:cNvPicPr>
            <a:picLocks noChangeAspect="1"/>
          </p:cNvPicPr>
          <p:nvPr/>
        </p:nvPicPr>
        <p:blipFill>
          <a:blip r:embed="rId10">
            <a:extLst>
              <a:ext uri="{47641e492a843a27f3fdb56610f57fd9}">
                <a14:useLocalDpi xmlns:a14="http://schemas.microsoft.com/office/drawing/2010/main" val="0"/>
              </a:ext>
            </a:extLst>
          </a:blip>
          <a:stretch>
            <a:fillRect/>
          </a:stretch>
        </p:blipFill>
        <p:spPr>
          <a:xfrm>
            <a:off x="3200400" y="4876800"/>
            <a:ext cx="863600" cy="350374"/>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Two Identical EMFs</a:t>
            </a:r>
          </a:p>
          <a:p>
            <a:pPr lvl="1"/>
            <a:r>
              <a:rPr lang="en-US" dirty="0" smtClean="0"/>
              <a:t>Two voltage sources with identical emfs (each labeled by script E) connected in parallel produce the same emf but have a smaller total internal resistance than the individual sources. Parallel combinations are often used to deliver more current.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ecc05f76b07eba1bde586ec64043096}">
                <a14:useLocalDpi xmlns:a14="http://schemas.microsoft.com/office/drawing/2010/main" val="0"/>
              </a:ext>
            </a:extLst>
          </a:blip>
          <a:stretch>
            <a:fillRect/>
          </a:stretch>
        </p:blipFill>
        <p:spPr>
          <a:xfrm>
            <a:off x="2412639" y="533400"/>
            <a:ext cx="431872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Voltmeter</a:t>
            </a:r>
          </a:p>
          <a:p>
            <a:pPr lvl="1"/>
            <a:r>
              <a:rPr lang="en-US" dirty="0" smtClean="0"/>
              <a:t>Demonstration voltmeter from a physics class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"Voltmeters."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http://en.wikipedia.org/wiki/Voltmeters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d8ed185feb2f0f3a9e1e6cbe3255e67}">
                <a14:useLocalDpi xmlns:a14="http://schemas.microsoft.com/office/drawing/2010/main" val="0"/>
              </a:ext>
            </a:extLst>
          </a:blip>
          <a:stretch>
            <a:fillRect/>
          </a:stretch>
        </p:blipFill>
        <p:spPr>
          <a:xfrm>
            <a:off x="2994889" y="533400"/>
            <a:ext cx="315422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Resistors in Series</a:t>
            </a:r>
          </a:p>
          <a:p>
            <a:pPr lvl="1"/>
            <a:r>
              <a:rPr lang="en-US" dirty="0" smtClean="0"/>
              <a:t>These four resistors are connected in series because if a current was applied at one end, it would flow through each resistor sequentially to the end.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e02173bc4414140769e240d9cb39361}">
                <a14:useLocalDpi xmlns:a14="http://schemas.microsoft.com/office/drawing/2010/main" val="0"/>
              </a:ext>
            </a:extLst>
          </a:blip>
          <a:stretch>
            <a:fillRect/>
          </a:stretch>
        </p:blipFill>
        <p:spPr>
          <a:xfrm>
            <a:off x="266700" y="533400"/>
            <a:ext cx="8610600" cy="153514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Resistors connected in a series circuit</a:t>
            </a:r>
          </a:p>
          <a:p>
            <a:pPr lvl="1"/>
            <a:r>
              <a:rPr lang="en-US" dirty="0" smtClean="0"/>
              <a:t>Three resistors connected in series to a battery (left) and the equivalent single or series resistance (right).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9458dfb821846f072d615c2911ed58e}">
                <a14:useLocalDpi xmlns:a14="http://schemas.microsoft.com/office/drawing/2010/main" val="0"/>
              </a:ext>
            </a:extLst>
          </a:blip>
          <a:stretch>
            <a:fillRect/>
          </a:stretch>
        </p:blipFill>
        <p:spPr>
          <a:xfrm>
            <a:off x="266700" y="533400"/>
            <a:ext cx="8610600" cy="366073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Resistors in Parallel</a:t>
            </a:r>
          </a:p>
          <a:p>
            <a:pPr lvl="1"/>
            <a:r>
              <a:rPr lang="en-US" dirty="0" smtClean="0"/>
              <a:t>A parallel connection of resistors.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3cef48797e16e64fd1ca2835c58dd9f}">
                <a14:useLocalDpi xmlns:a14="http://schemas.microsoft.com/office/drawing/2010/main" val="0"/>
              </a:ext>
            </a:extLst>
          </a:blip>
          <a:stretch>
            <a:fillRect/>
          </a:stretch>
        </p:blipFill>
        <p:spPr>
          <a:xfrm>
            <a:off x="931698" y="533400"/>
            <a:ext cx="728060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Reducing a combination circuit</a:t>
            </a:r>
          </a:p>
          <a:p>
            <a:pPr lvl="1"/>
            <a:r>
              <a:rPr lang="en-US" dirty="0" smtClean="0"/>
              <a:t>This combination of seven resistors has both series and parallel parts. Each is identified and reduced to an equivalent resistance, and these are further reduced until a single equivalent resistance is reached.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2,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http://cnx.org/content/m42356/latest/?collection=col11406/1.7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fc098661d0e4e2a6d68fbc8b663103e}">
                <a14:useLocalDpi xmlns:a14="http://schemas.microsoft.com/office/drawing/2010/main" val="0"/>
              </a:ext>
            </a:extLst>
          </a:blip>
          <a:stretch>
            <a:fillRect/>
          </a:stretch>
        </p:blipFill>
        <p:spPr>
          <a:xfrm>
            <a:off x="1078916" y="533400"/>
            <a:ext cx="698616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Combination Circuits</a:t>
            </a:r>
          </a:p>
          <a:p>
            <a:pPr lvl="1"/>
            <a:r>
              <a:rPr lang="en-US" dirty="0" smtClean="0"/>
              <a:t>Two parallel resistors in series with one resistor.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341dcc42779f391d70f850e537ad1270}">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Resistor Network</a:t>
            </a:r>
          </a:p>
          <a:p>
            <a:pPr lvl="1"/>
            <a:r>
              <a:rPr lang="en-US" dirty="0" smtClean="0"/>
              <a:t>In this combination circuit, the circuit can be broken up into a series component and a parallel component.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"Resistors."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http://en.wikipedia.org/wiki/Resistors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7111750315afcf303f89bccf765a23a}">
                <a14:useLocalDpi xmlns:a14="http://schemas.microsoft.com/office/drawing/2010/main" val="0"/>
              </a:ext>
            </a:extLst>
          </a:blip>
          <a:stretch>
            <a:fillRect/>
          </a:stretch>
        </p:blipFill>
        <p:spPr>
          <a:xfrm>
            <a:off x="3083273" y="533400"/>
            <a:ext cx="29774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Charging an RC Circuit</a:t>
            </a:r>
          </a:p>
          <a:p>
            <a:pPr lvl="1"/>
            <a:r>
              <a:rPr lang="en-US" dirty="0" smtClean="0"/>
              <a:t>(a) An RC circuit with an initially uncharged capacitor. Current flows in the direction shown as soon as the switch is closed. Mutual repulsion of like charges in the capacitor progressively slows the flow as the capacitor is charged, stopping the current when the capacitor is fully charged and Q=C⋅emf. (b) A graph of voltage across the capacitor versus time, with the switch closing at time t=0. (Note that in the two parts of the figure, the capital script E stands for emf, q stands for the charge stored on the capacitor, and τ is the RC time constant.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DC Circuits Containing Resistors and Capacitors. February 15,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http://cnx.org/content/m42363/latest/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7641e492a843a27f3fdb56610f57fd9}">
                <a14:useLocalDpi xmlns:a14="http://schemas.microsoft.com/office/drawing/2010/main" val="0"/>
              </a:ext>
            </a:extLst>
          </a:blip>
          <a:stretch>
            <a:fillRect/>
          </a:stretch>
        </p:blipFill>
        <p:spPr>
          <a:xfrm>
            <a:off x="266700" y="533400"/>
            <a:ext cx="8610600" cy="349344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difference."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http://en.wiktionary.org/wiki/potential_difference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http://www.boundless.com//physics/definition/terminal-voltage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"electromotive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http://en.wikipedia.org/wiki/electromotive%20force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http://cnx.org/content/m42357/latest/?collection=col11406/1.7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"differential equation."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http://en.wiktionary.org/wiki/differential_equation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http://en.wiktionary.org/wiki/capacitor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DC Circuits Containing Resistors and Capacitors.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http://cnx.org/content/m42363/latest/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http://en.wikipedia.org/wiki/DC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http://en.wiktionary.org/wiki/capacitor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http://en.wiktionary.org/wiki/resistor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"impedance."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http://en.wiktionary.org/wiki/impedance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http://www.boundless.com//physics/definition/ac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"Don Johnson, The Impedance Concept.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http://cnx.org/content/m0024/latest/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impedance."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http://en.wikipedia.org/wiki/Electrical_impedance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"parallel."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http://en.wiktionary.org/wiki/parallel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"series."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http://en.wiktionary.org/wiki/series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"electromotive force."</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http://en.wikipedia.org/wiki/electromotive%20force</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9995d324e2f3b5ea866f72f74b61b75}">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Different Types of Currents</a:t>
            </a:r>
          </a:p>
          <a:p>
            <a:pPr marL="115888" indent="-115888"/>
            <a:r>
              <a:rPr lang="en-US" dirty="0" smtClean="0"/>
              <a:t>Sources of EMF</a:t>
            </a:r>
          </a:p>
        </p:txBody>
      </p:sp>
      <p:sp>
        <p:nvSpPr>
          <p:cNvPr id="21" name="Title 20"/>
          <p:cNvSpPr>
            <a:spLocks noGrp="1"/>
          </p:cNvSpPr>
          <p:nvPr>
            <p:ph type="title"/>
          </p:nvPr>
        </p:nvSpPr>
        <p:spPr>
          <a:xfrm>
            <a:off x="152400" y="381000"/>
            <a:ext cx="8686800" cy="685800"/>
          </a:xfrm>
        </p:spPr>
        <p:txBody>
          <a:bodyPr/>
          <a:lstStyle/>
          <a:p>
            <a:r>
              <a:rPr lang="en-US" dirty="0" smtClean="0"/>
              <a:t>Overview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Overview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www.boundless.com/physics/textbooks/boundless-physics-textbook/circuits-and-direct-currents-20/overview-150/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http://cnx.org/content/m42357/latest/?collection=col11406/1.7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http://cnx.org/content/m42357/latest/?collection=col11406/1.7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http://en.wiktionary.org/wiki/resistor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"electromotive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http://en.wikipedia.org/wiki/electromotive%20force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"Kirchhoff's circuit laws."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http://en.wikipedia.org/wiki/Kirchhoff's_circuit_laws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"direct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http://en.wiktionary.org/wiki/direct_current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circuit."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http://en.wikipedia.org/wiki/electrical%20circuit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"current-voltage characteristic."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http://en.wikipedia.org/wiki/current-voltage%20characteristic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http://lightandmatter.com/simplej.pdf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circuit."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http://en.wikipedia.org/wiki/Electrical_circuit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circuit."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http://en.wikipedia.org/wiki/Electrical_circuit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"Direct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http://en.wikipedia.org/wiki/Direct_current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"Direct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http://en.wikipedia.org/wiki/Direct_current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Wikibooks.</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"Physics with Calculus/Electromagnetism/Current and Circuits."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http://en.wikibooks.org/wiki/Physics_with_Calculus/Electromagnetism/Current_and_Circuits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"FHSST Physics/Electricity/Flow of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http://en.wikibooks.org/wiki/FHSST_Physics/Electricity/Flow_of_Charge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"FHSST Physics/Electricity/Circuits."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http://en.wikibooks.org/wiki/FHSST_Physics/Electricity/Circuits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"parallel."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http://en.wiktionary.org/wiki/parallel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http://en.wikipedia.org/wiki/resistance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http://lightandmatter.com/lml.pdf</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http://cnx.org/content/m42356/latest/?collection=col11406/1.7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"combination circuit."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http://en.wikipedia.org/wiki/combination%20circuit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"parallel."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http://en.wiktionary.org/wiki/parallel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"series."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http://en.wiktionary.org/wiki/series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"Resistors."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http://en.wikipedia.org/wiki/Resistors%23Series_and_parallel_resistors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http://cnx.org/content/m42356/latest/?collection=col11406/1.7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http://www.boundless.com//physics/definition/faraday-s-law-of-induction--3</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"battery."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http://en.wiktionary.org/wiki/battery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"electromotive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http://en.wikipedia.org/wiki/electromotive%20force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 source."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http://en.wikipedia.org/wiki/Voltage_source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 source."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http://en.wikipedia.org/wiki/Voltage_source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 source."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http://en.wikipedia.org/wiki/Voltage_source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"Oka Kurniawan,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http://cnx.org/content/m42357/latest/?collection=col11428/latest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Wikibooks.</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"IB Physics/Electric Currents."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http://en.wikibooks.org/wiki/IB_Physics/Electric_Currents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"Oka Kurniawan,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http://cnx.org/content/m42357/latest/?collection=col11428/latest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"Electromotive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http://en.wikipedia.org/wiki/Electromotive_force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"A-level Physics/Electrons, Waves and Photons/D.C.circuits."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http://en.wikibooks.org/wiki/A-level_Physics/Electrons,_Waves_and_Photons/D.C._circuits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"A-level Physics (Advancing Physics)/Voltage."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http://en.wikibooks.org/wiki/A-level_Physics_(Advancing_Physics)/Voltage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"Current source."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https://en.wikipedia.org/wiki/Current_source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"Electromotive force."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http://en.wikipedia.org/wiki/Electromotive_force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"Oka Kurniawan,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http://cnx.org/content/m42357/latest/?collection=col11428/latest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"alternating 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http://en.wiktionary.org/wiki/alternating_current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"rms."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http://en.wikipedia.org/wiki/rms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"impedance."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http://en.wiktionary.org/wiki/impedance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RLC Series AC Circuits.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http://cnx.org/content/m42431/latest/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http://en.wiktionary.org/wiki/capacitor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"electromotive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http://en.wikipedia.org/wiki/electromotive%20force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http://en.wiktionary.org/wiki/resistor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"Kirchhoff's circuit laws."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http://en.wikipedia.org/wiki/Kirchhoff's_circuit_laws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http://en.wiktionary.org/wiki/electric_charge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"current."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http://en.wiktionary.org/wiki/current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"Kirchhoff's circuit laws."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http://en.wikipedia.org/wiki/Kirchhoff's_circuit_laws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"electromotive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http://en.wikipedia.org/wiki/electromotive%20force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Kirchhoff’s Rules.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http://cnx.org/content/m42359/latest/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"series."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http://en.wiktionary.org/wiki/series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http://en.wikipedia.org/wiki/resistance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http://cnx.org/content/m42356/latest/?collection=col11406/1.7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http://lightandmatter.com/lml.pdf</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"Boundless."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http://www.boundless.com//physics/definition/shunt-resistance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http://www.boundless.com//physics/definition/galvanometer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"Ammeters."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http://en.wikipedia.org/wiki/Ammeters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http://cnx.org/content/m42360/latest/?collection=col11406/1.7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"Voltmeters."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http://en.wikipedia.org/wiki/Voltmeters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"Wheatstone bridge."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http://en.wiktionary.org/wiki/Wheatstone_bridge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"potentiometer."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http://en.wiktionary.org/wiki/potentiometer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http://www.boundless.com//physics/definition/null-measurements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"Potentiometer (measuring instrument)."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http://en.wikipedia.org/wiki/Potentiometer_(measuring_instrument)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"Wheatstone bridge."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http://en.wikipedia.org/wiki/Wheatstone_bridge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http://cnx.org/content/m42362/latest/?collection=col11406/latest</a:t>
            </a:r>
            <a:endParaRPr lang="en-US" sz="1200" dirty="0" smtClean="0">
              <a:solidFill>
                <a:schemeClr val="accent1"/>
              </a:solidFill>
              <a:latin typeface="Arial" charset="0"/>
              <a:ea typeface="ＭＳ Ｐゴシック" charset="0"/>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04d82675e2a33394d6d7f7b4c89789c}">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Resisitors in Series</a:t>
            </a:r>
          </a:p>
          <a:p>
            <a:pPr marL="115888" indent="-115888"/>
            <a:r>
              <a:rPr lang="en-US" dirty="0" smtClean="0"/>
              <a:t>Resistors in Parallel</a:t>
            </a:r>
          </a:p>
          <a:p>
            <a:pPr marL="115888" indent="-115888"/>
            <a:r>
              <a:rPr lang="en-US" dirty="0"/>
              <a:t/>
            </a:r>
            <a:r>
              <a:rPr lang="en-US" dirty="0"/>
              <a:t>Combination Circuits</a:t>
            </a:r>
            <a:r>
              <a:rPr lang="en-US" dirty="0"/>
              <a:t> </a:t>
            </a:r>
            <a:endParaRPr lang="en-US" dirty="0" smtClean="0"/>
          </a:p>
          <a:p>
            <a:pPr marL="115888" indent="-115888"/>
            <a:r>
              <a:rPr lang="en-US" dirty="0"/>
              <a:t/>
            </a:r>
            <a:r>
              <a:rPr lang="en-US" dirty="0"/>
              <a:t>Charging a Battery: EMFs in Series and Parallel</a:t>
            </a:r>
            <a:r>
              <a:rPr lang="en-US" dirty="0"/>
              <a:t> </a:t>
            </a:r>
            <a:endParaRPr lang="en-US" dirty="0" smtClean="0"/>
          </a:p>
          <a:p>
            <a:pPr marL="115888" indent="-115888"/>
            <a:r>
              <a:rPr lang="en-US" dirty="0"/>
              <a:t/>
            </a:r>
            <a:r>
              <a:rPr lang="en-US" dirty="0"/>
              <a:t>EMF and Terminal Voltage</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Resistors in Series and Parallel</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Resistors in Series and Parallel</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www.boundless.com/physics/textbooks/boundless-physics-textbook/circuits-and-direct-currents-20/resistors-in-series-and-parallel-151/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c986e02eea288ed69e6497400f3d905c}">
                <a14:useLocalDpi xmlns:a14="http://schemas.microsoft.com/office/drawing/2010/main" val="0"/>
              </a:ext>
            </a:extLst>
          </a:blip>
          <a:stretch>
            <a:fillRect/>
          </a:stretch>
        </p:blipFill>
        <p:spPr>
          <a:xfrm>
            <a:off x="152400" y="1447800"/>
            <a:ext cx="20262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Introduction and Importance</a:t>
            </a:r>
          </a:p>
          <a:p>
            <a:pPr marL="115888" indent="-115888"/>
            <a:r>
              <a:rPr lang="en-US" dirty="0" smtClean="0"/>
              <a:t>The Junction Rule</a:t>
            </a:r>
          </a:p>
          <a:p>
            <a:pPr marL="115888" indent="-115888"/>
            <a:r>
              <a:rPr lang="en-US" dirty="0"/>
              <a:t/>
            </a:r>
            <a:r>
              <a:rPr lang="en-US" dirty="0"/>
              <a:t>The Loop Rule</a:t>
            </a:r>
            <a:r>
              <a:rPr lang="en-US" dirty="0"/>
              <a:t> </a:t>
            </a:r>
            <a:endParaRPr lang="en-US" dirty="0" smtClean="0"/>
          </a:p>
          <a:p>
            <a:pPr marL="115888" indent="-115888"/>
            <a:r>
              <a:rPr lang="en-US" dirty="0"/>
              <a:t/>
            </a:r>
            <a:r>
              <a:rPr lang="en-US" dirty="0"/>
              <a:t>Applications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Kirchhoff's Rules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Kirchhoff's Rules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www.boundless.com/physics/textbooks/boundless-physics-textbook/circuits-and-direct-currents-20/kirchhoff-s-rules-152/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7cb6106a8947088fcbf33f5f2f78346}">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Voltmeters and Ammeters</a:t>
            </a:r>
          </a:p>
          <a:p>
            <a:pPr marL="115888" indent="-115888"/>
            <a:r>
              <a:rPr lang="en-US" dirty="0" smtClean="0"/>
              <a:t>Null Measurements</a:t>
            </a:r>
          </a:p>
        </p:txBody>
      </p:sp>
      <p:sp>
        <p:nvSpPr>
          <p:cNvPr id="21" name="Title 20"/>
          <p:cNvSpPr>
            <a:spLocks noGrp="1"/>
          </p:cNvSpPr>
          <p:nvPr>
            <p:ph type="title"/>
          </p:nvPr>
        </p:nvSpPr>
        <p:spPr>
          <a:xfrm>
            <a:off x="152400" y="381000"/>
            <a:ext cx="8686800" cy="685800"/>
          </a:xfrm>
        </p:spPr>
        <p:txBody>
          <a:bodyPr/>
          <a:lstStyle/>
          <a:p>
            <a:r>
              <a:rPr lang="en-US" dirty="0" smtClean="0"/>
              <a:t>Voltmeters and Ammeters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Voltmeters and Ammeters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www.boundless.com/physics/textbooks/boundless-physics-textbook/circuits-and-direct-currents-20/voltmeters-and-ammeters-153/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47641e492a843a27f3fdb56610f57fd9}">
                <a14:useLocalDpi xmlns:a14="http://schemas.microsoft.com/office/drawing/2010/main" val="0"/>
              </a:ext>
            </a:extLst>
          </a:blip>
          <a:stretch>
            <a:fillRect/>
          </a:stretch>
        </p:blipFill>
        <p:spPr>
          <a:xfrm>
            <a:off x="152400" y="1447800"/>
            <a:ext cx="2768600" cy="112326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Resistors and Capacitors in Series</a:t>
            </a:r>
          </a:p>
          <a:p>
            <a:pPr marL="115888" indent="-115888"/>
            <a:r>
              <a:rPr lang="en-US" dirty="0" smtClean="0"/>
              <a:t>Impedance</a:t>
            </a:r>
          </a:p>
          <a:p>
            <a:pPr marL="115888" indent="-115888"/>
            <a:r>
              <a:rPr lang="en-US" dirty="0"/>
              <a:t/>
            </a:r>
            <a:r>
              <a:rPr lang="en-US" dirty="0"/>
              <a:t>Phase Angle and Power Factor</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RC Circuits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Circuits and Direct Currents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RC Circuits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www.boundless.com/physics/textbooks/boundless-physics-textbook/circuits-and-direct-currents-20/rc-circuits-154/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