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Override ContentType="application/vnd.openxmlformats-officedocument.presentationml.slideLayout+xml" PartName="/ppt/slideLayouts/slideLayout54.xml"/>
  <Override ContentType="application/vnd.openxmlformats-officedocument.presentationml.slide+xml" PartName="/ppt/slides/slide54.xml"/>
  <Override ContentType="application/vnd.openxmlformats-officedocument.presentationml.slideLayout+xml" PartName="/ppt/slideLayouts/slideLayout55.xml"/>
  <Override ContentType="application/vnd.openxmlformats-officedocument.presentationml.slide+xml" PartName="/ppt/slides/slide55.xml"/>
  <Override ContentType="application/vnd.openxmlformats-officedocument.presentationml.slideLayout+xml" PartName="/ppt/slideLayouts/slideLayout56.xml"/>
  <Override ContentType="application/vnd.openxmlformats-officedocument.presentationml.slide+xml" PartName="/ppt/slides/slide56.xml"/>
  <Override ContentType="application/vnd.openxmlformats-officedocument.presentationml.slideLayout+xml" PartName="/ppt/slideLayouts/slideLayout57.xml"/>
  <Override ContentType="application/vnd.openxmlformats-officedocument.presentationml.slide+xml" PartName="/ppt/slides/slide57.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 Id="rId61" Target="slides/slide54.xml" Type="http://schemas.openxmlformats.org/officeDocument/2006/relationships/slide"/><Relationship Id="rId62" Target="slides/slide55.xml" Type="http://schemas.openxmlformats.org/officeDocument/2006/relationships/slide"/><Relationship Id="rId63" Target="slides/slide56.xml" Type="http://schemas.openxmlformats.org/officeDocument/2006/relationships/slide"/><Relationship Id="rId64" Target="slides/slide57.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harge-and-field-17/electric-flux-and-gauss-s-law-137/?campaign_content=book_624_chapter_17&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4.jpg"/>
<Relationship Id="rId6" Target="../media/image12.pn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harge-and-field-17/applications-of-electrostatics-138/?campaign_content=book_624_chapter_17&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4.jpg"/>
<Relationship Id="rId6" Target="../media/image13.png" Type="http://schemas.openxmlformats.org/officeDocument/2006/relationships/image"/>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image" Target="../media/image2.png"/>
<Relationship Id="rId3" Type="http://schemas.openxmlformats.org/officeDocument/2006/relationships/image" Target="../media/image5.png"/>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Dielectric_model.svg" TargetMode="External"/>
<Relationship Id="rId5" Type="http://schemas.openxmlformats.org/officeDocument/2006/relationships/hyperlink" Target="http://www.boundless.com/physics/textbooks/boundless-physics-textbook/electric-charge-and-field-17/overview-133/polarization-477-6289/images/reaction-of-an-atom-to-an-applied-electric-field/?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6.pn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Water_molecule" TargetMode="External"/>
<Relationship Id="rId5" Type="http://schemas.openxmlformats.org/officeDocument/2006/relationships/hyperlink" Target="http://www.boundless.com/physics/textbooks/boundless-physics-textbook/electric-charge-and-field-17/overview-133/polarization-477-6289/images/water-molecul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7.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Van_de_graaf_generator.svg" TargetMode="External"/>
<Relationship Id="rId5" Type="http://schemas.openxmlformats.org/officeDocument/2006/relationships/hyperlink" Target="http://www.boundless.com/physics/textbooks/boundless-physics-textbook/electric-charge-and-field-17/applications-of-electrostatics-138/van-de-graff-generators-496-6320/images/schematic-view-of-a-van-de-graaff-generator/?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8.pn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Xerographic_photocopy_process_en.svg" TargetMode="External"/>
<Relationship Id="rId5" Type="http://schemas.openxmlformats.org/officeDocument/2006/relationships/hyperlink" Target="http://www.boundless.com/physics/textbooks/boundless-physics-textbook/electric-charge-and-field-17/applications-of-electrostatics-138/photocopy-machines-and-printers-495-6052/images/how-a-photocopier-works/?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9.pn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12/latest/?collection=col11406/latest" TargetMode="External"/>
<Relationship Id="rId5" Type="http://schemas.openxmlformats.org/officeDocument/2006/relationships/hyperlink" Target="http://www.boundless.com/physics/textbooks/boundless-physics-textbook/electric-charge-and-field-17/the-electric-field-revisited-136/electric-field-lines-multiple-charges-488-6064/images/field-lines-between-like-and-unlike-charges/?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0.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2747/latest/" TargetMode="External"/>
<Relationship Id="rId5" Type="http://schemas.openxmlformats.org/officeDocument/2006/relationships/hyperlink" Target="http://www.boundless.com/physics/textbooks/boundless-physics-textbook/electric-charge-and-field-17/coulomb-s-law-135/solving-problems-with-vectors-and-coulomb-s-law-485-4361/images/multiple-point-charges/?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1.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tatic_on_the_playground_(48616367).jpg" TargetMode="External"/>
<Relationship Id="rId5" Type="http://schemas.openxmlformats.org/officeDocument/2006/relationships/hyperlink" Target="http://www.boundless.com/physics/textbooks/boundless-physics-textbook/electric-charge-and-field-17/overview-133/charge-separation-476-5639/images/static-electricity/?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2.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9/9b/Carl_Friedrich_Gauss.jpg" TargetMode="External"/>
<Relationship Id="rId5" Type="http://schemas.openxmlformats.org/officeDocument/2006/relationships/hyperlink" Target="http://www.boundless.com/physics/textbooks/boundless-physics-textbook/electric-charge-and-field-17/electric-flux-and-gauss-s-law-137/gauss-s-law-493-493/images/carl-friedrich-gauss/?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3.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3601/latest/" TargetMode="External"/>
<Relationship Id="rId5" Type="http://schemas.openxmlformats.org/officeDocument/2006/relationships/hyperlink" Target="http://www.boundless.com/physics/textbooks/boundless-physics-textbook/electric-charge-and-field-17/the-electric-field-revisited-136/superposition-of-fields-487-6227/images/vector-addition/?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4.gif"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2742/latest/" TargetMode="External"/>
<Relationship Id="rId5" Type="http://schemas.openxmlformats.org/officeDocument/2006/relationships/hyperlink" Target="http://www.boundless.com/physics/textbooks/boundless-physics-textbook/electric-charge-and-field-17/coulomb-s-law-135/solving-problems-with-vectors-and-coulomb-s-law-485-4361/images/application-of-coulomb-s-law/?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5.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harge-and-field-17/overview-133/electric-charge-in-the-atom-474-10930/images/electric-charge/?campaign_content=book_624_chapter_17&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28.xml"/>
<Relationship Id="rId2" Type="http://schemas.openxmlformats.org/officeDocument/2006/relationships/image" Target="../media/image5.png"/>
<Relationship Id="rId5" Target="../media/image26.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upload.wikimedia.org/wikipedia/commons/d/d8/Atom_diagram.png" TargetMode="External"/>
<Relationship Id="rId5" Type="http://schemas.openxmlformats.org/officeDocument/2006/relationships/hyperlink" Target="http://www.boundless.com/physics/textbooks/boundless-physics-textbook/electric-charge-and-field-17/overview-133/electric-charge-in-the-atom-474-10930/images/planetary-model-of-an-atom/?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8.pn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2747/latest/" TargetMode="External"/>
<Relationship Id="rId5" Type="http://schemas.openxmlformats.org/officeDocument/2006/relationships/hyperlink" Target="http://www.boundless.com/physics/textbooks/boundless-physics-textbook/electric-charge-and-field-17/coulomb-s-law-135/solving-problems-with-vectors-and-coulomb-s-law-485-4361/images/displacements-of-field-charg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7.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tatic_on_the_playground_(48616367).jpg" TargetMode="External"/>
<Relationship Id="rId5" Type="http://schemas.openxmlformats.org/officeDocument/2006/relationships/hyperlink" Target="http://www.boundless.com/physics/textbooks/boundless-physics-textbook/electric-charge-and-field-17/overview-133/static-electricity-charge-and-the-conservation-of-charge-478-11265/images/static-electricity/?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2.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Faraday_cage.gif" TargetMode="External"/>
<Relationship Id="rId5" Type="http://schemas.openxmlformats.org/officeDocument/2006/relationships/hyperlink" Target="http://www.boundless.com/physics/textbooks/boundless-physics-textbook/electric-charge-and-field-17/shelding-and-charging-through-induction-134/electrostatic-shielding-481-6232/images/faraday-cage-in-presence-of-an-external-electrical-field/?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9.gif"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Field_lines.svg" TargetMode="External"/>
<Relationship Id="rId5" Type="http://schemas.openxmlformats.org/officeDocument/2006/relationships/hyperlink" Target="http://www.boundless.com/physics/textbooks/boundless-physics-textbook/electric-charge-and-field-17/the-electric-field-revisited-136/electric-fields-and-conductors-490-5625/images/field-lines-created-by-a-point-charg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8.pn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17/latest/?collection=col11406/latest" TargetMode="External"/>
<Relationship Id="rId5" Type="http://schemas.openxmlformats.org/officeDocument/2006/relationships/hyperlink" Target="http://www.boundless.com/physics/textbooks/boundless-physics-textbook/electric-charge-and-field-17/the-electric-field-revisited-136/electric-fields-and-conductors-490-5625/images/electrical-charge-at-a-sharp-point-of-a-conductor/?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9.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08/latest/" TargetMode="External"/>
<Relationship Id="rId5" Type="http://schemas.openxmlformats.org/officeDocument/2006/relationships/hyperlink" Target="http://www.boundless.com/physics/textbooks/boundless-physics-textbook/electric-charge-and-field-17/coulomb-s-law-135/spherical-distribution-of-charge-484-5644/images/charge-distribution-in-a-water-molecul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30.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Lorentz_force" TargetMode="External"/>
<Relationship Id="rId5" Type="http://schemas.openxmlformats.org/officeDocument/2006/relationships/hyperlink" Target="http://www.boundless.com/physics/textbooks/boundless-physics-textbook/electric-charge-and-field-17/coulomb-s-law-135/superposition-of-forces-483-853/images/lorentz-force-on-a-moving-particl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10.pn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17/latest/?collection=col11406/latest" TargetMode="External"/>
<Relationship Id="rId5" Type="http://schemas.openxmlformats.org/officeDocument/2006/relationships/hyperlink" Target="http://www.boundless.com/physics/textbooks/boundless-physics-textbook/electric-charge-and-field-17/the-electric-field-revisited-136/conductors-and-fields-in-static-equilibrium-491-10945/images/electrical-charge-at-a-sharp-point-of-a-conductor/?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29.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Coulombslaw.svg" TargetMode="External"/>
<Relationship Id="rId5" Type="http://schemas.openxmlformats.org/officeDocument/2006/relationships/hyperlink" Target="http://www.boundless.com/physics/textbooks/boundless-physics-textbook/electric-charge-and-field-17/overview-133/properties-of-electric-charges-475-6055/images/coulomb-s-law/?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31.pn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d/de/Charges_repulsion_attraction.svg/364px-Charges_repulsion_attraction.svg.png" TargetMode="External"/>
<Relationship Id="rId5" Type="http://schemas.openxmlformats.org/officeDocument/2006/relationships/hyperlink" Target="http://www.boundless.com/physics/textbooks/boundless-physics-textbook/electric-charge-and-field-17/overview-133/static-electricity-charge-and-the-conservation-of-charge-478-11265/images/charge-repulsion-and-attraction/?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2.pn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harge-and-field-17/?campaign_content=book_624_chapter_17&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png" Type="http://schemas.openxmlformats.org/officeDocument/2006/relationships/image"/>
<Relationship Id="rId7" Target="../media/image9.gif" Type="http://schemas.openxmlformats.org/officeDocument/2006/relationships/image"/>
<Relationship Id="rId8" Target="../media/image10.png" Type="http://schemas.openxmlformats.org/officeDocument/2006/relationships/image"/>
<Relationship Id="rId9" Target="../media/image11.png" Type="http://schemas.openxmlformats.org/officeDocument/2006/relationships/image"/>
<Relationship Id="rId10" Target="../media/image12.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7/72/Flux_diagram.png" TargetMode="External"/>
<Relationship Id="rId5" Type="http://schemas.openxmlformats.org/officeDocument/2006/relationships/hyperlink" Target="http://www.boundless.com/physics/textbooks/boundless-physics-textbook/electric-charge-and-field-17/electric-flux-and-gauss-s-law-137/electric-flux-492-1393/images/electric-flux/?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12.pn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harge-and-field-17/the-electric-field-revisited-136/parallel-plate-capacitor-489-11187/images/parallel-plates-and-equipotential-lines/?campaign_content=book_624_chapter_17&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41.xml"/>
<Relationship Id="rId2" Type="http://schemas.openxmlformats.org/officeDocument/2006/relationships/image" Target="../media/image5.png"/>
<Relationship Id="rId5" Target="../media/image33.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harge-and-field-17/coulomb-s-law-135/solving-problems-with-vectors-and-coulomb-s-law-485-4361/images/coulomb-s-law/?campaign_content=book_624_chapter_17&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42.xml"/>
<Relationship Id="rId2" Type="http://schemas.openxmlformats.org/officeDocument/2006/relationships/image" Target="../media/image5.png"/>
<Relationship Id="rId5" Target="../media/image34.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Capacitor_schematic_with_dielectric.svg" TargetMode="External"/>
<Relationship Id="rId5" Type="http://schemas.openxmlformats.org/officeDocument/2006/relationships/hyperlink" Target="http://www.boundless.com/physics/textbooks/boundless-physics-textbook/electric-charge-and-field-17/the-electric-field-revisited-136/parallel-plate-capacitor-489-11187/images/diagram-of-a-parallel-plate-capacitor/?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35.pn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File:GC_DNA_base_pair.svg" TargetMode="External"/>
<Relationship Id="rId5" Type="http://schemas.openxmlformats.org/officeDocument/2006/relationships/hyperlink" Target="http://www.boundless.com/physics/textbooks/boundless-physics-textbook/electric-charge-and-field-17/applications-of-electrostatics-138/biology-dna-structure-and-replication-494-11195/images/hydrogen-bonding-between-guanine-and-cytosin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13.pn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4/44/Lightning_strike_jan_2007.jpg/800px-Lightning_strike_jan_2007.jpg" TargetMode="External"/>
<Relationship Id="rId5" Type="http://schemas.openxmlformats.org/officeDocument/2006/relationships/hyperlink" Target="http://www.boundless.com/physics/textbooks/boundless-physics-textbook/electric-charge-and-field-17/overview-133/static-electricity-charge-and-the-conservation-of-charge-478-11265/images/lightning/?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36.jp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tripped_wire.jpg" TargetMode="External"/>
<Relationship Id="rId5" Type="http://schemas.openxmlformats.org/officeDocument/2006/relationships/hyperlink" Target="http://www.boundless.com/physics/textbooks/boundless-physics-textbook/electric-charge-and-field-17/overview-133/conductors-and-insulators-479-11278/images/conductor-and-insulator-in-a-wir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6.xml"/>
<Relationship Id="rId2" Type="http://schemas.openxmlformats.org/officeDocument/2006/relationships/image" Target="../media/image5.png"/>
<Relationship Id="rId7" Target="../media/image37.jp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DNA_chemical_structure.svg&amp;page=1" TargetMode="External"/>
<Relationship Id="rId5" Type="http://schemas.openxmlformats.org/officeDocument/2006/relationships/hyperlink" Target="http://www.boundless.com/physics/textbooks/boundless-physics-textbook/electric-charge-and-field-17/applications-of-electrostatics-138/biology-dna-structure-and-replication-494-11195/images/phosphate-in-dna/?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7.xml"/>
<Relationship Id="rId2" Type="http://schemas.openxmlformats.org/officeDocument/2006/relationships/image" Target="../media/image5.png"/>
<Relationship Id="rId7" Target="../media/image38.pn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Electrostatic_induction_experiment.png" TargetMode="External"/>
<Relationship Id="rId5" Type="http://schemas.openxmlformats.org/officeDocument/2006/relationships/hyperlink" Target="http://www.boundless.com/physics/textbooks/boundless-physics-textbook/electric-charge-and-field-17/shelding-and-charging-through-induction-134/induced-charge-482-748/images/electric-induction-experiment-circa-1870/?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8.xml"/>
<Relationship Id="rId2" Type="http://schemas.openxmlformats.org/officeDocument/2006/relationships/image" Target="../media/image5.png"/>
<Relationship Id="rId7" Target="../media/image39.png" Type="http://schemas.openxmlformats.org/officeDocument/2006/relationships/image"/>
</Relationships>

</file>

<file path=ppt/slides/_rels/slide4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implified_scheme_of_Millikan%E2%80%99s_oil-drop_experiment.png" TargetMode="External"/>
<Relationship Id="rId5" Type="http://schemas.openxmlformats.org/officeDocument/2006/relationships/hyperlink" Target="http://www.boundless.com/physics/textbooks/boundless-physics-textbook/electric-charge-and-field-17/overview-133/the-millikan-oil-drop-experiment-480-6224/images/simplified-scheme-of-millikan-s-oil-drop-experiment/?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9.xml"/>
<Relationship Id="rId2" Type="http://schemas.openxmlformats.org/officeDocument/2006/relationships/image" Target="../media/image5.png"/>
<Relationship Id="rId7" Target="../media/image40.pn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ic-charge-and-field-17/?campaign_content=book_624_chapter_17&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3.png" Type="http://schemas.openxmlformats.org/officeDocument/2006/relationships/image"/>
</Relationships>

</file>

<file path=ppt/slides/_rels/slide5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s://commons.wikimedia.org/wiki/File:VFPt_plus_thumb.svg" TargetMode="External"/>
<Relationship Id="rId5" Type="http://schemas.openxmlformats.org/officeDocument/2006/relationships/hyperlink" Target="http://www.boundless.com/physics/textbooks/boundless-physics-textbook/electric-charge-and-field-17/the-electric-field-revisited-136/electric-field-from-a-point-charge-486-6281/images/electric-field-of-positive-point-charg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50.xml"/>
<Relationship Id="rId2" Type="http://schemas.openxmlformats.org/officeDocument/2006/relationships/image" Target="../media/image5.png"/>
<Relationship Id="rId7" Target="../media/image11.png" Type="http://schemas.openxmlformats.org/officeDocument/2006/relationships/image"/>
</Relationships>

</file>

<file path=ppt/slides/_rels/slide5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s://commons.wikimedia.org/wiki/File:VFPt_minus_thumb.svg" TargetMode="External"/>
<Relationship Id="rId5" Type="http://schemas.openxmlformats.org/officeDocument/2006/relationships/hyperlink" Target="http://www.boundless.com/physics/textbooks/boundless-physics-textbook/electric-charge-and-field-17/the-electric-field-revisited-136/electric-field-from-a-point-charge-486-6281/images/electric-field-of-negative-point-charge/?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51.xml"/>
<Relationship Id="rId2" Type="http://schemas.openxmlformats.org/officeDocument/2006/relationships/image" Target="../media/image5.png"/>
<Relationship Id="rId7" Target="../media/image41.png" Type="http://schemas.openxmlformats.org/officeDocument/2006/relationships/image"/>
</Relationships>

</file>

<file path=ppt/slides/_rels/slide52.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s3.amazonaws.com/figures.boundless.com/51225257e4b0c14bf4651470/radialCoords.png" TargetMode="External"/>
<Relationship Id="rId5" Type="http://schemas.openxmlformats.org/officeDocument/2006/relationships/hyperlink" Target="http://www.boundless.com/physics/textbooks/boundless-physics-textbook/electric-charge-and-field-17/the-electric-field-revisited-136/electric-field-from-a-point-charge-486-6281/images/radial-coordinate-system/?campaign_content=book_624_chapter_17&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52.xml"/>
<Relationship Id="rId2" Type="http://schemas.openxmlformats.org/officeDocument/2006/relationships/image" Target="../media/image5.png"/>
<Relationship Id="rId7" Target="../media/image42.png" Type="http://schemas.openxmlformats.org/officeDocument/2006/relationships/image"/>
</Relationships>

</file>

<file path=ppt/slides/_rels/slide5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Lorentz_forc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electrostatic%20forc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Coulomb's_law"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electric_field"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Electric_flux" TargetMode="External"/>
<Relationship Id="rId1" Type="http://schemas.openxmlformats.org/officeDocument/2006/relationships/slideLayout" Target="../slideLayouts/slideLayout53.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electric_field"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electric_charg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electrostatic%20force" TargetMode="External"/>
<Relationship Id="rId32" Type="http://schemas.openxmlformats.org/officeDocument/2006/relationships/hyperlink" Target="http://en.wikipedia.org/wiki/Coulomb's_law" TargetMode="External"/>
<Relationship Id="rId9" Type="http://schemas.openxmlformats.org/officeDocument/2006/relationships/hyperlink" Target="http://en.wikipedia.org/wiki/Gauss's_law"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electric%20displacement%20field"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12747/latest/"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dielectric"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inductor"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discharg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Electrostatic_induc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unit_vector" TargetMode="External"/>
</Relationships>

</file>

<file path=ppt/slides/_rels/slide5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electrostatic%20force"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308/latest/"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Coulomb's_law"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xerograph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photoconductivity" TargetMode="External"/>
<Relationship Id="rId1" Type="http://schemas.openxmlformats.org/officeDocument/2006/relationships/slideLayout" Target="../slideLayouts/slideLayout54.xml"/>
<Relationship Id="rId2" Type="http://schemas.openxmlformats.org/officeDocument/2006/relationships/hyperlink" Target="http://creativecommons.org/licenses/by/3.0/" TargetMode="External"/>
<Relationship Id="rId3" Type="http://schemas.openxmlformats.org/officeDocument/2006/relationships/hyperlink" Target="http://cnx.org/content/m12742/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vector_field"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Xerography" TargetMode="External"/>
<Relationship Id="rId32" Type="http://schemas.openxmlformats.org/officeDocument/2006/relationships/hyperlink" Target="http://en.wiktionary.org/wiki/electric_field" TargetMode="External"/>
<Relationship Id="rId9" Type="http://schemas.openxmlformats.org/officeDocument/2006/relationships/hyperlink" Target="http://en.wikipedia.org/wiki/Electrical_conductor"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equilibrium"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coulomb"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gravit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Electric_field"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static_electric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discharg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nucleu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Static_electricit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Electric_field"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orthogonal"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Superposition_principl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wavelength"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Faraday_cag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vector_field" TargetMode="External"/>
<Relationship Id="rId1" Type="http://schemas.openxmlformats.org/officeDocument/2006/relationships/slideLayout" Target="../slideLayouts/slideLayout55.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Electric_charg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vector"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Coulomb's_law" TargetMode="External"/>
<Relationship Id="rId32" Type="http://schemas.openxmlformats.org/officeDocument/2006/relationships/hyperlink" Target="http://en.wikipedia.org/wiki/Electric_field" TargetMode="External"/>
<Relationship Id="rId9" Type="http://schemas.openxmlformats.org/officeDocument/2006/relationships/hyperlink" Target="http://en.wiktionary.org/wiki/electric_field"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312/latest/?collection=col11406/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dipole_momen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insulator"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terminal_velocit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voltag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Oil_drop_experimen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superposition_principl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vector"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dielectric"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conductor"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dielectric"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capacitor"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Capacitor"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www.boundless.com//chemistry/definition/base" TargetMode="External"/>
<Relationship Id="rId1" Type="http://schemas.openxmlformats.org/officeDocument/2006/relationships/slideLayout" Target="../slideLayouts/slideLayout5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Dipolar_polariza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polarit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11411/latest/" TargetMode="External"/>
<Relationship Id="rId32" Type="http://schemas.openxmlformats.org/officeDocument/2006/relationships/hyperlink" Target="http://en.wikipedia.org/wiki/Hydrogen_bond" TargetMode="External"/>
<Relationship Id="rId9" Type="http://schemas.openxmlformats.org/officeDocument/2006/relationships/hyperlink" Target="http://en.wikipedia.org/wiki/corona%20discharg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Faraday%20shield"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static_electricit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electric_charg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Van_de_Graaff_generator"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nucleu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ic_charg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static_equilibrium"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317/latest/?collection=col11406/latest"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discharg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7.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57.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Electric_charg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Static_electricity"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tionary.org/wiki/resistivity"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Charge_conservat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insulator"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conductor"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ical_conductor"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Insulator_(electricity)"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harge-and-field-17/overview-133/?campaign_content=book_624_chapter_17&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4.jpg"/>
<Relationship Id="rId6" Target="../media/image8.pn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harge-and-field-17/shelding-and-charging-through-induction-134/?campaign_content=book_624_chapter_17&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4.jpg"/>
<Relationship Id="rId6" Target="../media/image9.gif"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harge-and-field-17/coulomb-s-law-135/?campaign_content=book_624_chapter_17&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4.jpg"/>
<Relationship Id="rId6" Target="../media/image10.pn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ic-charge-and-field-17/the-electric-field-revisited-136/?campaign_content=book_624_chapter_17&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4.jpg"/>
<Relationship Id="rId6" Target="../media/image11.pn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9845a082cb74c9566cd0672160333e0}">
                <a14:useLocalDpi xmlns:a14="http://schemas.microsoft.com/office/drawing/2010/main" val="0"/>
              </a:ext>
            </a:extLst>
          </a:blip>
          <a:stretch>
            <a:fillRect/>
          </a:stretch>
        </p:blipFill>
        <p:spPr>
          <a:xfrm>
            <a:off x="152400" y="1447800"/>
            <a:ext cx="1898468"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Electric Flux</a:t>
            </a:r>
          </a:p>
          <a:p>
            <a:pPr marL="115888" indent="-115888"/>
            <a:r>
              <a:rPr lang="en-US" dirty="0" smtClean="0"/>
              <a:t>Gauss's Law</a:t>
            </a:r>
          </a:p>
        </p:txBody>
      </p:sp>
      <p:sp>
        <p:nvSpPr>
          <p:cNvPr id="21" name="Title 20"/>
          <p:cNvSpPr>
            <a:spLocks noGrp="1"/>
          </p:cNvSpPr>
          <p:nvPr>
            <p:ph type="title"/>
          </p:nvPr>
        </p:nvSpPr>
        <p:spPr>
          <a:xfrm>
            <a:off x="152400" y="381000"/>
            <a:ext cx="8686800" cy="685800"/>
          </a:xfrm>
        </p:spPr>
        <p:txBody>
          <a:bodyPr/>
          <a:lstStyle/>
          <a:p>
            <a:r>
              <a:rPr lang="en-US" dirty="0" smtClean="0"/>
              <a:t>Electric Flux and Gauss's Law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Electric Flux and Gauss's Law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www.boundless.com/physics/textbooks/boundless-physics-textbook/electric-charge-and-field-17/electric-flux-and-gauss-s-law-137/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28f4b42c9d7d96072980b0336c969c1}">
                <a14:useLocalDpi xmlns:a14="http://schemas.microsoft.com/office/drawing/2010/main" val="0"/>
              </a:ext>
            </a:extLst>
          </a:blip>
          <a:stretch>
            <a:fillRect/>
          </a:stretch>
        </p:blipFill>
        <p:spPr>
          <a:xfrm>
            <a:off x="152400" y="1447800"/>
            <a:ext cx="2768600" cy="1740138"/>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Biology: DNA Structure and Replication</a:t>
            </a:r>
          </a:p>
          <a:p>
            <a:pPr marL="115888" indent="-115888"/>
            <a:r>
              <a:rPr lang="en-US" dirty="0" smtClean="0"/>
              <a:t>Photocopy Machines and Printers</a:t>
            </a:r>
          </a:p>
          <a:p>
            <a:pPr marL="115888" indent="-115888"/>
            <a:r>
              <a:rPr lang="en-US" dirty="0"/>
              <a:t/>
            </a:r>
            <a:r>
              <a:rPr lang="en-US" dirty="0"/>
              <a:t>Van de Graff Generators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Applications of Electrostatics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 of Electrostatics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www.boundless.com/physics/textbooks/boundless-physics-textbook/electric-charge-and-field-17/applications-of-electrostatics-138/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base</a:t>
            </a:r>
            <a:r>
              <a:rPr lang="en-US" sz="1200" dirty="0" smtClean="0"/>
              <a:t> </a:t>
            </a:r>
            <a:r>
              <a:rPr lang="en-US" sz="1200" dirty="0" smtClean="0">
                <a:solidFill>
                  <a:schemeClr val="bg2"/>
                </a:solidFill>
              </a:rPr>
              <a:t>A nucleotide's nucleobase in the context of a DNA or RNA biopolymer.</a:t>
            </a:r>
          </a:p>
          <a:p>
            <a:r>
              <a:rPr lang="en-US" sz="1200" dirty="0" smtClean="0"/>
              <a:t/>
            </a:r>
            <a:r>
              <a:rPr lang="en-US" sz="1200" dirty="0" smtClean="0"/>
              <a:t>capacitor</a:t>
            </a:r>
            <a:r>
              <a:rPr lang="en-US" sz="1200" dirty="0" smtClean="0"/>
              <a:t> </a:t>
            </a:r>
            <a:r>
              <a:rPr lang="en-US" sz="1200" dirty="0" smtClean="0">
                <a:solidFill>
                  <a:schemeClr val="bg2"/>
                </a:solidFill>
              </a:rPr>
              <a:t>An electronic component capable of storing an electric charge, especially one consisting of two conductors separated by a dielectric.</a:t>
            </a:r>
          </a:p>
          <a:p>
            <a:r>
              <a:rPr lang="en-US" sz="1200" dirty="0" smtClean="0"/>
              <a:t/>
            </a:r>
            <a:r>
              <a:rPr lang="en-US" sz="1200" dirty="0" smtClean="0"/>
              <a:t>conductor</a:t>
            </a:r>
            <a:r>
              <a:rPr lang="en-US" sz="1200" dirty="0" smtClean="0"/>
              <a:t> </a:t>
            </a:r>
            <a:r>
              <a:rPr lang="en-US" sz="1200" dirty="0">
                <a:solidFill>
                  <a:schemeClr val="bg2"/>
                </a:solidFill>
              </a:rPr>
              <a:t>A material which contains movable electric charges.</a:t>
            </a:r>
          </a:p>
          <a:p>
            <a:r>
              <a:rPr lang="en-US" sz="1200" dirty="0"/>
              <a:t/>
            </a:r>
            <a:r>
              <a:rPr lang="en-US" sz="1200" dirty="0"/>
              <a:t>conductor</a:t>
            </a:r>
            <a:r>
              <a:rPr lang="en-US" sz="1200" dirty="0"/>
              <a:t> </a:t>
            </a:r>
            <a:r>
              <a:rPr lang="en-US" sz="1200" dirty="0">
                <a:solidFill>
                  <a:schemeClr val="bg2"/>
                </a:solidFill>
              </a:rPr>
              <a:t>A material which contains movable electric charges.</a:t>
            </a:r>
          </a:p>
          <a:p>
            <a:r>
              <a:rPr lang="en-US" sz="1200" dirty="0"/>
              <a:t/>
            </a:r>
            <a:r>
              <a:rPr lang="en-US" sz="1200" dirty="0"/>
              <a:t>corona discharge</a:t>
            </a:r>
            <a:r>
              <a:rPr lang="en-US" sz="1200" dirty="0"/>
              <a:t> </a:t>
            </a:r>
            <a:r>
              <a:rPr lang="en-US" sz="1200" dirty="0">
                <a:solidFill>
                  <a:schemeClr val="bg2"/>
                </a:solidFill>
              </a:rPr>
              <a:t>an electrical discharge brought on by the ionization of a fluid surrounding a conductor that is electrically energized</a:t>
            </a:r>
          </a:p>
          <a:p>
            <a:r>
              <a:rPr lang="en-US" sz="1200" dirty="0"/>
              <a:t/>
            </a:r>
            <a:r>
              <a:rPr lang="en-US" sz="1200" dirty="0"/>
              <a:t>coulomb</a:t>
            </a:r>
            <a:r>
              <a:rPr lang="en-US" sz="1200" dirty="0"/>
              <a:t> </a:t>
            </a:r>
            <a:r>
              <a:rPr lang="en-US" sz="1200" dirty="0">
                <a:solidFill>
                  <a:schemeClr val="bg2"/>
                </a:solidFill>
              </a:rPr>
              <a:t>In the International System of Units, the derived unit of electric charge; the amount of electric charge carried by a current of 1 ampere flowing for 1 second. Symbol: C</a:t>
            </a:r>
          </a:p>
          <a:p>
            <a:r>
              <a:rPr lang="en-US" sz="1200" dirty="0"/>
              <a:t/>
            </a:r>
            <a:r>
              <a:rPr lang="en-US" sz="1200" dirty="0"/>
              <a:t>coulomb's law</a:t>
            </a:r>
            <a:r>
              <a:rPr lang="en-US" sz="1200" dirty="0"/>
              <a:t> </a:t>
            </a:r>
            <a:r>
              <a:rPr lang="en-US" sz="1200" dirty="0">
                <a:solidFill>
                  <a:schemeClr val="bg2"/>
                </a:solidFill>
              </a:rPr>
              <a:t>the mathematical equation calculating the electrostatic force vector between two charged particles</a:t>
            </a:r>
          </a:p>
          <a:p>
            <a:r>
              <a:rPr lang="en-US" sz="1200" dirty="0"/>
              <a:t/>
            </a:r>
            <a:r>
              <a:rPr lang="en-US" sz="1200" dirty="0"/>
              <a:t>coulomb's law</a:t>
            </a:r>
            <a:r>
              <a:rPr lang="en-US" sz="1200" dirty="0"/>
              <a:t> </a:t>
            </a:r>
            <a:r>
              <a:rPr lang="en-US" sz="1200" dirty="0">
                <a:solidFill>
                  <a:schemeClr val="bg2"/>
                </a:solidFill>
              </a:rPr>
              <a:t>the mathematical equation calculating the electrostatic force vector between two charged particles</a:t>
            </a:r>
          </a:p>
          <a:p>
            <a:r>
              <a:rPr lang="en-US" sz="1200" dirty="0"/>
              <a:t/>
            </a:r>
            <a:r>
              <a:rPr lang="en-US" sz="1200" dirty="0"/>
              <a:t>dielectric</a:t>
            </a:r>
            <a:r>
              <a:rPr lang="en-US" sz="1200" dirty="0"/>
              <a:t> </a:t>
            </a:r>
            <a:r>
              <a:rPr lang="en-US" sz="1200" dirty="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dielectric</a:t>
            </a:r>
            <a:r>
              <a:rPr lang="en-US" sz="1200" dirty="0"/>
              <a:t> </a:t>
            </a:r>
            <a:r>
              <a:rPr lang="en-US" sz="1200" dirty="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dielectric</a:t>
            </a:r>
            <a:r>
              <a:rPr lang="en-US" sz="1200" dirty="0"/>
              <a:t> </a:t>
            </a:r>
            <a:r>
              <a:rPr lang="en-US" sz="1200" dirty="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dipole moment</a:t>
            </a:r>
            <a:r>
              <a:rPr lang="en-US" sz="1200" dirty="0"/>
              <a:t> </a:t>
            </a:r>
            <a:r>
              <a:rPr lang="en-US" sz="1200" dirty="0" smtClean="0">
                <a:solidFill>
                  <a:schemeClr val="bg2"/>
                </a:solidFill>
              </a:rPr>
              <a:t>The vector product of the charge on either pole of a dipole and the distance separating them.</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discharge</a:t>
            </a:r>
            <a:r>
              <a:rPr lang="en-US" sz="1200" dirty="0" smtClean="0"/>
              <a:t> </a:t>
            </a:r>
            <a:r>
              <a:rPr lang="en-US" sz="1200" dirty="0" smtClean="0">
                <a:solidFill>
                  <a:schemeClr val="bg2"/>
                </a:solidFill>
              </a:rPr>
              <a:t>the act of releasing an accumulated charge</a:t>
            </a:r>
          </a:p>
          <a:p>
            <a:r>
              <a:rPr lang="en-US" sz="1200" dirty="0"/>
              <a:t/>
            </a:r>
            <a:r>
              <a:rPr lang="en-US" sz="1200" dirty="0"/>
              <a:t>discharge</a:t>
            </a:r>
            <a:r>
              <a:rPr lang="en-US" sz="1200" dirty="0"/>
              <a:t> </a:t>
            </a:r>
            <a:r>
              <a:rPr lang="en-US" sz="1200" dirty="0">
                <a:solidFill>
                  <a:schemeClr val="bg2"/>
                </a:solidFill>
              </a:rPr>
              <a:t>the act of releasing an accumulated charge</a:t>
            </a:r>
          </a:p>
          <a:p>
            <a:r>
              <a:rPr lang="en-US" sz="1200" dirty="0"/>
              <a:t/>
            </a:r>
            <a:r>
              <a:rPr lang="en-US" sz="1200" dirty="0"/>
              <a:t>discharge</a:t>
            </a:r>
            <a:r>
              <a:rPr lang="en-US" sz="1200" dirty="0"/>
              <a:t> </a:t>
            </a:r>
            <a:r>
              <a:rPr lang="en-US" sz="1200" dirty="0">
                <a:solidFill>
                  <a:schemeClr val="bg2"/>
                </a:solidFill>
              </a:rPr>
              <a:t>the act of releasing an accumulated charge</a:t>
            </a:r>
          </a:p>
          <a:p>
            <a:r>
              <a:rPr lang="en-US" sz="1200" dirty="0"/>
              <a:t/>
            </a:r>
            <a:r>
              <a:rPr lang="en-US" sz="1200" dirty="0"/>
              <a:t>electric charge</a:t>
            </a:r>
            <a:r>
              <a:rPr lang="en-US" sz="1200" dirty="0"/>
              <a:t> </a:t>
            </a:r>
            <a:r>
              <a:rPr lang="en-US" sz="1200" dirty="0">
                <a:solidFill>
                  <a:schemeClr val="bg2"/>
                </a:solidFill>
              </a:rPr>
              <a:t>A quantum number that determines the electromagnetic interactions of some subatomic particles; by convention, the electron has an electric charge of -1 and the proton +1, and quarks have fractional charge.</a:t>
            </a:r>
          </a:p>
          <a:p>
            <a:r>
              <a:rPr lang="en-US" sz="1200" dirty="0"/>
              <a:t/>
            </a:r>
            <a:r>
              <a:rPr lang="en-US" sz="1200" dirty="0"/>
              <a:t>electric charge</a:t>
            </a:r>
            <a:r>
              <a:rPr lang="en-US" sz="1200" dirty="0"/>
              <a:t> </a:t>
            </a:r>
            <a:r>
              <a:rPr lang="en-US" sz="1200" dirty="0">
                <a:solidFill>
                  <a:schemeClr val="bg2"/>
                </a:solidFill>
              </a:rPr>
              <a:t>A quantum number that determines the electromagnetic interactions of some subatomic particles; by convention, the electron has an electric charge of -1 and the proton +1, and quarks have fractional charge.</a:t>
            </a:r>
          </a:p>
          <a:p>
            <a:r>
              <a:rPr lang="en-US" sz="1200" dirty="0"/>
              <a:t/>
            </a:r>
            <a:r>
              <a:rPr lang="en-US" sz="1200" dirty="0"/>
              <a:t>electric displacement field</a:t>
            </a:r>
            <a:r>
              <a:rPr lang="en-US" sz="1200" dirty="0"/>
              <a:t> </a:t>
            </a:r>
            <a:r>
              <a:rPr lang="en-US" sz="1200" dirty="0">
                <a:solidFill>
                  <a:schemeClr val="bg2"/>
                </a:solidFill>
              </a:rPr>
              <a:t>A vector field that appears in Maxwell's equations.</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electric field</a:t>
            </a:r>
            <a:r>
              <a:rPr lang="en-US" sz="1200" dirty="0"/>
              <a:t> </a:t>
            </a:r>
            <a:r>
              <a:rPr lang="en-US" sz="1200" dirty="0">
                <a:solidFill>
                  <a:schemeClr val="bg2"/>
                </a:solidFill>
              </a:rPr>
              <a:t>A region of space around a charged particle, or between two voltages; it exerts a force on charged objects in its vicinity.</a:t>
            </a:r>
          </a:p>
          <a:p>
            <a:r>
              <a:rPr lang="en-US" sz="1200" dirty="0"/>
              <a:t/>
            </a:r>
            <a:r>
              <a:rPr lang="en-US" sz="1200" dirty="0"/>
              <a:t>electrostatic force</a:t>
            </a:r>
            <a:r>
              <a:rPr lang="en-US" sz="1200" dirty="0"/>
              <a:t> </a:t>
            </a:r>
            <a:r>
              <a:rPr lang="en-US" sz="1200" dirty="0">
                <a:solidFill>
                  <a:schemeClr val="bg2"/>
                </a:solidFill>
              </a:rPr>
              <a:t>The electrostatic interaction between electrically charged particles; the amount and direction of attraction or repulsion between two charged bodies.</a:t>
            </a:r>
          </a:p>
          <a:p>
            <a:r>
              <a:rPr lang="en-US" sz="1200" dirty="0"/>
              <a:t/>
            </a:r>
            <a:r>
              <a:rPr lang="en-US" sz="1200" dirty="0"/>
              <a:t>electrostatic force</a:t>
            </a:r>
            <a:r>
              <a:rPr lang="en-US" sz="1200" dirty="0"/>
              <a:t> </a:t>
            </a:r>
            <a:r>
              <a:rPr lang="en-US" sz="1200" dirty="0" smtClean="0">
                <a:solidFill>
                  <a:schemeClr val="bg2"/>
                </a:solidFill>
              </a:rPr>
              <a:t>The electrostatic interaction between electrically charged particles; the amount and direction of attraction or repulsion between two charged bodies.</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electrostatic force</a:t>
            </a:r>
            <a:r>
              <a:rPr lang="en-US" sz="1200" dirty="0" smtClean="0"/>
              <a:t> </a:t>
            </a:r>
            <a:r>
              <a:rPr lang="en-US" sz="1200" dirty="0" smtClean="0">
                <a:solidFill>
                  <a:schemeClr val="bg2"/>
                </a:solidFill>
              </a:rPr>
              <a:t>The electrostatic interaction between electrically charged particles; the amount and direction of attraction or repulsion between two charged bodies.</a:t>
            </a:r>
          </a:p>
          <a:p>
            <a:r>
              <a:rPr lang="en-US" sz="1200" dirty="0"/>
              <a:t/>
            </a:r>
            <a:r>
              <a:rPr lang="en-US" sz="1200" dirty="0"/>
              <a:t>equilibrium</a:t>
            </a:r>
            <a:r>
              <a:rPr lang="en-US" sz="1200" dirty="0"/>
              <a:t> </a:t>
            </a:r>
            <a:r>
              <a:rPr lang="en-US" sz="1200" dirty="0">
                <a:solidFill>
                  <a:schemeClr val="bg2"/>
                </a:solidFill>
              </a:rPr>
              <a:t>The state of a body at rest or in uniform motion, the resultant of all forces on which is zero.</a:t>
            </a:r>
          </a:p>
          <a:p>
            <a:r>
              <a:rPr lang="en-US" sz="1200" dirty="0"/>
              <a:t/>
            </a:r>
            <a:r>
              <a:rPr lang="en-US" sz="1200" dirty="0"/>
              <a:t>Faraday shield</a:t>
            </a:r>
            <a:r>
              <a:rPr lang="en-US" sz="1200" dirty="0"/>
              <a:t> </a:t>
            </a:r>
            <a:r>
              <a:rPr lang="en-US" sz="1200" dirty="0">
                <a:solidFill>
                  <a:schemeClr val="bg2"/>
                </a:solidFill>
              </a:rPr>
              <a:t>A Faraday cage or Faraday shield is an enclosure formed by conducting material or by a mesh of such material. Such an enclosure blocks external static and non-static electric fields.</a:t>
            </a:r>
          </a:p>
          <a:p>
            <a:r>
              <a:rPr lang="en-US" sz="1200" dirty="0"/>
              <a:t/>
            </a:r>
            <a:r>
              <a:rPr lang="en-US" sz="1200" dirty="0"/>
              <a:t>gravity</a:t>
            </a:r>
            <a:r>
              <a:rPr lang="en-US" sz="1200" dirty="0"/>
              <a:t> </a:t>
            </a:r>
            <a:r>
              <a:rPr lang="en-US" sz="1200" dirty="0">
                <a:solidFill>
                  <a:schemeClr val="bg2"/>
                </a:solidFill>
              </a:rPr>
              <a:t>Resultant force on Earth's surface, of the attraction by the Earth's masses, and the centrifugal pseudo-force caused by the Earth's rotation.</a:t>
            </a:r>
          </a:p>
          <a:p>
            <a:r>
              <a:rPr lang="en-US" sz="1200" dirty="0"/>
              <a:t/>
            </a:r>
            <a:r>
              <a:rPr lang="en-US" sz="1200" dirty="0"/>
              <a:t>inductor</a:t>
            </a:r>
            <a:r>
              <a:rPr lang="en-US" sz="1200" dirty="0"/>
              <a:t> </a:t>
            </a:r>
            <a:r>
              <a:rPr lang="en-US" sz="1200" dirty="0">
                <a:solidFill>
                  <a:schemeClr val="bg2"/>
                </a:solidFill>
              </a:rPr>
              <a:t>A passive device that introduces inductance into an electrical circuit.</a:t>
            </a:r>
          </a:p>
          <a:p>
            <a:r>
              <a:rPr lang="en-US" sz="1200" dirty="0"/>
              <a:t/>
            </a:r>
            <a:r>
              <a:rPr lang="en-US" sz="1200" dirty="0"/>
              <a:t>insulator</a:t>
            </a:r>
            <a:r>
              <a:rPr lang="en-US" sz="1200" dirty="0"/>
              <a:t> </a:t>
            </a:r>
            <a:r>
              <a:rPr lang="en-US" sz="1200" dirty="0">
                <a:solidFill>
                  <a:schemeClr val="bg2"/>
                </a:solidFill>
              </a:rPr>
              <a:t>A substance that does not transmit heat (thermal insulator), sound (acoustic insulator) or electricity (electrical insulator).</a:t>
            </a:r>
          </a:p>
          <a:p>
            <a:r>
              <a:rPr lang="en-US" sz="1200" dirty="0"/>
              <a:t/>
            </a:r>
            <a:r>
              <a:rPr lang="en-US" sz="1200" dirty="0"/>
              <a:t>insulator</a:t>
            </a:r>
            <a:r>
              <a:rPr lang="en-US" sz="1200" dirty="0"/>
              <a:t> </a:t>
            </a:r>
            <a:r>
              <a:rPr lang="en-US" sz="1200" dirty="0">
                <a:solidFill>
                  <a:schemeClr val="bg2"/>
                </a:solidFill>
              </a:rPr>
              <a:t>A substance that does not transmit heat (thermal insulator), sound (acoustic insulator) or electricity (electrical insulator).</a:t>
            </a:r>
          </a:p>
          <a:p>
            <a:r>
              <a:rPr lang="en-US" sz="1200" dirty="0"/>
              <a:t/>
            </a:r>
            <a:r>
              <a:rPr lang="en-US" sz="1200" dirty="0"/>
              <a:t>Lorentz force</a:t>
            </a:r>
            <a:r>
              <a:rPr lang="en-US" sz="1200" dirty="0"/>
              <a:t> </a:t>
            </a:r>
            <a:r>
              <a:rPr lang="en-US" sz="1200" dirty="0">
                <a:solidFill>
                  <a:schemeClr val="bg2"/>
                </a:solidFill>
              </a:rPr>
              <a:t>The force exerted on a charged particle in an electromagnetic field.</a:t>
            </a:r>
          </a:p>
          <a:p>
            <a:r>
              <a:rPr lang="en-US" sz="1200" dirty="0"/>
              <a:t/>
            </a:r>
            <a:r>
              <a:rPr lang="en-US" sz="1200" dirty="0"/>
              <a:t>nucleus</a:t>
            </a:r>
            <a:r>
              <a:rPr lang="en-US" sz="1200" dirty="0"/>
              <a:t> </a:t>
            </a:r>
            <a:r>
              <a:rPr lang="en-US" sz="1200" dirty="0">
                <a:solidFill>
                  <a:schemeClr val="bg2"/>
                </a:solidFill>
              </a:rPr>
              <a:t>the massive, positively charged central part of an atom, made up of protons and neutrons</a:t>
            </a:r>
          </a:p>
          <a:p>
            <a:r>
              <a:rPr lang="en-US" sz="1200" dirty="0"/>
              <a:t/>
            </a:r>
            <a:r>
              <a:rPr lang="en-US" sz="1200" dirty="0"/>
              <a:t>nucleus</a:t>
            </a:r>
            <a:r>
              <a:rPr lang="en-US" sz="1200" dirty="0"/>
              <a:t> </a:t>
            </a:r>
            <a:r>
              <a:rPr lang="en-US" sz="1200" dirty="0">
                <a:solidFill>
                  <a:schemeClr val="bg2"/>
                </a:solidFill>
              </a:rPr>
              <a:t>the massive, positively charged central part of an atom, made up of protons and neutrons</a:t>
            </a:r>
          </a:p>
          <a:p>
            <a:r>
              <a:rPr lang="en-US" sz="1200" dirty="0"/>
              <a:t/>
            </a:r>
            <a:r>
              <a:rPr lang="en-US" sz="1200" dirty="0"/>
              <a:t>orthogonal</a:t>
            </a:r>
            <a:r>
              <a:rPr lang="en-US" sz="1200" dirty="0"/>
              <a:t> </a:t>
            </a:r>
            <a:r>
              <a:rPr lang="en-US" sz="1200" dirty="0">
                <a:solidFill>
                  <a:schemeClr val="bg2"/>
                </a:solidFill>
              </a:rPr>
              <a:t>Of two objects, at right angles; perpendicular to each other.</a:t>
            </a:r>
          </a:p>
          <a:p>
            <a:r>
              <a:rPr lang="en-US" sz="1200" dirty="0"/>
              <a:t/>
            </a:r>
            <a:r>
              <a:rPr lang="en-US" sz="1200" dirty="0"/>
              <a:t>photoconductivity</a:t>
            </a:r>
            <a:r>
              <a:rPr lang="en-US" sz="1200" dirty="0"/>
              <a:t> </a:t>
            </a:r>
            <a:r>
              <a:rPr lang="en-US" sz="1200" dirty="0" smtClean="0">
                <a:solidFill>
                  <a:schemeClr val="bg2"/>
                </a:solidFill>
              </a:rPr>
              <a:t>An increase in the electrical conductivity of a material as a result of incident electromagnetic radiation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polarity</a:t>
            </a:r>
            <a:r>
              <a:rPr lang="en-US" sz="1200" dirty="0" smtClean="0"/>
              <a:t> </a:t>
            </a:r>
            <a:r>
              <a:rPr lang="en-US" sz="1200" dirty="0" smtClean="0">
                <a:solidFill>
                  <a:schemeClr val="bg2"/>
                </a:solidFill>
              </a:rPr>
              <a:t>the separation, alignment or orientation of something into two opposed poles</a:t>
            </a:r>
          </a:p>
          <a:p>
            <a:r>
              <a:rPr lang="en-US" sz="1200" dirty="0"/>
              <a:t/>
            </a:r>
            <a:r>
              <a:rPr lang="en-US" sz="1200" dirty="0"/>
              <a:t>resistivity</a:t>
            </a:r>
            <a:r>
              <a:rPr lang="en-US" sz="1200" dirty="0"/>
              <a:t> </a:t>
            </a:r>
            <a:r>
              <a:rPr lang="en-US" sz="1200" dirty="0">
                <a:solidFill>
                  <a:schemeClr val="bg2"/>
                </a:solidFill>
              </a:rPr>
              <a:t>In general, the resistance to electric current of a material; in particular, the degree to which a material resists the flow of electricity.</a:t>
            </a:r>
          </a:p>
          <a:p>
            <a:r>
              <a:rPr lang="en-US" sz="1200" dirty="0"/>
              <a:t/>
            </a:r>
            <a:r>
              <a:rPr lang="en-US" sz="1200" dirty="0"/>
              <a:t>static electricity</a:t>
            </a:r>
            <a:r>
              <a:rPr lang="en-US" sz="1200" dirty="0"/>
              <a:t> </a:t>
            </a:r>
            <a:r>
              <a:rPr lang="en-US" sz="1200" dirty="0">
                <a:solidFill>
                  <a:schemeClr val="bg2"/>
                </a:solidFill>
              </a:rPr>
              <a:t>an electric charge that has built up on an insulated body, often due to friction</a:t>
            </a:r>
          </a:p>
          <a:p>
            <a:r>
              <a:rPr lang="en-US" sz="1200" dirty="0"/>
              <a:t/>
            </a:r>
            <a:r>
              <a:rPr lang="en-US" sz="1200" dirty="0"/>
              <a:t>static electricity</a:t>
            </a:r>
            <a:r>
              <a:rPr lang="en-US" sz="1200" dirty="0"/>
              <a:t> </a:t>
            </a:r>
            <a:r>
              <a:rPr lang="en-US" sz="1200" dirty="0">
                <a:solidFill>
                  <a:schemeClr val="bg2"/>
                </a:solidFill>
              </a:rPr>
              <a:t>an electric charge that has built up on an insulated body, often due to friction</a:t>
            </a:r>
          </a:p>
          <a:p>
            <a:r>
              <a:rPr lang="en-US" sz="1200" dirty="0"/>
              <a:t/>
            </a:r>
            <a:r>
              <a:rPr lang="en-US" sz="1200" dirty="0"/>
              <a:t>static equilibrium</a:t>
            </a:r>
            <a:r>
              <a:rPr lang="en-US" sz="1200" dirty="0"/>
              <a:t> </a:t>
            </a:r>
            <a:r>
              <a:rPr lang="en-US" sz="1200" dirty="0">
                <a:solidFill>
                  <a:schemeClr val="bg2"/>
                </a:solidFill>
              </a:rPr>
              <a:t>the physical state in which all components of a system are at rest and the net force is equal to zero throughout the system</a:t>
            </a:r>
          </a:p>
          <a:p>
            <a:r>
              <a:rPr lang="en-US" sz="1200" dirty="0"/>
              <a:t/>
            </a:r>
            <a:r>
              <a:rPr lang="en-US" sz="1200" dirty="0"/>
              <a:t>superposition principle</a:t>
            </a:r>
            <a:r>
              <a:rPr lang="en-US" sz="1200" dirty="0"/>
              <a:t> </a:t>
            </a:r>
            <a:r>
              <a:rPr lang="en-US" sz="1200" dirty="0">
                <a:solidFill>
                  <a:schemeClr val="bg2"/>
                </a:solidFill>
              </a:rPr>
              <a:t>The principle that a linear combination of two or more solutions of an equation is itself a solution; it is a feature of many physical laws.</a:t>
            </a:r>
          </a:p>
          <a:p>
            <a:r>
              <a:rPr lang="en-US" sz="1200" dirty="0"/>
              <a:t/>
            </a:r>
            <a:r>
              <a:rPr lang="en-US" sz="1200" dirty="0"/>
              <a:t>terminal velocity</a:t>
            </a:r>
            <a:r>
              <a:rPr lang="en-US" sz="1200" dirty="0"/>
              <a:t> </a:t>
            </a:r>
            <a:r>
              <a:rPr lang="en-US" sz="1200" dirty="0">
                <a:solidFill>
                  <a:schemeClr val="bg2"/>
                </a:solidFill>
              </a:rPr>
              <a:t>The speed at which an object in free-fall and not in a vacuum ceases to accelerate downwards because the force of gravity is equal and opposite to the drag force acting against it.</a:t>
            </a:r>
          </a:p>
          <a:p>
            <a:r>
              <a:rPr lang="en-US" sz="1200" dirty="0"/>
              <a:t/>
            </a:r>
            <a:r>
              <a:rPr lang="en-US" sz="1200" dirty="0"/>
              <a:t>unit vector</a:t>
            </a:r>
            <a:r>
              <a:rPr lang="en-US" sz="1200" dirty="0"/>
              <a:t> </a:t>
            </a:r>
            <a:r>
              <a:rPr lang="en-US" sz="1200" dirty="0">
                <a:solidFill>
                  <a:schemeClr val="bg2"/>
                </a:solidFill>
              </a:rPr>
              <a:t>A vector with length 1.</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vector field</a:t>
            </a:r>
            <a:r>
              <a:rPr lang="en-US" sz="1200" dirty="0"/>
              <a:t> </a:t>
            </a:r>
            <a:r>
              <a:rPr lang="en-US" sz="1200" dirty="0">
                <a:solidFill>
                  <a:schemeClr val="bg2"/>
                </a:solidFill>
              </a:rPr>
              <a:t>a construction in which each point in a Euclidean space is associated with a vector; a function whose range is a vector space</a:t>
            </a:r>
          </a:p>
          <a:p>
            <a:r>
              <a:rPr lang="en-US" sz="1200" dirty="0"/>
              <a:t/>
            </a:r>
            <a:r>
              <a:rPr lang="en-US" sz="1200" dirty="0"/>
              <a:t>vector field</a:t>
            </a:r>
            <a:r>
              <a:rPr lang="en-US" sz="1200" dirty="0"/>
              <a:t> </a:t>
            </a:r>
            <a:r>
              <a:rPr lang="en-US" sz="1200" dirty="0" smtClean="0">
                <a:solidFill>
                  <a:schemeClr val="bg2"/>
                </a:solidFill>
              </a:rPr>
              <a:t>a construction in which each point in a Euclidean space is associated with a vector; a function whose range is a vector space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voltage</a:t>
            </a:r>
            <a:r>
              <a:rPr lang="en-US" sz="1200" dirty="0" smtClean="0"/>
              <a:t> </a:t>
            </a:r>
            <a:r>
              <a:rPr lang="en-US" sz="1200" dirty="0" smtClean="0">
                <a:solidFill>
                  <a:schemeClr val="bg2"/>
                </a:solidFill>
              </a:rPr>
              <a:t>The amount of electrostatic potential between two points in space.</a:t>
            </a:r>
          </a:p>
          <a:p>
            <a:r>
              <a:rPr lang="en-US" sz="1200" dirty="0"/>
              <a:t/>
            </a:r>
            <a:r>
              <a:rPr lang="en-US" sz="1200" dirty="0"/>
              <a:t>wavelength</a:t>
            </a:r>
            <a:r>
              <a:rPr lang="en-US" sz="1200" dirty="0"/>
              <a:t> </a:t>
            </a:r>
            <a:r>
              <a:rPr lang="en-US" sz="1200" dirty="0">
                <a:solidFill>
                  <a:schemeClr val="bg2"/>
                </a:solidFill>
              </a:rPr>
              <a:t>The length of a single cycle of a wave, as measured by the distance between one peak or trough of a wave and the next; it is often designated in physics as λ, and corresponds to the velocity of the wave divided by its frequency.</a:t>
            </a:r>
          </a:p>
          <a:p>
            <a:r>
              <a:rPr lang="en-US" sz="1200" dirty="0"/>
              <a:t/>
            </a:r>
            <a:r>
              <a:rPr lang="en-US" sz="1200" dirty="0"/>
              <a:t>xerography</a:t>
            </a:r>
            <a:r>
              <a:rPr lang="en-US" sz="1200" dirty="0"/>
              <a:t> </a:t>
            </a:r>
            <a:r>
              <a:rPr lang="en-US" sz="1200" dirty="0">
                <a:solidFill>
                  <a:schemeClr val="bg2"/>
                </a:solidFill>
              </a:rPr>
              <a:t>a photocopying process in which a negative image formed on an electrically charged plate is transferred as a positive to paper and thermally fixed</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Reaction of an Atom to an Applied Electric Field</a:t>
            </a:r>
          </a:p>
          <a:p>
            <a:pPr lvl="1"/>
            <a:r>
              <a:rPr lang="en-US" dirty="0" smtClean="0"/>
              <a:t>When an electric field (E) is applied, electrons drift away from the field. Their average location is displaced from the average location of the protons (which hasn't moved) by a distance of d. The atom's dipole moment is represented by 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"Dielectric model."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http://en.wikipedia.org/wiki/File:Dielectric_model.svg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721be424e07044ee31446a9d9ed57e1}">
                <a14:useLocalDpi xmlns:a14="http://schemas.microsoft.com/office/drawing/2010/main" val="0"/>
              </a:ext>
            </a:extLst>
          </a:blip>
          <a:stretch>
            <a:fillRect/>
          </a:stretch>
        </p:blipFill>
        <p:spPr>
          <a:xfrm>
            <a:off x="1391478" y="533400"/>
            <a:ext cx="636104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Water Molecule</a:t>
            </a:r>
          </a:p>
          <a:p>
            <a:pPr lvl="1"/>
            <a:r>
              <a:rPr lang="en-US" dirty="0" smtClean="0"/>
              <a:t>Water is an example of a dipole molecule, which has a bent shape (the H-O-H angle is 104.45°) and in which the oxygen pulls electron density away from the H atoms, leaving the H relatively positive and the O relatively negative.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"Water molecule."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http://en.wikipedia.org/wiki/Water_molecule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776c99859d7c6d3738ec341b8948a03}">
                <a14:useLocalDpi xmlns:a14="http://schemas.microsoft.com/office/drawing/2010/main" val="0"/>
              </a:ext>
            </a:extLst>
          </a:blip>
          <a:stretch>
            <a:fillRect/>
          </a:stretch>
        </p:blipFill>
        <p:spPr>
          <a:xfrm>
            <a:off x="1649009" y="533400"/>
            <a:ext cx="584598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Schematic of a Van de Graaff Generator</a:t>
            </a:r>
          </a:p>
          <a:p>
            <a:pPr lvl="1"/>
            <a:r>
              <a:rPr lang="en-US" dirty="0" smtClean="0"/>
              <a:t>Numbers in the diagram indicate: 1) hollow metal sphere; 2) upper electrode; 3) upper roller (for example an acrylic glass); 4) side of the belt with positive charges; 5) opposite side of the belt with negative charges; 6) lower roller (metal); 7) lower electrode (ground); 8) spherical device with negative charges, used to discharge the main sphere; 9) spark produced by the difference of potentials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"Van de graaf generator."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http://en.wikipedia.org/wiki/File:Van_de_graaf_generator.svg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adfc0ea665941a9423c9d6a694bc165}">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How a photocopier works</a:t>
            </a:r>
          </a:p>
          <a:p>
            <a:pPr lvl="1"/>
            <a:r>
              <a:rPr lang="en-US" dirty="0" smtClean="0"/>
              <a:t>This image describes how a photocopier works.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"Xerographic photocopy process en."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http://en.wikipedia.org/wiki/File:Xerographic_photocopy_process_en.svg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7b4c53dff46eb8f8dbe5acd091d017b}">
                <a14:useLocalDpi xmlns:a14="http://schemas.microsoft.com/office/drawing/2010/main" val="0"/>
              </a:ext>
            </a:extLst>
          </a:blip>
          <a:stretch>
            <a:fillRect/>
          </a:stretch>
        </p:blipFill>
        <p:spPr>
          <a:xfrm>
            <a:off x="3451123" y="533400"/>
            <a:ext cx="22417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Field lines between like and unlike charges</a:t>
            </a:r>
          </a:p>
          <a:p>
            <a:pPr lvl="1"/>
            <a:r>
              <a:rPr lang="en-US" dirty="0" smtClean="0"/>
              <a:t>Example a shows how the electric field is weak between like charges (the concentration of field lines is low between them). Example b, by contrast, has a strong field between the charges, as exhibited by the high concentration of field lines connecting them.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29,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http://cnx.org/content/m42312/latest/?collection=col11406/latest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e5042c7f1fb4c3d02c584ed7cee5579}">
                <a14:useLocalDpi xmlns:a14="http://schemas.microsoft.com/office/drawing/2010/main" val="0"/>
              </a:ext>
            </a:extLst>
          </a:blip>
          <a:stretch>
            <a:fillRect/>
          </a:stretch>
        </p:blipFill>
        <p:spPr>
          <a:xfrm>
            <a:off x="3207867" y="533400"/>
            <a:ext cx="272826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Multiple point charges</a:t>
            </a:r>
          </a:p>
          <a:p>
            <a:pPr lvl="1"/>
            <a:r>
              <a:rPr lang="en-US" dirty="0" smtClean="0"/>
              <a:t>Coulomb's Law applied to more than one point source charges providing forces on a field charge.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"George Brown, CLF Multiple Point Sources.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http://cnx.org/content/m12747/latest/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085ad96caca8c9e7a370bd42e4af5c6}">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Static Electricity</a:t>
            </a:r>
          </a:p>
          <a:p>
            <a:pPr lvl="1"/>
            <a:r>
              <a:rPr lang="en-US" dirty="0" smtClean="0"/>
              <a:t>Due to friction between her hair and the plastic slide, the girl on the left has created charge separation, resulting in her hair being attracted to the slide.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"Static on the playground (48616367)."</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http://en.wikipedia.org/wiki/File:Static_on_the_playground_(48616367).jpg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9eef0b62a8018f84b9cbb52bcb0b42e}">
                <a14:useLocalDpi xmlns:a14="http://schemas.microsoft.com/office/drawing/2010/main" val="0"/>
              </a:ext>
            </a:extLst>
          </a:blip>
          <a:stretch>
            <a:fillRect/>
          </a:stretch>
        </p:blipFill>
        <p:spPr>
          <a:xfrm>
            <a:off x="2183363" y="533400"/>
            <a:ext cx="477727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Carl Friedrich Gauss</a:t>
            </a:r>
          </a:p>
          <a:p>
            <a:pPr lvl="1"/>
            <a:r>
              <a:rPr lang="en-US" dirty="0" smtClean="0"/>
              <a:t>Carl Friedrich Gauss (1777–1855), painted by Christian Albrecht Jensen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http://upload.wikimedia.org/wikipedia/commons/9/9b/Carl_Friedrich_Gauss.jpg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7c37397b8733697492269cb5f5f8ce8}">
                <a14:useLocalDpi xmlns:a14="http://schemas.microsoft.com/office/drawing/2010/main" val="0"/>
              </a:ext>
            </a:extLst>
          </a:blip>
          <a:stretch>
            <a:fillRect/>
          </a:stretch>
        </p:blipFill>
        <p:spPr>
          <a:xfrm>
            <a:off x="2877015" y="533400"/>
            <a:ext cx="338997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Vector addition</a:t>
            </a:r>
          </a:p>
          <a:p>
            <a:pPr lvl="1"/>
            <a:r>
              <a:rPr lang="en-US" dirty="0" smtClean="0"/>
              <a:t>Forces a and b act upon an object at point O. Their sum is commutative, and results in a resultant vector c.</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Vector Addition. December 29,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http://cnx.org/content/m13601/latest/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0c85347d816ad829f01b558f418bbc1}">
                <a14:useLocalDpi xmlns:a14="http://schemas.microsoft.com/office/drawing/2010/main" val="0"/>
              </a:ext>
            </a:extLst>
          </a:blip>
          <a:stretch>
            <a:fillRect/>
          </a:stretch>
        </p:blipFill>
        <p:spPr>
          <a:xfrm>
            <a:off x="2078261" y="533400"/>
            <a:ext cx="498747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Application of Coulomb's Law</a:t>
            </a:r>
          </a:p>
          <a:p>
            <a:pPr lvl="1"/>
            <a:r>
              <a:rPr lang="en-US" dirty="0" smtClean="0"/>
              <a:t>In a simple example, the vector notation of Coulomb's Law can be used when there are two point charges and only one of which is a source charge.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"George Brown, Coulomb Law Forces.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http://cnx.org/content/m12742/latest/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0cd40b69a6aef11c8cb5bd6131013c8}">
                <a14:useLocalDpi xmlns:a14="http://schemas.microsoft.com/office/drawing/2010/main" val="0"/>
              </a:ext>
            </a:extLst>
          </a:blip>
          <a:stretch>
            <a:fillRect/>
          </a:stretch>
        </p:blipFill>
        <p:spPr>
          <a:xfrm>
            <a:off x="266700" y="533400"/>
            <a:ext cx="8610600" cy="247511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Charge</a:t>
            </a:r>
          </a:p>
          <a:p>
            <a:pPr lvl="1"/>
            <a:r>
              <a:rPr lang="en-US" dirty="0" smtClean="0"/>
              <a:t>A brief overview of atoms, ions, and electrical charge.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d01a4935194d541ebd8d26b47ffea8b}">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Planetary Model of an Atom</a:t>
            </a:r>
          </a:p>
          <a:p>
            <a:pPr lvl="1"/>
            <a:r>
              <a:rPr lang="en-US" dirty="0" smtClean="0"/>
              <a:t>Small electrons orbit the large and relatively fixed nucleus of protons and neutrons.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http://upload.wikimedia.org/wikipedia/commons/d/d8/Atom_diagram.png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1de2673de9edc4960679f0e8d32642c}">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Displacements of field charge</a:t>
            </a:r>
          </a:p>
          <a:p>
            <a:pPr lvl="1"/>
            <a:r>
              <a:rPr lang="en-US" dirty="0" smtClean="0"/>
              <a:t>The displacements of the field charge from each source charge are shown as light blue arrows.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"George Brown, CLF Multiple Point Sources. October 26,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http://cnx.org/content/m12747/latest/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9f0703470f954079babf0765e94f963}">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Static Electricity</a:t>
            </a:r>
          </a:p>
          <a:p>
            <a:pPr lvl="1"/>
            <a:r>
              <a:rPr lang="en-US" dirty="0" smtClean="0"/>
              <a:t>Due to friction between her hair and the plastic slide, the girl on the left has created charge separation, resulting in her hair being attracted to the slide.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"Static on the playground (48616367)."</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http://en.wikipedia.org/wiki/File:Static_on_the_playground_(48616367).jpg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9eef0b62a8018f84b9cbb52bcb0b42e}">
                <a14:useLocalDpi xmlns:a14="http://schemas.microsoft.com/office/drawing/2010/main" val="0"/>
              </a:ext>
            </a:extLst>
          </a:blip>
          <a:stretch>
            <a:fillRect/>
          </a:stretch>
        </p:blipFill>
        <p:spPr>
          <a:xfrm>
            <a:off x="2183363" y="533400"/>
            <a:ext cx="477727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Faraday Cage in Presence of an External Electrical Field</a:t>
            </a:r>
          </a:p>
          <a:p>
            <a:pPr lvl="1"/>
            <a:r>
              <a:rPr lang="en-US" dirty="0" smtClean="0"/>
              <a:t>As the field is applied, the negative charge from the cage migrates toward the positive end of the field, canceling the effects of the field at both ends of the cage.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"Faraday cage."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http://en.wikipedia.org/wiki/File:Faraday_cage.gif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e80498c6ff829c877584d446f6b344d}">
                <a14:useLocalDpi xmlns:a14="http://schemas.microsoft.com/office/drawing/2010/main" val="0"/>
              </a:ext>
            </a:extLst>
          </a:blip>
          <a:stretch>
            <a:fillRect/>
          </a:stretch>
        </p:blipFill>
        <p:spPr>
          <a:xfrm>
            <a:off x="266700" y="533400"/>
            <a:ext cx="8610600" cy="43053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Field Lines Created by a Point Charge</a:t>
            </a:r>
          </a:p>
          <a:p>
            <a:pPr lvl="1"/>
            <a:r>
              <a:rPr lang="en-US" dirty="0" smtClean="0"/>
              <a:t>Lines around the positive charge represent the electric field it creates.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"Field lines."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http://en.wikipedia.org/wiki/File:Field_lines.svg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6750b47252e20526c278accc6c10150}">
                <a14:useLocalDpi xmlns:a14="http://schemas.microsoft.com/office/drawing/2010/main" val="0"/>
              </a:ext>
            </a:extLst>
          </a:blip>
          <a:stretch>
            <a:fillRect/>
          </a:stretch>
        </p:blipFill>
        <p:spPr>
          <a:xfrm>
            <a:off x="2028375" y="533400"/>
            <a:ext cx="50872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Electrical Charge at a Sharp Point of a Conductor</a:t>
            </a:r>
          </a:p>
          <a:p>
            <a:pPr lvl="1"/>
            <a:r>
              <a:rPr lang="en-US" dirty="0" smtClean="0"/>
              <a:t>Repulsive forces towards the more sharply curved surface on the right aim more outward than along the surface of the conductor.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28,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http://cnx.org/content/m42317/latest/?collection=col11406/latest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e3da0472e4608de71d43f3955d2400c}">
                <a14:useLocalDpi xmlns:a14="http://schemas.microsoft.com/office/drawing/2010/main" val="0"/>
              </a:ext>
            </a:extLst>
          </a:blip>
          <a:stretch>
            <a:fillRect/>
          </a:stretch>
        </p:blipFill>
        <p:spPr>
          <a:xfrm>
            <a:off x="266700" y="533400"/>
            <a:ext cx="8610600" cy="273817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Charge distribution in a water molecule</a:t>
            </a:r>
          </a:p>
          <a:p>
            <a:pPr lvl="1"/>
            <a:r>
              <a:rPr lang="en-US" dirty="0" smtClean="0"/>
              <a:t>Schematic representation of the outer electron cloud of a neutral water molecule. The electrons spend more time near the oxygen than the hydrogens, giving a permanent charge separation as shown. Water is thus a polar molecule. It is more easily affected by electrostatic forces than molecules with uniform charge distributions.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Coulomb’s Law.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http://cnx.org/content/m42308/latest/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2f16adf2086e00ade6c36f0c3f75a76}">
                <a14:useLocalDpi xmlns:a14="http://schemas.microsoft.com/office/drawing/2010/main" val="0"/>
              </a:ext>
            </a:extLst>
          </a:blip>
          <a:stretch>
            <a:fillRect/>
          </a:stretch>
        </p:blipFill>
        <p:spPr>
          <a:xfrm>
            <a:off x="3024086" y="533400"/>
            <a:ext cx="309582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Lorentz Force on a Moving Particle</a:t>
            </a:r>
          </a:p>
          <a:p>
            <a:pPr lvl="1"/>
            <a:r>
              <a:rPr lang="en-US" dirty="0" smtClean="0"/>
              <a:t>Lorentz force f on a charged particle (of charge q) in motion (instantaneous velocity v). The E field and B field vary in space and time.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"Lorentz force."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http://en.wikipedia.org/wiki/Lorentz_force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566875a6be18592eefb91dddccfb72a}">
                <a14:useLocalDpi xmlns:a14="http://schemas.microsoft.com/office/drawing/2010/main" val="0"/>
              </a:ext>
            </a:extLst>
          </a:blip>
          <a:stretch>
            <a:fillRect/>
          </a:stretch>
        </p:blipFill>
        <p:spPr>
          <a:xfrm>
            <a:off x="2526196" y="533400"/>
            <a:ext cx="409160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Electrical Charge at a Sharp Point of a Conductor</a:t>
            </a:r>
          </a:p>
          <a:p>
            <a:pPr lvl="1"/>
            <a:r>
              <a:rPr lang="en-US" dirty="0" smtClean="0"/>
              <a:t>Forces between like charges at either end of the conductor are identical, but the components of the forces parallel to the surfaces are different. The component parallel to the surface is greatest on the flattest surface and therefore moves charges away from one another more freely. This explains the difference in concentration of charge on flat vs. pointed areas of a conductor.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28,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http://cnx.org/content/m42317/latest/?collection=col11406/latest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e3da0472e4608de71d43f3955d2400c}">
                <a14:useLocalDpi xmlns:a14="http://schemas.microsoft.com/office/drawing/2010/main" val="0"/>
              </a:ext>
            </a:extLst>
          </a:blip>
          <a:stretch>
            <a:fillRect/>
          </a:stretch>
        </p:blipFill>
        <p:spPr>
          <a:xfrm>
            <a:off x="266700" y="533400"/>
            <a:ext cx="8610600" cy="273817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Coulomb's Law</a:t>
            </a:r>
          </a:p>
          <a:p>
            <a:pPr lvl="1"/>
            <a:r>
              <a:rPr lang="en-US" dirty="0" smtClean="0"/>
              <a:t>The forces (F1 and F2) sum to produce the total force, which is calculated by Coulomb's Law and is proportional to the product of the charges q1 and q2, and inversely proportional to the square of the distance (r21) between them.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"Coulombslaw."</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http://en.wikipedia.org/wiki/File:Coulombslaw.svg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d48de05bb5259e783b896f785c65eef}">
                <a14:useLocalDpi xmlns:a14="http://schemas.microsoft.com/office/drawing/2010/main" val="0"/>
              </a:ext>
            </a:extLst>
          </a:blip>
          <a:stretch>
            <a:fillRect/>
          </a:stretch>
        </p:blipFill>
        <p:spPr>
          <a:xfrm>
            <a:off x="266700" y="533400"/>
            <a:ext cx="8610600" cy="144974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Charge Repulsion and Attraction</a:t>
            </a:r>
          </a:p>
          <a:p>
            <a:pPr lvl="1"/>
            <a:r>
              <a:rPr lang="en-US" dirty="0" smtClean="0"/>
              <a:t>Charges of like sign (positive and positive, or negative and negative) will repel each other, whereas charges of opposite sign (positive and negative) will attract each other.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http://upload.wikimedia.org/wikipedia/commons/thumb/d/de/Charges_repulsion_attraction.svg/364px-Charges_repulsion_attraction.svg.png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91b54537d23ae34f0790a5bc2059c0f}">
                <a14:useLocalDpi xmlns:a14="http://schemas.microsoft.com/office/drawing/2010/main" val="0"/>
              </a:ext>
            </a:extLst>
          </a:blip>
          <a:stretch>
            <a:fillRect/>
          </a:stretch>
        </p:blipFill>
        <p:spPr>
          <a:xfrm>
            <a:off x="1164678" y="533400"/>
            <a:ext cx="681464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Electric Charge and Field</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Electric Charge and Field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Overview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Shelding and Charging Through Induction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Coulomb's Law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Electric Field Revisited</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Electric Flux and Gauss's Law</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71de2673de9edc4960679f0e8d32642c}">
                <a14:useLocalDpi xmlns:a14="http://schemas.microsoft.com/office/drawing/2010/main" val="0"/>
              </a:ext>
            </a:extLst>
          </a:blip>
          <a:stretch>
            <a:fillRect/>
          </a:stretch>
        </p:blipFill>
        <p:spPr>
          <a:xfrm>
            <a:off x="3200400" y="304800"/>
            <a:ext cx="863600" cy="863600"/>
          </a:xfrm>
          <a:prstGeom prst="rect">
            <a:avLst/>
          </a:prstGeom>
        </p:spPr>
      </p:pic>
      <p:pic>
        <p:nvPicPr>
          <p:cNvPr id="29" name="Picture 28" descr="chapterimage.jpg"/>
          <p:cNvPicPr>
            <a:picLocks noChangeAspect="1"/>
          </p:cNvPicPr>
          <p:nvPr/>
        </p:nvPicPr>
        <p:blipFill>
          <a:blip r:embed="rId7">
            <a:extLst>
              <a:ext uri="{4e80498c6ff829c877584d446f6b344d}">
                <a14:useLocalDpi xmlns:a14="http://schemas.microsoft.com/office/drawing/2010/main" val="0"/>
              </a:ext>
            </a:extLst>
          </a:blip>
          <a:stretch>
            <a:fillRect/>
          </a:stretch>
        </p:blipFill>
        <p:spPr>
          <a:xfrm>
            <a:off x="3200400" y="1447800"/>
            <a:ext cx="863600" cy="431800"/>
          </a:xfrm>
          <a:prstGeom prst="rect">
            <a:avLst/>
          </a:prstGeom>
        </p:spPr>
      </p:pic>
      <p:pic>
        <p:nvPicPr>
          <p:cNvPr id="30" name="Picture 29" descr="chapterimage.jpg"/>
          <p:cNvPicPr>
            <a:picLocks noChangeAspect="1"/>
          </p:cNvPicPr>
          <p:nvPr/>
        </p:nvPicPr>
        <p:blipFill>
          <a:blip r:embed="rId8">
            <a:extLst>
              <a:ext uri="{f566875a6be18592eefb91dddccfb72a}">
                <a14:useLocalDpi xmlns:a14="http://schemas.microsoft.com/office/drawing/2010/main" val="0"/>
              </a:ext>
            </a:extLst>
          </a:blip>
          <a:stretch>
            <a:fillRect/>
          </a:stretch>
        </p:blipFill>
        <p:spPr>
          <a:xfrm>
            <a:off x="3200400" y="2590800"/>
            <a:ext cx="813536" cy="863600"/>
          </a:xfrm>
          <a:prstGeom prst="rect">
            <a:avLst/>
          </a:prstGeom>
        </p:spPr>
      </p:pic>
      <p:pic>
        <p:nvPicPr>
          <p:cNvPr id="31" name="Picture 30" descr="chapterimage.jpg"/>
          <p:cNvPicPr>
            <a:picLocks noChangeAspect="1"/>
          </p:cNvPicPr>
          <p:nvPr/>
        </p:nvPicPr>
        <p:blipFill>
          <a:blip r:embed="rId9">
            <a:extLst>
              <a:ext uri="{0758b921f6fd11b5aed1eeff599b019f}">
                <a14:useLocalDpi xmlns:a14="http://schemas.microsoft.com/office/drawing/2010/main" val="0"/>
              </a:ext>
            </a:extLst>
          </a:blip>
          <a:stretch>
            <a:fillRect/>
          </a:stretch>
        </p:blipFill>
        <p:spPr>
          <a:xfrm>
            <a:off x="3200400" y="3733800"/>
            <a:ext cx="863600" cy="863600"/>
          </a:xfrm>
          <a:prstGeom prst="rect">
            <a:avLst/>
          </a:prstGeom>
        </p:spPr>
      </p:pic>
      <p:pic>
        <p:nvPicPr>
          <p:cNvPr id="32" name="Picture 31" descr="chapterimage.jpg"/>
          <p:cNvPicPr>
            <a:picLocks noChangeAspect="1"/>
          </p:cNvPicPr>
          <p:nvPr/>
        </p:nvPicPr>
        <p:blipFill>
          <a:blip r:embed="rId10">
            <a:extLst>
              <a:ext uri="{79845a082cb74c9566cd0672160333e0}">
                <a14:useLocalDpi xmlns:a14="http://schemas.microsoft.com/office/drawing/2010/main" val="0"/>
              </a:ext>
            </a:extLst>
          </a:blip>
          <a:stretch>
            <a:fillRect/>
          </a:stretch>
        </p:blipFill>
        <p:spPr>
          <a:xfrm>
            <a:off x="3200400" y="4876800"/>
            <a:ext cx="592182" cy="8636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Flux</a:t>
            </a:r>
          </a:p>
          <a:p>
            <a:pPr lvl="1"/>
            <a:r>
              <a:rPr lang="en-US" dirty="0" smtClean="0"/>
              <a:t>Electric flux visualized. The ring shows the surface boundaries. The red arrows for the electric field lines.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http://upload.wikimedia.org/wikipedia/commons/7/72/Flux_diagram.png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9845a082cb74c9566cd0672160333e0}">
                <a14:useLocalDpi xmlns:a14="http://schemas.microsoft.com/office/drawing/2010/main" val="0"/>
              </a:ext>
            </a:extLst>
          </a:blip>
          <a:stretch>
            <a:fillRect/>
          </a:stretch>
        </p:blipFill>
        <p:spPr>
          <a:xfrm>
            <a:off x="3082834" y="533400"/>
            <a:ext cx="297833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Parallel Plates and Equipotential Lines</a:t>
            </a:r>
          </a:p>
          <a:p>
            <a:pPr lvl="1"/>
            <a:r>
              <a:rPr lang="en-US" dirty="0" smtClean="0"/>
              <a:t>A brief overview of parallel plates and equipotential lines from the viewpoint of electrostatics.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d6fb4ad5a41ed6c75960c511ae63cf1}">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Coulomb's Law</a:t>
            </a:r>
          </a:p>
          <a:p>
            <a:pPr lvl="1"/>
            <a:r>
              <a:rPr lang="en-US" dirty="0" smtClean="0"/>
              <a:t>In this video I continue with my series of tutorial videos on Electrostatics. It's pitched at undergraduate level and while it is mainly aimed at physics majors, it should be useful to anybody taking a first course in electricity and magnetism such as engineers etc..</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46dcec21373af6f449e915a9641f84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of a Parallel-Plate Capacitor</a:t>
            </a:r>
          </a:p>
          <a:p>
            <a:pPr lvl="1"/>
            <a:r>
              <a:rPr lang="en-US" dirty="0" smtClean="0"/>
              <a:t>Charges in the dielectric material line up to oppose the charges of each plate of the capacitor. An electric field is created between the plates of the capacitor as charge builds on each plate.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"Capacitor schematic with dielectric."</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http://en.wikipedia.org/wiki/File:Capacitor_schematic_with_dielectric.svg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c4f44f9a7248030aaf45e789951193f}">
                <a14:useLocalDpi xmlns:a14="http://schemas.microsoft.com/office/drawing/2010/main" val="0"/>
              </a:ext>
            </a:extLst>
          </a:blip>
          <a:stretch>
            <a:fillRect/>
          </a:stretch>
        </p:blipFill>
        <p:spPr>
          <a:xfrm>
            <a:off x="2593544" y="533400"/>
            <a:ext cx="395691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Hydrogen bonding between Guanine and Cytosine</a:t>
            </a:r>
          </a:p>
          <a:p>
            <a:pPr lvl="1"/>
            <a:r>
              <a:rPr lang="en-US" dirty="0" smtClean="0"/>
              <a:t>In the instance of guanine and cytosine, there are three instances in which hydrogen atoms are attracted to nearby nitrogen and oxygen atoms (denoted by dashed lines).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"GC DNA base pair."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http://en.wikipedia.org/wiki/File:GC_DNA_base_pair.svg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28f4b42c9d7d96072980b0336c969c1}">
                <a14:useLocalDpi xmlns:a14="http://schemas.microsoft.com/office/drawing/2010/main" val="0"/>
              </a:ext>
            </a:extLst>
          </a:blip>
          <a:stretch>
            <a:fillRect/>
          </a:stretch>
        </p:blipFill>
        <p:spPr>
          <a:xfrm>
            <a:off x="1116777" y="533400"/>
            <a:ext cx="691044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Lightning</a:t>
            </a:r>
          </a:p>
          <a:p>
            <a:pPr lvl="1"/>
            <a:r>
              <a:rPr lang="en-US" dirty="0" smtClean="0"/>
              <a:t>Lightning is a dramatic natural example of static discharge.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http://upload.wikimedia.org/wikipedia/commons/thumb/4/44/Lightning_strike_jan_2007.jpg/800px-Lightning_strike_jan_2007.jpg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f8163d47c0e7ee6ae514a7322d1a5aa}">
                <a14:useLocalDpi xmlns:a14="http://schemas.microsoft.com/office/drawing/2010/main" val="0"/>
              </a:ext>
            </a:extLst>
          </a:blip>
          <a:stretch>
            <a:fillRect/>
          </a:stretch>
        </p:blipFill>
        <p:spPr>
          <a:xfrm>
            <a:off x="1318517" y="533400"/>
            <a:ext cx="650696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Conductor and Insulator in a Wire</a:t>
            </a:r>
          </a:p>
          <a:p>
            <a:pPr lvl="1"/>
            <a:r>
              <a:rPr lang="en-US" dirty="0" smtClean="0"/>
              <a:t>This wire consists of a core of copper (a conductor) and a coating of polyethylene (an insulator). The copper allows current to flow through the wire, while the polyethylene ensures that the current does not escape.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"Stripped wire."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http://en.wikipedia.org/wiki/File:Stripped_wire.jpg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ae885b0ef304fb0fd67fa01195ec04b}">
                <a14:useLocalDpi xmlns:a14="http://schemas.microsoft.com/office/drawing/2010/main" val="0"/>
              </a:ext>
            </a:extLst>
          </a:blip>
          <a:stretch>
            <a:fillRect/>
          </a:stretch>
        </p:blipFill>
        <p:spPr>
          <a:xfrm>
            <a:off x="266700" y="533400"/>
            <a:ext cx="8610600" cy="292711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Phosphate in DNA</a:t>
            </a:r>
          </a:p>
          <a:p>
            <a:pPr lvl="1"/>
            <a:r>
              <a:rPr lang="en-US" dirty="0" smtClean="0"/>
              <a:t>The complex molecules that make up our DNA are held together by a phosphate-deoxyribose backbone, as shown.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"File:DNA chemical structure.svg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http://en.wikipedia.org/w/index.php?title=File:DNA_chemical_structure.svg&amp;page=1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2f6ae6893fc61b2afd914477f2e2ef9}">
                <a14:useLocalDpi xmlns:a14="http://schemas.microsoft.com/office/drawing/2010/main" val="0"/>
              </a:ext>
            </a:extLst>
          </a:blip>
          <a:stretch>
            <a:fillRect/>
          </a:stretch>
        </p:blipFill>
        <p:spPr>
          <a:xfrm>
            <a:off x="2710543" y="533400"/>
            <a:ext cx="372291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Induction Experiment</a:t>
            </a:r>
          </a:p>
          <a:p>
            <a:pPr lvl="1"/>
            <a:r>
              <a:rPr lang="en-US" dirty="0" smtClean="0"/>
              <a:t>Circa 1870, the positive end of an electrostatic generator is placed near an uncharged brass cylinder, causing the cylinder to polarize as its left end becomes positive and its right end becomes negative.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"Electrostatic induction experiment."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http://en.wikipedia.org/wiki/File:Electrostatic_induction_experiment.png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a88da14deed1d709b2063b36174328b}">
                <a14:useLocalDpi xmlns:a14="http://schemas.microsoft.com/office/drawing/2010/main" val="0"/>
              </a:ext>
            </a:extLst>
          </a:blip>
          <a:stretch>
            <a:fillRect/>
          </a:stretch>
        </p:blipFill>
        <p:spPr>
          <a:xfrm>
            <a:off x="1506756" y="533400"/>
            <a:ext cx="613048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Simplified scheme of Millikan's oil-drop experiment</a:t>
            </a:r>
          </a:p>
          <a:p>
            <a:pPr lvl="1"/>
            <a:r>
              <a:rPr lang="en-US" dirty="0" smtClean="0"/>
              <a:t>This apparatus has a parallel pair of horizontal metal plates. A uniform electric field is created between them. The ring has three holes for illumination and one for viewing through a microscope. Special oil for vacuum apparatus is sprayed into the chamber, where drops become electrically charged. The droplets enter the space between the plates and can be controlled by changing the voltage across the plates.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"Simplified scheme of Millikan's oil-drop experiment."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http://en.wikipedia.org/wiki/File:Simplified_scheme_of_Millikan%E2%80%99s_oil-drop_experiment.png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02381218756ca7a856d0015cd627bf4}">
                <a14:useLocalDpi xmlns:a14="http://schemas.microsoft.com/office/drawing/2010/main" val="0"/>
              </a:ext>
            </a:extLst>
          </a:blip>
          <a:stretch>
            <a:fillRect/>
          </a:stretch>
        </p:blipFill>
        <p:spPr>
          <a:xfrm>
            <a:off x="266700" y="533400"/>
            <a:ext cx="8610600" cy="326866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Electric Charge and Field</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Electric Charge and Field</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 of Electrostatics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628f4b42c9d7d96072980b0336c969c1}">
                <a14:useLocalDpi xmlns:a14="http://schemas.microsoft.com/office/drawing/2010/main" val="0"/>
              </a:ext>
            </a:extLst>
          </a:blip>
          <a:stretch>
            <a:fillRect/>
          </a:stretch>
        </p:blipFill>
        <p:spPr>
          <a:xfrm>
            <a:off x="3200400" y="304800"/>
            <a:ext cx="863600" cy="542795"/>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field of positive point charge</a:t>
            </a:r>
          </a:p>
          <a:p>
            <a:pPr lvl="1"/>
            <a:r>
              <a:rPr lang="en-US" dirty="0" smtClean="0"/>
              <a:t>The electric field of a positively charged particle points radially away from the charge.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"480px-VFPt_plus_thumb.svg.png."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https://commons.wikimedia.org/wiki/File:VFPt_plus_thumb.svg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758b921f6fd11b5aed1eeff599b019f}">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field of negative point charge</a:t>
            </a:r>
          </a:p>
          <a:p>
            <a:pPr lvl="1"/>
            <a:r>
              <a:rPr lang="en-US" dirty="0" smtClean="0"/>
              <a:t>The electric field of a negatively charged particle points radially toward the particle.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"480px-VFPt_minus_thumb.svg.png."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https://commons.wikimedia.org/wiki/File:VFPt_minus_thumb.svg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c5809c5d314f59b6021adbe163a7e00}">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Radial Coordinate System</a:t>
            </a:r>
          </a:p>
          <a:p>
            <a:pPr lvl="1"/>
            <a:r>
              <a:rPr lang="en-US" dirty="0" smtClean="0"/>
              <a:t>The electric field of a point charge is defined in radial coordinates. The positive r direction points away from the origin, and the negative r direction points toward the origin. The electric field of a point charge is symmetric with respect to the θdirection.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http://s3.amazonaws.com/figures.boundless.com/51225257e4b0c14bf4651470/radialCoords.png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c96554d693ee299ecf0c1788891fa4}">
                <a14:useLocalDpi xmlns:a14="http://schemas.microsoft.com/office/drawing/2010/main" val="0"/>
              </a:ext>
            </a:extLst>
          </a:blip>
          <a:stretch>
            <a:fillRect/>
          </a:stretch>
        </p:blipFill>
        <p:spPr>
          <a:xfrm>
            <a:off x="1687074" y="533400"/>
            <a:ext cx="576985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http://en.wiktionary.org/wiki/electric_field</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http://en.wiktionary.org/wiki/electric_charge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displacement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http://en.wikipedia.org/wiki/electric%20displacement%20field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"Gauss's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http://en.wikipedia.org/wiki/Gauss's_law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http://en.wiktionary.org/wiki/dielectric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http://en.wiktionary.org/wiki/inductor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http://en.wiktionary.org/wiki/discharge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"Electrostatic induction."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http://en.wikipedia.org/wiki/Electrostatic_induction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"unit 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http://en.wiktionary.org/wiki/unit_vector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"Lorentz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http://en.wiktionary.org/wiki/Lorentz_force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"electrostatic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http://en.wikipedia.org/wiki/electrostatic%20force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http://en.wikipedia.org/wiki/Coulomb's_law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flux."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http://en.wikipedia.org/wiki/Electric_flux</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"electrostatic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http://en.wikipedia.org/wiki/electrostatic%20force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http://en.wikipedia.org/wiki/Coulomb's_law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"George Brown, CLF Multiple Point Sources. September 17, 2013."</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http://cnx.org/content/m12747/latest/</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"George Brown, Coulomb Law Forces.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http://cnx.org/content/m12742/latest/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http://en.wiktionary.org/wiki/vector_field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http://en.wikipedia.org/wiki/Electrical_conductor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electricity."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http://en.wiktionary.org/wiki/static_electricity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http://en.wiktionary.org/wiki/discharge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http://en.wiktionary.org/wiki/nucleus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electricity."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http://en.wikipedia.org/wiki/Static_electricity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"electrostatic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http://en.wikipedia.org/wiki/electrostatic%20force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Coulomb’s Law.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http://cnx.org/content/m42308/latest/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http://en.wikipedia.org/wiki/Coulomb's_law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"xerography."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http://en.wiktionary.org/wiki/xerography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"photoconductivity."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http://en.wiktionary.org/wiki/photoconductivity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"Xerography."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http://en.wikipedia.org/wiki/Xerography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http://en.wiktionary.org/wiki/coulomb</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http://en.wiktionary.org/wiki/gravity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http://en.wikipedia.org/wiki/Electric_field</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"Electric charge."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http://en.wikipedia.org/wiki/Electric_charge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http://cnx.org/content/m42312/latest/?collection=col11406/latest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"terminal 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http://en.wiktionary.org/wiki/terminal_velocity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"voltage."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http://en.wiktionary.org/wiki/voltage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"Oil drop experiment."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http://en.wikipedia.org/wiki/Oil_drop_experiment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"superposition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http://en.wiktionary.org/wiki/superposition_principle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"orthogonal."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http://en.wiktionary.org/wiki/orthogonal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"Superposition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http://en.wikipedia.org/wiki/Superposition_principle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"wavelength."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http://en.wiktionary.org/wiki/wavelength</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"Faraday cage."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http://en.wikipedia.org/wiki/Faraday_cage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"vector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http://en.wiktionary.org/wiki/vector_field</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http://en.wikipedia.org/wiki/Coulomb's_law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"dipole moment."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http://en.wiktionary.org/wiki/dipole_moment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"insulator."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http://en.wiktionary.org/wiki/insulator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http://en.wiktionary.org/wiki/dielectric</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"Dipolar polarization."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http://en.wikipedia.org/wiki/Dipolar_polarization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"polarity."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http://en.wiktionary.org/wiki/polarity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"Faraday shield."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http://en.wikipedia.org/wiki/Faraday%20shield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"corona discharge."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http://en.wikipedia.org/wiki/corona%20discharge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"Van de Graaff generator."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http://en.wikipedia.org/wiki/Van_de_Graaff_generator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http://en.wiktionary.org/wiki/nucleus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http://en.wikipedia.org/wiki/Electric_charge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http://en.wiktionary.org/wiki/static_equilibrium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http://cnx.org/content/m42317/latest/?collection=col11406/latest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http://en.wiktionary.org/wiki/dielectric</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http://en.wiktionary.org/wiki/capacitor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"Capacitor."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http://en.wikipedia.org/wiki/Capacitor</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http://www.boundless.com//chemistry/definition/base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"Andrew Hughes, Primary DNA Molecular Structure.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http://cnx.org/content/m11411/latest/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"Hydrogen bond."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http://en.wikipedia.org/wiki/Hydrogen_bond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electricity."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http://en.wiktionary.org/wiki/static_electricity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http://en.wiktionary.org/wiki/electric_charge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"discharge."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http://en.wiktionary.org/wiki/discharge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"Electric charge."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http://en.wikipedia.org/wiki/Electric_charge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electricity."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http://en.wikipedia.org/wiki/Static_electricity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"Charge conservation."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http://en.wikipedia.org/wiki/Charge_conservation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"resistivity."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http://en.wiktionary.org/wiki/resistivity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"insulator."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http://en.wiktionary.org/wiki/insulator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"Electrical 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http://en.wikipedia.org/wiki/Electrical_conductor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"Insulator (electricity)."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http://en.wikipedia.org/wiki/Insulator_(electricity)</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1de2673de9edc4960679f0e8d32642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Electric Charge in the Atom</a:t>
            </a:r>
          </a:p>
          <a:p>
            <a:pPr marL="115888" indent="-115888"/>
            <a:r>
              <a:rPr lang="en-US" dirty="0" smtClean="0"/>
              <a:t>Properties of Electric Charges</a:t>
            </a:r>
          </a:p>
          <a:p>
            <a:pPr marL="115888" indent="-115888"/>
            <a:r>
              <a:rPr lang="en-US" dirty="0"/>
              <a:t/>
            </a:r>
            <a:r>
              <a:rPr lang="en-US" dirty="0"/>
              <a:t>Charge Separation</a:t>
            </a:r>
            <a:r>
              <a:rPr lang="en-US" dirty="0"/>
              <a:t> </a:t>
            </a:r>
            <a:endParaRPr lang="en-US" dirty="0" smtClean="0"/>
          </a:p>
          <a:p>
            <a:pPr marL="115888" indent="-115888"/>
            <a:r>
              <a:rPr lang="en-US" dirty="0"/>
              <a:t/>
            </a:r>
            <a:r>
              <a:rPr lang="en-US" dirty="0"/>
              <a:t>Polarization</a:t>
            </a:r>
            <a:r>
              <a:rPr lang="en-US" dirty="0"/>
              <a:t> </a:t>
            </a:r>
            <a:endParaRPr lang="en-US" dirty="0" smtClean="0"/>
          </a:p>
          <a:p>
            <a:pPr marL="115888" indent="-115888"/>
            <a:r>
              <a:rPr lang="en-US" dirty="0"/>
              <a:t/>
            </a:r>
            <a:r>
              <a:rPr lang="en-US" dirty="0"/>
              <a:t>Static Electricity, Charge, and the Conservation of Charge</a:t>
            </a:r>
            <a:r>
              <a:rPr lang="en-US" dirty="0"/>
              <a:t> </a:t>
            </a:r>
            <a:endParaRPr lang="en-US" dirty="0" smtClean="0"/>
          </a:p>
          <a:p>
            <a:pPr marL="115888" indent="-115888"/>
            <a:r>
              <a:rPr lang="en-US" dirty="0"/>
              <a:t/>
            </a:r>
            <a:r>
              <a:rPr lang="en-US" dirty="0"/>
              <a:t>Conductors and Insulators</a:t>
            </a:r>
            <a:r>
              <a:rPr lang="en-US" dirty="0"/>
              <a:t> </a:t>
            </a:r>
            <a:endParaRPr lang="en-US" dirty="0" smtClean="0"/>
          </a:p>
          <a:p>
            <a:pPr marL="115888" indent="-115888"/>
            <a:r>
              <a:rPr lang="en-US" dirty="0"/>
              <a:t/>
            </a:r>
            <a:r>
              <a:rPr lang="en-US" dirty="0"/>
              <a:t>The Millikan Oil-Drop Experiment</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Overview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Overview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www.boundless.com/physics/textbooks/boundless-physics-textbook/electric-charge-and-field-17/overview-133/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4e80498c6ff829c877584d446f6b344d}">
                <a14:useLocalDpi xmlns:a14="http://schemas.microsoft.com/office/drawing/2010/main" val="0"/>
              </a:ext>
            </a:extLst>
          </a:blip>
          <a:stretch>
            <a:fillRect/>
          </a:stretch>
        </p:blipFill>
        <p:spPr>
          <a:xfrm>
            <a:off x="152400" y="1447800"/>
            <a:ext cx="2768600" cy="13843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Electrostatic Shielding</a:t>
            </a:r>
          </a:p>
          <a:p>
            <a:pPr marL="115888" indent="-115888"/>
            <a:r>
              <a:rPr lang="en-US" dirty="0" smtClean="0"/>
              <a:t>Induced Charge</a:t>
            </a:r>
          </a:p>
        </p:txBody>
      </p:sp>
      <p:sp>
        <p:nvSpPr>
          <p:cNvPr id="21" name="Title 20"/>
          <p:cNvSpPr>
            <a:spLocks noGrp="1"/>
          </p:cNvSpPr>
          <p:nvPr>
            <p:ph type="title"/>
          </p:nvPr>
        </p:nvSpPr>
        <p:spPr>
          <a:xfrm>
            <a:off x="152400" y="381000"/>
            <a:ext cx="8686800" cy="685800"/>
          </a:xfrm>
        </p:spPr>
        <p:txBody>
          <a:bodyPr/>
          <a:lstStyle/>
          <a:p>
            <a:r>
              <a:rPr lang="en-US" dirty="0" smtClean="0"/>
              <a:t>Shelding and Charging Through Induction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Shelding and Charging Through Induction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www.boundless.com/physics/textbooks/boundless-physics-textbook/electric-charge-and-field-17/shelding-and-charging-through-induction-134/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566875a6be18592eefb91dddccfb72a}">
                <a14:useLocalDpi xmlns:a14="http://schemas.microsoft.com/office/drawing/2010/main" val="0"/>
              </a:ext>
            </a:extLst>
          </a:blip>
          <a:stretch>
            <a:fillRect/>
          </a:stretch>
        </p:blipFill>
        <p:spPr>
          <a:xfrm>
            <a:off x="152400" y="1447800"/>
            <a:ext cx="2608101"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Superposition of Forces</a:t>
            </a:r>
          </a:p>
          <a:p>
            <a:pPr marL="115888" indent="-115888"/>
            <a:r>
              <a:rPr lang="en-US" dirty="0" smtClean="0"/>
              <a:t>Spherical Distribution of Charge</a:t>
            </a:r>
          </a:p>
          <a:p>
            <a:pPr marL="115888" indent="-115888"/>
            <a:r>
              <a:rPr lang="en-US" dirty="0"/>
              <a:t/>
            </a:r>
            <a:r>
              <a:rPr lang="en-US" dirty="0"/>
              <a:t>Solving Problems with Vectors and Coulomb's Law</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Coulomb's Law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Coulomb's Law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www.boundless.com/physics/textbooks/boundless-physics-textbook/electric-charge-and-field-17/coulomb-s-law-135/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0758b921f6fd11b5aed1eeff599b019f}">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Electric Field from a Point Charge</a:t>
            </a:r>
          </a:p>
          <a:p>
            <a:pPr marL="115888" indent="-115888"/>
            <a:r>
              <a:rPr lang="en-US" dirty="0" smtClean="0"/>
              <a:t>Superposition of Fields</a:t>
            </a:r>
          </a:p>
          <a:p>
            <a:pPr marL="115888" indent="-115888"/>
            <a:r>
              <a:rPr lang="en-US" dirty="0"/>
              <a:t/>
            </a:r>
            <a:r>
              <a:rPr lang="en-US" dirty="0"/>
              <a:t>Electric Field Lines: Multiple Charges</a:t>
            </a:r>
            <a:r>
              <a:rPr lang="en-US" dirty="0"/>
              <a:t> </a:t>
            </a:r>
            <a:endParaRPr lang="en-US" dirty="0" smtClean="0"/>
          </a:p>
          <a:p>
            <a:pPr marL="115888" indent="-115888"/>
            <a:r>
              <a:rPr lang="en-US" dirty="0"/>
              <a:t/>
            </a:r>
            <a:r>
              <a:rPr lang="en-US" dirty="0"/>
              <a:t>Parallel-Plate Capacitor</a:t>
            </a:r>
            <a:r>
              <a:rPr lang="en-US" dirty="0"/>
              <a:t> </a:t>
            </a:r>
            <a:endParaRPr lang="en-US" dirty="0" smtClean="0"/>
          </a:p>
          <a:p>
            <a:pPr marL="115888" indent="-115888"/>
            <a:r>
              <a:rPr lang="en-US" dirty="0"/>
              <a:t/>
            </a:r>
            <a:r>
              <a:rPr lang="en-US" dirty="0"/>
              <a:t>Electric Fields and Conductors</a:t>
            </a:r>
            <a:r>
              <a:rPr lang="en-US" dirty="0"/>
              <a:t> </a:t>
            </a:r>
            <a:endParaRPr lang="en-US" dirty="0" smtClean="0"/>
          </a:p>
          <a:p>
            <a:pPr marL="115888" indent="-115888"/>
            <a:r>
              <a:rPr lang="en-US" dirty="0"/>
              <a:t/>
            </a:r>
            <a:r>
              <a:rPr lang="en-US" dirty="0"/>
              <a:t>Conductors and Fields in Static Equilibrium</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Electric Field Revisited</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Electric Charge and Field</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Electric Field Revisited</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www.boundless.com/physics/textbooks/boundless-physics-textbook/electric-charge-and-field-17/the-electric-field-revisited-136/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