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Override ContentType="application/vnd.openxmlformats-officedocument.presentationml.slideLayout+xml" PartName="/ppt/slideLayouts/slideLayout46.xml"/>
  <Override ContentType="application/vnd.openxmlformats-officedocument.presentationml.slide+xml" PartName="/ppt/slides/slide46.xml"/>
  <Override ContentType="application/vnd.openxmlformats-officedocument.presentationml.slideLayout+xml" PartName="/ppt/slideLayouts/slideLayout47.xml"/>
  <Override ContentType="application/vnd.openxmlformats-officedocument.presentationml.slide+xml" PartName="/ppt/slides/slide47.xml"/>
  <Override ContentType="application/vnd.openxmlformats-officedocument.presentationml.slideLayout+xml" PartName="/ppt/slideLayouts/slideLayout48.xml"/>
  <Override ContentType="application/vnd.openxmlformats-officedocument.presentationml.slide+xml" PartName="/ppt/slides/slide48.xml"/>
  <Override ContentType="application/vnd.openxmlformats-officedocument.presentationml.slideLayout+xml" PartName="/ppt/slideLayouts/slideLayout49.xml"/>
  <Override ContentType="application/vnd.openxmlformats-officedocument.presentationml.slide+xml" PartName="/ppt/slides/slide49.xml"/>
  <Override ContentType="application/vnd.openxmlformats-officedocument.presentationml.slideLayout+xml" PartName="/ppt/slideLayouts/slideLayout50.xml"/>
  <Override ContentType="application/vnd.openxmlformats-officedocument.presentationml.slide+xml" PartName="/ppt/slides/slide50.xml"/>
  <Override ContentType="application/vnd.openxmlformats-officedocument.presentationml.slideLayout+xml" PartName="/ppt/slideLayouts/slideLayout51.xml"/>
  <Override ContentType="application/vnd.openxmlformats-officedocument.presentationml.slide+xml" PartName="/ppt/slides/slide51.xml"/>
  <Override ContentType="application/vnd.openxmlformats-officedocument.presentationml.slideLayout+xml" PartName="/ppt/slideLayouts/slideLayout52.xml"/>
  <Override ContentType="application/vnd.openxmlformats-officedocument.presentationml.slide+xml" PartName="/ppt/slides/slide52.xml"/>
  <Override ContentType="application/vnd.openxmlformats-officedocument.presentationml.slideLayout+xml" PartName="/ppt/slideLayouts/slideLayout53.xml"/>
  <Override ContentType="application/vnd.openxmlformats-officedocument.presentationml.slide+xml" PartName="/ppt/slides/slide53.xml"/>
  <Override ContentType="application/vnd.openxmlformats-officedocument.presentationml.slideLayout+xml" PartName="/ppt/slideLayouts/slideLayout54.xml"/>
  <Override ContentType="application/vnd.openxmlformats-officedocument.presentationml.slide+xml" PartName="/ppt/slides/slide54.xml"/>
  <Override ContentType="application/vnd.openxmlformats-officedocument.presentationml.slideLayout+xml" PartName="/ppt/slideLayouts/slideLayout55.xml"/>
  <Override ContentType="application/vnd.openxmlformats-officedocument.presentationml.slide+xml" PartName="/ppt/slides/slide55.xml"/>
  <Override ContentType="application/vnd.openxmlformats-officedocument.presentationml.slideLayout+xml" PartName="/ppt/slideLayouts/slideLayout56.xml"/>
  <Override ContentType="application/vnd.openxmlformats-officedocument.presentationml.slide+xml" PartName="/ppt/slides/slide56.xml"/>
  <Override ContentType="application/vnd.openxmlformats-officedocument.presentationml.slideLayout+xml" PartName="/ppt/slideLayouts/slideLayout57.xml"/>
  <Override ContentType="application/vnd.openxmlformats-officedocument.presentationml.slide+xml" PartName="/ppt/slides/slide57.xml"/>
  <Override ContentType="application/vnd.openxmlformats-officedocument.presentationml.slideLayout+xml" PartName="/ppt/slideLayouts/slideLayout58.xml"/>
  <Override ContentType="application/vnd.openxmlformats-officedocument.presentationml.slide+xml" PartName="/ppt/slides/slide58.xml"/>
  <Override ContentType="application/vnd.openxmlformats-officedocument.presentationml.slideLayout+xml" PartName="/ppt/slideLayouts/slideLayout59.xml"/>
  <Override ContentType="application/vnd.openxmlformats-officedocument.presentationml.slide+xml" PartName="/ppt/slides/slide59.xml"/>
  <Override ContentType="application/vnd.openxmlformats-officedocument.presentationml.slideLayout+xml" PartName="/ppt/slideLayouts/slideLayout60.xml"/>
  <Override ContentType="application/vnd.openxmlformats-officedocument.presentationml.slide+xml" PartName="/ppt/slides/slide60.xml"/>
  <Override ContentType="application/vnd.openxmlformats-officedocument.presentationml.slideLayout+xml" PartName="/ppt/slideLayouts/slideLayout61.xml"/>
  <Override ContentType="application/vnd.openxmlformats-officedocument.presentationml.slide+xml" PartName="/ppt/slides/slide61.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 Id="rId53" Target="slides/slide46.xml" Type="http://schemas.openxmlformats.org/officeDocument/2006/relationships/slide"/><Relationship Id="rId54" Target="slides/slide47.xml" Type="http://schemas.openxmlformats.org/officeDocument/2006/relationships/slide"/><Relationship Id="rId55" Target="slides/slide48.xml" Type="http://schemas.openxmlformats.org/officeDocument/2006/relationships/slide"/><Relationship Id="rId56" Target="slides/slide49.xml" Type="http://schemas.openxmlformats.org/officeDocument/2006/relationships/slide"/><Relationship Id="rId57" Target="slides/slide50.xml" Type="http://schemas.openxmlformats.org/officeDocument/2006/relationships/slide"/><Relationship Id="rId58" Target="slides/slide51.xml" Type="http://schemas.openxmlformats.org/officeDocument/2006/relationships/slide"/><Relationship Id="rId59" Target="slides/slide52.xml" Type="http://schemas.openxmlformats.org/officeDocument/2006/relationships/slide"/><Relationship Id="rId60" Target="slides/slide53.xml" Type="http://schemas.openxmlformats.org/officeDocument/2006/relationships/slide"/><Relationship Id="rId61" Target="slides/slide54.xml" Type="http://schemas.openxmlformats.org/officeDocument/2006/relationships/slide"/><Relationship Id="rId62" Target="slides/slide55.xml" Type="http://schemas.openxmlformats.org/officeDocument/2006/relationships/slide"/><Relationship Id="rId63" Target="slides/slide56.xml" Type="http://schemas.openxmlformats.org/officeDocument/2006/relationships/slide"/><Relationship Id="rId64" Target="slides/slide57.xml" Type="http://schemas.openxmlformats.org/officeDocument/2006/relationships/slide"/><Relationship Id="rId65" Target="slides/slide58.xml" Type="http://schemas.openxmlformats.org/officeDocument/2006/relationships/slide"/><Relationship Id="rId66" Target="slides/slide59.xml" Type="http://schemas.openxmlformats.org/officeDocument/2006/relationships/slide"/><Relationship Id="rId67" Target="slides/slide60.xml" Type="http://schemas.openxmlformats.org/officeDocument/2006/relationships/slide"/><Relationship Id="rId68" Target="slides/slide61.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_continued">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2638371"/>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current-and-resistance-19/alternating-currents-148/?campaign_content=book_624_chapter_19&amp;campaign_term=Physics&amp;utm_campaign=powerpoint&amp;utm_medium=direct&amp;utm_source=boundless" TargetMode="External"/>
<Relationship Id="rId1" Type="http://schemas.openxmlformats.org/officeDocument/2006/relationships/slideLayout" Target="../slideLayouts/slideLayout10.xml"/>
<Relationship Id="rId2" Type="http://schemas.openxmlformats.org/officeDocument/2006/relationships/image" Target="../media/image13.jpg"/>
<Relationship Id="rId6" Target="../media/image11.png" Type="http://schemas.openxmlformats.org/officeDocument/2006/relationships/image"/>
</Relationships>

</file>

<file path=ppt/slides/_rels/slide11.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current-and-resistance-19/electricity-in-the-world-149/?campaign_content=book_624_chapter_19&amp;campaign_term=Physics&amp;utm_campaign=powerpoint&amp;utm_medium=direct&amp;utm_source=boundless" TargetMode="External"/>
<Relationship Id="rId1" Type="http://schemas.openxmlformats.org/officeDocument/2006/relationships/slideLayout" Target="../slideLayouts/slideLayout11.xml"/>
<Relationship Id="rId2" Type="http://schemas.openxmlformats.org/officeDocument/2006/relationships/image" Target="../media/image13.jpg"/>
<Relationship Id="rId6" Target="../media/image12.jpg" Type="http://schemas.openxmlformats.org/officeDocument/2006/relationships/image"/>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2.xml"/>
<Relationship Id="rId2" Type="http://schemas.openxmlformats.org/officeDocument/2006/relationships/image" Target="../media/image2.png"/>
<Relationship Id="rId3" Type="http://schemas.openxmlformats.org/officeDocument/2006/relationships/image" Target="../media/image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image" Target="../media/image2.png"/>
<Relationship Id="rId3" Type="http://schemas.openxmlformats.org/officeDocument/2006/relationships/image" Target="../media/image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4.xml"/>
<Relationship Id="rId2" Type="http://schemas.openxmlformats.org/officeDocument/2006/relationships/image" Target="../media/image2.png"/>
<Relationship Id="rId3" Type="http://schemas.openxmlformats.org/officeDocument/2006/relationships/image" Target="../media/image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5.xml"/>
<Relationship Id="rId2" Type="http://schemas.openxmlformats.org/officeDocument/2006/relationships/image" Target="../media/image2.png"/>
<Relationship Id="rId3" Type="http://schemas.openxmlformats.org/officeDocument/2006/relationships/image" Target="../media/image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6.xml"/>
<Relationship Id="rId2" Type="http://schemas.openxmlformats.org/officeDocument/2006/relationships/image" Target="../media/image2.png"/>
<Relationship Id="rId3" Type="http://schemas.openxmlformats.org/officeDocument/2006/relationships/image" Target="../media/image5.png"/>
</Relationships>

</file>

<file path=ppt/slides/_rels/slide1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0/latest/?collection=col11406/1.7" TargetMode="External"/>
<Relationship Id="rId5" Type="http://schemas.openxmlformats.org/officeDocument/2006/relationships/hyperlink" Target="http://www.boundless.com/physics/textbooks/boundless-physics-textbook/electric-current-and-resistance-19/electricity-in-the-world-149/humans-and-electric-hazards-528-10948/images/short-circuit/?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2.jp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21474/latest/" TargetMode="External"/>
<Relationship Id="rId5" Type="http://schemas.openxmlformats.org/officeDocument/2006/relationships/hyperlink" Target="http://www.boundless.com/physics/textbooks/boundless-physics-textbook/electric-current-and-resistance-19/alternating-currents-148/phasors-525-6298/images/cosinusoidal-signal/?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5.pn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Phasor" TargetMode="External"/>
<Relationship Id="rId5" Type="http://schemas.openxmlformats.org/officeDocument/2006/relationships/hyperlink" Target="http://www.boundless.com/physics/textbooks/boundless-physics-textbook/electric-current-and-resistance-19/alternating-currents-148/phasors-525-6298/images/phasor-diagram/?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1.pn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9/94/Kamerlingh_portret.jpg/450px-Kamerlingh_portret.jpg" TargetMode="External"/>
<Relationship Id="rId5" Type="http://schemas.openxmlformats.org/officeDocument/2006/relationships/hyperlink" Target="http://www.boundless.com/physics/textbooks/boundless-physics-textbook/electric-current-and-resistance-19/resistance-and-resistors-146/temperature-and-superconductivity-521-6311/images/heike-kamerlingh-onnes/?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6.jp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0/06/Ybco.jpg/424px-Ybco.jpg" TargetMode="External"/>
<Relationship Id="rId5" Type="http://schemas.openxmlformats.org/officeDocument/2006/relationships/hyperlink" Target="http://www.boundless.com/physics/textbooks/boundless-physics-textbook/electric-current-and-resistance-19/resistance-and-resistors-146/temperature-and-superconductivity-521-6311/images/unit-cell-of-ybacuo-superconductor/?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17.jp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Electrocardiography" TargetMode="External"/>
<Relationship Id="rId5" Type="http://schemas.openxmlformats.org/officeDocument/2006/relationships/hyperlink" Target="http://www.boundless.com/physics/textbooks/boundless-physics-textbook/electric-current-and-resistance-19/electricity-in-the-world-149/nerve-conduction-and-electrocardiograms-529-11260/images/ecg-curve/?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18.pn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www.boundless.com/physics/textbooks/boundless-physics-textbook/electric-current-and-resistance-19/electric-current-145/the-battery-517-4335/images/ideal-and-real-batteries/?campaign_content=book_624_chapter_19&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23.xml"/>
<Relationship Id="rId2" Type="http://schemas.openxmlformats.org/officeDocument/2006/relationships/image" Target="../media/image5.png"/>
<Relationship Id="rId5" Target="../media/image19.jp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Battery_(electricity)" TargetMode="External"/>
<Relationship Id="rId5" Type="http://schemas.openxmlformats.org/officeDocument/2006/relationships/hyperlink" Target="http://www.boundless.com/physics/textbooks/boundless-physics-textbook/electric-current-and-resistance-19/electric-current-145/the-battery-517-4335/images/symbol-of-a-battery-in-a-circuit-diagram/?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4.xml"/>
<Relationship Id="rId2" Type="http://schemas.openxmlformats.org/officeDocument/2006/relationships/image" Target="../media/image5.png"/>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16/latest/?collection=col11406/1.7" TargetMode="External"/>
<Relationship Id="rId5" Type="http://schemas.openxmlformats.org/officeDocument/2006/relationships/hyperlink" Target="http://www.boundless.com/physics/textbooks/boundless-physics-textbook/electric-current-and-resistance-19/alternating-currents-148/safety-precautions-in-the-household-527-3472/images/ac-circuit-with-no-safety-features/?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0.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44/latest/?collection=col11406/1.7" TargetMode="External"/>
<Relationship Id="rId5" Type="http://schemas.openxmlformats.org/officeDocument/2006/relationships/hyperlink" Target="http://www.boundless.com/physics/textbooks/boundless-physics-textbook/electric-current-and-resistance-19/resistance-and-resistors-146/ohm-s-law-520-11191/images/simple-circuit/?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9.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41/latest/?collection=col11406/1.7" TargetMode="External"/>
<Relationship Id="rId5" Type="http://schemas.openxmlformats.org/officeDocument/2006/relationships/hyperlink" Target="http://www.boundless.com/physics/textbooks/boundless-physics-textbook/electric-current-and-resistance-19/electric-current-145/a-microscopic-view-drift-speed-519-7220/images/drift-velocity/?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21.jp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21475/latest/" TargetMode="External"/>
<Relationship Id="rId5" Type="http://schemas.openxmlformats.org/officeDocument/2006/relationships/hyperlink" Target="http://www.boundless.com/physics/textbooks/boundless-physics-textbook/electric-current-and-resistance-19/alternating-currents-148/phasors-525-6298/images/series-rlc-circuit/?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22.pn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Heart_diagram-en.svg" TargetMode="External"/>
<Relationship Id="rId5" Type="http://schemas.openxmlformats.org/officeDocument/2006/relationships/hyperlink" Target="http://www.boundless.com/physics/textbooks/boundless-physics-textbook/electric-current-and-resistance-19/electricity-in-the-world-149/electric-activity-in-the-heart-530-11173/images/structure-of-the-heart/?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9.xml"/>
<Relationship Id="rId2" Type="http://schemas.openxmlformats.org/officeDocument/2006/relationships/image" Target="../media/image5.png"/>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48/latest/?collection=col11406/1.7" TargetMode="External"/>
<Relationship Id="rId5" Type="http://schemas.openxmlformats.org/officeDocument/2006/relationships/hyperlink" Target="http://www.boundless.com/physics/textbooks/boundless-physics-textbook/electric-current-and-resistance-19/alternating-currents-148/root-mean-square-values-526-11282/images/sinusoidal-voltage-and-current/?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3.jp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Compact_fluorescent_lamp" TargetMode="External"/>
<Relationship Id="rId5" Type="http://schemas.openxmlformats.org/officeDocument/2006/relationships/hyperlink" Target="http://www.boundless.com/physics/textbooks/boundless-physics-textbook/electric-current-and-resistance-19/electric-power-and-energy-147/energy-usage-524-3443/images/compact-fluorescent-light-cfl/?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10.jp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Resistors" TargetMode="External"/>
<Relationship Id="rId5" Type="http://schemas.openxmlformats.org/officeDocument/2006/relationships/hyperlink" Target="http://www.boundless.com/physics/textbooks/boundless-physics-textbook/electric-current-and-resistance-19/resistance-and-resistors-146/resistance-and-resistivity-522-11192/images/resistor-network/?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24.pn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46/latest/?collection=col11406/1.7" TargetMode="External"/>
<Relationship Id="rId5" Type="http://schemas.openxmlformats.org/officeDocument/2006/relationships/hyperlink" Target="http://www.boundless.com/physics/textbooks/boundless-physics-textbook/electric-current-and-resistance-19/resistance-and-resistors-146/resistance-and-resistivity-522-11192/images/cylindrical-resistor/?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25.jp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Superconductors" TargetMode="External"/>
<Relationship Id="rId5" Type="http://schemas.openxmlformats.org/officeDocument/2006/relationships/hyperlink" Target="http://www.boundless.com/physics/textbooks/boundless-physics-textbook/electric-current-and-resistance-19/resistance-and-resistors-146/temperature-and-superconductivity-521-6311/images/superconducting-phase-transition/?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4.xml"/>
<Relationship Id="rId2" Type="http://schemas.openxmlformats.org/officeDocument/2006/relationships/image" Target="../media/image5.png"/>
<Relationship Id="rId7" Target="../media/image26.pn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Electrical_circuit" TargetMode="External"/>
<Relationship Id="rId5" Type="http://schemas.openxmlformats.org/officeDocument/2006/relationships/hyperlink" Target="http://www.boundless.com/physics/textbooks/boundless-physics-textbook/electric-current-and-resistance-19/electric-current-145/current-and-voltage-measurements-in-circuits-518-6073/images/a-simple-circuit/?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5.xml"/>
<Relationship Id="rId2" Type="http://schemas.openxmlformats.org/officeDocument/2006/relationships/image" Target="../media/image5.png"/>
</Relationships>

</file>

<file path=ppt/slides/_rels/slide36.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Root_mean_square" TargetMode="External"/>
<Relationship Id="rId5" Type="http://schemas.openxmlformats.org/officeDocument/2006/relationships/hyperlink" Target="http://www.boundless.com/physics/textbooks/boundless-physics-textbook/electric-current-and-resistance-19/alternating-currents-148/root-mean-square-values-526-11282/images/waveforms/?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6.xml"/>
<Relationship Id="rId2" Type="http://schemas.openxmlformats.org/officeDocument/2006/relationships/image" Target="../media/image5.png"/>
<Relationship Id="rId7" Target="../media/image27.pn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ConductionsystemoftheheartwithouttheHeart.png" TargetMode="External"/>
<Relationship Id="rId5" Type="http://schemas.openxmlformats.org/officeDocument/2006/relationships/hyperlink" Target="http://www.boundless.com/physics/textbooks/boundless-physics-textbook/electric-current-and-resistance-19/electricity-in-the-world-149/electric-activity-in-the-heart-530-11173/images/conduction-system-of-the-heart/?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7.xml"/>
<Relationship Id="rId2" Type="http://schemas.openxmlformats.org/officeDocument/2006/relationships/image" Target="../media/image5.png"/>
<Relationship Id="rId7" Target="../media/image28.png"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www.boundless.com/physics/textbooks/boundless-physics-textbook/electric-current-and-resistance-19/electric-current-145/current-and-voltage-measurements-in-circuits-518-6073/images/what-is-voltage/?campaign_content=book_624_chapter_19&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38.xml"/>
<Relationship Id="rId2" Type="http://schemas.openxmlformats.org/officeDocument/2006/relationships/image" Target="../media/image5.png"/>
<Relationship Id="rId5" Target="../media/image29.jpg"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www.boundless.com/physics/textbooks/boundless-physics-textbook/electric-current-and-resistance-19/resistance-and-resistors-146/ohm-s-law-520-11191/images/ohm-s-law/?campaign_content=book_624_chapter_19&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39.xml"/>
<Relationship Id="rId2" Type="http://schemas.openxmlformats.org/officeDocument/2006/relationships/image" Target="../media/image5.png"/>
<Relationship Id="rId5" Target="../media/image30.jp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electric-current-and-resistance-19/?campaign_content=book_624_chapter_19&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jpg" Type="http://schemas.openxmlformats.org/officeDocument/2006/relationships/image"/>
<Relationship Id="rId7" Target="../media/image9.jpg" Type="http://schemas.openxmlformats.org/officeDocument/2006/relationships/image"/>
<Relationship Id="rId8" Target="../media/image10.jpg" Type="http://schemas.openxmlformats.org/officeDocument/2006/relationships/image"/>
<Relationship Id="rId9" Target="../media/image11.png"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Sinoatrial_node_high_mag.jpg" TargetMode="External"/>
<Relationship Id="rId5" Type="http://schemas.openxmlformats.org/officeDocument/2006/relationships/hyperlink" Target="http://www.boundless.com/physics/textbooks/boundless-physics-textbook/electric-current-and-resistance-19/electricity-in-the-world-149/electric-activity-in-the-heart-530-11173/images/sinoatrial-node-tissue-e01b90ef-566c-4c64-aef1-13c0b2877c12/?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0.xml"/>
<Relationship Id="rId2" Type="http://schemas.openxmlformats.org/officeDocument/2006/relationships/image" Target="../media/image5.png"/>
<Relationship Id="rId7" Target="../media/image31.jpg"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www.boundless.com/physics/textbooks/boundless-physics-textbook/electric-current-and-resistance-19/resistance-and-resistors-146/resistance-and-resistivity-522-11192/images/resistance-resistors-and-resistivity/?campaign_content=book_624_chapter_19&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41.xml"/>
<Relationship Id="rId2" Type="http://schemas.openxmlformats.org/officeDocument/2006/relationships/image" Target="../media/image5.png"/>
<Relationship Id="rId5" Target="../media/image32.jpg" Type="http://schemas.openxmlformats.org/officeDocument/2006/relationships/image"/>
</Relationships>

</file>

<file path=ppt/slides/_rels/slide42.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Ohm's_law" TargetMode="External"/>
<Relationship Id="rId5" Type="http://schemas.openxmlformats.org/officeDocument/2006/relationships/hyperlink" Target="http://www.boundless.com/physics/textbooks/boundless-physics-textbook/electric-current-and-resistance-19/resistance-and-resistors-146/ohm-s-law-520-11191/images/current-voltage-curves/?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2.xml"/>
<Relationship Id="rId2" Type="http://schemas.openxmlformats.org/officeDocument/2006/relationships/image" Target="../media/image5.png"/>
<Relationship Id="rId7" Target="../media/image33.png" Type="http://schemas.openxmlformats.org/officeDocument/2006/relationships/image"/>
</Relationships>

</file>

<file path=ppt/slides/_rels/slide4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commons.wikimedia.org/wiki/File:Action_potential_vert.png" TargetMode="External"/>
<Relationship Id="rId5" Type="http://schemas.openxmlformats.org/officeDocument/2006/relationships/hyperlink" Target="http://www.boundless.com/physics/textbooks/boundless-physics-textbook/electric-current-and-resistance-19/electricity-in-the-world-149/nerve-conduction-and-electrocardiograms-529-11260/images/voltage-channels-are-critical-in-the-generation-of-an-action-potential/?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3.xml"/>
<Relationship Id="rId2" Type="http://schemas.openxmlformats.org/officeDocument/2006/relationships/image" Target="../media/image5.png"/>
<Relationship Id="rId7" Target="../media/image34.png" Type="http://schemas.openxmlformats.org/officeDocument/2006/relationships/image"/>
</Relationships>

</file>

<file path=ppt/slides/_rels/slide4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41/latest/?collection=col11406/1.7" TargetMode="External"/>
<Relationship Id="rId5" Type="http://schemas.openxmlformats.org/officeDocument/2006/relationships/hyperlink" Target="http://www.boundless.com/physics/textbooks/boundless-physics-textbook/electric-current-and-resistance-19/overview-144/overview-of-electric-current-516-11259/images/electric-current/?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4.xml"/>
<Relationship Id="rId2" Type="http://schemas.openxmlformats.org/officeDocument/2006/relationships/image" Target="../media/image5.png"/>
<Relationship Id="rId7" Target="../media/image8.jpg" Type="http://schemas.openxmlformats.org/officeDocument/2006/relationships/image"/>
</Relationships>

</file>

<file path=ppt/slides/_rels/slide4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41/latest/?collection=col11406/1.7" TargetMode="External"/>
<Relationship Id="rId5" Type="http://schemas.openxmlformats.org/officeDocument/2006/relationships/hyperlink" Target="http://www.boundless.com/physics/textbooks/boundless-physics-textbook/electric-current-and-resistance-19/overview-144/overview-of-electric-current-516-11259/images/simple-electric-circuit/?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5.xml"/>
<Relationship Id="rId2" Type="http://schemas.openxmlformats.org/officeDocument/2006/relationships/image" Target="../media/image5.png"/>
<Relationship Id="rId7" Target="../media/image35.jpg" Type="http://schemas.openxmlformats.org/officeDocument/2006/relationships/image"/>
</Relationships>

</file>

<file path=ppt/slides/_rels/slide4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2/latest/?collection=col11406/1.7" TargetMode="External"/>
<Relationship Id="rId5" Type="http://schemas.openxmlformats.org/officeDocument/2006/relationships/hyperlink" Target="http://www.boundless.com/physics/textbooks/boundless-physics-textbook/electric-current-and-resistance-19/electricity-in-the-world-149/nerve-conduction-and-electrocardiograms-529-11260/images/creating-a-voltage-across-a-cell-membrane/?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6.xml"/>
<Relationship Id="rId2" Type="http://schemas.openxmlformats.org/officeDocument/2006/relationships/image" Target="../media/image5.png"/>
<Relationship Id="rId7" Target="../media/image36.jpg" Type="http://schemas.openxmlformats.org/officeDocument/2006/relationships/image"/>
</Relationships>

</file>

<file path=ppt/slides/_rels/slide4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48/latest/?collection=col11406/1.7" TargetMode="External"/>
<Relationship Id="rId5" Type="http://schemas.openxmlformats.org/officeDocument/2006/relationships/hyperlink" Target="http://www.boundless.com/physics/textbooks/boundless-physics-textbook/electric-current-and-resistance-19/alternating-currents-148/root-mean-square-values-526-11282/images/average-power/?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7.xml"/>
<Relationship Id="rId2" Type="http://schemas.openxmlformats.org/officeDocument/2006/relationships/image" Target="../media/image5.png"/>
<Relationship Id="rId7" Target="../media/image37.jpg" Type="http://schemas.openxmlformats.org/officeDocument/2006/relationships/image"/>
</Relationships>

</file>

<file path=ppt/slides/_rels/slide4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44/latest/?collection=col11406/1.7" TargetMode="External"/>
<Relationship Id="rId5" Type="http://schemas.openxmlformats.org/officeDocument/2006/relationships/hyperlink" Target="http://www.boundless.com/physics/textbooks/boundless-physics-textbook/electric-current-and-resistance-19/resistance-and-resistors-146/ohm-s-law-520-11191/images/voltage-drop/?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8.xml"/>
<Relationship Id="rId2" Type="http://schemas.openxmlformats.org/officeDocument/2006/relationships/image" Target="../media/image5.png"/>
<Relationship Id="rId7" Target="../media/image38.jpg" Type="http://schemas.openxmlformats.org/officeDocument/2006/relationships/image"/>
</Relationships>

</file>

<file path=ppt/slides/_rels/slide49.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Resistors" TargetMode="External"/>
<Relationship Id="rId5" Type="http://schemas.openxmlformats.org/officeDocument/2006/relationships/hyperlink" Target="http://www.boundless.com/physics/textbooks/boundless-physics-textbook/electric-current-and-resistance-19/resistance-and-resistors-146/resistance-and-resistivity-522-11192/images/typical-resistor/?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9.xml"/>
<Relationship Id="rId2" Type="http://schemas.openxmlformats.org/officeDocument/2006/relationships/image" Target="../media/image5.png"/>
<Relationship Id="rId7" Target="../media/image39.jpg" Type="http://schemas.openxmlformats.org/officeDocument/2006/relationships/image"/>
</Relationships>

</file>

<file path=ppt/slides/_rels/slide5.xml.rels><?xml version="1.0" encoding="UTF-8" standalone="yes"?>
<Relationships xmlns="http://schemas.openxmlformats.org/package/2006/relationships">
<Relationship Id="rId3" Type="http://schemas.openxmlformats.org/officeDocument/2006/relationships/hyperlink" Target="http://www.boundless.com/physics/textbooks/boundless-physics-textbook/electric-current-and-resistance-19/?campaign_content=book_624_chapter_19&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5.xml"/>
<Relationship Id="rId2" Type="http://schemas.openxmlformats.org/officeDocument/2006/relationships/image" Target="../media/image2.png"/>
<Relationship Id="rId6" Target="../media/image12.jpg" Type="http://schemas.openxmlformats.org/officeDocument/2006/relationships/image"/>
</Relationships>

</file>

<file path=ppt/slides/_rels/slide5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41/latest/?collection=col11406/1.7" TargetMode="External"/>
<Relationship Id="rId5" Type="http://schemas.openxmlformats.org/officeDocument/2006/relationships/hyperlink" Target="http://www.boundless.com/physics/textbooks/boundless-physics-textbook/electric-current-and-resistance-19/electric-current-145/a-microscopic-view-drift-speed-519-7220/images/drift-speed/?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50.xml"/>
<Relationship Id="rId2" Type="http://schemas.openxmlformats.org/officeDocument/2006/relationships/image" Target="../media/image5.png"/>
<Relationship Id="rId7" Target="../media/image40.jpg" Type="http://schemas.openxmlformats.org/officeDocument/2006/relationships/image"/>
</Relationships>

</file>

<file path=ppt/slides/_rels/slide5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16/latest/?collection=col11406/1.7" TargetMode="External"/>
<Relationship Id="rId5" Type="http://schemas.openxmlformats.org/officeDocument/2006/relationships/hyperlink" Target="http://www.boundless.com/physics/textbooks/boundless-physics-textbook/electric-current-and-resistance-19/alternating-currents-148/safety-precautions-in-the-household-527-3472/images/three-prong-plug/?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51.xml"/>
<Relationship Id="rId2" Type="http://schemas.openxmlformats.org/officeDocument/2006/relationships/image" Target="../media/image5.png"/>
<Relationship Id="rId7" Target="../media/image41.jpg" Type="http://schemas.openxmlformats.org/officeDocument/2006/relationships/image"/>
</Relationships>

</file>

<file path=ppt/slides/_rels/slide52.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High-voltage_hazards" TargetMode="External"/>
<Relationship Id="rId5" Type="http://schemas.openxmlformats.org/officeDocument/2006/relationships/hyperlink" Target="http://www.boundless.com/physics/textbooks/boundless-physics-textbook/electric-current-and-resistance-19/electricity-in-the-world-149/humans-and-electric-hazards-528-10948/images/high-voltage-warning/?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52.xml"/>
<Relationship Id="rId2" Type="http://schemas.openxmlformats.org/officeDocument/2006/relationships/image" Target="../media/image5.png"/>
<Relationship Id="rId7" Target="../media/image42.png" Type="http://schemas.openxmlformats.org/officeDocument/2006/relationships/image"/>
</Relationships>

</file>

<file path=ppt/slides/_rels/slide5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0/latest/?collection=col11406/1.7" TargetMode="External"/>
<Relationship Id="rId5" Type="http://schemas.openxmlformats.org/officeDocument/2006/relationships/hyperlink" Target="http://www.boundless.com/physics/textbooks/boundless-physics-textbook/electric-current-and-resistance-19/electricity-in-the-world-149/humans-and-electric-hazards-528-10948/images/electric-shock-and-muscular-contractions/?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53.xml"/>
<Relationship Id="rId2" Type="http://schemas.openxmlformats.org/officeDocument/2006/relationships/image" Target="../media/image5.png"/>
<Relationship Id="rId7" Target="../media/image43.jpg" Type="http://schemas.openxmlformats.org/officeDocument/2006/relationships/image"/>
</Relationships>

</file>

<file path=ppt/slides/_rels/slide5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46/latest/?collection=col11406/1.7" TargetMode="External"/>
<Relationship Id="rId5" Type="http://schemas.openxmlformats.org/officeDocument/2006/relationships/hyperlink" Target="http://www.boundless.com/physics/textbooks/boundless-physics-textbook/electric-current-and-resistance-19/resistance-and-resistors-146/dependence-of-resistance-on-temperature-523-5640/images/resistance-of-a-sample-of-mercury/?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54.xml"/>
<Relationship Id="rId2" Type="http://schemas.openxmlformats.org/officeDocument/2006/relationships/image" Target="../media/image5.png"/>
<Relationship Id="rId7" Target="../media/image44.jpg" Type="http://schemas.openxmlformats.org/officeDocument/2006/relationships/image"/>
</Relationships>

</file>

<file path=ppt/slides/_rels/slide5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46/latest/?collection=col11406/1.7" TargetMode="External"/>
<Relationship Id="rId5" Type="http://schemas.openxmlformats.org/officeDocument/2006/relationships/hyperlink" Target="http://www.boundless.com/physics/textbooks/boundless-physics-textbook/electric-current-and-resistance-19/resistance-and-resistors-146/dependence-of-resistance-on-temperature-523-5640/images/thermometers/?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55.xml"/>
<Relationship Id="rId2" Type="http://schemas.openxmlformats.org/officeDocument/2006/relationships/image" Target="../media/image5.png"/>
<Relationship Id="rId7" Target="../media/image45.jpg" Type="http://schemas.openxmlformats.org/officeDocument/2006/relationships/image"/>
</Relationships>

</file>

<file path=ppt/slides/_rels/slide5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16/latest/?collection=col11406/1.7" TargetMode="External"/>
<Relationship Id="rId5" Type="http://schemas.openxmlformats.org/officeDocument/2006/relationships/hyperlink" Target="http://www.boundless.com/physics/textbooks/boundless-physics-textbook/electric-current-and-resistance-19/alternating-currents-148/safety-precautions-in-the-household-527-3472/images/three-wire-system/?campaign_content=book_624_chapter_1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56.xml"/>
<Relationship Id="rId2" Type="http://schemas.openxmlformats.org/officeDocument/2006/relationships/image" Target="../media/image5.png"/>
<Relationship Id="rId7" Target="../media/image46.jpg" Type="http://schemas.openxmlformats.org/officeDocument/2006/relationships/image"/>
</Relationships>

</file>

<file path=ppt/slides/_rels/slide57.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voltag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battery"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Battery_(electricity)"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42324/latest/?collection=col11406/1.7"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Battery_(electricity)" TargetMode="External"/>
<Relationship Id="rId1" Type="http://schemas.openxmlformats.org/officeDocument/2006/relationships/slideLayout" Target="../slideLayouts/slideLayout57.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kilowatt-hour"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0011/latest/"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semiconductor" TargetMode="External"/>
<Relationship Id="rId32" Type="http://schemas.openxmlformats.org/officeDocument/2006/relationships/hyperlink" Target="http://en.wiktionary.org/wiki/resistivity" TargetMode="External"/>
<Relationship Id="rId9" Type="http://schemas.openxmlformats.org/officeDocument/2006/relationships/hyperlink" Target="http://en.wikipedia.org/wiki/Electric_power"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714/latest/?collection=col11406/1.7"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www.boundless.com//physics/definition/temperature-coefficient-of-resistivity"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www.boundless.com//physics/definition/three-wire-system"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www.boundless.com//physics/definition/shock-hazard"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www.boundless.com//physics/definition/thermal-hazard" TargetMode="External"/>
<Relationship Id="rId16" Type="http://schemas.openxmlformats.org/officeDocument/2006/relationships/hyperlink" Target="http://creativecommons.org/licenses/by/3.0/" TargetMode="External"/>
<Relationship Id="rId17" Type="http://schemas.openxmlformats.org/officeDocument/2006/relationships/hyperlink" Target="http://cnx.org/content/m42416/latest/?collection=col11406/1.7"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current" TargetMode="External"/>
</Relationships>

</file>

<file path=ppt/slides/_rels/slide58.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42341/latest/?collection=col11406/1.7" TargetMode="External"/>
<Relationship Id="rId22" Type="http://schemas.openxmlformats.org/officeDocument/2006/relationships/hyperlink" Target="http://creativecommons.org/licenses/by/3.0/us/" TargetMode="External"/>
<Relationship Id="rId23" Type="http://schemas.openxmlformats.org/officeDocument/2006/relationships/hyperlink" Target="http://lightandmatter.com/lml.pdf"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complex_numbers"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sinusoidal%20steady%20state"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phasor" TargetMode="External"/>
<Relationship Id="rId1" Type="http://schemas.openxmlformats.org/officeDocument/2006/relationships/slideLayout" Target="../slideLayouts/slideLayout58.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Electrical_resistance"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Electrical_resistivity_and_conductivity%23Temperature_dependence"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cnx.org/content/m21475/latest/" TargetMode="External"/>
<Relationship Id="rId32" Type="http://schemas.openxmlformats.org/officeDocument/2006/relationships/hyperlink" Target="http://en.wikipedia.org/wiki/Phasor" TargetMode="External"/>
<Relationship Id="rId9" Type="http://schemas.openxmlformats.org/officeDocument/2006/relationships/hyperlink" Target="http://en.wiktionary.org/wiki/electrical_current"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346/latest/?collection=col11406/1.7"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21474/latest/" TargetMode="External"/>
<Relationship Id="rId35" Type="http://schemas.openxmlformats.org/officeDocument/2006/relationships/hyperlink" Target="http://creativecommons.org/licenses/by/3.0/" TargetMode="External"/>
<Relationship Id="rId36" Type="http://schemas.openxmlformats.org/officeDocument/2006/relationships/hyperlink" Target="http://cnx.org/content/m11381/latest/"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ohm"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ampere"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Voltage"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Electric_current%23Current_density_and_Ohm.27s_law"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Electric_current"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www.boundless.com//chemistry/definition/critical-temperature"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9.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42350/latest/?collection=col11406/1.7"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Electric_shock"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Fibrillation"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Hazard_symbol"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myocardium" TargetMode="External"/>
<Relationship Id="rId1" Type="http://schemas.openxmlformats.org/officeDocument/2006/relationships/slideLayout" Target="../slideLayouts/slideLayout59.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high-temperature%20superconductors"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superconductivity"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Purkinje%20fibers" TargetMode="External"/>
<Relationship Id="rId32" Type="http://schemas.openxmlformats.org/officeDocument/2006/relationships/hyperlink" Target="http://en.wikipedia.org/wiki/sinoatrial%20node" TargetMode="External"/>
<Relationship Id="rId9" Type="http://schemas.openxmlformats.org/officeDocument/2006/relationships/hyperlink" Target="http://www.boundless.com//physics/definition/drift-velocity"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Superconductors"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Sinoatrial_node"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Electrocardiogram"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Electric_current%23Drift_speed"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42341/latest/?collection=col11406/1.7"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fibrillation"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www.boundless.com//physics/definition/thermal-hazard"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www.boundless.com//physics/definition/shock-hazard"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Cardiomyocytes"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current-and-resistance-19/overview-144/?campaign_content=book_624_chapter_19&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3.jpg"/>
<Relationship Id="rId6" Target="../media/image8.jpg" Type="http://schemas.openxmlformats.org/officeDocument/2006/relationships/image"/>
</Relationships>

</file>

<file path=ppt/slides/_rels/slide60.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42346/latest/?collection=col11406/1.7"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Ohm's_law"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Electrical_resistance"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Resistors"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42344/latest/?collection=col11406/1.7" TargetMode="External"/>
<Relationship Id="rId1" Type="http://schemas.openxmlformats.org/officeDocument/2006/relationships/slideLayout" Target="../slideLayouts/slideLayout60.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Human_heart"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Purkinje_fibers"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electrical_resistance" TargetMode="External"/>
<Relationship Id="rId32" Type="http://schemas.openxmlformats.org/officeDocument/2006/relationships/hyperlink" Target="http://en.wiktionary.org/wiki/electric_charge" TargetMode="External"/>
<Relationship Id="rId9" Type="http://schemas.openxmlformats.org/officeDocument/2006/relationships/hyperlink" Target="http://www.boundless.com//physics/definition/simple-circuit"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ohmic"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conductive+medium" TargetMode="External"/>
<Relationship Id="rId35" Type="http://schemas.openxmlformats.org/officeDocument/2006/relationships/hyperlink" Target="http://creativecommons.org/licenses/by/3.0/" TargetMode="External"/>
<Relationship Id="rId36" Type="http://schemas.openxmlformats.org/officeDocument/2006/relationships/hyperlink" Target="http://cnx.org/content/m42346/latest/?collection=col11406/1.7"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Ohm's_law"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42344/latest/?collection=col11406/1.7"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www.boundless.com//physics/definition/parallel-equivalent-resistance"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www.boundless.com//physics/definition/series-equivalent-resistance"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resistivity" TargetMode="External"/>
<Relationship Id="rId37" Type="http://schemas.openxmlformats.org/officeDocument/2006/relationships/hyperlink" Target="http://creativecommons.org/licenses/by/3.0/" TargetMode="External"/>
<Relationship Id="rId38" Type="http://schemas.openxmlformats.org/officeDocument/2006/relationships/hyperlink" Target="http://cnx.org/content/m42341/latest/?collection=col11406/1.7"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1.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42352/latest/?collection=col11406/1.7"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Electrocardiogram"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Action_potential"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root_mean_square"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www.boundless.com//physics/definition/rms-voltage" TargetMode="External"/>
<Relationship Id="rId1" Type="http://schemas.openxmlformats.org/officeDocument/2006/relationships/slideLayout" Target="../slideLayouts/slideLayout61.xml"/>
<Relationship Id="rId2" Type="http://schemas.openxmlformats.org/officeDocument/2006/relationships/hyperlink" Target="http://creativecommons.org/licenses/by/3.0/" TargetMode="External"/>
<Relationship Id="rId3" Type="http://schemas.openxmlformats.org/officeDocument/2006/relationships/hyperlink" Target="http://cnx.org/content/m42339/latest/?collection=col11406/1.7"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42344/latest/?collection=col11406/1.7"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www.boundless.com//physics/definition/rms-current" TargetMode="External"/>
<Relationship Id="rId32" Type="http://schemas.openxmlformats.org/officeDocument/2006/relationships/hyperlink" Target="http://en.wikipedia.org/wiki/Root_mean_square" TargetMode="External"/>
<Relationship Id="rId9" Type="http://schemas.openxmlformats.org/officeDocument/2006/relationships/hyperlink" Target="http://en.wikipedia.org/wiki/Ohm's_law"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Electrical_conductance"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42348/latest/?collection=col11406/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Electrical_resistance"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Electric_current"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action_potential"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electrocardiogram"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www.boundless.com//biology/definition/diffusion"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current-and-resistance-19/electric-current-145/?campaign_content=book_624_chapter_19&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3.jpg"/>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current-and-resistance-19/resistance-and-resistors-146/?campaign_content=book_624_chapter_19&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3.jpg"/>
<Relationship Id="rId6" Target="../media/image9.jpg" Type="http://schemas.openxmlformats.org/officeDocument/2006/relationships/image"/>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current-and-resistance-19/electric-power-and-energy-147/?campaign_content=book_624_chapter_19&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3.jpg"/>
<Relationship Id="rId6" Target="../media/image10.jpg" Type="http://schemas.openxmlformats.org/officeDocument/2006/relationships/image"/>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fe8746b26288d895678d38ae637f6367}">
                <a14:useLocalDpi xmlns:a14="http://schemas.microsoft.com/office/drawing/2010/main" val="0"/>
              </a:ext>
            </a:extLst>
          </a:blip>
          <a:stretch>
            <a:fillRect/>
          </a:stretch>
        </p:blipFill>
        <p:spPr>
          <a:xfrm>
            <a:off x="152400" y="1447800"/>
            <a:ext cx="2436368"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Phasors</a:t>
            </a:r>
          </a:p>
          <a:p>
            <a:pPr marL="115888" indent="-115888"/>
            <a:r>
              <a:rPr lang="en-US" dirty="0" smtClean="0"/>
              <a:t>Root Mean Square Values</a:t>
            </a:r>
          </a:p>
          <a:p>
            <a:pPr marL="115888" indent="-115888"/>
            <a:r>
              <a:rPr lang="en-US" dirty="0"/>
              <a:t/>
            </a:r>
            <a:r>
              <a:rPr lang="en-US" dirty="0"/>
              <a:t>Safety Precautions in the Household</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Alternating Currents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Alternating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www.boundless.com/physics/textbooks/boundless-physics-textbook/electric-current-and-resistance-19/alternating-currents-148/</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759205f938adf57dabd6844f7c031539}">
                <a14:useLocalDpi xmlns:a14="http://schemas.microsoft.com/office/drawing/2010/main" val="0"/>
              </a:ext>
            </a:extLst>
          </a:blip>
          <a:stretch>
            <a:fillRect/>
          </a:stretch>
        </p:blipFill>
        <p:spPr>
          <a:xfrm>
            <a:off x="152400" y="1447800"/>
            <a:ext cx="2768600" cy="2088315"/>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Humans and Electric Hazards</a:t>
            </a:r>
          </a:p>
          <a:p>
            <a:pPr marL="115888" indent="-115888"/>
            <a:r>
              <a:rPr lang="en-US" dirty="0" smtClean="0"/>
              <a:t>Nerve Conduction and Electrocardiograms</a:t>
            </a:r>
          </a:p>
          <a:p>
            <a:pPr marL="115888" indent="-115888"/>
            <a:r>
              <a:rPr lang="en-US" dirty="0"/>
              <a:t/>
            </a:r>
            <a:r>
              <a:rPr lang="en-US" dirty="0"/>
              <a:t>Electric Activity in the Heart</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Electricity in the World</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Electricity in the World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www.boundless.com/physics/textbooks/boundless-physics-textbook/electric-current-and-resistance-19/electricity-in-the-world-149/</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action potential</a:t>
            </a:r>
            <a:r>
              <a:rPr lang="en-US" sz="1200" dirty="0" smtClean="0"/>
              <a:t> </a:t>
            </a:r>
            <a:r>
              <a:rPr lang="en-US" sz="1200" dirty="0" smtClean="0">
                <a:solidFill>
                  <a:schemeClr val="bg2"/>
                </a:solidFill>
              </a:rPr>
              <a:t>A short term change in the electrical potential that travels along a cell such as a nerve or muscle fiber.</a:t>
            </a:r>
          </a:p>
          <a:p>
            <a:r>
              <a:rPr lang="en-US" sz="1200" dirty="0" smtClean="0"/>
              <a:t/>
            </a:r>
            <a:r>
              <a:rPr lang="en-US" sz="1200" dirty="0" smtClean="0"/>
              <a:t>ampere</a:t>
            </a:r>
            <a:r>
              <a:rPr lang="en-US" sz="1200" dirty="0" smtClean="0"/>
              <a:t> </a:t>
            </a:r>
            <a:r>
              <a:rPr lang="en-US" sz="1200" dirty="0" smtClean="0">
                <a:solidFill>
                  <a:schemeClr val="bg2"/>
                </a:solidFill>
              </a:rPr>
              <a:t>A unit of electrical current; the standard base unit in the International System of Units. Abbreviation: amp. Symbol: A.</a:t>
            </a:r>
          </a:p>
          <a:p>
            <a:r>
              <a:rPr lang="en-US" sz="1200" dirty="0" smtClean="0"/>
              <a:t/>
            </a:r>
            <a:r>
              <a:rPr lang="en-US" sz="1200" dirty="0" smtClean="0"/>
              <a:t>battery</a:t>
            </a:r>
            <a:r>
              <a:rPr lang="en-US" sz="1200" dirty="0" smtClean="0"/>
              <a:t> </a:t>
            </a:r>
            <a:r>
              <a:rPr lang="en-US" sz="1200" dirty="0">
                <a:solidFill>
                  <a:schemeClr val="bg2"/>
                </a:solidFill>
              </a:rPr>
              <a:t>A device that produces electricity by a chemical reaction between two substances.</a:t>
            </a:r>
          </a:p>
          <a:p>
            <a:r>
              <a:rPr lang="en-US" sz="1200" dirty="0"/>
              <a:t/>
            </a:r>
            <a:r>
              <a:rPr lang="en-US" sz="1200" dirty="0"/>
              <a:t>complex numbers</a:t>
            </a:r>
            <a:r>
              <a:rPr lang="en-US" sz="1200" dirty="0"/>
              <a:t> </a:t>
            </a:r>
            <a:r>
              <a:rPr lang="en-US" sz="1200" dirty="0">
                <a:solidFill>
                  <a:schemeClr val="bg2"/>
                </a:solidFill>
              </a:rPr>
              <a:t>Numbers that have an imaginary part. Usually represented as i.</a:t>
            </a:r>
          </a:p>
          <a:p>
            <a:r>
              <a:rPr lang="en-US" sz="1200" dirty="0"/>
              <a:t/>
            </a:r>
            <a:r>
              <a:rPr lang="en-US" sz="1200" dirty="0"/>
              <a:t>conductive medium</a:t>
            </a:r>
            <a:r>
              <a:rPr lang="en-US" sz="1200" dirty="0"/>
              <a:t> </a:t>
            </a:r>
            <a:r>
              <a:rPr lang="en-US" sz="1200" dirty="0">
                <a:solidFill>
                  <a:schemeClr val="bg2"/>
                </a:solidFill>
              </a:rPr>
              <a:t>A material that can transmit electricity.</a:t>
            </a:r>
          </a:p>
          <a:p>
            <a:r>
              <a:rPr lang="en-US" sz="1200" dirty="0"/>
              <a:t/>
            </a:r>
            <a:r>
              <a:rPr lang="en-US" sz="1200" dirty="0"/>
              <a:t>critical temperature</a:t>
            </a:r>
            <a:r>
              <a:rPr lang="en-US" sz="1200" dirty="0"/>
              <a:t> </a:t>
            </a:r>
            <a:r>
              <a:rPr lang="en-US" sz="1200" dirty="0">
                <a:solidFill>
                  <a:schemeClr val="bg2"/>
                </a:solidFill>
              </a:rPr>
              <a:t>In superconducting materials, the characteristics of superconductivity appears at (and continues below) this temperature.</a:t>
            </a:r>
          </a:p>
          <a:p>
            <a:r>
              <a:rPr lang="en-US" sz="1200" dirty="0"/>
              <a:t/>
            </a:r>
            <a:r>
              <a:rPr lang="en-US" sz="1200" dirty="0"/>
              <a:t>current</a:t>
            </a:r>
            <a:r>
              <a:rPr lang="en-US" sz="1200" dirty="0"/>
              <a:t> </a:t>
            </a:r>
            <a:r>
              <a:rPr lang="en-US" sz="1200" dirty="0">
                <a:solidFill>
                  <a:schemeClr val="bg2"/>
                </a:solidFill>
              </a:rPr>
              <a:t>The time rate of flow of electric charge.</a:t>
            </a:r>
          </a:p>
          <a:p>
            <a:r>
              <a:rPr lang="en-US" sz="1200" dirty="0"/>
              <a:t/>
            </a:r>
            <a:r>
              <a:rPr lang="en-US" sz="1200" dirty="0"/>
              <a:t>diffusion</a:t>
            </a:r>
            <a:r>
              <a:rPr lang="en-US" sz="1200" dirty="0"/>
              <a:t> </a:t>
            </a:r>
            <a:r>
              <a:rPr lang="en-US" sz="1200" dirty="0">
                <a:solidFill>
                  <a:schemeClr val="bg2"/>
                </a:solidFill>
              </a:rPr>
              <a:t>the intermingling of the molecules of a fluid due to random thermal agitation</a:t>
            </a:r>
          </a:p>
          <a:p>
            <a:r>
              <a:rPr lang="en-US" sz="1200" dirty="0"/>
              <a:t/>
            </a:r>
            <a:r>
              <a:rPr lang="en-US" sz="1200" dirty="0"/>
              <a:t>drift velocity</a:t>
            </a:r>
            <a:r>
              <a:rPr lang="en-US" sz="1200" dirty="0"/>
              <a:t> </a:t>
            </a:r>
            <a:r>
              <a:rPr lang="en-US" sz="1200" dirty="0">
                <a:solidFill>
                  <a:schemeClr val="bg2"/>
                </a:solidFill>
              </a:rPr>
              <a:t>The average velocity of the free charges in a conductor.</a:t>
            </a:r>
          </a:p>
          <a:p>
            <a:r>
              <a:rPr lang="en-US" sz="1200" dirty="0"/>
              <a:t/>
            </a:r>
            <a:r>
              <a:rPr lang="en-US" sz="1200" dirty="0"/>
              <a:t>electric charge</a:t>
            </a:r>
            <a:r>
              <a:rPr lang="en-US" sz="1200" dirty="0"/>
              <a:t> </a:t>
            </a:r>
            <a:r>
              <a:rPr lang="en-US" sz="1200" dirty="0">
                <a:solidFill>
                  <a:schemeClr val="bg2"/>
                </a:solidFill>
              </a:rPr>
              <a:t>A quantum number that determines the electromagnetic interactions of some subatomic particles; by convention, the electron has an electric charge of -1 and the proton +1, and quarks have fractional charge.</a:t>
            </a:r>
          </a:p>
          <a:p>
            <a:r>
              <a:rPr lang="en-US" sz="1200" dirty="0"/>
              <a:t/>
            </a:r>
            <a:r>
              <a:rPr lang="en-US" sz="1200" dirty="0"/>
              <a:t>electrical current</a:t>
            </a:r>
            <a:r>
              <a:rPr lang="en-US" sz="1200" dirty="0"/>
              <a:t> </a:t>
            </a:r>
            <a:r>
              <a:rPr lang="en-US" sz="1200" dirty="0">
                <a:solidFill>
                  <a:schemeClr val="bg2"/>
                </a:solidFill>
              </a:rPr>
              <a:t>the movement of charge through a circuit</a:t>
            </a:r>
          </a:p>
          <a:p>
            <a:r>
              <a:rPr lang="en-US" sz="1200" dirty="0"/>
              <a:t/>
            </a:r>
            <a:r>
              <a:rPr lang="en-US" sz="1200" dirty="0"/>
              <a:t>electrical resistance</a:t>
            </a:r>
            <a:r>
              <a:rPr lang="en-US" sz="1200" dirty="0"/>
              <a:t> </a:t>
            </a:r>
            <a:r>
              <a:rPr lang="en-US" sz="1200" dirty="0" smtClean="0">
                <a:solidFill>
                  <a:schemeClr val="bg2"/>
                </a:solidFill>
              </a:rPr>
              <a:t>The opposition offered by an electrical conductor to the flow of a current through itself, resulting in a conversion of electrical energy into heat and radiation. The SI derived unit of resistance is the ohm. Symbol: R.</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electrocardiogram</a:t>
            </a:r>
            <a:r>
              <a:rPr lang="en-US" sz="1200" dirty="0" smtClean="0"/>
              <a:t> </a:t>
            </a:r>
            <a:r>
              <a:rPr lang="en-US" sz="1200" dirty="0" smtClean="0">
                <a:solidFill>
                  <a:schemeClr val="bg2"/>
                </a:solidFill>
              </a:rPr>
              <a:t>The visual output that an electrocardiograph produces</a:t>
            </a:r>
          </a:p>
          <a:p>
            <a:r>
              <a:rPr lang="en-US" sz="1200" dirty="0"/>
              <a:t/>
            </a:r>
            <a:r>
              <a:rPr lang="en-US" sz="1200" dirty="0"/>
              <a:t>fibrillation</a:t>
            </a:r>
            <a:r>
              <a:rPr lang="en-US" sz="1200" dirty="0"/>
              <a:t> </a:t>
            </a:r>
            <a:r>
              <a:rPr lang="en-US" sz="1200" dirty="0">
                <a:solidFill>
                  <a:schemeClr val="bg2"/>
                </a:solidFill>
              </a:rPr>
              <a:t>the rapid, irregular, and unsynchronized contraction of the muscle fibers of the heart</a:t>
            </a:r>
          </a:p>
          <a:p>
            <a:r>
              <a:rPr lang="en-US" sz="1200" dirty="0"/>
              <a:t/>
            </a:r>
            <a:r>
              <a:rPr lang="en-US" sz="1200" dirty="0"/>
              <a:t>high-temperature superconductors</a:t>
            </a:r>
            <a:r>
              <a:rPr lang="en-US" sz="1200" dirty="0"/>
              <a:t> </a:t>
            </a:r>
            <a:r>
              <a:rPr lang="en-US" sz="1200" dirty="0">
                <a:solidFill>
                  <a:schemeClr val="bg2"/>
                </a:solidFill>
              </a:rPr>
              <a:t>Materials that behave as superconductors at unusually high temperatures (above about 30 K).</a:t>
            </a:r>
          </a:p>
          <a:p>
            <a:r>
              <a:rPr lang="en-US" sz="1200" dirty="0"/>
              <a:t/>
            </a:r>
            <a:r>
              <a:rPr lang="en-US" sz="1200" dirty="0"/>
              <a:t>kilowatt-hour</a:t>
            </a:r>
            <a:r>
              <a:rPr lang="en-US" sz="1200" dirty="0"/>
              <a:t> </a:t>
            </a:r>
            <a:r>
              <a:rPr lang="en-US" sz="1200" dirty="0">
                <a:solidFill>
                  <a:schemeClr val="bg2"/>
                </a:solidFill>
              </a:rPr>
              <a:t>a unit of electrical energy equal to that done by one kilowatt acting for one hour; equal to 3.6 mega-joules. Symbol: kWh.</a:t>
            </a:r>
          </a:p>
          <a:p>
            <a:r>
              <a:rPr lang="en-US" sz="1200" dirty="0"/>
              <a:t/>
            </a:r>
            <a:r>
              <a:rPr lang="en-US" sz="1200" dirty="0"/>
              <a:t>myocardium</a:t>
            </a:r>
            <a:r>
              <a:rPr lang="en-US" sz="1200" dirty="0"/>
              <a:t> </a:t>
            </a:r>
            <a:r>
              <a:rPr lang="en-US" sz="1200" dirty="0">
                <a:solidFill>
                  <a:schemeClr val="bg2"/>
                </a:solidFill>
              </a:rPr>
              <a:t>The middle of the three layers forming the wall of the heart.</a:t>
            </a:r>
          </a:p>
          <a:p>
            <a:r>
              <a:rPr lang="en-US" sz="1200" dirty="0"/>
              <a:t/>
            </a:r>
            <a:r>
              <a:rPr lang="en-US" sz="1200" dirty="0"/>
              <a:t>ohm</a:t>
            </a:r>
            <a:r>
              <a:rPr lang="en-US" sz="1200" dirty="0"/>
              <a:t> </a:t>
            </a:r>
            <a:r>
              <a:rPr lang="en-US" sz="1200" dirty="0">
                <a:solidFill>
                  <a:schemeClr val="bg2"/>
                </a:solidFill>
              </a:rPr>
              <a:t>in the International System of Units, the derived unit of electrical resistance; the electrical resistance of a device across which a potential difference of one volt causes a current of one ampere; symbol: Ω</a:t>
            </a:r>
          </a:p>
          <a:p>
            <a:r>
              <a:rPr lang="en-US" sz="1200" dirty="0"/>
              <a:t/>
            </a:r>
            <a:r>
              <a:rPr lang="en-US" sz="1200" dirty="0"/>
              <a:t>ohmic</a:t>
            </a:r>
            <a:r>
              <a:rPr lang="en-US" sz="1200" dirty="0"/>
              <a:t> </a:t>
            </a:r>
            <a:r>
              <a:rPr lang="en-US" sz="1200" dirty="0">
                <a:solidFill>
                  <a:schemeClr val="bg2"/>
                </a:solidFill>
              </a:rPr>
              <a:t>That which obeys Ohm's law.</a:t>
            </a:r>
          </a:p>
          <a:p>
            <a:r>
              <a:rPr lang="en-US" sz="1200" dirty="0"/>
              <a:t/>
            </a:r>
            <a:r>
              <a:rPr lang="en-US" sz="1200" dirty="0"/>
              <a:t>parallel equivalent resistance</a:t>
            </a:r>
            <a:r>
              <a:rPr lang="en-US" sz="1200" dirty="0"/>
              <a:t> </a:t>
            </a:r>
            <a:r>
              <a:rPr lang="en-US" sz="1200" dirty="0">
                <a:solidFill>
                  <a:schemeClr val="bg2"/>
                </a:solidFill>
              </a:rPr>
              <a:t>the resistance of a network such that each resistor is subject to the same potential difference (voltage), so that the currents through them add. In this case the inverse of the equivalent resistance is equal to the sum of the inverse resistance of all the resistors in the network.</a:t>
            </a:r>
          </a:p>
          <a:p>
            <a:r>
              <a:rPr lang="en-US" sz="1200" dirty="0"/>
              <a:t/>
            </a:r>
            <a:r>
              <a:rPr lang="en-US" sz="1200" dirty="0"/>
              <a:t>phasor</a:t>
            </a:r>
            <a:r>
              <a:rPr lang="en-US" sz="1200" dirty="0"/>
              <a:t> </a:t>
            </a:r>
            <a:r>
              <a:rPr lang="en-US" sz="1200" dirty="0">
                <a:solidFill>
                  <a:schemeClr val="bg2"/>
                </a:solidFill>
              </a:rPr>
              <a:t>A representation of a complex number in terms of a complex exponential.</a:t>
            </a:r>
          </a:p>
          <a:p>
            <a:r>
              <a:rPr lang="en-US" sz="1200" dirty="0"/>
              <a:t/>
            </a:r>
            <a:r>
              <a:rPr lang="en-US" sz="1200" dirty="0"/>
              <a:t>Purkinje fibers</a:t>
            </a:r>
            <a:r>
              <a:rPr lang="en-US" sz="1200" dirty="0"/>
              <a:t> </a:t>
            </a:r>
            <a:r>
              <a:rPr lang="en-US" sz="1200" dirty="0">
                <a:solidFill>
                  <a:schemeClr val="bg2"/>
                </a:solidFill>
              </a:rPr>
              <a:t>specialized cardiac muscle cells that are able to conduct cardiac muscle potentials quickly and efficiently; essential for maintaining consistent heart rhythm.</a:t>
            </a:r>
          </a:p>
          <a:p>
            <a:r>
              <a:rPr lang="en-US" sz="1200" dirty="0"/>
              <a:t/>
            </a:r>
            <a:r>
              <a:rPr lang="en-US" sz="1200" dirty="0"/>
              <a:t>resistivity</a:t>
            </a:r>
            <a:r>
              <a:rPr lang="en-US" sz="1200" dirty="0"/>
              <a:t> </a:t>
            </a:r>
            <a:r>
              <a:rPr lang="en-US" sz="1200" dirty="0">
                <a:solidFill>
                  <a:schemeClr val="bg2"/>
                </a:solidFill>
              </a:rPr>
              <a:t>In general, the resistance to electric current of a material; in particular, the degree to which a material resists the flow of electricity.</a:t>
            </a:r>
          </a:p>
          <a:p>
            <a:r>
              <a:rPr lang="en-US" sz="1200" dirty="0"/>
              <a:t/>
            </a:r>
            <a:r>
              <a:rPr lang="en-US" sz="1200" dirty="0"/>
              <a:t>resistivity</a:t>
            </a:r>
            <a:r>
              <a:rPr lang="en-US" sz="1200" dirty="0"/>
              <a:t> </a:t>
            </a:r>
            <a:r>
              <a:rPr lang="en-US" sz="1200" dirty="0" smtClean="0">
                <a:solidFill>
                  <a:schemeClr val="bg2"/>
                </a:solidFill>
              </a:rPr>
              <a:t>In general, the resistance to electric current of a material; in particular, the degree to which a material resists the flow of electricity.</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rms current</a:t>
            </a:r>
            <a:r>
              <a:rPr lang="en-US" sz="1200" dirty="0" smtClean="0"/>
              <a:t> </a:t>
            </a:r>
            <a:r>
              <a:rPr lang="en-US" sz="1200" dirty="0" smtClean="0">
                <a:solidFill>
                  <a:schemeClr val="bg2"/>
                </a:solidFill>
              </a:rPr>
              <a:t>the root mean square of the current, Irms=I0/√2 , where I0 is the peak current, in an AC system</a:t>
            </a:r>
          </a:p>
          <a:p>
            <a:r>
              <a:rPr lang="en-US" sz="1200" dirty="0"/>
              <a:t/>
            </a:r>
            <a:r>
              <a:rPr lang="en-US" sz="1200" dirty="0"/>
              <a:t>rms voltage</a:t>
            </a:r>
            <a:r>
              <a:rPr lang="en-US" sz="1200" dirty="0"/>
              <a:t> </a:t>
            </a:r>
            <a:r>
              <a:rPr lang="en-US" sz="1200" dirty="0">
                <a:solidFill>
                  <a:schemeClr val="bg2"/>
                </a:solidFill>
              </a:rPr>
              <a:t>the root mean square of the voltage, Vrms=V0/√2 , where V0 is the peak voltage, in an AC system</a:t>
            </a:r>
          </a:p>
          <a:p>
            <a:r>
              <a:rPr lang="en-US" sz="1200" dirty="0"/>
              <a:t/>
            </a:r>
            <a:r>
              <a:rPr lang="en-US" sz="1200" dirty="0"/>
              <a:t>root mean square</a:t>
            </a:r>
            <a:r>
              <a:rPr lang="en-US" sz="1200" dirty="0"/>
              <a:t> </a:t>
            </a:r>
            <a:r>
              <a:rPr lang="en-US" sz="1200" dirty="0">
                <a:solidFill>
                  <a:schemeClr val="bg2"/>
                </a:solidFill>
              </a:rPr>
              <a:t>The square root of the arithmetic mean of the squares.</a:t>
            </a:r>
          </a:p>
          <a:p>
            <a:r>
              <a:rPr lang="en-US" sz="1200" dirty="0"/>
              <a:t/>
            </a:r>
            <a:r>
              <a:rPr lang="en-US" sz="1200" dirty="0"/>
              <a:t>semiconductor</a:t>
            </a:r>
            <a:r>
              <a:rPr lang="en-US" sz="1200" dirty="0"/>
              <a:t> </a:t>
            </a:r>
            <a:r>
              <a:rPr lang="en-US" sz="1200" dirty="0">
                <a:solidFill>
                  <a:schemeClr val="bg2"/>
                </a:solidFill>
              </a:rPr>
              <a:t>A substance with electrical properties intermediate between a good conductor and a good insulator.</a:t>
            </a:r>
          </a:p>
          <a:p>
            <a:r>
              <a:rPr lang="en-US" sz="1200" dirty="0"/>
              <a:t/>
            </a:r>
            <a:r>
              <a:rPr lang="en-US" sz="1200" dirty="0"/>
              <a:t>series equivalent resistance</a:t>
            </a:r>
            <a:r>
              <a:rPr lang="en-US" sz="1200" dirty="0"/>
              <a:t> </a:t>
            </a:r>
            <a:r>
              <a:rPr lang="en-US" sz="1200" dirty="0">
                <a:solidFill>
                  <a:schemeClr val="bg2"/>
                </a:solidFill>
              </a:rPr>
              <a:t>The resistance of a network of resistors arranged such that the voltage across the network is the sum of the voltage across each resistor. In this case, the equivalent resistance is the sum of the resistance of all the resistors in the network.</a:t>
            </a:r>
          </a:p>
          <a:p>
            <a:r>
              <a:rPr lang="en-US" sz="1200" dirty="0"/>
              <a:t/>
            </a:r>
            <a:r>
              <a:rPr lang="en-US" sz="1200" dirty="0"/>
              <a:t>shock hazard</a:t>
            </a:r>
            <a:r>
              <a:rPr lang="en-US" sz="1200" dirty="0"/>
              <a:t> </a:t>
            </a:r>
            <a:r>
              <a:rPr lang="en-US" sz="1200" dirty="0">
                <a:solidFill>
                  <a:schemeClr val="bg2"/>
                </a:solidFill>
              </a:rPr>
              <a:t>an electrical hazard that poses the risk of passing current through the body</a:t>
            </a:r>
          </a:p>
          <a:p>
            <a:r>
              <a:rPr lang="en-US" sz="1200" dirty="0"/>
              <a:t/>
            </a:r>
            <a:r>
              <a:rPr lang="en-US" sz="1200" dirty="0"/>
              <a:t>shock hazard</a:t>
            </a:r>
            <a:r>
              <a:rPr lang="en-US" sz="1200" dirty="0"/>
              <a:t> </a:t>
            </a:r>
            <a:r>
              <a:rPr lang="en-US" sz="1200" dirty="0">
                <a:solidFill>
                  <a:schemeClr val="bg2"/>
                </a:solidFill>
              </a:rPr>
              <a:t>an electrical hazard that poses the risk of passing current through the body</a:t>
            </a:r>
          </a:p>
          <a:p>
            <a:r>
              <a:rPr lang="en-US" sz="1200" dirty="0"/>
              <a:t/>
            </a:r>
            <a:r>
              <a:rPr lang="en-US" sz="1200" dirty="0"/>
              <a:t>simple circuit</a:t>
            </a:r>
            <a:r>
              <a:rPr lang="en-US" sz="1200" dirty="0"/>
              <a:t> </a:t>
            </a:r>
            <a:r>
              <a:rPr lang="en-US" sz="1200" dirty="0">
                <a:solidFill>
                  <a:schemeClr val="bg2"/>
                </a:solidFill>
              </a:rPr>
              <a:t>A circuit with a single voltage source and a single resistor.</a:t>
            </a:r>
          </a:p>
          <a:p>
            <a:r>
              <a:rPr lang="en-US" sz="1200" dirty="0"/>
              <a:t/>
            </a:r>
            <a:r>
              <a:rPr lang="en-US" sz="1200" dirty="0"/>
              <a:t>sinoatrial node</a:t>
            </a:r>
            <a:r>
              <a:rPr lang="en-US" sz="1200" dirty="0"/>
              <a:t> </a:t>
            </a:r>
            <a:r>
              <a:rPr lang="en-US" sz="1200" dirty="0">
                <a:solidFill>
                  <a:schemeClr val="bg2"/>
                </a:solidFill>
              </a:rPr>
              <a:t>a group of specialized cardiac muscle cells (tissue) located in the right atrium of the heart, which generates the impulses that establish the normal sinus rhythm.</a:t>
            </a:r>
          </a:p>
          <a:p>
            <a:r>
              <a:rPr lang="en-US" sz="1200" dirty="0"/>
              <a:t/>
            </a:r>
            <a:r>
              <a:rPr lang="en-US" sz="1200" dirty="0"/>
              <a:t>sinusoidal steady state</a:t>
            </a:r>
            <a:r>
              <a:rPr lang="en-US" sz="1200" dirty="0"/>
              <a:t> </a:t>
            </a:r>
            <a:r>
              <a:rPr lang="en-US" sz="1200" dirty="0">
                <a:solidFill>
                  <a:schemeClr val="bg2"/>
                </a:solidFill>
              </a:rPr>
              <a:t>Indicates every voltage and current in a system is sinusoidal with the same angular frequency ω.</a:t>
            </a:r>
          </a:p>
          <a:p>
            <a:r>
              <a:rPr lang="en-US" sz="1200" dirty="0"/>
              <a:t/>
            </a:r>
            <a:r>
              <a:rPr lang="en-US" sz="1200" dirty="0"/>
              <a:t>superconductivity</a:t>
            </a:r>
            <a:r>
              <a:rPr lang="en-US" sz="1200" dirty="0"/>
              <a:t> </a:t>
            </a:r>
            <a:r>
              <a:rPr lang="en-US" sz="1200" dirty="0">
                <a:solidFill>
                  <a:schemeClr val="bg2"/>
                </a:solidFill>
              </a:rPr>
              <a:t>The property of a material whereby it has no resistance to the flow of an electric current.</a:t>
            </a:r>
          </a:p>
          <a:p>
            <a:r>
              <a:rPr lang="en-US" sz="1200" dirty="0"/>
              <a:t/>
            </a:r>
            <a:r>
              <a:rPr lang="en-US" sz="1200" dirty="0"/>
              <a:t>temperature coefficient of resistivity</a:t>
            </a:r>
            <a:r>
              <a:rPr lang="en-US" sz="1200" dirty="0"/>
              <a:t> </a:t>
            </a:r>
            <a:r>
              <a:rPr lang="en-US" sz="1200" dirty="0" smtClean="0">
                <a:solidFill>
                  <a:schemeClr val="bg2"/>
                </a:solidFill>
              </a:rPr>
              <a:t>An empirical quantity, denoted by α, which describes the change in resistance or resistivity of a material with temperature.</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thermal hazard</a:t>
            </a:r>
            <a:r>
              <a:rPr lang="en-US" sz="1200" dirty="0" smtClean="0"/>
              <a:t> </a:t>
            </a:r>
            <a:r>
              <a:rPr lang="en-US" sz="1200" dirty="0" smtClean="0">
                <a:solidFill>
                  <a:schemeClr val="bg2"/>
                </a:solidFill>
              </a:rPr>
              <a:t>an electrical hazard caused by overheating (e.g., in a resistive element)</a:t>
            </a:r>
          </a:p>
          <a:p>
            <a:r>
              <a:rPr lang="en-US" sz="1200" dirty="0"/>
              <a:t/>
            </a:r>
            <a:r>
              <a:rPr lang="en-US" sz="1200" dirty="0"/>
              <a:t>thermal hazard</a:t>
            </a:r>
            <a:r>
              <a:rPr lang="en-US" sz="1200" dirty="0"/>
              <a:t> </a:t>
            </a:r>
            <a:r>
              <a:rPr lang="en-US" sz="1200" dirty="0">
                <a:solidFill>
                  <a:schemeClr val="bg2"/>
                </a:solidFill>
              </a:rPr>
              <a:t>an electrical hazard caused by overheating (e.g., in a resistive element)</a:t>
            </a:r>
          </a:p>
          <a:p>
            <a:r>
              <a:rPr lang="en-US" sz="1200" dirty="0"/>
              <a:t/>
            </a:r>
            <a:r>
              <a:rPr lang="en-US" sz="1200" dirty="0"/>
              <a:t>three-wire system</a:t>
            </a:r>
            <a:r>
              <a:rPr lang="en-US" sz="1200" dirty="0"/>
              <a:t> </a:t>
            </a:r>
            <a:r>
              <a:rPr lang="en-US" sz="1200" dirty="0">
                <a:solidFill>
                  <a:schemeClr val="bg2"/>
                </a:solidFill>
              </a:rPr>
              <a:t>a modern wiring system with safety precautions; contains live, neutral, and ground wires</a:t>
            </a:r>
          </a:p>
          <a:p>
            <a:r>
              <a:rPr lang="en-US" sz="1200" dirty="0"/>
              <a:t/>
            </a:r>
            <a:r>
              <a:rPr lang="en-US" sz="1200" dirty="0"/>
              <a:t>voltage</a:t>
            </a:r>
            <a:r>
              <a:rPr lang="en-US" sz="1200" dirty="0"/>
              <a:t> </a:t>
            </a:r>
            <a:r>
              <a:rPr lang="en-US" sz="1200" dirty="0">
                <a:solidFill>
                  <a:schemeClr val="bg2"/>
                </a:solidFill>
              </a:rPr>
              <a:t>The amount of electrostatic potential between two points in space.</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Short Circuit</a:t>
            </a:r>
          </a:p>
          <a:p>
            <a:pPr lvl="1"/>
            <a:r>
              <a:rPr lang="en-US" dirty="0" smtClean="0"/>
              <a:t>A short circuit is an undesired low-resistance path across a voltage source. (a) Worn insulation on the wires of a toaster allows them to come into contact with a low resistance r. Since P = V2/r, thermal power is created so rapidly that the cord melts or burns. (b) A schematic of the short circuit.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12,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http://cnx.org/content/m42350/latest/?collection=col11406/1.7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59205f938adf57dabd6844f7c031539}">
                <a14:useLocalDpi xmlns:a14="http://schemas.microsoft.com/office/drawing/2010/main" val="0"/>
              </a:ext>
            </a:extLst>
          </a:blip>
          <a:stretch>
            <a:fillRect/>
          </a:stretch>
        </p:blipFill>
        <p:spPr>
          <a:xfrm>
            <a:off x="1692852" y="533400"/>
            <a:ext cx="575829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Cosinusoidal Signal</a:t>
            </a:r>
          </a:p>
          <a:p>
            <a:pPr lvl="1"/>
            <a:r>
              <a:rPr lang="en-US" dirty="0" smtClean="0"/>
              <a:t>A Cosinusoidal Signal.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"Louis Scharf, Phasors: Phasor Representation of Signals. October 26,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http://cnx.org/content/m21474/latest/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0e81e86cb40a74edc8483ae302aa296}">
                <a14:useLocalDpi xmlns:a14="http://schemas.microsoft.com/office/drawing/2010/main" val="0"/>
              </a:ext>
            </a:extLst>
          </a:blip>
          <a:stretch>
            <a:fillRect/>
          </a:stretch>
        </p:blipFill>
        <p:spPr>
          <a:xfrm>
            <a:off x="1257811" y="533400"/>
            <a:ext cx="662837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Phasor Diagram</a:t>
            </a:r>
          </a:p>
          <a:p>
            <a:pPr lvl="1"/>
            <a:r>
              <a:rPr lang="en-US" dirty="0" smtClean="0"/>
              <a:t>An example of series RLC circuit and respective phasor diagram for a specific ω. Electrical engineers, electronics engineers, electronic engineering technicians and aircraft engineers all use phasor diagrams to visualize complex constants and variables (phasors). Like vectors, arrows drawn on graph paper or computer displays represent phasors.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"Phasor."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http://en.wikipedia.org/wiki/Phasor</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e8746b26288d895678d38ae637f6367}">
                <a14:useLocalDpi xmlns:a14="http://schemas.microsoft.com/office/drawing/2010/main" val="0"/>
              </a:ext>
            </a:extLst>
          </a:blip>
          <a:stretch>
            <a:fillRect/>
          </a:stretch>
        </p:blipFill>
        <p:spPr>
          <a:xfrm>
            <a:off x="2660904" y="533400"/>
            <a:ext cx="382219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Heike Kamerlingh Onnes</a:t>
            </a:r>
          </a:p>
          <a:p>
            <a:pPr lvl="1"/>
            <a:r>
              <a:rPr lang="en-US" dirty="0" smtClean="0"/>
              <a:t>Heike Kamerlingh Onnes (1853-1926).</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http://upload.wikimedia.org/wikipedia/commons/thumb/9/94/Kamerlingh_portret.jpg/450px-Kamerlingh_portret.jpg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947ef6dfa83644b3d814327effc9db3}">
                <a14:useLocalDpi xmlns:a14="http://schemas.microsoft.com/office/drawing/2010/main" val="0"/>
              </a:ext>
            </a:extLst>
          </a:blip>
          <a:stretch>
            <a:fillRect/>
          </a:stretch>
        </p:blipFill>
        <p:spPr>
          <a:xfrm>
            <a:off x="2943225" y="533400"/>
            <a:ext cx="325755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Unit Cell of YBaCuO superconductor</a:t>
            </a:r>
          </a:p>
          <a:p>
            <a:pPr lvl="1"/>
            <a:r>
              <a:rPr lang="en-US" dirty="0" smtClean="0"/>
              <a:t>Unit Cell of YBaCuO superconductor. Atoms are indicated with different colors.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http://upload.wikimedia.org/wikipedia/commons/thumb/0/06/Ybco.jpg/424px-Ybco.jpg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9c828c3d0b777638d748028c0558aa4}">
                <a14:useLocalDpi xmlns:a14="http://schemas.microsoft.com/office/drawing/2010/main" val="0"/>
              </a:ext>
            </a:extLst>
          </a:blip>
          <a:stretch>
            <a:fillRect/>
          </a:stretch>
        </p:blipFill>
        <p:spPr>
          <a:xfrm>
            <a:off x="3037332" y="533400"/>
            <a:ext cx="306933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ECG Curve</a:t>
            </a:r>
          </a:p>
          <a:p>
            <a:pPr lvl="1"/>
            <a:r>
              <a:rPr lang="en-US" dirty="0" smtClean="0"/>
              <a:t>A normal ECG curve synchronized with other major events during the cardiac cycle.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"Electrocardiography."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http://en.wikipedia.org/wiki/Electrocardiography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6ea015f621deca6b002502adc0d295b}">
                <a14:useLocalDpi xmlns:a14="http://schemas.microsoft.com/office/drawing/2010/main" val="0"/>
              </a:ext>
            </a:extLst>
          </a:blip>
          <a:stretch>
            <a:fillRect/>
          </a:stretch>
        </p:blipFill>
        <p:spPr>
          <a:xfrm>
            <a:off x="1733278" y="533400"/>
            <a:ext cx="567744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Ideal and Real Batteries</a:t>
            </a:r>
          </a:p>
          <a:p>
            <a:pPr lvl="1"/>
            <a:r>
              <a:rPr lang="en-US" dirty="0" smtClean="0"/>
              <a:t>A brief introduction to ideal and real batteries for students studying circuits.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5a0f9f926bdfbc32d68fc06d7bc9d741}">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Symbol of a Battery in a Circuit Diagram</a:t>
            </a:r>
          </a:p>
          <a:p>
            <a:pPr lvl="1"/>
            <a:r>
              <a:rPr lang="en-US" dirty="0" smtClean="0"/>
              <a:t>This is the symbol for a battery in a circuit diagram. It originated as a schematic drawing of the earliest type of battery, a voltaic pile. Notice the positive cathode and negative anode. This orientation is important when drawing circuit diagrams to depict the correct flow of electrons.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"Battery (electricity)."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http://en.wikipedia.org/wiki/Battery_(electricity)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AC Circuit Lacking Safety Features</a:t>
            </a:r>
          </a:p>
          <a:p>
            <a:pPr lvl="1"/>
            <a:r>
              <a:rPr lang="en-US" dirty="0" smtClean="0"/>
              <a:t>A schematic of a simple AC circuit with a voltage source and a single appliance represented by the resistance R. It lacks safety features.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30,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http://cnx.org/content/m42416/latest/?collection=col11406/1.7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8e7a924229e429a4355765c42e90477}">
                <a14:useLocalDpi xmlns:a14="http://schemas.microsoft.com/office/drawing/2010/main" val="0"/>
              </a:ext>
            </a:extLst>
          </a:blip>
          <a:stretch>
            <a:fillRect/>
          </a:stretch>
        </p:blipFill>
        <p:spPr>
          <a:xfrm>
            <a:off x="1195601" y="533400"/>
            <a:ext cx="675279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Simple Circuit</a:t>
            </a:r>
          </a:p>
          <a:p>
            <a:pPr lvl="1"/>
            <a:r>
              <a:rPr lang="en-US" dirty="0" smtClean="0"/>
              <a:t>A simple electric circuit in which a closed path for current to flow is supplied by conductors (usually metal wires) connecting a load to the terminals of a battery, represented by the red parallel lines. The zigzag symbol represents the single resistor and includes any resistance in the connections to the voltage source.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22,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http://cnx.org/content/m42344/latest/?collection=col11406/1.7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129107ce7760c7a2d4cddf2165fbad4}">
                <a14:useLocalDpi xmlns:a14="http://schemas.microsoft.com/office/drawing/2010/main" val="0"/>
              </a:ext>
            </a:extLst>
          </a:blip>
          <a:stretch>
            <a:fillRect/>
          </a:stretch>
        </p:blipFill>
        <p:spPr>
          <a:xfrm>
            <a:off x="1187181" y="533400"/>
            <a:ext cx="676963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Electrons Moving Through a Conductor</a:t>
            </a:r>
          </a:p>
          <a:p>
            <a:pPr lvl="1"/>
            <a:r>
              <a:rPr lang="en-US" dirty="0" smtClean="0"/>
              <a:t>When charged particles are forced into this volume of a conductor, an equal number are quickly forced to leave. The repulsion between like charges makes it difficult to increase the number of charges in a volume. Thus, as one charge enters, another leaves almost immediately, carrying the signal rapidly forward.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26,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http://cnx.org/content/m42341/latest/?collection=col11406/1.7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9c28ed58d58654a3d88cda7e75b3384}">
                <a14:useLocalDpi xmlns:a14="http://schemas.microsoft.com/office/drawing/2010/main" val="0"/>
              </a:ext>
            </a:extLst>
          </a:blip>
          <a:stretch>
            <a:fillRect/>
          </a:stretch>
        </p:blipFill>
        <p:spPr>
          <a:xfrm>
            <a:off x="266700" y="533400"/>
            <a:ext cx="8610600" cy="3540678"/>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Series RLC Circuit</a:t>
            </a:r>
          </a:p>
          <a:p>
            <a:pPr lvl="1"/>
            <a:r>
              <a:rPr lang="en-US" dirty="0" smtClean="0"/>
              <a:t>Series RLC Circuit.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"Louis Scharf, Phasors: Sinusoidal Steady State and the Series RLC Circuit. October 26,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http://cnx.org/content/m21475/latest/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4843dad2bc156aefc0d0d31dcd4c606}">
                <a14:useLocalDpi xmlns:a14="http://schemas.microsoft.com/office/drawing/2010/main" val="0"/>
              </a:ext>
            </a:extLst>
          </a:blip>
          <a:stretch>
            <a:fillRect/>
          </a:stretch>
        </p:blipFill>
        <p:spPr>
          <a:xfrm>
            <a:off x="731204" y="533400"/>
            <a:ext cx="768159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Structure of the heart</a:t>
            </a:r>
          </a:p>
          <a:p>
            <a:pPr lvl="1"/>
            <a:r>
              <a:rPr lang="en-US" dirty="0" smtClean="0"/>
              <a:t>Structure diagram of a coronal section of the human heart from an anterior view. The two larger chambers are the ventricles.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"Heart diagram-en."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http://en.wikipedia.org/wiki/File:Heart_diagram-en.svg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Sinusoidal Voltage and Current</a:t>
            </a:r>
          </a:p>
          <a:p>
            <a:pPr lvl="1"/>
            <a:r>
              <a:rPr lang="en-US" dirty="0" smtClean="0"/>
              <a:t>(a) DC voltage and current are constant in time, once the current is established. (b) A graph of voltage and current versus time for 60-Hz AC power. The voltage and current are sinusoidal and are in phase for a simple resistance circuit. The frequencies and peak voltages of AC sources differ greatly.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http://cnx.org/content/m42348/latest/?collection=col11406/1.7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c00e887cdaae55c6f62073c74f12fcc}">
                <a14:useLocalDpi xmlns:a14="http://schemas.microsoft.com/office/drawing/2010/main" val="0"/>
              </a:ext>
            </a:extLst>
          </a:blip>
          <a:stretch>
            <a:fillRect/>
          </a:stretch>
        </p:blipFill>
        <p:spPr>
          <a:xfrm>
            <a:off x="2752140" y="533400"/>
            <a:ext cx="363972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Compact Fluorescent Light (CFL)</a:t>
            </a:r>
          </a:p>
          <a:p>
            <a:pPr lvl="1"/>
            <a:r>
              <a:rPr lang="en-US" dirty="0" smtClean="0"/>
              <a:t>CFLs are much more efficient than incandescent bulbs and so consume much less energy for the intensity light produces.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"Compact fluorescent lamp."</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http://en.wikipedia.org/wiki/Compact_fluorescent_lamp</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83dc25e58c682d34b0e89d51a6ecc4e}">
                <a14:useLocalDpi xmlns:a14="http://schemas.microsoft.com/office/drawing/2010/main" val="0"/>
              </a:ext>
            </a:extLst>
          </a:blip>
          <a:stretch>
            <a:fillRect/>
          </a:stretch>
        </p:blipFill>
        <p:spPr>
          <a:xfrm>
            <a:off x="2599705" y="533400"/>
            <a:ext cx="394459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Resistor Network</a:t>
            </a:r>
          </a:p>
          <a:p>
            <a:pPr lvl="1"/>
            <a:r>
              <a:rPr lang="en-US" dirty="0" smtClean="0"/>
              <a:t>In this combination circuit, the circuit can be broken up into a series component and a parallel component.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"Resistors."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http://en.wikipedia.org/wiki/Resistors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7111750315afcf303f89bccf765a23a}">
                <a14:useLocalDpi xmlns:a14="http://schemas.microsoft.com/office/drawing/2010/main" val="0"/>
              </a:ext>
            </a:extLst>
          </a:blip>
          <a:stretch>
            <a:fillRect/>
          </a:stretch>
        </p:blipFill>
        <p:spPr>
          <a:xfrm>
            <a:off x="3083273" y="533400"/>
            <a:ext cx="297745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Cylindrical Resistor</a:t>
            </a:r>
          </a:p>
          <a:p>
            <a:pPr lvl="1"/>
            <a:r>
              <a:rPr lang="en-US" dirty="0" smtClean="0"/>
              <a:t>A uniform cylinder of length L and cross-sectional area A. Its resistance to the flow of current is similar to the resistance posed by a pipe to fluid flow. The longer the cylinder, the greater its resistance. The larger its cross-sectional area A, the smaller its resistance.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22,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http://cnx.org/content/m42346/latest/?collection=col11406/1.7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27d939063da8390cab3ff050d2940e2}">
                <a14:useLocalDpi xmlns:a14="http://schemas.microsoft.com/office/drawing/2010/main" val="0"/>
              </a:ext>
            </a:extLst>
          </a:blip>
          <a:stretch>
            <a:fillRect/>
          </a:stretch>
        </p:blipFill>
        <p:spPr>
          <a:xfrm>
            <a:off x="266700" y="533400"/>
            <a:ext cx="8610600" cy="4282338"/>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Superconducting phase transition</a:t>
            </a:r>
          </a:p>
          <a:p>
            <a:pPr lvl="1"/>
            <a:r>
              <a:rPr lang="en-US" dirty="0" smtClean="0"/>
              <a:t>Behavior of heat capacity (cv, blue) and resistivity (ρ, green) at the superconducting phase transition.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"Superconductors."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http://en.wikipedia.org/wiki/Superconductors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04d1f9a9b55e56a39bec72fb0f7fb9a}">
                <a14:useLocalDpi xmlns:a14="http://schemas.microsoft.com/office/drawing/2010/main" val="0"/>
              </a:ext>
            </a:extLst>
          </a:blip>
          <a:stretch>
            <a:fillRect/>
          </a:stretch>
        </p:blipFill>
        <p:spPr>
          <a:xfrm>
            <a:off x="1510038" y="533400"/>
            <a:ext cx="612392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 Simple Circuit</a:t>
            </a:r>
          </a:p>
          <a:p>
            <a:pPr lvl="1"/>
            <a:r>
              <a:rPr lang="en-US" dirty="0" smtClean="0"/>
              <a:t>A simple electric circuit made up of a voltage source and a resistor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"Electrical circuit."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http://en.wikipedia.org/wiki/Electrical_circuit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Waveforms</a:t>
            </a:r>
          </a:p>
          <a:p>
            <a:pPr lvl="1"/>
            <a:r>
              <a:rPr lang="en-US" dirty="0" smtClean="0"/>
              <a:t>Sine, square, triangle, and sawtooth waveforms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"Root mean square."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http://en.wikipedia.org/wiki/Root_mean_square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51da94114818dc105e77b7dee32fd4f}">
                <a14:useLocalDpi xmlns:a14="http://schemas.microsoft.com/office/drawing/2010/main" val="0"/>
              </a:ext>
            </a:extLst>
          </a:blip>
          <a:stretch>
            <a:fillRect/>
          </a:stretch>
        </p:blipFill>
        <p:spPr>
          <a:xfrm>
            <a:off x="2051277" y="533400"/>
            <a:ext cx="504144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Conduction System of the Heart</a:t>
            </a:r>
          </a:p>
          <a:p>
            <a:pPr lvl="1"/>
            <a:r>
              <a:rPr lang="en-US" dirty="0" smtClean="0"/>
              <a:t>Isolated heart conduction system, showing the sinoatrial and Purkinje fibers.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"ConductionsystemoftheheartwithouttheHeart."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http://en.wikipedia.org/wiki/File:ConductionsystemoftheheartwithouttheHeart.png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eddcfe94233b64710d19a080a590eb0}">
                <a14:useLocalDpi xmlns:a14="http://schemas.microsoft.com/office/drawing/2010/main" val="0"/>
              </a:ext>
            </a:extLst>
          </a:blip>
          <a:stretch>
            <a:fillRect/>
          </a:stretch>
        </p:blipFill>
        <p:spPr>
          <a:xfrm>
            <a:off x="266700" y="533400"/>
            <a:ext cx="8610600" cy="418757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What is Voltage?</a:t>
            </a:r>
          </a:p>
          <a:p>
            <a:pPr lvl="1"/>
            <a:r>
              <a:rPr lang="en-US" dirty="0" smtClean="0"/>
              <a:t>This video helps with a conceptual understanding of voltage.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70966c15f1554270e89157f97ddf0f3b}">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Ohm's Law</a:t>
            </a:r>
          </a:p>
          <a:p>
            <a:pPr lvl="1"/>
            <a:r>
              <a:rPr lang="en-US" dirty="0" smtClean="0"/>
              <a:t>A brief overview of Ohm's Law.</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85b4981d19f81737c2215659edcd4c98}">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Electric Current and Resistance</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Electric Current and Resistance</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Overview</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Electric Current</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Resistance and Resistors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Electric Power and Energy</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Alternating Currents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2c7c29fba2c24c31128de20dd7ea8121}">
                <a14:useLocalDpi xmlns:a14="http://schemas.microsoft.com/office/drawing/2010/main" val="0"/>
              </a:ext>
            </a:extLst>
          </a:blip>
          <a:stretch>
            <a:fillRect/>
          </a:stretch>
        </p:blipFill>
        <p:spPr>
          <a:xfrm>
            <a:off x="3200400" y="304800"/>
            <a:ext cx="863600" cy="572048"/>
          </a:xfrm>
          <a:prstGeom prst="rect">
            <a:avLst/>
          </a:prstGeom>
        </p:spPr>
      </p:pic>
      <p:pic>
        <p:nvPicPr>
          <p:cNvPr id="29" name="Picture 28" descr="chapterimag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1447800"/>
            <a:ext cx="863600" cy="863600"/>
          </a:xfrm>
          <a:prstGeom prst="rect">
            <a:avLst/>
          </a:prstGeom>
        </p:spPr>
      </p:pic>
      <p:pic>
        <p:nvPicPr>
          <p:cNvPr id="30" name="Picture 29" descr="chapterimage.jpg"/>
          <p:cNvPicPr>
            <a:picLocks noChangeAspect="1"/>
          </p:cNvPicPr>
          <p:nvPr/>
        </p:nvPicPr>
        <p:blipFill>
          <a:blip r:embed="rId7">
            <a:extLst>
              <a:ext uri="{3129107ce7760c7a2d4cddf2165fbad4}">
                <a14:useLocalDpi xmlns:a14="http://schemas.microsoft.com/office/drawing/2010/main" val="0"/>
              </a:ext>
            </a:extLst>
          </a:blip>
          <a:stretch>
            <a:fillRect/>
          </a:stretch>
        </p:blipFill>
        <p:spPr>
          <a:xfrm>
            <a:off x="3200400" y="2590800"/>
            <a:ext cx="863600" cy="554085"/>
          </a:xfrm>
          <a:prstGeom prst="rect">
            <a:avLst/>
          </a:prstGeom>
        </p:spPr>
      </p:pic>
      <p:pic>
        <p:nvPicPr>
          <p:cNvPr id="31" name="Picture 30" descr="chapterimage.jpg"/>
          <p:cNvPicPr>
            <a:picLocks noChangeAspect="1"/>
          </p:cNvPicPr>
          <p:nvPr/>
        </p:nvPicPr>
        <p:blipFill>
          <a:blip r:embed="rId8">
            <a:extLst>
              <a:ext uri="{b83dc25e58c682d34b0e89d51a6ecc4e}">
                <a14:useLocalDpi xmlns:a14="http://schemas.microsoft.com/office/drawing/2010/main" val="0"/>
              </a:ext>
            </a:extLst>
          </a:blip>
          <a:stretch>
            <a:fillRect/>
          </a:stretch>
        </p:blipFill>
        <p:spPr>
          <a:xfrm>
            <a:off x="3200400" y="3733800"/>
            <a:ext cx="784304" cy="863600"/>
          </a:xfrm>
          <a:prstGeom prst="rect">
            <a:avLst/>
          </a:prstGeom>
        </p:spPr>
      </p:pic>
      <p:pic>
        <p:nvPicPr>
          <p:cNvPr id="32" name="Picture 31" descr="chapterimage.jpg"/>
          <p:cNvPicPr>
            <a:picLocks noChangeAspect="1"/>
          </p:cNvPicPr>
          <p:nvPr/>
        </p:nvPicPr>
        <p:blipFill>
          <a:blip r:embed="rId9">
            <a:extLst>
              <a:ext uri="{fe8746b26288d895678d38ae637f6367}">
                <a14:useLocalDpi xmlns:a14="http://schemas.microsoft.com/office/drawing/2010/main" val="0"/>
              </a:ext>
            </a:extLst>
          </a:blip>
          <a:stretch>
            <a:fillRect/>
          </a:stretch>
        </p:blipFill>
        <p:spPr>
          <a:xfrm>
            <a:off x="3200400" y="4876800"/>
            <a:ext cx="759968" cy="863600"/>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Sinoatrial Node Tissue</a:t>
            </a:r>
          </a:p>
          <a:p>
            <a:pPr lvl="1"/>
            <a:r>
              <a:rPr lang="en-US" dirty="0" smtClean="0"/>
              <a:t>High magnification micrograph of sinoatrial node tissue and an adjacent nerve fiber.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"Sinoatrial node high mag."</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http://en.wikipedia.org/wiki/File:Sinoatrial_node_high_mag.jpg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d667c9de4733e8f65378e440a74ecf5}">
                <a14:useLocalDpi xmlns:a14="http://schemas.microsoft.com/office/drawing/2010/main" val="0"/>
              </a:ext>
            </a:extLst>
          </a:blip>
          <a:stretch>
            <a:fillRect/>
          </a:stretch>
        </p:blipFill>
        <p:spPr>
          <a:xfrm>
            <a:off x="1312413" y="533400"/>
            <a:ext cx="651917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Resistance, Resistors, and Resistivity</a:t>
            </a:r>
          </a:p>
          <a:p>
            <a:pPr lvl="1"/>
            <a:r>
              <a:rPr lang="en-US" dirty="0" smtClean="0"/>
              <a:t>A brief overview of resistance, resistors, and resistivity.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173fa8a5b65377a0b15077dd708bbcb2}">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Current-Voltage Curves</a:t>
            </a:r>
          </a:p>
          <a:p>
            <a:pPr lvl="1"/>
            <a:r>
              <a:rPr lang="en-US" dirty="0" smtClean="0"/>
              <a:t>The I–V curves of four devices: two resistors, a diode, and a battery. The two resistors follow Ohm's law: The plot is a straight line through the origin. The other two devices do not follow Ohm's law.</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"Ohm's law."</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http://en.wikipedia.org/wiki/Ohm's_law</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6bc23d929d11dad54f04b25a4d23edf}">
                <a14:useLocalDpi xmlns:a14="http://schemas.microsoft.com/office/drawing/2010/main" val="0"/>
              </a:ext>
            </a:extLst>
          </a:blip>
          <a:stretch>
            <a:fillRect/>
          </a:stretch>
        </p:blipFill>
        <p:spPr>
          <a:xfrm>
            <a:off x="266700" y="533400"/>
            <a:ext cx="8610600" cy="1760239"/>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Voltage channels are critical in the generation of an action potential</a:t>
            </a:r>
          </a:p>
          <a:p>
            <a:pPr lvl="1"/>
            <a:r>
              <a:rPr lang="en-US" dirty="0" smtClean="0"/>
              <a:t>Top: view of an idealized action potential shows its various phases as the action potential passes a point on a cell membrane. Bottom: Recordings of action potentials are often distorted compared to the schematic view because of variations in electrophysiological techniques used to make the recording.</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"Action potential vert."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http://commons.wikimedia.org/wiki/File:Action_potential_vert.png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33fb284394d56c2aef9eedd64f1ea42}">
                <a14:useLocalDpi xmlns:a14="http://schemas.microsoft.com/office/drawing/2010/main" val="0"/>
              </a:ext>
            </a:extLst>
          </a:blip>
          <a:stretch>
            <a:fillRect/>
          </a:stretch>
        </p:blipFill>
        <p:spPr>
          <a:xfrm>
            <a:off x="3044571" y="533400"/>
            <a:ext cx="305485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Electric Current</a:t>
            </a:r>
          </a:p>
          <a:p>
            <a:pPr lvl="1"/>
            <a:r>
              <a:rPr lang="en-US" dirty="0" smtClean="0"/>
              <a:t>The rate of flow of charge is current. An ampere is the flow of one coulomb through an area in one second.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19,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http://cnx.org/content/m42341/latest/?collection=col11406/1.7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c7c29fba2c24c31128de20dd7ea8121}">
                <a14:useLocalDpi xmlns:a14="http://schemas.microsoft.com/office/drawing/2010/main" val="0"/>
              </a:ext>
            </a:extLst>
          </a:blip>
          <a:stretch>
            <a:fillRect/>
          </a:stretch>
        </p:blipFill>
        <p:spPr>
          <a:xfrm>
            <a:off x="1293467" y="533400"/>
            <a:ext cx="655706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Simple Electric Circuit</a:t>
            </a:r>
          </a:p>
          <a:p>
            <a:pPr lvl="1"/>
            <a:r>
              <a:rPr lang="en-US" dirty="0" smtClean="0"/>
              <a:t>(a) A simple electric circuit. A closed path for current to flow through is supplied by conducting wires connecting a load to the terminals of a battery. (b) In this schematic, the battery is represented by the two parallel red lines, conducting wires are shown as straight lines, and the zigzag represents the load. The schematic represents a wide variety of similar circuits.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19,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http://cnx.org/content/m42341/latest/?collection=col11406/1.7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79ddae6cb4386f004ee6e095ee27e29}">
                <a14:useLocalDpi xmlns:a14="http://schemas.microsoft.com/office/drawing/2010/main" val="0"/>
              </a:ext>
            </a:extLst>
          </a:blip>
          <a:stretch>
            <a:fillRect/>
          </a:stretch>
        </p:blipFill>
        <p:spPr>
          <a:xfrm>
            <a:off x="3272150" y="533400"/>
            <a:ext cx="259969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Creating a Voltage Across a Cell Membrane</a:t>
            </a:r>
          </a:p>
          <a:p>
            <a:pPr lvl="1"/>
            <a:r>
              <a:rPr lang="en-US" dirty="0" smtClean="0"/>
              <a:t>The semipermeable membrane of a cell has different concentrations of ions inside and out. Diffusion moves the K+ and Cl− ions in the direction shown, until the Coulomb force halts further transfer. This results in a layer of positive charge on the outside, a layer of negative charge on the inside, and thus a voltage across the cell membrane. The membrane is normally impermeable to Na+.</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December 6,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http://cnx.org/content/m42352/latest/?collection=col11406/1.7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a33f8a75715b8bf860b66da4b1510e2}">
                <a14:useLocalDpi xmlns:a14="http://schemas.microsoft.com/office/drawing/2010/main" val="0"/>
              </a:ext>
            </a:extLst>
          </a:blip>
          <a:stretch>
            <a:fillRect/>
          </a:stretch>
        </p:blipFill>
        <p:spPr>
          <a:xfrm>
            <a:off x="1456857" y="533400"/>
            <a:ext cx="623028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Average Power</a:t>
            </a:r>
          </a:p>
          <a:p>
            <a:pPr lvl="1"/>
            <a:r>
              <a:rPr lang="en-US" dirty="0" smtClean="0"/>
              <a:t>AC power as a function of time. Since the voltage and current are in phase here, their product is non-negative and fluctuates between zero and I0V0. Average power is (1/2)I0V0.</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http://cnx.org/content/m42348/latest/?collection=col11406/1.7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13365c63d7121b1094106710f9ae48b}">
                <a14:useLocalDpi xmlns:a14="http://schemas.microsoft.com/office/drawing/2010/main" val="0"/>
              </a:ext>
            </a:extLst>
          </a:blip>
          <a:stretch>
            <a:fillRect/>
          </a:stretch>
        </p:blipFill>
        <p:spPr>
          <a:xfrm>
            <a:off x="1100613" y="533400"/>
            <a:ext cx="694277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Voltage Drop</a:t>
            </a:r>
          </a:p>
          <a:p>
            <a:pPr lvl="1"/>
            <a:r>
              <a:rPr lang="en-US" dirty="0" smtClean="0"/>
              <a:t>The voltage drop across a resistor in a simple circuit equals the voltage output of the battery.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22,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http://cnx.org/content/m42344/latest/?collection=col11406/1.7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dac864e502c6de71ae0c4a37993fe22}">
                <a14:useLocalDpi xmlns:a14="http://schemas.microsoft.com/office/drawing/2010/main" val="0"/>
              </a:ext>
            </a:extLst>
          </a:blip>
          <a:stretch>
            <a:fillRect/>
          </a:stretch>
        </p:blipFill>
        <p:spPr>
          <a:xfrm>
            <a:off x="266700" y="533400"/>
            <a:ext cx="8610600" cy="4339742"/>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Typical Resistor</a:t>
            </a:r>
          </a:p>
          <a:p>
            <a:pPr lvl="1"/>
            <a:r>
              <a:rPr lang="en-US" dirty="0" smtClean="0"/>
              <a:t>A typical axial-lead resistor.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"Resistors."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http://en.wikipedia.org/wiki/Resistors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3b35bf0133706f128d0ea1ac952f77f}">
                <a14:useLocalDpi xmlns:a14="http://schemas.microsoft.com/office/drawing/2010/main" val="0"/>
              </a:ext>
            </a:extLst>
          </a:blip>
          <a:stretch>
            <a:fillRect/>
          </a:stretch>
        </p:blipFill>
        <p:spPr>
          <a:xfrm>
            <a:off x="1306286" y="533400"/>
            <a:ext cx="653142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Electric Current and Resistance</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Electric Current and Resistance</a:t>
            </a:r>
            <a:br>
              <a:rPr lang="en-US" dirty="0" smtClean="0"/>
            </a:br>
            <a:r>
              <a:rPr lang="en-US" dirty="0" smtClean="0"/>
              <a:t>(continued)</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Electricity in the World</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6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89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2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3" name="Picture 22" descr="chapterimage.jpg"/>
          <p:cNvPicPr>
            <a:picLocks noChangeAspect="1"/>
          </p:cNvPicPr>
          <p:nvPr/>
        </p:nvPicPr>
        <p:blipFill>
          <a:blip r:embed="rId6">
            <a:extLst>
              <a:ext uri="{759205f938adf57dabd6844f7c031539}">
                <a14:useLocalDpi xmlns:a14="http://schemas.microsoft.com/office/drawing/2010/main" val="0"/>
              </a:ext>
            </a:extLst>
          </a:blip>
          <a:stretch>
            <a:fillRect/>
          </a:stretch>
        </p:blipFill>
        <p:spPr>
          <a:xfrm>
            <a:off x="3200400" y="304800"/>
            <a:ext cx="863600" cy="651401"/>
          </a:xfrm>
          <a:prstGeom prst="rect">
            <a:avLst/>
          </a:prstGeom>
        </p:spPr>
      </p:pic>
    </p:spTree>
    <p:extLst>
      <p:ext uri="{BB962C8B-B14F-4D97-AF65-F5344CB8AC3E}">
        <p14:creationId xmlns:p14="http://schemas.microsoft.com/office/powerpoint/2010/main" val="23105827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Drift Speed</a:t>
            </a:r>
          </a:p>
          <a:p>
            <a:pPr lvl="1"/>
            <a:r>
              <a:rPr lang="en-US" dirty="0" smtClean="0"/>
              <a:t>Free electrons moving in a conductor make many collisions with other electrons and atoms. The path of one electron is shown. The average velocity of the free charges is called the drift velocity and is in the direction opposite to the electric field for electrons. The collisions normally transfer energy to the conductor, requiring a constant supply of energy to maintain a steady current.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26,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http://cnx.org/content/m42341/latest/?collection=col11406/1.7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0b4d0a5d4f221cacbaa37172ca625a3}">
                <a14:useLocalDpi xmlns:a14="http://schemas.microsoft.com/office/drawing/2010/main" val="0"/>
              </a:ext>
            </a:extLst>
          </a:blip>
          <a:stretch>
            <a:fillRect/>
          </a:stretch>
        </p:blipFill>
        <p:spPr>
          <a:xfrm>
            <a:off x="448519" y="533400"/>
            <a:ext cx="824696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Three-Prong Plug</a:t>
            </a:r>
          </a:p>
          <a:p>
            <a:pPr lvl="1"/>
            <a:r>
              <a:rPr lang="en-US" dirty="0" smtClean="0"/>
              <a:t>The standard three-prong plug can only be inserted one way to ensure the proper function of the three-wire system.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30,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http://cnx.org/content/m42416/latest/?collection=col11406/1.7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6301c45167bb9433370e90678cb555f}">
                <a14:useLocalDpi xmlns:a14="http://schemas.microsoft.com/office/drawing/2010/main" val="0"/>
              </a:ext>
            </a:extLst>
          </a:blip>
          <a:stretch>
            <a:fillRect/>
          </a:stretch>
        </p:blipFill>
        <p:spPr>
          <a:xfrm>
            <a:off x="1345790" y="533400"/>
            <a:ext cx="645241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High Voltage Warning</a:t>
            </a:r>
          </a:p>
          <a:p>
            <a:pPr lvl="1"/>
            <a:r>
              <a:rPr lang="en-US" dirty="0" smtClean="0"/>
              <a:t>International safety symbol "Caution, risk of electric shock" (ISO 3864), also known as the high-voltage symbol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"High-voltage hazards."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http://en.wikipedia.org/wiki/High-voltage_hazards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1233f74bcdde0f078105a78f5b929fc}">
                <a14:useLocalDpi xmlns:a14="http://schemas.microsoft.com/office/drawing/2010/main" val="0"/>
              </a:ext>
            </a:extLst>
          </a:blip>
          <a:stretch>
            <a:fillRect/>
          </a:stretch>
        </p:blipFill>
        <p:spPr>
          <a:xfrm>
            <a:off x="2090057" y="533400"/>
            <a:ext cx="496388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Electric Shock and Muscular Contractions</a:t>
            </a:r>
          </a:p>
          <a:p>
            <a:pPr lvl="1"/>
            <a:r>
              <a:rPr lang="en-US" dirty="0" smtClean="0"/>
              <a:t>An electric current can cause muscular contractions with varying effects. (a) The victim is "thrown" backward by involuntary muscle contractions that extend the legs and torso. (b) The victim can't let go of the wire that is stimulating all the muscles in the hand. Those that close the fingers are stronger than those that open them.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12,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http://cnx.org/content/m42350/latest/?collection=col11406/1.7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17f66b1259802d88cb115d3eff7fcdf}">
                <a14:useLocalDpi xmlns:a14="http://schemas.microsoft.com/office/drawing/2010/main" val="0"/>
              </a:ext>
            </a:extLst>
          </a:blip>
          <a:stretch>
            <a:fillRect/>
          </a:stretch>
        </p:blipFill>
        <p:spPr>
          <a:xfrm>
            <a:off x="266700" y="533400"/>
            <a:ext cx="8610600" cy="4176141"/>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Resistance of a sample of mercury</a:t>
            </a:r>
          </a:p>
          <a:p>
            <a:pPr lvl="1"/>
            <a:r>
              <a:rPr lang="en-US" dirty="0" smtClean="0"/>
              <a:t>The resistance of a sample of mercury is zero at very low temperatures—it is a superconductor up to about 4.2 K. Above that critical temperature, its resistance makes a sudden jump and then increases nearly linearly with temperature.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22,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http://cnx.org/content/m42346/latest/?collection=col11406/1.7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0d42aaef58aba41ac5160e4dcf79c9b}">
                <a14:useLocalDpi xmlns:a14="http://schemas.microsoft.com/office/drawing/2010/main" val="0"/>
              </a:ext>
            </a:extLst>
          </a:blip>
          <a:stretch>
            <a:fillRect/>
          </a:stretch>
        </p:blipFill>
        <p:spPr>
          <a:xfrm>
            <a:off x="2632982" y="533400"/>
            <a:ext cx="387803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Thermometers</a:t>
            </a:r>
          </a:p>
          <a:p>
            <a:pPr lvl="1"/>
            <a:r>
              <a:rPr lang="en-US" dirty="0" smtClean="0"/>
              <a:t>These familiar thermometers are based on the automated measurement of a thermistor's temperature-dependent resistance.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22,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http://cnx.org/content/m42346/latest/?collection=col11406/1.7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3486d96ec59c8a8daaebb2f121be1e5}">
                <a14:useLocalDpi xmlns:a14="http://schemas.microsoft.com/office/drawing/2010/main" val="0"/>
              </a:ext>
            </a:extLst>
          </a:blip>
          <a:stretch>
            <a:fillRect/>
          </a:stretch>
        </p:blipFill>
        <p:spPr>
          <a:xfrm>
            <a:off x="266700" y="533400"/>
            <a:ext cx="8610600" cy="3690257"/>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Three-Wire System</a:t>
            </a:r>
          </a:p>
          <a:p>
            <a:pPr lvl="1"/>
            <a:r>
              <a:rPr lang="en-US" dirty="0" smtClean="0"/>
              <a:t>The three-wire system connects the neutral wire to the earth at the voltage source and the user location. It exists at zero volts and supplies an alternative return path for the current through the earth. The case of the appliance is also grounded to zero volts. A circuit breaker or fuse prevents thermal overload and exists in series on the active (live/hot) wire. Wire insulation colors vary by region. It is essential to check locally to determine which color codes are in use, even if they were followed in one particular installation.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30,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http://cnx.org/content/m42416/latest/?collection=col11406/1.7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008be047ff774ca1659c994222249c3}">
                <a14:useLocalDpi xmlns:a14="http://schemas.microsoft.com/office/drawing/2010/main" val="0"/>
              </a:ext>
            </a:extLst>
          </a:blip>
          <a:stretch>
            <a:fillRect/>
          </a:stretch>
        </p:blipFill>
        <p:spPr>
          <a:xfrm>
            <a:off x="2940615" y="533400"/>
            <a:ext cx="326277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"kilowatt-hour."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http://en.wiktionary.org/wiki/kilowatt-hour</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"Don Johnson, Voltage, Current, and Generic Circuit Elements.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http://cnx.org/content/m0011/latest/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http://cnx.org/content/m42714/latest/?collection=col11406/1.7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power."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http://en.wikipedia.org/wiki/Electric_power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http://www.boundless.com//physics/definition/three-wire-system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http://www.boundless.com//physics/definition/shock-hazard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http://www.boundless.com//physics/definition/thermal-hazard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http://cnx.org/content/m42416/latest/?collection=col11406/1.7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"current."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http://en.wiktionary.org/wiki/current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"voltage."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http://en.wiktionary.org/wiki/voltage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"battery."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http://en.wiktionary.org/wiki/battery</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"Battery (electricity)."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http://en.wikipedia.org/wiki/Battery_(electricity)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http://cnx.org/content/m42324/latest/?collection=col11406/1.7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"Battery (electricity)."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http://en.wikipedia.org/wiki/Battery_(electricity)</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"semiconductor."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http://en.wiktionary.org/wiki/semiconductor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"resistivity."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http://en.wiktionary.org/wiki/resistivity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http://www.boundless.com//physics/definition/temperature-coefficient-of-resistivity</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"Electrical resistance."</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http://en.wikipedia.org/wiki/Electrical_resistance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"Electrical resistivity and conductivity."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http://en.wikipedia.org/wiki/Electrical_resistivity_and_conductivity%23Temperature_dependence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http://cnx.org/content/m42346/latest/?collection=col11406/1.7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"electrical current."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http://en.wiktionary.org/wiki/electrical_current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"ohm."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http://en.wiktionary.org/wiki/ohm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"ampere."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http://en.wiktionary.org/wiki/ampere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"Voltage."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http://en.wikipedia.org/wiki/Voltage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current."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http://en.wikipedia.org/wiki/Electric_current%23Current_density_and_Ohm.27s_law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current."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http://en.wikipedia.org/wiki/Electric_current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http://cnx.org/content/m42341/latest/?collection=col11406/1.7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Light and 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http://lightandmatter.com/lml.pdf</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"complex numbers."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http://en.wiktionary.org/wiki/complex_numbers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"sinusoidal steady state."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http://en.wikipedia.org/wiki/sinusoidal%20steady%20state</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"phasor."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http://en.wiktionary.org/wiki/phasor</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"Louis Scharf, Phasors: Sinusoidal Steady State and the Series RLC Circuit.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http://cnx.org/content/m21475/latest/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"Phasor."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http://en.wikipedia.org/wiki/Phasor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"Louis Scharf, Phasors: Phasor Representation of Signals.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http://cnx.org/content/m21474/latest/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"Bill Wilson, Review of Phasors.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http://cnx.org/content/m11381/latest/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http://www.boundless.com//chemistry/definition/critical-temperature</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"high-temperature superconductors."</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http://en.wikipedia.org/wiki/high-temperature%20superconductors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"superconductivity."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http://en.wiktionary.org/wiki/superconductivity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"Superconductors."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http://en.wikipedia.org/wiki/Superconductors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http://www.boundless.com//physics/definition/drift-velocity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current."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http://en.wikipedia.org/wiki/Electric_current%23Drift_speed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http://cnx.org/content/m42341/latest/?collection=col11406/1.7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"fibrillation."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http://en.wiktionary.org/wiki/fibrillation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http://www.boundless.com//physics/definition/thermal-hazard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http://www.boundless.com//physics/definition/shock-hazard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http://cnx.org/content/m42350/latest/?collection=col11406/1.7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shock."</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http://en.wikipedia.org/wiki/Electric_shock</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"Fibrillation."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http://en.wikipedia.org/wiki/Fibrillation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"Hazard symbol."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http://en.wikipedia.org/wiki/Hazard_symbol</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"myocardium."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http://en.wiktionary.org/wiki/myocardium</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"Purkinje fibers."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http://en.wikipedia.org/wiki/Purkinje%20fibers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"sinoatrial node."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http://en.wikipedia.org/wiki/sinoatrial%20node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"Sinoatrial node."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http://en.wikipedia.org/wiki/Sinoatrial_node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"Electrocardiogram."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http://en.wikipedia.org/wiki/Electrocardiogram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"Cardiomyocytes."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http://en.wikipedia.org/wiki/Cardiomyocytes</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2c7c29fba2c24c31128de20dd7ea8121}">
                <a14:useLocalDpi xmlns:a14="http://schemas.microsoft.com/office/drawing/2010/main" val="0"/>
              </a:ext>
            </a:extLst>
          </a:blip>
          <a:stretch>
            <a:fillRect/>
          </a:stretch>
        </p:blipFill>
        <p:spPr>
          <a:xfrm>
            <a:off x="152400" y="1447800"/>
            <a:ext cx="2768600" cy="183392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Overview of Electric Current</a:t>
            </a:r>
          </a:p>
        </p:txBody>
      </p:sp>
      <p:sp>
        <p:nvSpPr>
          <p:cNvPr id="21" name="Title 20"/>
          <p:cNvSpPr>
            <a:spLocks noGrp="1"/>
          </p:cNvSpPr>
          <p:nvPr>
            <p:ph type="title"/>
          </p:nvPr>
        </p:nvSpPr>
        <p:spPr>
          <a:xfrm>
            <a:off x="152400" y="381000"/>
            <a:ext cx="8686800" cy="685800"/>
          </a:xfrm>
        </p:spPr>
        <p:txBody>
          <a:bodyPr/>
          <a:lstStyle/>
          <a:p>
            <a:r>
              <a:rPr lang="en-US" dirty="0" smtClean="0"/>
              <a:t>Overview</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Overview</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www.boundless.com/physics/textbooks/boundless-physics-textbook/electric-current-and-resistance-19/overview-144/</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"Human heart."</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http://en.wikipedia.org/wiki/Human_heart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"Purkinje fibers."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http://en.wikipedia.org/wiki/Purkinje_fibers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"ohmic."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http://en.wiktionary.org/wiki/ohmic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http://www.boundless.com//physics/definition/simple-circuit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"Ohm's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http://en.wikipedia.org/wiki/Ohm's_law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http://cnx.org/content/m42344/latest/?collection=col11406/1.7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http://www.boundless.com//physics/definition/parallel-equivalent-resistance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http://www.boundless.com//physics/definition/series-equivalent-resistance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"resistivity."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http://en.wiktionary.org/wiki/resistivity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http://cnx.org/content/m42346/latest/?collection=col11406/1.7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"Ohm's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http://en.wikipedia.org/wiki/Ohm's_law</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"Electrical resistance."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http://en.wikipedia.org/wiki/Electrical_resistance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"Resistors."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http://en.wikipedia.org/wiki/Resistors</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http://cnx.org/content/m42344/latest/?collection=col11406/1.7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"electrical resistance."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http://en.wiktionary.org/wiki/electrical_resistance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charge."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http://en.wiktionary.org/wiki/electric_charge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"conductive medium."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http://en.wiktionary.org/wiki/conductive+medium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http://cnx.org/content/m42346/latest/?collection=col11406/1.7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http://cnx.org/content/m42341/latest/?collection=col11406/1.7</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College Physics. September 18,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http://cnx.org/content/m42339/latest/?collection=col11406/1.7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http://cnx.org/content/m42344/latest/?collection=col11406/1.7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"Electrical conductance."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http://en.wikipedia.org/wiki/Electrical_conductance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"Ohm's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http://en.wikipedia.org/wiki/Ohm's_law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"Electrical resistance."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http://en.wikipedia.org/wiki/Electrical_resistance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current."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http://en.wikipedia.org/wiki/Electric_current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"action potential."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http://en.wiktionary.org/wiki/action_potential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"electrocardiogram."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http://en.wiktionary.org/wiki/electrocardiogram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http://www.boundless.com//biology/definition/diffusion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http://cnx.org/content/m42352/latest/?collection=col11406/1.7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"Electrocardiogram."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http://en.wikipedia.org/wiki/Electrocardiogram</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"Action potential."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http://en.wikipedia.org/wiki/Action_potential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"root mean square."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http://en.wiktionary.org/wiki/root_mean_square</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Boundless Learning.</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http://www.boundless.com//physics/definition/rms-voltage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http://www.boundless.com//physics/definition/rms-current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"Root mean square."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http://en.wikipedia.org/wiki/Root_mean_square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http://cnx.org/content/m42348/latest/?collection=col11406/1.7</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The Battery</a:t>
            </a:r>
          </a:p>
          <a:p>
            <a:pPr marL="115888" indent="-115888"/>
            <a:r>
              <a:rPr lang="en-US" dirty="0" smtClean="0"/>
              <a:t>Current and Voltage Measurements in Circuits</a:t>
            </a:r>
          </a:p>
          <a:p>
            <a:pPr marL="115888" indent="-115888"/>
            <a:r>
              <a:rPr lang="en-US" dirty="0"/>
              <a:t/>
            </a:r>
            <a:r>
              <a:rPr lang="en-US" dirty="0"/>
              <a:t>A Microscopic View: Drift Speed</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Electric Current</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www.boundless.com/physics/textbooks/boundless-physics-textbook/electric-current-and-resistance-19/electric-current-145/</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3129107ce7760c7a2d4cddf2165fbad4}">
                <a14:useLocalDpi xmlns:a14="http://schemas.microsoft.com/office/drawing/2010/main" val="0"/>
              </a:ext>
            </a:extLst>
          </a:blip>
          <a:stretch>
            <a:fillRect/>
          </a:stretch>
        </p:blipFill>
        <p:spPr>
          <a:xfrm>
            <a:off x="152400" y="1447800"/>
            <a:ext cx="2768600" cy="1776333"/>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Ohm's Law</a:t>
            </a:r>
          </a:p>
          <a:p>
            <a:pPr marL="115888" indent="-115888"/>
            <a:r>
              <a:rPr lang="en-US" dirty="0" smtClean="0"/>
              <a:t>Temperature and Superconductivity</a:t>
            </a:r>
          </a:p>
          <a:p>
            <a:pPr marL="115888" indent="-115888"/>
            <a:r>
              <a:rPr lang="en-US" dirty="0"/>
              <a:t/>
            </a:r>
            <a:r>
              <a:rPr lang="en-US" dirty="0"/>
              <a:t>Resistance and Resistivity</a:t>
            </a:r>
            <a:r>
              <a:rPr lang="en-US" dirty="0"/>
              <a:t> </a:t>
            </a:r>
            <a:endParaRPr lang="en-US" dirty="0" smtClean="0"/>
          </a:p>
          <a:p>
            <a:pPr marL="115888" indent="-115888"/>
            <a:r>
              <a:rPr lang="en-US" dirty="0"/>
              <a:t/>
            </a:r>
            <a:r>
              <a:rPr lang="en-US" dirty="0"/>
              <a:t>Dependence of Resistance on Temperature</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Resistance and Resistors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Resistance and Resistors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www.boundless.com/physics/textbooks/boundless-physics-textbook/electric-current-and-resistance-19/resistance-and-resistors-146/</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b83dc25e58c682d34b0e89d51a6ecc4e}">
                <a14:useLocalDpi xmlns:a14="http://schemas.microsoft.com/office/drawing/2010/main" val="0"/>
              </a:ext>
            </a:extLst>
          </a:blip>
          <a:stretch>
            <a:fillRect/>
          </a:stretch>
        </p:blipFill>
        <p:spPr>
          <a:xfrm>
            <a:off x="152400" y="1447800"/>
            <a:ext cx="2514387"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Energy Usage</a:t>
            </a:r>
          </a:p>
        </p:txBody>
      </p:sp>
      <p:sp>
        <p:nvSpPr>
          <p:cNvPr id="21" name="Title 20"/>
          <p:cNvSpPr>
            <a:spLocks noGrp="1"/>
          </p:cNvSpPr>
          <p:nvPr>
            <p:ph type="title"/>
          </p:nvPr>
        </p:nvSpPr>
        <p:spPr>
          <a:xfrm>
            <a:off x="152400" y="381000"/>
            <a:ext cx="8686800" cy="685800"/>
          </a:xfrm>
        </p:spPr>
        <p:txBody>
          <a:bodyPr/>
          <a:lstStyle/>
          <a:p>
            <a:r>
              <a:rPr lang="en-US" dirty="0" smtClean="0"/>
              <a:t>Electric Power and Energy</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Current and Resistance</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Electric Power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www.boundless.com/physics/textbooks/boundless-physics-textbook/electric-current-and-resistance-19/electric-power-and-energy-147/</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