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Capacitor_schematic_with_dielectric.svg" TargetMode="External"/>
<Relationship Id="rId5" Type="http://schemas.openxmlformats.org/officeDocument/2006/relationships/hyperlink" Target="http://www.boundless.com/physics/textbooks/boundless-physics-textbook/electric-potential-and-electric-field-18/capacitors-and-dielectrics-142/capacitors-with-dielectrics-511-6075/images/diagram-of-a-parallel-plate-capacitor/?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5.xml"/>
<Relationship Id="rId2" Type="http://schemas.openxmlformats.org/officeDocument/2006/relationships/image" Target="../media/image5.png"/>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17/latest/?collection=col11406/latest" TargetMode="External"/>
<Relationship Id="rId5" Type="http://schemas.openxmlformats.org/officeDocument/2006/relationships/hyperlink" Target="http://www.boundless.com/physics/textbooks/boundless-physics-textbook/electric-potential-and-electric-field-18/overview-139/potentials-and-charged-conductors-500-6304/images/electrical-charge-at-a-sharp-point-of-a-conductor-5d01893c-b5d2-4cb8-acec-179d7573081e/?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4.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31/latest/" TargetMode="External"/>
<Relationship Id="rId5" Type="http://schemas.openxmlformats.org/officeDocument/2006/relationships/hyperlink" Target="http://www.boundless.com/physics/textbooks/boundless-physics-textbook/electric-potential-and-electric-field-18/equipotential-surfaces-and-lines-140/equipotential-lines-507-6321/images/equipotential-lines/?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5.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Phosphor" TargetMode="External"/>
<Relationship Id="rId5" Type="http://schemas.openxmlformats.org/officeDocument/2006/relationships/hyperlink" Target="http://www.boundless.com/physics/textbooks/boundless-physics-textbook/electric-potential-and-electric-field-18/applications-143/cathode-ray-tube-tv-and-computer-monitors-and-the-oscilloscope-515-11261/images/monochrome-computer-crt-monitor/?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6.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24/latest/" TargetMode="External"/>
<Relationship Id="rId5" Type="http://schemas.openxmlformats.org/officeDocument/2006/relationships/hyperlink" Target="http://www.boundless.com/physics/textbooks/boundless-physics-textbook/electric-potential-and-electric-field-18/overview-139/energy-conservation-502-6243/images/similarities-between-activity-of-gravitational-and-electric-fields-on-an-object/?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7.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commons.wikimedia.org/wiki/File:Potencial_eletrico_resultante.PNG" TargetMode="External"/>
<Relationship Id="rId5" Type="http://schemas.openxmlformats.org/officeDocument/2006/relationships/hyperlink" Target="http://www.boundless.com/physics/textbooks/boundless-physics-textbook/electric-potential-and-electric-field-18/point-charge-141/superposition-of-electric-potential-509-11168/images/superposition-of-electric-potential/?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8.pn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Electric_field.gif" TargetMode="External"/>
<Relationship Id="rId5" Type="http://schemas.openxmlformats.org/officeDocument/2006/relationships/hyperlink" Target="http://www.boundless.com/physics/textbooks/boundless-physics-textbook/electric-potential-and-electric-field-18/overview-139/relation-between-electric-potential-and-field-497-2460/images/electric-field-and-potential-in-one-dimension/?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8.gif"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Parallel_plate_capacitor.svg" TargetMode="External"/>
<Relationship Id="rId5" Type="http://schemas.openxmlformats.org/officeDocument/2006/relationships/hyperlink" Target="http://www.boundless.com/physics/textbooks/boundless-physics-textbook/electric-potential-and-electric-field-18/capacitors-and-dielectrics-142/capacitance-510-6342/images/parallel-plate-capacitor/?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28/latest/?collection=col11406/1.7" TargetMode="External"/>
<Relationship Id="rId5" Type="http://schemas.openxmlformats.org/officeDocument/2006/relationships/hyperlink" Target="http://www.boundless.com/physics/textbooks/boundless-physics-textbook/electric-potential-and-electric-field-18/point-charge-141/electric-potential-due-to-a-point-charge-508-8440/images/van-de-graaff-generator/?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10.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Water-elpot-transparent-3D-balls.png" TargetMode="External"/>
<Relationship Id="rId5" Type="http://schemas.openxmlformats.org/officeDocument/2006/relationships/hyperlink" Target="http://www.boundless.com/physics/textbooks/boundless-physics-textbook/electric-potential-and-electric-field-18/overview-139/dipole-moments-504-6039/images/molecular-dipole-moment-in-water/?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19.pn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Capacitors_in_parallel.svg" TargetMode="External"/>
<Relationship Id="rId5" Type="http://schemas.openxmlformats.org/officeDocument/2006/relationships/hyperlink" Target="http://www.boundless.com/physics/textbooks/boundless-physics-textbook/electric-potential-and-electric-field-18/capacitors-and-dielectrics-142/combinations-of-capacitors-series-and-parallel-513-6230/images/parallel-capacitors/?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5.xml"/>
<Relationship Id="rId2" Type="http://schemas.openxmlformats.org/officeDocument/2006/relationships/image" Target="../media/image5.png"/>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Electrostatic_definition_of_voltage.svg" TargetMode="External"/>
<Relationship Id="rId5" Type="http://schemas.openxmlformats.org/officeDocument/2006/relationships/hyperlink" Target="http://www.boundless.com/physics/textbooks/boundless-physics-textbook/electric-potential-and-electric-field-18/overview-139/electric-potential-energy-and-potential-difference-498-8078/images/potential-difference-in-a-static-field/?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6.xml"/>
<Relationship Id="rId2" Type="http://schemas.openxmlformats.org/officeDocument/2006/relationships/image" Target="../media/image5.png"/>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quare1.jpg" TargetMode="External"/>
<Relationship Id="rId5" Type="http://schemas.openxmlformats.org/officeDocument/2006/relationships/hyperlink" Target="http://www.boundless.com/physics/textbooks/boundless-physics-textbook/electric-potential-and-electric-field-18/capacitors-and-dielectrics-142/dieletrics-and-their-breakdown-514-1965/images/dielectric-breakdown-of-plexiglas/?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0.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Capacitors_in_series.svg" TargetMode="External"/>
<Relationship Id="rId5" Type="http://schemas.openxmlformats.org/officeDocument/2006/relationships/hyperlink" Target="http://www.boundless.com/physics/textbooks/boundless-physics-textbook/electric-potential-and-electric-field-18/capacitors-and-dielectrics-142/combinations-of-capacitors-series-and-parallel-513-6230/images/capacitors-in-series/?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8.xml"/>
<Relationship Id="rId2" Type="http://schemas.openxmlformats.org/officeDocument/2006/relationships/image" Target="../media/image5.png"/>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36/latest/" TargetMode="External"/>
<Relationship Id="rId5" Type="http://schemas.openxmlformats.org/officeDocument/2006/relationships/hyperlink" Target="http://www.boundless.com/physics/textbooks/boundless-physics-textbook/electric-potential-and-electric-field-18/capacitors-and-dielectrics-142/combinations-of-capacitors-series-and-parallel-513-6230/images/capacitors-in-series-and-in-parallel/?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1.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7/7f/Colors_in_eV.svg/605px-Colors_in_eV.svg.png" TargetMode="External"/>
<Relationship Id="rId5" Type="http://schemas.openxmlformats.org/officeDocument/2006/relationships/hyperlink" Target="http://www.boundless.com/physics/textbooks/boundless-physics-textbook/electric-potential-and-electric-field-18/overview-139/the-electron-volt-503-6328/images/energy-of-photons-in-the-visible-spectrum/?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2.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potential-and-electric-field-18/overview-139/electric-potential-energy-and-potential-difference-498-8078/images/electric-potential-difference/?campaign_content=book_624_chapter_18&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31.xml"/>
<Relationship Id="rId2" Type="http://schemas.openxmlformats.org/officeDocument/2006/relationships/image" Target="../media/image5.png"/>
<Relationship Id="rId5" Target="../media/image23.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Oscilloscope" TargetMode="External"/>
<Relationship Id="rId5" Type="http://schemas.openxmlformats.org/officeDocument/2006/relationships/hyperlink" Target="http://www.boundless.com/physics/textbooks/boundless-physics-textbook/electric-potential-and-electric-field-18/applications-143/cathode-ray-tube-tv-and-computer-monitors-and-the-oscilloscope-515-11261/images/oscilloscope-display/?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4.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Complete_neuron_cell_diagram_en.svg" TargetMode="External"/>
<Relationship Id="rId5" Type="http://schemas.openxmlformats.org/officeDocument/2006/relationships/hyperlink" Target="http://www.boundless.com/physics/textbooks/boundless-physics-textbook/electric-potential-and-electric-field-18/equipotential-surfaces-and-lines-140/electric-potential-in-human-506-11255/images/the-neuron/?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3.xml"/>
<Relationship Id="rId2" Type="http://schemas.openxmlformats.org/officeDocument/2006/relationships/image" Target="../media/image5.png"/>
</Relationships>

</file>

<file path=ppt/slides/_rels/slide34.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Cathode_ray_tube%23Ionizing_radiation" TargetMode="External"/>
<Relationship Id="rId5" Type="http://schemas.openxmlformats.org/officeDocument/2006/relationships/hyperlink" Target="http://www.boundless.com/physics/textbooks/boundless-physics-textbook/electric-potential-and-electric-field-18/applications-143/cathode-ray-tube-tv-and-computer-monitors-and-the-oscilloscope-515-11261/images/color-cathode-ray-tube/?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11.pn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Parallel_plate_capacitor.svg" TargetMode="External"/>
<Relationship Id="rId5" Type="http://schemas.openxmlformats.org/officeDocument/2006/relationships/hyperlink" Target="http://www.boundless.com/physics/textbooks/boundless-physics-textbook/electric-potential-and-electric-field-18/capacitors-and-dielectrics-142/parallel-plate-capacitor-512-11285/images/parallel-plate-capacitor/?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5.xml"/>
<Relationship Id="rId2" Type="http://schemas.openxmlformats.org/officeDocument/2006/relationships/image" Target="../media/image5.png"/>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26/latest/" TargetMode="External"/>
<Relationship Id="rId5" Type="http://schemas.openxmlformats.org/officeDocument/2006/relationships/hyperlink" Target="http://www.boundless.com/physics/textbooks/boundless-physics-textbook/electric-potential-and-electric-field-18/overview-139/uniform-electric-field-501-6060/images/relationships-within-a-uniform-electric-field/?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25.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31/latest/" TargetMode="External"/>
<Relationship Id="rId5" Type="http://schemas.openxmlformats.org/officeDocument/2006/relationships/hyperlink" Target="http://www.boundless.com/physics/textbooks/boundless-physics-textbook/electric-potential-and-electric-field-18/equipotential-surfaces-and-lines-140/equipotential-lines-507-6321/images/equipotential-lines-with-multiple-charges/?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26.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17/latest/" TargetMode="External"/>
<Relationship Id="rId5" Type="http://schemas.openxmlformats.org/officeDocument/2006/relationships/hyperlink" Target="http://www.boundless.com/physics/textbooks/boundless-physics-textbook/electric-potential-and-electric-field-18/equipotential-surfaces-and-lines-140/ideal-conductors-505-525/images/charge-distribution-on-a-conductor-with-an-irregular-surface/?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9.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31/latest/" TargetMode="External"/>
<Relationship Id="rId5" Type="http://schemas.openxmlformats.org/officeDocument/2006/relationships/hyperlink" Target="http://www.boundless.com/physics/textbooks/boundless-physics-textbook/electric-potential-and-electric-field-18/equipotential-surfaces-and-lines-140/equipotential-lines-507-6321/images/equipotential-lines-between-two-plates/?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27.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potential-and-electric-field-18/?campaign_content=book_624_chapter_18&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gif" Type="http://schemas.openxmlformats.org/officeDocument/2006/relationships/image"/>
<Relationship Id="rId7" Target="../media/image9.jpg" Type="http://schemas.openxmlformats.org/officeDocument/2006/relationships/image"/>
<Relationship Id="rId8" Target="../media/image10.jpg" Type="http://schemas.openxmlformats.org/officeDocument/2006/relationships/image"/>
<Relationship Id="rId9" Target="../media/image11.pn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potential-and-electric-field-18/equipotential-surfaces-and-lines-140/equipotential-lines-507-6321/images/parallel-plates-and-equipotential-lines/?campaign_content=book_624_chapter_18&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40.xml"/>
<Relationship Id="rId2" Type="http://schemas.openxmlformats.org/officeDocument/2006/relationships/image" Target="../media/image5.png"/>
<Relationship Id="rId5" Target="../media/image28.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31/latest/" TargetMode="External"/>
<Relationship Id="rId5" Type="http://schemas.openxmlformats.org/officeDocument/2006/relationships/hyperlink" Target="http://www.boundless.com/physics/textbooks/boundless-physics-textbook/electric-potential-and-electric-field-18/overview-139/electric-field-and-changing-electric-potential-499-6336/images/equipotential-lines-07b1337e-1b3e-4b34-8bfa-763cd51d1669/?campaign_content=book_624_chapter_18&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15.jpg" Type="http://schemas.openxmlformats.org/officeDocument/2006/relationships/image"/>
</Relationships>

</file>

<file path=ppt/slides/_rels/slide42.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electric_potential"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Electric_field"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Electric_potential"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dipole_momen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torque" TargetMode="External"/>
<Relationship Id="rId1" Type="http://schemas.openxmlformats.org/officeDocument/2006/relationships/slideLayout" Target="../slideLayouts/slideLayout42.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flux_densit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conductor"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vector" TargetMode="External"/>
<Relationship Id="rId32" Type="http://schemas.openxmlformats.org/officeDocument/2006/relationships/hyperlink" Target="http://en.wikipedia.org/wiki/Electric_dipole_moment" TargetMode="External"/>
<Relationship Id="rId9" Type="http://schemas.openxmlformats.org/officeDocument/2006/relationships/hyperlink" Target="http://en.wiktionary.org/wiki/breakdown"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Electrical_conductivit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potential_difference"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ipedia.org/wiki/conductor"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dielectric"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Electrical_breakdow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Breakdown_voltag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electric_field" TargetMode="External"/>
</Relationships>

</file>

<file path=ppt/slides/_rels/slide43.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Series_and_parallel_circuit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potential_differenc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potential%20energ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kinetic%20energ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Electric_potential_energy" TargetMode="External"/>
<Relationship Id="rId1" Type="http://schemas.openxmlformats.org/officeDocument/2006/relationships/slideLayout" Target="../slideLayouts/slideLayout43.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electric_field"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Electric_field"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electric_field" TargetMode="External"/>
<Relationship Id="rId32" Type="http://schemas.openxmlformats.org/officeDocument/2006/relationships/hyperlink" Target="http://en.wiktionary.org/wiki/electric_potential" TargetMode="External"/>
<Relationship Id="rId9" Type="http://schemas.openxmlformats.org/officeDocument/2006/relationships/hyperlink" Target="http://en.wiktionary.org/wiki/capacitance"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326/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work"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Electric_potential"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capacitor"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dielectric"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Dielectric"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circui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capacitor"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static_equilibrium"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capacitanc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dielectric"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Capacitanc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potential%20energ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coulomb" TargetMode="External"/>
<Relationship Id="rId1" Type="http://schemas.openxmlformats.org/officeDocument/2006/relationships/slideLayout" Target="../slideLayouts/slideLayout44.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equipotential"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331/lates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Electric_potential_energy" TargetMode="External"/>
<Relationship Id="rId32" Type="http://schemas.openxmlformats.org/officeDocument/2006/relationships/hyperlink" Target="http://en.wikipedia.org/wiki/Voltage" TargetMode="External"/>
<Relationship Id="rId9" Type="http://schemas.openxmlformats.org/officeDocument/2006/relationships/hyperlink" Target="http://en.wiktionary.org/wiki/particle_accelerator"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potential_differenc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electric_potential"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voltage"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electron_vol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lectronvol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radial"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equipotential"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331/latest/"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Electric_potential"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axon"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neuro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Resting_potential"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Neur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electron_gun" TargetMode="External"/>
<Relationship Id="rId1" Type="http://schemas.openxmlformats.org/officeDocument/2006/relationships/slideLayout" Target="../slideLayouts/slideLayout45.xml"/>
<Relationship Id="rId2" Type="http://schemas.openxmlformats.org/officeDocument/2006/relationships/hyperlink" Target="http://creativecommons.org/licenses/by/3.0/" TargetMode="External"/>
<Relationship Id="rId3" Type="http://schemas.openxmlformats.org/officeDocument/2006/relationships/hyperlink" Target="http://cnx.org/content/m42328/latest/?collection=col11406/1.7"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324/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raster" TargetMode="External"/>
<Relationship Id="rId32" Type="http://schemas.openxmlformats.org/officeDocument/2006/relationships/hyperlink" Target="http://en.wikipedia.org/wiki/phosphor" TargetMode="External"/>
<Relationship Id="rId9" Type="http://schemas.openxmlformats.org/officeDocument/2006/relationships/hyperlink" Target="http://en.wiktionary.org/wiki/vector"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scalar"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11902/lates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Television_se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www.boundless.com//physics/definition/superposi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lectric_potential"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324/latest/?collection=col11406/1.7"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326/lates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cell_membrane"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Raster_sca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6.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46.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Computer_monitor"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Oscilloscope"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ipedia.org/wiki/Cathode_ray_tube%23Phosphor_persistenc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Phosphor"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capacitor"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permittivit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dielectric"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Capacitor"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potential-and-electric-field-18/overview-139/?campaign_content=book_624_chapter_18&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2.jpg"/>
<Relationship Id="rId6" Target="../media/image8.gif"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potential-and-electric-field-18/equipotential-surfaces-and-lines-140/?campaign_content=book_624_chapter_18&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2.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potential-and-electric-field-18/point-charge-141/?campaign_content=book_624_chapter_18&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2.jpg"/>
<Relationship Id="rId6" Target="../media/image10.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potential-and-electric-field-18/capacitors-and-dielectrics-142/?campaign_content=book_624_chapter_18&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2.jpg"/>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potential-and-electric-field-18/applications-143/?campaign_content=book_624_chapter_18&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2.jpg"/>
<Relationship Id="rId6" Target="../media/image11.pn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axon</a:t>
            </a:r>
            <a:r>
              <a:rPr lang="en-US" sz="1200" dirty="0" smtClean="0"/>
              <a:t> </a:t>
            </a:r>
            <a:r>
              <a:rPr lang="en-US" sz="1200" dirty="0" smtClean="0">
                <a:solidFill>
                  <a:schemeClr val="bg2"/>
                </a:solidFill>
              </a:rPr>
              <a:t>A nerve fiber which is a long, slender projection of a nerve cell, and which conducts nerve impulses away from the body of the cell to a synapse.</a:t>
            </a:r>
          </a:p>
          <a:p>
            <a:r>
              <a:rPr lang="en-US" sz="1200" dirty="0" smtClean="0"/>
              <a:t/>
            </a:r>
            <a:r>
              <a:rPr lang="en-US" sz="1200" dirty="0" smtClean="0"/>
              <a:t>breakdown</a:t>
            </a:r>
            <a:r>
              <a:rPr lang="en-US" sz="1200" dirty="0" smtClean="0"/>
              <a:t> </a:t>
            </a:r>
            <a:r>
              <a:rPr lang="en-US" sz="1200" dirty="0" smtClean="0">
                <a:solidFill>
                  <a:schemeClr val="bg2"/>
                </a:solidFill>
              </a:rPr>
              <a:t>A failure, particularly mechanical; something that has failed.</a:t>
            </a:r>
          </a:p>
          <a:p>
            <a:r>
              <a:rPr lang="en-US" sz="1200" dirty="0" smtClean="0"/>
              <a:t/>
            </a:r>
            <a:r>
              <a:rPr lang="en-US" sz="1200" dirty="0" smtClean="0"/>
              <a:t>capacitance</a:t>
            </a:r>
            <a:r>
              <a:rPr lang="en-US" sz="1200" dirty="0" smtClean="0"/>
              <a:t> </a:t>
            </a:r>
            <a:r>
              <a:rPr lang="en-US" sz="1200" dirty="0">
                <a:solidFill>
                  <a:schemeClr val="bg2"/>
                </a:solidFill>
              </a:rPr>
              <a:t>The property of an electric circuit or its element that permits it to store charge, defined as the ratio of stored charge to potential over that element or circuit (Q/V); SI unit: farad (F).</a:t>
            </a:r>
          </a:p>
          <a:p>
            <a:r>
              <a:rPr lang="en-US" sz="1200" dirty="0"/>
              <a:t/>
            </a:r>
            <a:r>
              <a:rPr lang="en-US" sz="1200" dirty="0"/>
              <a:t>capacitance</a:t>
            </a:r>
            <a:r>
              <a:rPr lang="en-US" sz="1200" dirty="0"/>
              <a:t> </a:t>
            </a:r>
            <a:r>
              <a:rPr lang="en-US" sz="1200" dirty="0">
                <a:solidFill>
                  <a:schemeClr val="bg2"/>
                </a:solidFill>
              </a:rPr>
              <a:t>The property of an electric circuit or its element that permits it to store charge, defined as the ratio of stored charge to potential over that element or circuit (Q/V); SI unit: farad (F).</a:t>
            </a:r>
          </a:p>
          <a:p>
            <a:r>
              <a:rPr lang="en-US" sz="1200" dirty="0"/>
              <a:t/>
            </a:r>
            <a:r>
              <a:rPr lang="en-US" sz="1200" dirty="0"/>
              <a:t>capacitor</a:t>
            </a:r>
            <a:r>
              <a:rPr lang="en-US" sz="1200" dirty="0"/>
              <a:t> </a:t>
            </a:r>
            <a:r>
              <a:rPr lang="en-US" sz="1200" dirty="0">
                <a:solidFill>
                  <a:schemeClr val="bg2"/>
                </a:solidFill>
              </a:rPr>
              <a:t>An electronic component capable of storing an electric charge, especially one consisting of two conductors separated by a dielectric.</a:t>
            </a:r>
          </a:p>
          <a:p>
            <a:r>
              <a:rPr lang="en-US" sz="1200" dirty="0"/>
              <a:t/>
            </a:r>
            <a:r>
              <a:rPr lang="en-US" sz="1200" dirty="0"/>
              <a:t>capacitor</a:t>
            </a:r>
            <a:r>
              <a:rPr lang="en-US" sz="1200" dirty="0"/>
              <a:t> </a:t>
            </a:r>
            <a:r>
              <a:rPr lang="en-US" sz="1200" dirty="0">
                <a:solidFill>
                  <a:schemeClr val="bg2"/>
                </a:solidFill>
              </a:rPr>
              <a:t>An electronic component capable of storing an electric charge, especially one consisting of two conductors separated by a dielectric.</a:t>
            </a:r>
          </a:p>
          <a:p>
            <a:r>
              <a:rPr lang="en-US" sz="1200" dirty="0"/>
              <a:t/>
            </a:r>
            <a:r>
              <a:rPr lang="en-US" sz="1200" dirty="0"/>
              <a:t>capacitor</a:t>
            </a:r>
            <a:r>
              <a:rPr lang="en-US" sz="1200" dirty="0"/>
              <a:t> </a:t>
            </a:r>
            <a:r>
              <a:rPr lang="en-US" sz="1200" dirty="0">
                <a:solidFill>
                  <a:schemeClr val="bg2"/>
                </a:solidFill>
              </a:rPr>
              <a:t>An electronic component capable of storing an electric charge, especially one consisting of two conductors separated by a dielectric.</a:t>
            </a:r>
          </a:p>
          <a:p>
            <a:r>
              <a:rPr lang="en-US" sz="1200" dirty="0"/>
              <a:t/>
            </a:r>
            <a:r>
              <a:rPr lang="en-US" sz="1200" dirty="0"/>
              <a:t>cell membrane</a:t>
            </a:r>
            <a:r>
              <a:rPr lang="en-US" sz="1200" dirty="0"/>
              <a:t> </a:t>
            </a:r>
            <a:r>
              <a:rPr lang="en-US" sz="1200" dirty="0">
                <a:solidFill>
                  <a:schemeClr val="bg2"/>
                </a:solidFill>
              </a:rPr>
              <a:t>The semipermeable membrane that surrounds the cytoplasm of a cell.</a:t>
            </a:r>
          </a:p>
          <a:p>
            <a:r>
              <a:rPr lang="en-US" sz="1200" dirty="0"/>
              <a:t/>
            </a:r>
            <a:r>
              <a:rPr lang="en-US" sz="1200" dirty="0"/>
              <a:t>circuit</a:t>
            </a:r>
            <a:r>
              <a:rPr lang="en-US" sz="1200" dirty="0"/>
              <a:t> </a:t>
            </a:r>
            <a:r>
              <a:rPr lang="en-US" sz="1200" dirty="0">
                <a:solidFill>
                  <a:schemeClr val="bg2"/>
                </a:solidFill>
              </a:rPr>
              <a:t>A pathway of electric current composed of individual electronic components, such as resistors, transistors, capacitors, inductors and diodes, connected by conductive wires or traces through which electric current can flow. T</a:t>
            </a:r>
          </a:p>
          <a:p>
            <a:r>
              <a:rPr lang="en-US" sz="1200" dirty="0"/>
              <a:t/>
            </a:r>
            <a:r>
              <a:rPr lang="en-US" sz="1200" dirty="0"/>
              <a:t>conductor</a:t>
            </a:r>
            <a:r>
              <a:rPr lang="en-US" sz="1200" dirty="0"/>
              <a:t> </a:t>
            </a:r>
            <a:r>
              <a:rPr lang="en-US" sz="1200" dirty="0">
                <a:solidFill>
                  <a:schemeClr val="bg2"/>
                </a:solidFill>
              </a:rPr>
              <a:t>A material which contains movable electric charges.</a:t>
            </a:r>
          </a:p>
          <a:p>
            <a:r>
              <a:rPr lang="en-US" sz="1200" dirty="0"/>
              <a:t/>
            </a:r>
            <a:r>
              <a:rPr lang="en-US" sz="1200" dirty="0"/>
              <a:t>conductor</a:t>
            </a:r>
            <a:r>
              <a:rPr lang="en-US" sz="1200" dirty="0"/>
              <a:t> </a:t>
            </a:r>
            <a:r>
              <a:rPr lang="en-US" sz="1200" dirty="0">
                <a:solidFill>
                  <a:schemeClr val="bg2"/>
                </a:solidFill>
              </a:rPr>
              <a:t>A material which contains movable electric charges.</a:t>
            </a:r>
          </a:p>
          <a:p>
            <a:r>
              <a:rPr lang="en-US" sz="1200" dirty="0"/>
              <a:t/>
            </a:r>
            <a:r>
              <a:rPr lang="en-US" sz="1200" dirty="0"/>
              <a:t>coulomb</a:t>
            </a:r>
            <a:r>
              <a:rPr lang="en-US" sz="1200" dirty="0"/>
              <a:t> </a:t>
            </a:r>
            <a:r>
              <a:rPr lang="en-US" sz="1200" dirty="0" smtClean="0">
                <a:solidFill>
                  <a:schemeClr val="bg2"/>
                </a:solidFill>
              </a:rPr>
              <a:t>In the International System of Units, the derived unit of electric charge; the amount of electric charge carried by a current of 1 ampere flowing for 1 second. Symbol: C</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dielectric</a:t>
            </a:r>
            <a:r>
              <a:rPr lang="en-US" sz="1200" dirty="0" smtClean="0"/>
              <a:t> </a:t>
            </a:r>
            <a:r>
              <a:rPr lang="en-US" sz="1200" dirty="0" smtClean="0">
                <a:solidFill>
                  <a:schemeClr val="bg2"/>
                </a:solidFill>
              </a:rPr>
              <a:t>An electrically insulating or nonconducting material considered for its electric susceptibility (i.e., its property of polarization when exposed to an external electric field).</a:t>
            </a:r>
          </a:p>
          <a:p>
            <a:r>
              <a:rPr lang="en-US" sz="1200" dirty="0"/>
              <a:t/>
            </a:r>
            <a:r>
              <a:rPr lang="en-US" sz="1200" dirty="0"/>
              <a:t>dielectric</a:t>
            </a:r>
            <a:r>
              <a:rPr lang="en-US" sz="1200" dirty="0"/>
              <a:t> </a:t>
            </a:r>
            <a:r>
              <a:rPr lang="en-US" sz="1200" dirty="0">
                <a:solidFill>
                  <a:schemeClr val="bg2"/>
                </a:solidFill>
              </a:rPr>
              <a:t>An electrically insulating or nonconducting material considered for its electric susceptibility (i.e., its property of polarization when exposed to an external electric field).</a:t>
            </a:r>
          </a:p>
          <a:p>
            <a:r>
              <a:rPr lang="en-US" sz="1200" dirty="0"/>
              <a:t/>
            </a:r>
            <a:r>
              <a:rPr lang="en-US" sz="1200" dirty="0"/>
              <a:t>dielectric</a:t>
            </a:r>
            <a:r>
              <a:rPr lang="en-US" sz="1200" dirty="0"/>
              <a:t> </a:t>
            </a:r>
            <a:r>
              <a:rPr lang="en-US" sz="1200" dirty="0">
                <a:solidFill>
                  <a:schemeClr val="bg2"/>
                </a:solidFill>
              </a:rPr>
              <a:t>An electrically insulating or nonconducting material considered for its electric susceptibility (i.e., its property of polarization when exposed to an external electric field).</a:t>
            </a:r>
          </a:p>
          <a:p>
            <a:r>
              <a:rPr lang="en-US" sz="1200" dirty="0"/>
              <a:t/>
            </a:r>
            <a:r>
              <a:rPr lang="en-US" sz="1200" dirty="0"/>
              <a:t>dielectric</a:t>
            </a:r>
            <a:r>
              <a:rPr lang="en-US" sz="1200" dirty="0"/>
              <a:t> </a:t>
            </a:r>
            <a:r>
              <a:rPr lang="en-US" sz="1200" dirty="0">
                <a:solidFill>
                  <a:schemeClr val="bg2"/>
                </a:solidFill>
              </a:rPr>
              <a:t>An electrically insulating or nonconducting material considered for its electric susceptibility (i.e., its property of polarization when exposed to an external electric field).</a:t>
            </a:r>
          </a:p>
          <a:p>
            <a:r>
              <a:rPr lang="en-US" sz="1200" dirty="0"/>
              <a:t/>
            </a:r>
            <a:r>
              <a:rPr lang="en-US" sz="1200" dirty="0"/>
              <a:t>dipole moment</a:t>
            </a:r>
            <a:r>
              <a:rPr lang="en-US" sz="1200" dirty="0"/>
              <a:t> </a:t>
            </a:r>
            <a:r>
              <a:rPr lang="en-US" sz="1200" dirty="0">
                <a:solidFill>
                  <a:schemeClr val="bg2"/>
                </a:solidFill>
              </a:rPr>
              <a:t>The vector product of the charge on either pole of a dipole and the distance separating them.</a:t>
            </a:r>
          </a:p>
          <a:p>
            <a:r>
              <a:rPr lang="en-US" sz="1200" dirty="0"/>
              <a:t/>
            </a:r>
            <a:r>
              <a:rPr lang="en-US" sz="1200" dirty="0"/>
              <a:t>electric field</a:t>
            </a:r>
            <a:r>
              <a:rPr lang="en-US" sz="1200" dirty="0"/>
              <a:t> </a:t>
            </a:r>
            <a:r>
              <a:rPr lang="en-US" sz="1200" dirty="0">
                <a:solidFill>
                  <a:schemeClr val="bg2"/>
                </a:solidFill>
              </a:rPr>
              <a:t>A region of space around a charged particle, or between two voltages; it exerts a force on charged objects in its vicinity.</a:t>
            </a:r>
          </a:p>
          <a:p>
            <a:r>
              <a:rPr lang="en-US" sz="1200" dirty="0"/>
              <a:t/>
            </a:r>
            <a:r>
              <a:rPr lang="en-US" sz="1200" dirty="0"/>
              <a:t>electric field</a:t>
            </a:r>
            <a:r>
              <a:rPr lang="en-US" sz="1200" dirty="0"/>
              <a:t> </a:t>
            </a:r>
            <a:r>
              <a:rPr lang="en-US" sz="1200" dirty="0">
                <a:solidFill>
                  <a:schemeClr val="bg2"/>
                </a:solidFill>
              </a:rPr>
              <a:t>A region of space around a charged particle, or between two voltages; it exerts a force on charged objects in its vicinity.</a:t>
            </a:r>
          </a:p>
          <a:p>
            <a:r>
              <a:rPr lang="en-US" sz="1200" dirty="0"/>
              <a:t/>
            </a:r>
            <a:r>
              <a:rPr lang="en-US" sz="1200" dirty="0"/>
              <a:t>electric field</a:t>
            </a:r>
            <a:r>
              <a:rPr lang="en-US" sz="1200" dirty="0"/>
              <a:t> </a:t>
            </a:r>
            <a:r>
              <a:rPr lang="en-US" sz="1200" dirty="0">
                <a:solidFill>
                  <a:schemeClr val="bg2"/>
                </a:solidFill>
              </a:rPr>
              <a:t>A region of space around a charged particle, or between two voltages; it exerts a force on charged objects in its vicinity.</a:t>
            </a:r>
          </a:p>
          <a:p>
            <a:r>
              <a:rPr lang="en-US" sz="1200" dirty="0"/>
              <a:t/>
            </a:r>
            <a:r>
              <a:rPr lang="en-US" sz="1200" dirty="0"/>
              <a:t>electric potential</a:t>
            </a:r>
            <a:r>
              <a:rPr lang="en-US" sz="1200" dirty="0"/>
              <a:t> </a:t>
            </a:r>
            <a:r>
              <a:rPr lang="en-US" sz="1200" dirty="0">
                <a:solidFill>
                  <a:schemeClr val="bg2"/>
                </a:solidFill>
              </a:rPr>
              <a:t>The potential energy per unit charge at a point in a static electric field; voltage.</a:t>
            </a:r>
          </a:p>
          <a:p>
            <a:r>
              <a:rPr lang="en-US" sz="1200" dirty="0"/>
              <a:t/>
            </a:r>
            <a:r>
              <a:rPr lang="en-US" sz="1200" dirty="0"/>
              <a:t>electric potential</a:t>
            </a:r>
            <a:r>
              <a:rPr lang="en-US" sz="1200" dirty="0"/>
              <a:t> </a:t>
            </a:r>
            <a:r>
              <a:rPr lang="en-US" sz="1200" dirty="0">
                <a:solidFill>
                  <a:schemeClr val="bg2"/>
                </a:solidFill>
              </a:rPr>
              <a:t>The potential energy per unit charge at a point in a static electric field; voltage.</a:t>
            </a:r>
          </a:p>
          <a:p>
            <a:r>
              <a:rPr lang="en-US" sz="1200" dirty="0"/>
              <a:t/>
            </a:r>
            <a:r>
              <a:rPr lang="en-US" sz="1200" dirty="0"/>
              <a:t>electric potential</a:t>
            </a:r>
            <a:r>
              <a:rPr lang="en-US" sz="1200" dirty="0"/>
              <a:t> </a:t>
            </a:r>
            <a:r>
              <a:rPr lang="en-US" sz="1200" dirty="0">
                <a:solidFill>
                  <a:schemeClr val="bg2"/>
                </a:solidFill>
              </a:rPr>
              <a:t>The potential energy per unit charge at a point in a static electric field; voltage.</a:t>
            </a:r>
          </a:p>
          <a:p>
            <a:r>
              <a:rPr lang="en-US" sz="1200" dirty="0"/>
              <a:t/>
            </a:r>
            <a:r>
              <a:rPr lang="en-US" sz="1200" dirty="0"/>
              <a:t>electron gun</a:t>
            </a:r>
            <a:r>
              <a:rPr lang="en-US" sz="1200" dirty="0"/>
              <a:t> </a:t>
            </a:r>
            <a:r>
              <a:rPr lang="en-US" sz="1200" dirty="0" smtClean="0">
                <a:solidFill>
                  <a:schemeClr val="bg2"/>
                </a:solidFill>
              </a:rPr>
              <a:t>Any device that produces a stream of electrons, especially a narrow stream that is focused onto a phosphor screen.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electron volt</a:t>
            </a:r>
            <a:r>
              <a:rPr lang="en-US" sz="1200" dirty="0" smtClean="0"/>
              <a:t> </a:t>
            </a:r>
            <a:r>
              <a:rPr lang="en-US" sz="1200" dirty="0" smtClean="0">
                <a:solidFill>
                  <a:schemeClr val="bg2"/>
                </a:solidFill>
              </a:rPr>
              <a:t>A unit for measuring the energy of subatomic particles; the energy equal to that attained by an electron moving through a potential difference of one volt. Equivalent to 1.6022 x 10-19 joules.</a:t>
            </a:r>
          </a:p>
          <a:p>
            <a:r>
              <a:rPr lang="en-US" sz="1200" dirty="0"/>
              <a:t/>
            </a:r>
            <a:r>
              <a:rPr lang="en-US" sz="1200" dirty="0"/>
              <a:t>equipotential</a:t>
            </a:r>
            <a:r>
              <a:rPr lang="en-US" sz="1200" dirty="0"/>
              <a:t> </a:t>
            </a:r>
            <a:r>
              <a:rPr lang="en-US" sz="1200" dirty="0">
                <a:solidFill>
                  <a:schemeClr val="bg2"/>
                </a:solidFill>
              </a:rPr>
              <a:t>A region whose every point has the same potential.</a:t>
            </a:r>
          </a:p>
          <a:p>
            <a:r>
              <a:rPr lang="en-US" sz="1200" dirty="0"/>
              <a:t/>
            </a:r>
            <a:r>
              <a:rPr lang="en-US" sz="1200" dirty="0"/>
              <a:t>equipotential</a:t>
            </a:r>
            <a:r>
              <a:rPr lang="en-US" sz="1200" dirty="0"/>
              <a:t> </a:t>
            </a:r>
            <a:r>
              <a:rPr lang="en-US" sz="1200" dirty="0">
                <a:solidFill>
                  <a:schemeClr val="bg2"/>
                </a:solidFill>
              </a:rPr>
              <a:t>A region whose every point has the same potential.</a:t>
            </a:r>
          </a:p>
          <a:p>
            <a:r>
              <a:rPr lang="en-US" sz="1200" dirty="0"/>
              <a:t/>
            </a:r>
            <a:r>
              <a:rPr lang="en-US" sz="1200" dirty="0"/>
              <a:t>flux density</a:t>
            </a:r>
            <a:r>
              <a:rPr lang="en-US" sz="1200" dirty="0"/>
              <a:t> </a:t>
            </a:r>
            <a:r>
              <a:rPr lang="en-US" sz="1200" dirty="0">
                <a:solidFill>
                  <a:schemeClr val="bg2"/>
                </a:solidFill>
              </a:rPr>
              <a:t>A measure of rate of flow of a fluid, particles or energy per unit area.</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neuron</a:t>
            </a:r>
            <a:r>
              <a:rPr lang="en-US" sz="1200" dirty="0"/>
              <a:t> </a:t>
            </a:r>
            <a:r>
              <a:rPr lang="en-US" sz="1200" dirty="0">
                <a:solidFill>
                  <a:schemeClr val="bg2"/>
                </a:solidFill>
              </a:rPr>
              <a:t>A cell of the nervous system, which conducts nerve impulses; consisting of an axon and several dendrites. Neurons are connected by synapses.</a:t>
            </a:r>
          </a:p>
          <a:p>
            <a:r>
              <a:rPr lang="en-US" sz="1200" dirty="0"/>
              <a:t/>
            </a:r>
            <a:r>
              <a:rPr lang="en-US" sz="1200" dirty="0"/>
              <a:t>particle accelerator</a:t>
            </a:r>
            <a:r>
              <a:rPr lang="en-US" sz="1200" dirty="0"/>
              <a:t> </a:t>
            </a:r>
            <a:r>
              <a:rPr lang="en-US" sz="1200" dirty="0">
                <a:solidFill>
                  <a:schemeClr val="bg2"/>
                </a:solidFill>
              </a:rPr>
              <a:t>A device that accelerates electrically charged particles to extremely high speeds, for the purpose of inducing high-energy reactions or producing high-energy radiation.</a:t>
            </a:r>
          </a:p>
          <a:p>
            <a:r>
              <a:rPr lang="en-US" sz="1200" dirty="0"/>
              <a:t/>
            </a:r>
            <a:r>
              <a:rPr lang="en-US" sz="1200" dirty="0"/>
              <a:t>permittivity</a:t>
            </a:r>
            <a:r>
              <a:rPr lang="en-US" sz="1200" dirty="0"/>
              <a:t> </a:t>
            </a:r>
            <a:r>
              <a:rPr lang="en-US" sz="1200" dirty="0">
                <a:solidFill>
                  <a:schemeClr val="bg2"/>
                </a:solidFill>
              </a:rPr>
              <a:t>A property of a dielectric medium that determines the forces that electric charges placed in the medium exert on each other.</a:t>
            </a:r>
          </a:p>
          <a:p>
            <a:r>
              <a:rPr lang="en-US" sz="1200" dirty="0"/>
              <a:t/>
            </a:r>
            <a:r>
              <a:rPr lang="en-US" sz="1200" dirty="0"/>
              <a:t>phosphor</a:t>
            </a:r>
            <a:r>
              <a:rPr lang="en-US" sz="1200" dirty="0"/>
              <a:t> </a:t>
            </a:r>
            <a:r>
              <a:rPr lang="en-US" sz="1200" dirty="0">
                <a:solidFill>
                  <a:schemeClr val="bg2"/>
                </a:solidFill>
              </a:rPr>
              <a:t>A substance that exhibits the phenomenon of luminescence; often transition metal compounds or rare earth compounds of various types. The most common uses of phosphors are in CRT displays and fluorescent lights.</a:t>
            </a:r>
          </a:p>
          <a:p>
            <a:r>
              <a:rPr lang="en-US" sz="1200" dirty="0"/>
              <a:t/>
            </a:r>
            <a:r>
              <a:rPr lang="en-US" sz="1200" dirty="0"/>
              <a:t>potential difference</a:t>
            </a:r>
            <a:r>
              <a:rPr lang="en-US" sz="1200" dirty="0"/>
              <a:t> </a:t>
            </a:r>
            <a:r>
              <a:rPr lang="en-US" sz="1200" dirty="0">
                <a:solidFill>
                  <a:schemeClr val="bg2"/>
                </a:solidFill>
              </a:rPr>
              <a:t>The difference in potential energy between two points in an electric field; the difference in charge between two points in an electrical circuit; voltage.</a:t>
            </a:r>
          </a:p>
          <a:p>
            <a:r>
              <a:rPr lang="en-US" sz="1200" dirty="0"/>
              <a:t/>
            </a:r>
            <a:r>
              <a:rPr lang="en-US" sz="1200" dirty="0"/>
              <a:t>potential difference</a:t>
            </a:r>
            <a:r>
              <a:rPr lang="en-US" sz="1200" dirty="0"/>
              <a:t> </a:t>
            </a:r>
            <a:r>
              <a:rPr lang="en-US" sz="1200" dirty="0">
                <a:solidFill>
                  <a:schemeClr val="bg2"/>
                </a:solidFill>
              </a:rPr>
              <a:t>The difference in potential energy between two points in an electric field; the difference in charge between two points in an electrical circuit; voltage.</a:t>
            </a:r>
          </a:p>
          <a:p>
            <a:r>
              <a:rPr lang="en-US" sz="1200" dirty="0"/>
              <a:t/>
            </a:r>
            <a:r>
              <a:rPr lang="en-US" sz="1200" dirty="0"/>
              <a:t>potential difference</a:t>
            </a:r>
            <a:r>
              <a:rPr lang="en-US" sz="1200" dirty="0"/>
              <a:t> </a:t>
            </a:r>
            <a:r>
              <a:rPr lang="en-US" sz="1200" dirty="0" smtClean="0">
                <a:solidFill>
                  <a:schemeClr val="bg2"/>
                </a:solidFill>
              </a:rPr>
              <a:t>The difference in potential energy between two points in an electric field; the difference in charge between two points in an electrical circuit; voltage.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potential energy</a:t>
            </a:r>
            <a:r>
              <a:rPr lang="en-US" sz="1200" dirty="0" smtClean="0"/>
              <a:t> </a:t>
            </a:r>
            <a:r>
              <a:rPr lang="en-US" sz="1200" dirty="0" smtClean="0">
                <a:solidFill>
                  <a:schemeClr val="bg2"/>
                </a:solidFill>
              </a:rPr>
              <a:t>The energy an object has because of its position (in a gravitational or electric field) or its condition (as a stretched or compressed spring, as a chemical reactant, or by having rest mass)</a:t>
            </a:r>
          </a:p>
          <a:p>
            <a:r>
              <a:rPr lang="en-US" sz="1200" dirty="0"/>
              <a:t/>
            </a:r>
            <a:r>
              <a:rPr lang="en-US" sz="1200" dirty="0"/>
              <a:t>potential energy</a:t>
            </a:r>
            <a:r>
              <a:rPr lang="en-US" sz="1200" dirty="0"/>
              <a:t> </a:t>
            </a:r>
            <a:r>
              <a:rPr lang="en-US" sz="1200" dirty="0">
                <a:solidFill>
                  <a:schemeClr val="bg2"/>
                </a:solidFill>
              </a:rPr>
              <a:t>The energy an object has because of its position (in a gravitational or electric field) or its condition (as a stretched or compressed spring, as a chemical reactant, or by having rest mass)</a:t>
            </a:r>
          </a:p>
          <a:p>
            <a:r>
              <a:rPr lang="en-US" sz="1200" dirty="0"/>
              <a:t/>
            </a:r>
            <a:r>
              <a:rPr lang="en-US" sz="1200" dirty="0"/>
              <a:t>radial</a:t>
            </a:r>
            <a:r>
              <a:rPr lang="en-US" sz="1200" dirty="0"/>
              <a:t> </a:t>
            </a:r>
            <a:r>
              <a:rPr lang="en-US" sz="1200" dirty="0">
                <a:solidFill>
                  <a:schemeClr val="bg2"/>
                </a:solidFill>
              </a:rPr>
              <a:t>Moving along a radius.</a:t>
            </a:r>
          </a:p>
          <a:p>
            <a:r>
              <a:rPr lang="en-US" sz="1200" dirty="0"/>
              <a:t/>
            </a:r>
            <a:r>
              <a:rPr lang="en-US" sz="1200" dirty="0"/>
              <a:t>raster</a:t>
            </a:r>
            <a:r>
              <a:rPr lang="en-US" sz="1200" dirty="0"/>
              <a:t> </a:t>
            </a:r>
            <a:r>
              <a:rPr lang="en-US" sz="1200" dirty="0">
                <a:solidFill>
                  <a:schemeClr val="bg2"/>
                </a:solidFill>
              </a:rPr>
              <a:t>A scanning pattern of parallel lines that form the display of an image projected on a cathode-ray tube of a television set or display screen.</a:t>
            </a:r>
          </a:p>
          <a:p>
            <a:r>
              <a:rPr lang="en-US" sz="1200" dirty="0"/>
              <a:t/>
            </a:r>
            <a:r>
              <a:rPr lang="en-US" sz="1200" dirty="0"/>
              <a:t>scalar</a:t>
            </a:r>
            <a:r>
              <a:rPr lang="en-US" sz="1200" dirty="0"/>
              <a:t> </a:t>
            </a:r>
            <a:r>
              <a:rPr lang="en-US" sz="1200" dirty="0">
                <a:solidFill>
                  <a:schemeClr val="bg2"/>
                </a:solidFill>
              </a:rPr>
              <a:t>A quantity that has magnitude but not direction; compare vector.</a:t>
            </a:r>
          </a:p>
          <a:p>
            <a:r>
              <a:rPr lang="en-US" sz="1200" dirty="0"/>
              <a:t/>
            </a:r>
            <a:r>
              <a:rPr lang="en-US" sz="1200" dirty="0"/>
              <a:t>static equilibrium</a:t>
            </a:r>
            <a:r>
              <a:rPr lang="en-US" sz="1200" dirty="0"/>
              <a:t> </a:t>
            </a:r>
            <a:r>
              <a:rPr lang="en-US" sz="1200" dirty="0">
                <a:solidFill>
                  <a:schemeClr val="bg2"/>
                </a:solidFill>
              </a:rPr>
              <a:t>the physical state in which all components of a system are at rest and the net force is equal to zero throughout the system</a:t>
            </a:r>
          </a:p>
          <a:p>
            <a:r>
              <a:rPr lang="en-US" sz="1200" dirty="0"/>
              <a:t/>
            </a:r>
            <a:r>
              <a:rPr lang="en-US" sz="1200" dirty="0"/>
              <a:t>superposition</a:t>
            </a:r>
            <a:r>
              <a:rPr lang="en-US" sz="1200" dirty="0"/>
              <a:t> </a:t>
            </a:r>
            <a:r>
              <a:rPr lang="en-US" sz="1200" dirty="0">
                <a:solidFill>
                  <a:schemeClr val="bg2"/>
                </a:solidFill>
              </a:rPr>
              <a:t>The summing of two or more field contributions occupying the same space.</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a:p>
            <a:r>
              <a:rPr lang="en-US" sz="1200" dirty="0"/>
              <a:t/>
            </a:r>
            <a:r>
              <a:rPr lang="en-US" sz="1200" dirty="0"/>
              <a:t>voltage</a:t>
            </a:r>
            <a:r>
              <a:rPr lang="en-US" sz="1200" dirty="0"/>
              <a:t> </a:t>
            </a:r>
            <a:r>
              <a:rPr lang="en-US" sz="1200" dirty="0">
                <a:solidFill>
                  <a:schemeClr val="bg2"/>
                </a:solidFill>
              </a:rPr>
              <a:t>The amount of electrostatic potential between two points in space.</a:t>
            </a:r>
          </a:p>
          <a:p>
            <a:r>
              <a:rPr lang="en-US" sz="1200" dirty="0"/>
              <a:t/>
            </a:r>
            <a:r>
              <a:rPr lang="en-US" sz="1200" dirty="0"/>
              <a:t>work</a:t>
            </a:r>
            <a:r>
              <a:rPr lang="en-US" sz="1200" dirty="0"/>
              <a:t> </a:t>
            </a:r>
            <a:r>
              <a:rPr lang="en-US" sz="1200" dirty="0" smtClean="0">
                <a:solidFill>
                  <a:schemeClr val="bg2"/>
                </a:solidFill>
              </a:rPr>
              <a:t>A measure of energy expended in moving an object; most commonly, force times displacement. No work is done if the object does not move.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of a Parallel-Plate Capacitor</a:t>
            </a:r>
          </a:p>
          <a:p>
            <a:pPr lvl="1"/>
            <a:r>
              <a:rPr lang="en-US" dirty="0" smtClean="0"/>
              <a:t>Charges in the dielectric material line up to oppose the charges of each plate of the capacitor. An electric field is created between the plates of the capacitor as charge builds on each plate.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"Capacitor schematic with dielectric."</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http://en.wikipedia.org/wiki/File:Capacitor_schematic_with_dielectric.svg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Electrical Charge at a Sharp Point of a Conductor</a:t>
            </a:r>
          </a:p>
          <a:p>
            <a:pPr lvl="1"/>
            <a:r>
              <a:rPr lang="en-US" dirty="0" smtClean="0"/>
              <a:t>Repulsive forces towards the more sharply curved surface on the right aim more outward than along the surface of the conductor.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28,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http://cnx.org/content/m42317/latest/?collection=col11406/latest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e3da0472e4608de71d43f3955d2400c}">
                <a14:useLocalDpi xmlns:a14="http://schemas.microsoft.com/office/drawing/2010/main" val="0"/>
              </a:ext>
            </a:extLst>
          </a:blip>
          <a:stretch>
            <a:fillRect/>
          </a:stretch>
        </p:blipFill>
        <p:spPr>
          <a:xfrm>
            <a:off x="266700" y="533400"/>
            <a:ext cx="8610600" cy="273817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Equipotential Lines</a:t>
            </a:r>
          </a:p>
          <a:p>
            <a:pPr lvl="1"/>
            <a:r>
              <a:rPr lang="en-US" dirty="0" smtClean="0"/>
              <a:t>An isolated point charge Q with its electric field lines (blue) and equipotential lines (green)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Equipotential Lines. January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http://cnx.org/content/m42331/latest/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ded968c3b6dacaa2b8de27f2b2b0d5b}">
                <a14:useLocalDpi xmlns:a14="http://schemas.microsoft.com/office/drawing/2010/main" val="0"/>
              </a:ext>
            </a:extLst>
          </a:blip>
          <a:stretch>
            <a:fillRect/>
          </a:stretch>
        </p:blipFill>
        <p:spPr>
          <a:xfrm>
            <a:off x="2420094" y="533400"/>
            <a:ext cx="430381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Monochrome Computer CRT Monitor</a:t>
            </a:r>
          </a:p>
          <a:p>
            <a:pPr lvl="1"/>
            <a:r>
              <a:rPr lang="en-US" dirty="0" smtClean="0"/>
              <a:t>Monochrome monitor - this CRT uses only one type of phosphor.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"Phosphor."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http://en.wikipedia.org/wiki/Phosphor</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a82db450a0a9cf5e7c7337adec23e41}">
                <a14:useLocalDpi xmlns:a14="http://schemas.microsoft.com/office/drawing/2010/main" val="0"/>
              </a:ext>
            </a:extLst>
          </a:blip>
          <a:stretch>
            <a:fillRect/>
          </a:stretch>
        </p:blipFill>
        <p:spPr>
          <a:xfrm>
            <a:off x="1566187" y="533400"/>
            <a:ext cx="601162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Similarities Between Activity of Gravitational and Electric Fields on an Object</a:t>
            </a:r>
          </a:p>
          <a:p>
            <a:pPr lvl="1"/>
            <a:r>
              <a:rPr lang="en-US" dirty="0" smtClean="0"/>
              <a:t>The charge, +q, is moved down the electric field in the same way that the object, m, is moved down the hill. In both instances, the particle in motion goes from a higher to a lower potential energy state.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Electric Potential Energy: Potential Difference. January 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http://cnx.org/content/m42324/latest/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670eb9a0c3a1d7c473eda0e9bbb5dcc}">
                <a14:useLocalDpi xmlns:a14="http://schemas.microsoft.com/office/drawing/2010/main" val="0"/>
              </a:ext>
            </a:extLst>
          </a:blip>
          <a:stretch>
            <a:fillRect/>
          </a:stretch>
        </p:blipFill>
        <p:spPr>
          <a:xfrm>
            <a:off x="2586930" y="533400"/>
            <a:ext cx="397013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Superposition of Electric Potential</a:t>
            </a:r>
          </a:p>
          <a:p>
            <a:pPr lvl="1"/>
            <a:r>
              <a:rPr lang="en-US" dirty="0" smtClean="0"/>
              <a:t>The electric potential at point L is the sum of voltages from each point charge (scalars).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"Potencial eletrico resultante."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http://commons.wikimedia.org/wiki/File:Potencial_eletrico_resultante.PNG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1602c18f4040d59ad3dbaef4b1c46f}">
                <a14:useLocalDpi xmlns:a14="http://schemas.microsoft.com/office/drawing/2010/main" val="0"/>
              </a:ext>
            </a:extLst>
          </a:blip>
          <a:stretch>
            <a:fillRect/>
          </a:stretch>
        </p:blipFill>
        <p:spPr>
          <a:xfrm>
            <a:off x="2213418" y="533400"/>
            <a:ext cx="471716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field and potential in one dimension</a:t>
            </a:r>
          </a:p>
          <a:p>
            <a:pPr lvl="1"/>
            <a:r>
              <a:rPr lang="en-US" dirty="0" smtClean="0"/>
              <a:t>The presence of an electric field around the static point charge (large red dot) creates a potential difference, causing the test charge (small red dot) to experience a force and move.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"Electric field."</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http://en.wikipedia.org/wiki/File:Electric_field.gif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f2b148216ccccba63900163d5351121}">
                <a14:useLocalDpi xmlns:a14="http://schemas.microsoft.com/office/drawing/2010/main" val="0"/>
              </a:ext>
            </a:extLst>
          </a:blip>
          <a:stretch>
            <a:fillRect/>
          </a:stretch>
        </p:blipFill>
        <p:spPr>
          <a:xfrm>
            <a:off x="2138299" y="533400"/>
            <a:ext cx="486740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Parallel-Plate Capacitor</a:t>
            </a:r>
          </a:p>
          <a:p>
            <a:pPr lvl="1"/>
            <a:r>
              <a:rPr lang="en-US" dirty="0" smtClean="0"/>
              <a:t>The dielectric prevents charge flow from one plate to the other.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"Parallel plate capacitor."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http://en.wikipedia.org/wiki/File:Parallel_plate_capacitor.svg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Van de Graaff Generator</a:t>
            </a:r>
          </a:p>
          <a:p>
            <a:pPr lvl="1"/>
            <a:r>
              <a:rPr lang="en-US" dirty="0" smtClean="0"/>
              <a:t>The voltage of this demonstration Van de Graaff generator is measured between the charged sphere and ground. Earth's potential is taken to be zero as a reference. The potential of the charged conducting sphere is the same as that of an equal point charge at its center.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13,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http://cnx.org/content/m42328/latest/?collection=col11406/1.7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62de25a516926046377c1fc92afa93d}">
                <a14:useLocalDpi xmlns:a14="http://schemas.microsoft.com/office/drawing/2010/main" val="0"/>
              </a:ext>
            </a:extLst>
          </a:blip>
          <a:stretch>
            <a:fillRect/>
          </a:stretch>
        </p:blipFill>
        <p:spPr>
          <a:xfrm>
            <a:off x="3059162" y="533400"/>
            <a:ext cx="30256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Molecular Dipole Moment in Water</a:t>
            </a:r>
          </a:p>
          <a:p>
            <a:pPr lvl="1"/>
            <a:r>
              <a:rPr lang="en-US" dirty="0" smtClean="0"/>
              <a:t>This water (H2O) molecule has a high density of electrons (denoted by the red shading) near the red O atom. Closer to the white H atoms, there is a low density of electrons. Therefore, the molecule is is a dipole, with negativity near the O and positivity closer to the H atoms.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"Water-elpot-transparent-3D-balls."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http://en.wikipedia.org/wiki/File:Water-elpot-transparent-3D-balls.png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77ff929b4e8e154dcd97f8b2d314618}">
                <a14:useLocalDpi xmlns:a14="http://schemas.microsoft.com/office/drawing/2010/main" val="0"/>
              </a:ext>
            </a:extLst>
          </a:blip>
          <a:stretch>
            <a:fillRect/>
          </a:stretch>
        </p:blipFill>
        <p:spPr>
          <a:xfrm>
            <a:off x="1992161" y="533400"/>
            <a:ext cx="515967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Parallel Capacitors</a:t>
            </a:r>
          </a:p>
          <a:p>
            <a:pPr lvl="1"/>
            <a:r>
              <a:rPr lang="en-US" dirty="0" smtClean="0"/>
              <a:t>This image depicts capacitors C1, C2, and so on until Cn in parallel.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"Capacitors in parallel."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http://en.wikipedia.org/wiki/File:Capacitors_in_parallel.svg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Potential difference in a static field</a:t>
            </a:r>
          </a:p>
          <a:p>
            <a:pPr lvl="1"/>
            <a:r>
              <a:rPr lang="en-US" dirty="0" smtClean="0"/>
              <a:t>When a charge q moves from point A to point B, the potential difference is independent of path taken.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"Electrostatic definition of voltage."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http://en.wikipedia.org/wiki/File:Electrostatic_definition_of_voltage.svg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Dielectric breakdown of plexiglas</a:t>
            </a:r>
          </a:p>
          <a:p>
            <a:pPr lvl="1"/>
            <a:r>
              <a:rPr lang="en-US" dirty="0" smtClean="0"/>
              <a:t>The treelike pattern in the plexiglas stems from the root of the breakdown. Current is dispersed in many different directions, creating different stems.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"Square1."</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http://en.wikipedia.org/wiki/File:Square1.jpg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400cf9e4fb6c58fde860a5b2a0be804}">
                <a14:useLocalDpi xmlns:a14="http://schemas.microsoft.com/office/drawing/2010/main" val="0"/>
              </a:ext>
            </a:extLst>
          </a:blip>
          <a:stretch>
            <a:fillRect/>
          </a:stretch>
        </p:blipFill>
        <p:spPr>
          <a:xfrm>
            <a:off x="2178942" y="533400"/>
            <a:ext cx="478611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Capacitors in Series</a:t>
            </a:r>
          </a:p>
          <a:p>
            <a:pPr lvl="1"/>
            <a:r>
              <a:rPr lang="en-US" dirty="0" smtClean="0"/>
              <a:t>This image depicts capacitors C1, C2 and so on until Cn in a series.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"Capacitors in series."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http://en.wikipedia.org/wiki/File:Capacitors_in_series.svg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Capacitors in Series and in Parallel</a:t>
            </a:r>
          </a:p>
          <a:p>
            <a:pPr lvl="1"/>
            <a:r>
              <a:rPr lang="en-US" dirty="0" smtClean="0"/>
              <a:t>The initial problem can be simplified by finding the capacitance of the series, then using it as part of the parallel calculation.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Capacitors in Series and Parallel. January 7,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http://cnx.org/content/m42336/latest/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9b7d9c7a7fe5248390c2b449b45f0ac}">
                <a14:useLocalDpi xmlns:a14="http://schemas.microsoft.com/office/drawing/2010/main" val="0"/>
              </a:ext>
            </a:extLst>
          </a:blip>
          <a:stretch>
            <a:fillRect/>
          </a:stretch>
        </p:blipFill>
        <p:spPr>
          <a:xfrm>
            <a:off x="266700" y="533400"/>
            <a:ext cx="8610600" cy="279844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Energy of Photons in the Visible Spectrum</a:t>
            </a:r>
          </a:p>
          <a:p>
            <a:pPr lvl="1"/>
            <a:r>
              <a:rPr lang="en-US" dirty="0" smtClean="0"/>
              <a:t>Relationship between wavelength and energy expressed in electron volts.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http://upload.wikimedia.org/wikipedia/commons/thumb/7/7f/Colors_in_eV.svg/605px-Colors_in_eV.svg.png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cb422fdfaff66d14b9f950fc845fb11}">
                <a14:useLocalDpi xmlns:a14="http://schemas.microsoft.com/office/drawing/2010/main" val="0"/>
              </a:ext>
            </a:extLst>
          </a:blip>
          <a:stretch>
            <a:fillRect/>
          </a:stretch>
        </p:blipFill>
        <p:spPr>
          <a:xfrm>
            <a:off x="266700" y="533400"/>
            <a:ext cx="8610600" cy="163672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Potential Difference</a:t>
            </a:r>
          </a:p>
          <a:p>
            <a:pPr lvl="1"/>
            <a:r>
              <a:rPr lang="en-US" dirty="0" smtClean="0"/>
              <a:t>A brief overview of electric potential difference and electric potential energy for beginning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0db2692404dee72a89a856a8afbac9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Oscilloscope Display</a:t>
            </a:r>
          </a:p>
          <a:p>
            <a:pPr lvl="1"/>
            <a:r>
              <a:rPr lang="en-US" dirty="0" smtClean="0"/>
              <a:t>Example of an analog oscilloscope display. Shown is a Lissajous figure, showing a harmonic relationship of one horizontal oscillation cycle to three vertical oscillation cycles.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"Oscilloscope."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http://en.wikipedia.org/wiki/Oscilloscope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9f6eae19db1aac2f4aa6124b1779766}">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Neuron</a:t>
            </a:r>
          </a:p>
          <a:p>
            <a:pPr lvl="1"/>
            <a:r>
              <a:rPr lang="en-US" dirty="0" smtClean="0"/>
              <a:t>Neurons receive an impulse at the dendrites. This impulse is passed through the axon, a long extension of the cell, in the form of an electrical potential created by differing concentrations of sodium and potassium ions on either side of a membrane in the axon.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"Complete neuron cell diagram en."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http://en.wikipedia.org/wiki/File:Complete_neuron_cell_diagram_en.svg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Color Cathode Ray Tube</a:t>
            </a:r>
          </a:p>
          <a:p>
            <a:pPr lvl="1"/>
            <a:r>
              <a:rPr lang="en-US" dirty="0" smtClean="0"/>
              <a:t>Cutaway rendering of a color CRT: 1) Three Electron guns (for red, green, and blue phosphor dots) 2) Electron beams 3) Focusing coils 4) Deflection coils 5) Anode connection 6) Mask for separating beams for red, green, and blue part of displayed image 7) Phosphor layer with red, green, and blue zones 8) Close-up of the phosphor-coated inner side of the screen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"Cathode ray tube."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http://en.wikipedia.org/wiki/Cathode_ray_tube%23Ionizing_radiation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1f337ffd3dd98230f528a4f09439aac}">
                <a14:useLocalDpi xmlns:a14="http://schemas.microsoft.com/office/drawing/2010/main" val="0"/>
              </a:ext>
            </a:extLst>
          </a:blip>
          <a:stretch>
            <a:fillRect/>
          </a:stretch>
        </p:blipFill>
        <p:spPr>
          <a:xfrm>
            <a:off x="1857375" y="533400"/>
            <a:ext cx="54292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Parallel-Plate Capacitor</a:t>
            </a:r>
          </a:p>
          <a:p>
            <a:pPr lvl="1"/>
            <a:r>
              <a:rPr lang="en-US" dirty="0" smtClean="0"/>
              <a:t>In a capacitor, the opposite plates take on opposite charges. The dielectric ensures that the charges are separated and do not transfer from one plate to the other.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"Parallel plate capacitor."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http://en.wikipedia.org/wiki/File:Parallel_plate_capacitor.svg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Relationships within a uniform electric field</a:t>
            </a:r>
          </a:p>
          <a:p>
            <a:pPr lvl="1"/>
            <a:r>
              <a:rPr lang="en-US" dirty="0" smtClean="0"/>
              <a:t>In this image, Work (W), field strength (E), and potential difference (∆V) are defined for points A and B within the constructs of a uniform potential field between the positive and negative plates.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Electric Potential in a Uniform Electric Field. January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http://cnx.org/content/m42326/latest/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4afa941a22b19d1dd12e3a005687825}">
                <a14:useLocalDpi xmlns:a14="http://schemas.microsoft.com/office/drawing/2010/main" val="0"/>
              </a:ext>
            </a:extLst>
          </a:blip>
          <a:stretch>
            <a:fillRect/>
          </a:stretch>
        </p:blipFill>
        <p:spPr>
          <a:xfrm>
            <a:off x="3412629" y="533400"/>
            <a:ext cx="231874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Equipotential lines with multiple charges</a:t>
            </a:r>
          </a:p>
          <a:p>
            <a:pPr lvl="1"/>
            <a:r>
              <a:rPr lang="en-US" dirty="0" smtClean="0"/>
              <a:t>Equipotential lines become irregularly shaped when there are multiple charges vicinal to one another. At a point between the charges, a test charge may "feel" the effects of both charges.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Equipotential Lines. January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http://cnx.org/content/m42331/latest/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bb9ad041c893f5769569909fd36c073}">
                <a14:useLocalDpi xmlns:a14="http://schemas.microsoft.com/office/drawing/2010/main" val="0"/>
              </a:ext>
            </a:extLst>
          </a:blip>
          <a:stretch>
            <a:fillRect/>
          </a:stretch>
        </p:blipFill>
        <p:spPr>
          <a:xfrm>
            <a:off x="266700" y="533400"/>
            <a:ext cx="8610600" cy="390921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Charge Distribution on a Conductor with an Irregular Surface</a:t>
            </a:r>
          </a:p>
          <a:p>
            <a:pPr lvl="1"/>
            <a:r>
              <a:rPr lang="en-US" dirty="0" smtClean="0"/>
              <a:t>Curvature causes electric field lines to extend such that they further distance themselves from one another with increasing distance from the conductor surface. As such, charges (and field lines) aggregate around areas of curvature.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Conductors and Electric Fields in Static Equilibrium. January 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http://cnx.org/content/m42317/latest/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aad6526b199364b44d87d0954e786ee}">
                <a14:useLocalDpi xmlns:a14="http://schemas.microsoft.com/office/drawing/2010/main" val="0"/>
              </a:ext>
            </a:extLst>
          </a:blip>
          <a:stretch>
            <a:fillRect/>
          </a:stretch>
        </p:blipFill>
        <p:spPr>
          <a:xfrm>
            <a:off x="3426768" y="533400"/>
            <a:ext cx="229046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Equipotential Lines Between Two Plates</a:t>
            </a:r>
          </a:p>
          <a:p>
            <a:pPr lvl="1"/>
            <a:r>
              <a:rPr lang="en-US" dirty="0" smtClean="0"/>
              <a:t>When charges are lined up and continuous on conducting plates, equipotential lines are straight between them. The only exception is a curving of the lines near the edges of the conductor plates.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Equipotential Lines. January 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http://cnx.org/content/m42331/latest/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e5bd7cf244d2faab65b84b946683422}">
                <a14:useLocalDpi xmlns:a14="http://schemas.microsoft.com/office/drawing/2010/main" val="0"/>
              </a:ext>
            </a:extLst>
          </a:blip>
          <a:stretch>
            <a:fillRect/>
          </a:stretch>
        </p:blipFill>
        <p:spPr>
          <a:xfrm>
            <a:off x="3421112" y="533400"/>
            <a:ext cx="23017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Electric Potential and Electric Field</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Electric Potential and Electric Field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Overview</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Equipotential Surfaces and Lines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Point Charge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Capacitors and Dielectrics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Applications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4f2b148216ccccba63900163d5351121}">
                <a14:useLocalDpi xmlns:a14="http://schemas.microsoft.com/office/drawing/2010/main" val="0"/>
              </a:ext>
            </a:extLst>
          </a:blip>
          <a:stretch>
            <a:fillRect/>
          </a:stretch>
        </p:blipFill>
        <p:spPr>
          <a:xfrm>
            <a:off x="3200400" y="304800"/>
            <a:ext cx="863600" cy="770628"/>
          </a:xfrm>
          <a:prstGeom prst="rect">
            <a:avLst/>
          </a:prstGeom>
        </p:spPr>
      </p:pic>
      <p:pic>
        <p:nvPicPr>
          <p:cNvPr id="29" name="Picture 28" descr="chapterimage.jpg"/>
          <p:cNvPicPr>
            <a:picLocks noChangeAspect="1"/>
          </p:cNvPicPr>
          <p:nvPr/>
        </p:nvPicPr>
        <p:blipFill>
          <a:blip r:embed="rId7">
            <a:extLst>
              <a:ext uri="{faad6526b199364b44d87d0954e786ee}">
                <a14:useLocalDpi xmlns:a14="http://schemas.microsoft.com/office/drawing/2010/main" val="0"/>
              </a:ext>
            </a:extLst>
          </a:blip>
          <a:stretch>
            <a:fillRect/>
          </a:stretch>
        </p:blipFill>
        <p:spPr>
          <a:xfrm>
            <a:off x="3200400" y="1447800"/>
            <a:ext cx="455414" cy="863600"/>
          </a:xfrm>
          <a:prstGeom prst="rect">
            <a:avLst/>
          </a:prstGeom>
        </p:spPr>
      </p:pic>
      <p:pic>
        <p:nvPicPr>
          <p:cNvPr id="30" name="Picture 29" descr="chapterimage.jpg"/>
          <p:cNvPicPr>
            <a:picLocks noChangeAspect="1"/>
          </p:cNvPicPr>
          <p:nvPr/>
        </p:nvPicPr>
        <p:blipFill>
          <a:blip r:embed="rId8">
            <a:extLst>
              <a:ext uri="{362de25a516926046377c1fc92afa93d}">
                <a14:useLocalDpi xmlns:a14="http://schemas.microsoft.com/office/drawing/2010/main" val="0"/>
              </a:ext>
            </a:extLst>
          </a:blip>
          <a:stretch>
            <a:fillRect/>
          </a:stretch>
        </p:blipFill>
        <p:spPr>
          <a:xfrm>
            <a:off x="3200400" y="2590800"/>
            <a:ext cx="601596" cy="863600"/>
          </a:xfrm>
          <a:prstGeom prst="rect">
            <a:avLst/>
          </a:prstGeom>
        </p:spPr>
      </p:pic>
      <p:pic>
        <p:nvPicPr>
          <p:cNvPr id="31" name="Picture 30"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3733800"/>
            <a:ext cx="863600" cy="863600"/>
          </a:xfrm>
          <a:prstGeom prst="rect">
            <a:avLst/>
          </a:prstGeom>
        </p:spPr>
      </p:pic>
      <p:pic>
        <p:nvPicPr>
          <p:cNvPr id="32" name="Picture 31" descr="chapterimage.jpg"/>
          <p:cNvPicPr>
            <a:picLocks noChangeAspect="1"/>
          </p:cNvPicPr>
          <p:nvPr/>
        </p:nvPicPr>
        <p:blipFill>
          <a:blip r:embed="rId9">
            <a:extLst>
              <a:ext uri="{a1f337ffd3dd98230f528a4f09439aac}">
                <a14:useLocalDpi xmlns:a14="http://schemas.microsoft.com/office/drawing/2010/main" val="0"/>
              </a:ext>
            </a:extLst>
          </a:blip>
          <a:stretch>
            <a:fillRect/>
          </a:stretch>
        </p:blipFill>
        <p:spPr>
          <a:xfrm>
            <a:off x="3200400" y="4876800"/>
            <a:ext cx="863600" cy="69088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Parallel Plates and Equipotential Lines</a:t>
            </a:r>
          </a:p>
          <a:p>
            <a:pPr lvl="1"/>
            <a:r>
              <a:rPr lang="en-US" dirty="0" smtClean="0"/>
              <a:t>A brief overview of parallel plates and equipotential lines from the viewpoint of electrostatics.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7d6fb4ad5a41ed6c75960c511ae63cf1}">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Equipotential Lines</a:t>
            </a:r>
          </a:p>
          <a:p>
            <a:pPr lvl="1"/>
            <a:r>
              <a:rPr lang="en-US" dirty="0" smtClean="0"/>
              <a:t>An isolated point charge Q with its electric field lines (blue) and equipotential lines (green)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Equipotential Lines. January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http://cnx.org/content/m42331/latest/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ded968c3b6dacaa2b8de27f2b2b0d5b}">
                <a14:useLocalDpi xmlns:a14="http://schemas.microsoft.com/office/drawing/2010/main" val="0"/>
              </a:ext>
            </a:extLst>
          </a:blip>
          <a:stretch>
            <a:fillRect/>
          </a:stretch>
        </p:blipFill>
        <p:spPr>
          <a:xfrm>
            <a:off x="2420094" y="533400"/>
            <a:ext cx="430381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"flux density."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http://en.wiktionary.org/wiki/flux_density</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conductivity."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http://en.wikipedia.org/wiki/Electrical_conductivity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"breakdown."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http://en.wiktionary.org/wiki/breakdown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http://en.wiktionary.org/wiki/dielectric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breakdown."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http://en.wikipedia.org/wiki/Electrical_breakdown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"Breakdown voltage."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http://en.wikipedia.org/wiki/Breakdown_voltage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http://en.wiktionary.org/wiki/electric_potential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http://en.wikipedia.org/wiki/Electric_field</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http://en.wikipedia.org/wiki/Electric_potential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"dipole moment."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http://en.wiktionary.org/wiki/dipole_moment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http://en.wiktionary.org/wiki/torque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dipole moment."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http://en.wikipedia.org/wiki/Electric_dipole_moment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difference."</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http://en.wiktionary.org/wiki/potential_difference</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"electric field."</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http://en.wiktionary.org/wiki/electric_field</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Electric Potential in a Uniform Electric Field.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http://cnx.org/content/m42326/latest/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http://en.wiktionary.org/wiki/capacitance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http://en.wiktionary.org/wiki/capacitor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http://en.wiktionary.org/wiki/dielectric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http://en.wikipedia.org/wiki/Dielectric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"circuit."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http://en.wikipedia.org/wiki/circuit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http://en.wiktionary.org/wiki/capacitor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"Series and parallel circuits."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http://en.wikipedia.org/wiki/Series_and_parallel_circuits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difference."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http://en.wiktionary.org/wiki/potential_difference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http://en.wikipedia.org/wiki/potential%20energy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http://en.wikipedia.org/wiki/kinetic%20energy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"Electric 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http://en.wikipedia.org/wiki/Electric_potential_energy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http://en.wiktionary.org/wiki/electric_potential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http://en.wiktionary.org/wiki/work</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http://en.wikipedia.org/wiki/Electric_potential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http://en.wiktionary.org/wiki/static_equilibrium</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"equipotential."</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http://en.wiktionary.org/wiki/equipotential</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Equipotential Lines.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http://cnx.org/content/m42331/latest/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difference."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http://en.wiktionary.org/wiki/potential_difference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"particle accelerator."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http://en.wiktionary.org/wiki/particle_accelerator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volt."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http://en.wiktionary.org/wiki/electron_volt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"Electronvolt."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http://en.wikipedia.org/wiki/Electronvolt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http://en.wiktionary.org/wiki/radial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"equipotential."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http://en.wiktionary.org/wiki/equipotential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Equipotential Lines.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http://cnx.org/content/m42331/latest/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http://en.wiktionary.org/wiki/capacitance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http://en.wiktionary.org/wiki/dielectric</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http://en.wikipedia.org/wiki/Capacitance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http://en.wikipedia.org/wiki/potential%20energy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"coulomb."</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http://en.wiktionary.org/wiki/coulomb</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http://en.wikipedia.org/wiki/Electric_potential_energy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http://en.wikipedia.org/wiki/Voltage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http://en.wiktionary.org/wiki/electric_potential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http://en.wiktionary.org/wiki/voltage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http://en.wikipedia.org/wiki/Electric_potential</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http://cnx.org/content/m42328/latest/?collection=col11406/1.7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http://cnx.org/content/m42324/latest/?collection=col11406/1.7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http://en.wiktionary.org/wiki/scalar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http://www.boundless.com//physics/definition/superposition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http://en.wikipedia.org/wiki/Electric_potential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http://cnx.org/content/m42324/latest/?collection=col11406/1.7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Electric Potential in a Uniform Electric Field.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http://cnx.org/content/m42326/latest/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"cell membrane."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http://en.wiktionary.org/wiki/cell_membrane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"axon."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http://en.wikipedia.org/wiki/axon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"neuron."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http://en.wiktionary.org/wiki/neuron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"Resting 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http://en.wikipedia.org/wiki/Resting_potential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"Neuron."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http://en.wikipedia.org/wiki/Neuron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"electron gun."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http://en.wiktionary.org/wiki/electron_gun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"raster."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http://en.wiktionary.org/wiki/raster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"phosphor."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http://en.wikipedia.org/wiki/phosphor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"CJ Ganier, Using an Oscilloscope.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http://cnx.org/content/m11902/latest/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"Television set."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http://en.wikipedia.org/wiki/Television_set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"Raster scan."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http://en.wikipedia.org/wiki/Raster_scan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"Computer monitor."</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http://en.wikipedia.org/wiki/Computer_monitor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"Oscilloscope."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http://en.wikipedia.org/wiki/Oscilloscope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"Phosphor."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http://en.wikipedia.org/wiki/Phosphor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"Cathode ray tube."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http://en.wikipedia.org/wiki/Cathode_ray_tube%23Phosphor_persistence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http://en.wiktionary.org/wiki/capacitor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"permittivity."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http://en.wiktionary.org/wiki/permittivity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http://en.wiktionary.org/wiki/dielectric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http://en.wikipedia.org/wiki/Capacitor</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4f2b148216ccccba63900163d5351121}">
                <a14:useLocalDpi xmlns:a14="http://schemas.microsoft.com/office/drawing/2010/main" val="0"/>
              </a:ext>
            </a:extLst>
          </a:blip>
          <a:stretch>
            <a:fillRect/>
          </a:stretch>
        </p:blipFill>
        <p:spPr>
          <a:xfrm>
            <a:off x="152400" y="1447800"/>
            <a:ext cx="2768600" cy="2470544"/>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Relation Between Electric Potential and Field</a:t>
            </a:r>
          </a:p>
          <a:p>
            <a:pPr marL="115888" indent="-115888"/>
            <a:r>
              <a:rPr lang="en-US" dirty="0" smtClean="0"/>
              <a:t>Electric Potential Energy and Potential Difference</a:t>
            </a:r>
          </a:p>
          <a:p>
            <a:pPr marL="115888" indent="-115888"/>
            <a:r>
              <a:rPr lang="en-US" dirty="0"/>
              <a:t/>
            </a:r>
            <a:r>
              <a:rPr lang="en-US" dirty="0"/>
              <a:t>Electric Field and Changing Electric Potential</a:t>
            </a:r>
            <a:r>
              <a:rPr lang="en-US" dirty="0"/>
              <a:t> </a:t>
            </a:r>
            <a:endParaRPr lang="en-US" dirty="0" smtClean="0"/>
          </a:p>
          <a:p>
            <a:pPr marL="115888" indent="-115888"/>
            <a:r>
              <a:rPr lang="en-US" dirty="0"/>
              <a:t/>
            </a:r>
            <a:r>
              <a:rPr lang="en-US" dirty="0"/>
              <a:t>Potentials and Charged Conductors</a:t>
            </a:r>
            <a:r>
              <a:rPr lang="en-US" dirty="0"/>
              <a:t> </a:t>
            </a:r>
            <a:endParaRPr lang="en-US" dirty="0" smtClean="0"/>
          </a:p>
          <a:p>
            <a:pPr marL="115888" indent="-115888"/>
            <a:r>
              <a:rPr lang="en-US" dirty="0"/>
              <a:t/>
            </a:r>
            <a:r>
              <a:rPr lang="en-US" dirty="0"/>
              <a:t>Uniform Electric Field</a:t>
            </a:r>
            <a:r>
              <a:rPr lang="en-US" dirty="0"/>
              <a:t> </a:t>
            </a:r>
            <a:endParaRPr lang="en-US" dirty="0" smtClean="0"/>
          </a:p>
          <a:p>
            <a:pPr marL="115888" indent="-115888"/>
            <a:r>
              <a:rPr lang="en-US" dirty="0"/>
              <a:t/>
            </a:r>
            <a:r>
              <a:rPr lang="en-US" dirty="0"/>
              <a:t>Energy Conservation</a:t>
            </a:r>
            <a:r>
              <a:rPr lang="en-US" dirty="0"/>
              <a:t> </a:t>
            </a:r>
            <a:endParaRPr lang="en-US" dirty="0" smtClean="0"/>
          </a:p>
          <a:p>
            <a:pPr marL="115888" indent="-115888"/>
            <a:r>
              <a:rPr lang="en-US" dirty="0"/>
              <a:t/>
            </a:r>
            <a:r>
              <a:rPr lang="en-US" dirty="0"/>
              <a:t>The Electron-Volt</a:t>
            </a:r>
            <a:r>
              <a:rPr lang="en-US" dirty="0"/>
              <a:t> </a:t>
            </a:r>
            <a:endParaRPr lang="en-US" dirty="0" smtClean="0"/>
          </a:p>
          <a:p>
            <a:pPr marL="115888" indent="-115888"/>
            <a:r>
              <a:rPr lang="en-US" dirty="0"/>
              <a:t/>
            </a:r>
            <a:r>
              <a:rPr lang="en-US" dirty="0"/>
              <a:t>Dipole Moments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Overview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Overview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www.boundless.com/physics/textbooks/boundless-physics-textbook/electric-potential-and-electric-field-18/overview-139/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aad6526b199364b44d87d0954e786ee}">
                <a14:useLocalDpi xmlns:a14="http://schemas.microsoft.com/office/drawing/2010/main" val="0"/>
              </a:ext>
            </a:extLst>
          </a:blip>
          <a:stretch>
            <a:fillRect/>
          </a:stretch>
        </p:blipFill>
        <p:spPr>
          <a:xfrm>
            <a:off x="152400" y="1447800"/>
            <a:ext cx="1460003"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Ideal Conductors</a:t>
            </a:r>
          </a:p>
          <a:p>
            <a:pPr marL="115888" indent="-115888"/>
            <a:r>
              <a:rPr lang="en-US" dirty="0" smtClean="0"/>
              <a:t>Electric Potential in Human</a:t>
            </a:r>
          </a:p>
          <a:p>
            <a:pPr marL="115888" indent="-115888"/>
            <a:r>
              <a:rPr lang="en-US" dirty="0"/>
              <a:t/>
            </a:r>
            <a:r>
              <a:rPr lang="en-US" dirty="0"/>
              <a:t>Equipotential Lines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Equipotential Surfaces and Lines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Equipotential Surfaces and Lines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www.boundless.com/physics/textbooks/boundless-physics-textbook/electric-potential-and-electric-field-18/equipotential-surfaces-and-lines-140/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62de25a516926046377c1fc92afa93d}">
                <a14:useLocalDpi xmlns:a14="http://schemas.microsoft.com/office/drawing/2010/main" val="0"/>
              </a:ext>
            </a:extLst>
          </a:blip>
          <a:stretch>
            <a:fillRect/>
          </a:stretch>
        </p:blipFill>
        <p:spPr>
          <a:xfrm>
            <a:off x="152400" y="1447800"/>
            <a:ext cx="1928647"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Electric Potential Due to a Point Charge</a:t>
            </a:r>
          </a:p>
          <a:p>
            <a:pPr marL="115888" indent="-115888"/>
            <a:r>
              <a:rPr lang="en-US" dirty="0" smtClean="0"/>
              <a:t>Superposition of Electric Potential</a:t>
            </a:r>
          </a:p>
        </p:txBody>
      </p:sp>
      <p:sp>
        <p:nvSpPr>
          <p:cNvPr id="21" name="Title 20"/>
          <p:cNvSpPr>
            <a:spLocks noGrp="1"/>
          </p:cNvSpPr>
          <p:nvPr>
            <p:ph type="title"/>
          </p:nvPr>
        </p:nvSpPr>
        <p:spPr>
          <a:xfrm>
            <a:off x="152400" y="381000"/>
            <a:ext cx="8686800" cy="685800"/>
          </a:xfrm>
        </p:spPr>
        <p:txBody>
          <a:bodyPr/>
          <a:lstStyle/>
          <a:p>
            <a:r>
              <a:rPr lang="en-US" dirty="0" smtClean="0"/>
              <a:t>Point Charge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Point Charge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www.boundless.com/physics/textbooks/boundless-physics-textbook/electric-potential-and-electric-field-18/point-charge-141/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Capacitance</a:t>
            </a:r>
          </a:p>
          <a:p>
            <a:pPr marL="115888" indent="-115888"/>
            <a:r>
              <a:rPr lang="en-US" dirty="0" smtClean="0"/>
              <a:t>Capacitors with Dielectrics</a:t>
            </a:r>
          </a:p>
          <a:p>
            <a:pPr marL="115888" indent="-115888"/>
            <a:r>
              <a:rPr lang="en-US" dirty="0"/>
              <a:t/>
            </a:r>
            <a:r>
              <a:rPr lang="en-US" dirty="0"/>
              <a:t>Parallel-Plate Capacitor</a:t>
            </a:r>
            <a:r>
              <a:rPr lang="en-US" dirty="0"/>
              <a:t> </a:t>
            </a:r>
            <a:endParaRPr lang="en-US" dirty="0" smtClean="0"/>
          </a:p>
          <a:p>
            <a:pPr marL="115888" indent="-115888"/>
            <a:r>
              <a:rPr lang="en-US" dirty="0"/>
              <a:t/>
            </a:r>
            <a:r>
              <a:rPr lang="en-US" dirty="0"/>
              <a:t>Combinations of Capacitors: Series and Parallel</a:t>
            </a:r>
            <a:r>
              <a:rPr lang="en-US" dirty="0"/>
              <a:t> </a:t>
            </a:r>
            <a:endParaRPr lang="en-US" dirty="0" smtClean="0"/>
          </a:p>
          <a:p>
            <a:pPr marL="115888" indent="-115888"/>
            <a:r>
              <a:rPr lang="en-US" dirty="0"/>
              <a:t/>
            </a:r>
            <a:r>
              <a:rPr lang="en-US" dirty="0"/>
              <a:t>Dieletrics and their Breakdown</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Capacitors and Dielectrics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Capacitors and Dielectrics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www.boundless.com/physics/textbooks/boundless-physics-textbook/electric-potential-and-electric-field-18/capacitors-and-dielectrics-142/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a1f337ffd3dd98230f528a4f09439aac}">
                <a14:useLocalDpi xmlns:a14="http://schemas.microsoft.com/office/drawing/2010/main" val="0"/>
              </a:ext>
            </a:extLst>
          </a:blip>
          <a:stretch>
            <a:fillRect/>
          </a:stretch>
        </p:blipFill>
        <p:spPr>
          <a:xfrm>
            <a:off x="152400" y="1447800"/>
            <a:ext cx="2768600" cy="221488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Cathode Ray Tube, TV and Computer Monitors, and the Oscilloscope</a:t>
            </a:r>
          </a:p>
        </p:txBody>
      </p:sp>
      <p:sp>
        <p:nvSpPr>
          <p:cNvPr id="21" name="Title 20"/>
          <p:cNvSpPr>
            <a:spLocks noGrp="1"/>
          </p:cNvSpPr>
          <p:nvPr>
            <p:ph type="title"/>
          </p:nvPr>
        </p:nvSpPr>
        <p:spPr>
          <a:xfrm>
            <a:off x="152400" y="381000"/>
            <a:ext cx="8686800" cy="685800"/>
          </a:xfrm>
        </p:spPr>
        <p:txBody>
          <a:bodyPr/>
          <a:lstStyle/>
          <a:p>
            <a:r>
              <a:rPr lang="en-US" dirty="0" smtClean="0"/>
              <a:t>Applications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Potential and Electric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www.boundless.com/physics/textbooks/boundless-physics-textbook/electric-potential-and-electric-field-18/applications-143/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