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Sine_wavelength.svg" TargetMode="External"/>
<Relationship Id="rId5" Type="http://schemas.openxmlformats.org/officeDocument/2006/relationships/hyperlink" Target="http://www.boundless.com/physics/textbooks/boundless-physics-textbook/electromagnetic-waves-23/electromagnetic-waves-and-their-properties-166/energy-and-momentum-601-11184/images/wavelength/?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2.xml"/>
<Relationship Id="rId2" Type="http://schemas.openxmlformats.org/officeDocument/2006/relationships/image" Target="../media/image5.png"/>
<Relationship Id="rId7" Target="../media/image13.png" Type="http://schemas.openxmlformats.org/officeDocument/2006/relationships/image"/>
</Relationships>

</file>

<file path=ppt/slides/_rels/slide1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Comet" TargetMode="External"/>
<Relationship Id="rId5" Type="http://schemas.openxmlformats.org/officeDocument/2006/relationships/hyperlink" Target="http://www.boundless.com/physics/textbooks/boundless-physics-textbook/electromagnetic-waves-23/electromagnetic-waves-and-their-properties-166/momentum-transfer-and-radiation-pressure-atom-604-6283/images/halley-s-comet/?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3.xml"/>
<Relationship Id="rId2" Type="http://schemas.openxmlformats.org/officeDocument/2006/relationships/image" Target="../media/image5.png"/>
<Relationship Id="rId7" Target="../media/image14.jpg" Type="http://schemas.openxmlformats.org/officeDocument/2006/relationships/image"/>
</Relationships>

</file>

<file path=ppt/slides/_rels/slide1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Dopplerfrequenz.gif" TargetMode="External"/>
<Relationship Id="rId5" Type="http://schemas.openxmlformats.org/officeDocument/2006/relationships/hyperlink" Target="http://www.boundless.com/physics/textbooks/boundless-physics-textbook/electromagnetic-waves-23/electromagnetic-waves-and-their-properties-166/the-doppler-effect-603-6043/images/waves-emitted-by-a-siren-in-a-moving-vehicle/?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4.xml"/>
<Relationship Id="rId2" Type="http://schemas.openxmlformats.org/officeDocument/2006/relationships/image" Target="../media/image5.png"/>
<Relationship Id="rId7" Target="../media/image15.gif" Type="http://schemas.openxmlformats.org/officeDocument/2006/relationships/image"/>
</Relationships>

</file>

<file path=ppt/slides/_rels/slide1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44/latest/?collection=col11406/1.7" TargetMode="External"/>
<Relationship Id="rId5" Type="http://schemas.openxmlformats.org/officeDocument/2006/relationships/hyperlink" Target="http://www.boundless.com/physics/textbooks/boundless-physics-textbook/electromagnetic-waves-23/the-electromagnetic-spectrum-165/x-rays-597-11175/images/electromagnetic-spectrum/?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5.xml"/>
<Relationship Id="rId2" Type="http://schemas.openxmlformats.org/officeDocument/2006/relationships/image" Target="../media/image5.png"/>
<Relationship Id="rId7" Target="../media/image8.jpg" Type="http://schemas.openxmlformats.org/officeDocument/2006/relationships/image"/>
</Relationships>

</file>

<file path=ppt/slides/_rels/slide16.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X-rays" TargetMode="External"/>
<Relationship Id="rId5" Type="http://schemas.openxmlformats.org/officeDocument/2006/relationships/hyperlink" Target="http://www.boundless.com/physics/textbooks/boundless-physics-textbook/electromagnetic-waves-23/the-electromagnetic-spectrum-165/x-rays-597-11175/images/x-ray-spectrum-and-applications/?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16.pn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Gamma_rays" TargetMode="External"/>
<Relationship Id="rId5" Type="http://schemas.openxmlformats.org/officeDocument/2006/relationships/hyperlink" Target="http://www.boundless.com/physics/textbooks/boundless-physics-textbook/electromagnetic-waves-23/the-electromagnetic-spectrum-165/gamma-rays-598-11179/images/gamma-decay/?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7.pn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Electromagneticwave3D.gif" TargetMode="External"/>
<Relationship Id="rId5" Type="http://schemas.openxmlformats.org/officeDocument/2006/relationships/hyperlink" Target="http://www.boundless.com/physics/textbooks/boundless-physics-textbook/electromagnetic-waves-23/electromagnetic-waves-and-their-properties-166/maxwell-s-equations-599-11181/images/electromagnetic-waves/?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8.gif"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5/57/GaussLaw1.svg" TargetMode="External"/>
<Relationship Id="rId5" Type="http://schemas.openxmlformats.org/officeDocument/2006/relationships/hyperlink" Target="http://www.boundless.com/physics/textbooks/boundless-physics-textbook/electromagnetic-waves-23/electromagnetic-waves-and-their-properties-166/maxwell-s-equations-599-11181/images/example-of-gauss-s-law/?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9.pn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Gamma_rays" TargetMode="External"/>
<Relationship Id="rId5" Type="http://schemas.openxmlformats.org/officeDocument/2006/relationships/hyperlink" Target="http://www.boundless.com/physics/textbooks/boundless-physics-textbook/electromagnetic-waves-23/the-electromagnetic-spectrum-165/gamma-rays-598-11179/images/gamma-ray-sky-map/?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9.gif"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Ultraviolet" TargetMode="External"/>
<Relationship Id="rId5" Type="http://schemas.openxmlformats.org/officeDocument/2006/relationships/hyperlink" Target="http://www.boundless.com/physics/textbooks/boundless-physics-textbook/electromagnetic-waves-23/the-electromagnetic-spectrum-165/ultraviolet-light-596-11177/images/dna-uv-mutation/?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20.pn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44/latest/?collection=col11406/1.7" TargetMode="External"/>
<Relationship Id="rId5" Type="http://schemas.openxmlformats.org/officeDocument/2006/relationships/hyperlink" Target="http://www.boundless.com/physics/textbooks/boundless-physics-textbook/electromagnetic-waves-23/the-electromagnetic-spectrum-165/radio-waves-592-11171/images/fm-radio/?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21.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Doppler_effect_diagrammatic.png" TargetMode="External"/>
<Relationship Id="rId5" Type="http://schemas.openxmlformats.org/officeDocument/2006/relationships/hyperlink" Target="http://www.boundless.com/physics/textbooks/boundless-physics-textbook/electromagnetic-waves-23/electromagnetic-waves-and-their-properties-166/the-doppler-effect-603-6043/images/wavelength-change-due-to-motion-of-source/?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2.pn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44/latest/?collection=col11406/1.7" TargetMode="External"/>
<Relationship Id="rId5" Type="http://schemas.openxmlformats.org/officeDocument/2006/relationships/hyperlink" Target="http://www.boundless.com/physics/textbooks/boundless-physics-textbook/electromagnetic-waves-23/the-electromagnetic-spectrum-165/radio-waves-592-11171/images/am-radio/?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3.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Microwaves" TargetMode="External"/>
<Relationship Id="rId5" Type="http://schemas.openxmlformats.org/officeDocument/2006/relationships/hyperlink" Target="http://www.boundless.com/physics/textbooks/boundless-physics-textbook/electromagnetic-waves-23/the-electromagnetic-spectrum-165/microwaves-593-11170/images/cosmic-microwave-background/?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4.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Speed_of_light" TargetMode="External"/>
<Relationship Id="rId5" Type="http://schemas.openxmlformats.org/officeDocument/2006/relationships/hyperlink" Target="http://www.boundless.com/physics/textbooks/boundless-physics-textbook/electromagnetic-waves-23/electromagnetic-waves-and-their-properties-166/the-speed-of-light-602-11275/images/light-going-from-earth-to-the-moon/?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25.gif"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44/latest/?collection=col11406/1.7" TargetMode="External"/>
<Relationship Id="rId5" Type="http://schemas.openxmlformats.org/officeDocument/2006/relationships/hyperlink" Target="http://www.boundless.com/physics/textbooks/boundless-physics-textbook/electromagnetic-waves-23/the-electromagnetic-spectrum-165/microwaves-593-11170/images/electromagnetic-spectrum-b1208b5c-d4b4-4d2a-84fb-ac9954292d61/?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8.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44/latest/?collection=col11406/1.7" TargetMode="External"/>
<Relationship Id="rId5" Type="http://schemas.openxmlformats.org/officeDocument/2006/relationships/hyperlink" Target="http://www.boundless.com/physics/textbooks/boundless-physics-textbook/electromagnetic-waves-23/the-electromagnetic-spectrum-165/visible-light-595-11291/images/visible-spectrum/?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6.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Onde_electromagnetique.svg" TargetMode="External"/>
<Relationship Id="rId5" Type="http://schemas.openxmlformats.org/officeDocument/2006/relationships/hyperlink" Target="http://www.boundless.com/physics/textbooks/boundless-physics-textbook/electromagnetic-waves-23/electromagnetic-waves-and-their-properties-166/the-production-of-electromagnetic-waves-600-11281/images/electromagnetic-radiation/?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27.pn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Magneto-optical_trap" TargetMode="External"/>
<Relationship Id="rId5" Type="http://schemas.openxmlformats.org/officeDocument/2006/relationships/hyperlink" Target="http://www.boundless.com/physics/textbooks/boundless-physics-textbook/electromagnetic-waves-23/electromagnetic-waves-and-their-properties-166/momentum-transfer-and-radiation-pressure-atom-604-6283/images/the-magneto-optical-trap/?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8.pn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File:Two_Cell_Phones.png" TargetMode="External"/>
<Relationship Id="rId5" Type="http://schemas.openxmlformats.org/officeDocument/2006/relationships/hyperlink" Target="http://www.boundless.com/physics/textbooks/boundless-physics-textbook/electromagnetic-waves-23/applications-of-em-waves-167/wireless-communication-605-6215/images/two-cellular-phones/?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10.pn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VFPt_dipole_magnetic1.svg" TargetMode="External"/>
<Relationship Id="rId5" Type="http://schemas.openxmlformats.org/officeDocument/2006/relationships/hyperlink" Target="http://www.boundless.com/physics/textbooks/boundless-physics-textbook/electromagnetic-waves-23/electromagnetic-waves-and-their-properties-166/maxwell-s-equations-599-11181/images/field-lines-caused-by-a-magnetic-dipole/?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9.pn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44/latest/?collection=col11406/1.7" TargetMode="External"/>
<Relationship Id="rId5" Type="http://schemas.openxmlformats.org/officeDocument/2006/relationships/hyperlink" Target="http://www.boundless.com/physics/textbooks/boundless-physics-textbook/electromagnetic-waves-23/the-electromagnetic-spectrum-165/infrared-waves-594-11180/images/electromagnetic-spectrum/?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8.jp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Microwaves" TargetMode="External"/>
<Relationship Id="rId5" Type="http://schemas.openxmlformats.org/officeDocument/2006/relationships/hyperlink" Target="http://www.boundless.com/physics/textbooks/boundless-physics-textbook/electromagnetic-waves-23/the-electromagnetic-spectrum-165/microwaves-593-11170/images/cavity-magnetron/?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30.jp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Electromagnetic_spectrum%23Microwaves" TargetMode="External"/>
<Relationship Id="rId5" Type="http://schemas.openxmlformats.org/officeDocument/2006/relationships/hyperlink" Target="http://www.boundless.com/physics/textbooks/boundless-physics-textbook/electromagnetic-waves-23/the-electromagnetic-spectrum-165/ultraviolet-light-596-11177/images/atmospheric-transmittance/?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31.pn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44/latest/?collection=col11406/1.7" TargetMode="External"/>
<Relationship Id="rId5" Type="http://schemas.openxmlformats.org/officeDocument/2006/relationships/hyperlink" Target="http://www.boundless.com/physics/textbooks/boundless-physics-textbook/electromagnetic-waves-23/the-electromagnetic-spectrum-165/ultraviolet-light-596-11177/images/electromagnetic-spectrum/?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8.jp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Electromagnetic_spectrum%23Microwaves" TargetMode="External"/>
<Relationship Id="rId5" Type="http://schemas.openxmlformats.org/officeDocument/2006/relationships/hyperlink" Target="http://www.boundless.com/physics/textbooks/boundless-physics-textbook/electromagnetic-waves-23/the-electromagnetic-spectrum-165/infrared-waves-594-11180/images/atmospheric-transmittance/?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31.pn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Infrared_radiation" TargetMode="External"/>
<Relationship Id="rId5" Type="http://schemas.openxmlformats.org/officeDocument/2006/relationships/hyperlink" Target="http://www.boundless.com/physics/textbooks/boundless-physics-textbook/electromagnetic-waves-23/the-electromagnetic-spectrum-165/infrared-waves-594-11180/images/thermography/?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32.jp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Electromagnetic_spectrum%23Microwaves" TargetMode="External"/>
<Relationship Id="rId5" Type="http://schemas.openxmlformats.org/officeDocument/2006/relationships/hyperlink" Target="http://www.boundless.com/physics/textbooks/boundless-physics-textbook/electromagnetic-waves-23/the-electromagnetic-spectrum-165/visible-light-595-11291/images/atmospheric-transmittance/?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31.pn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electromagnetic-waves-23/?campaign_content=book_624_chapter_23&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png" Type="http://schemas.openxmlformats.org/officeDocument/2006/relationships/image"/>
<Relationship Id="rId8" Target="../media/image10.pn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44/latest/?collection=col11406/1.7" TargetMode="External"/>
<Relationship Id="rId5" Type="http://schemas.openxmlformats.org/officeDocument/2006/relationships/hyperlink" Target="http://www.boundless.com/physics/textbooks/boundless-physics-textbook/electromagnetic-waves-23/the-electromagnetic-spectrum-165/visible-light-595-11291/images/electromagnetic-spectrum/?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40.xml"/>
<Relationship Id="rId2" Type="http://schemas.openxmlformats.org/officeDocument/2006/relationships/image" Target="../media/image5.png"/>
<Relationship Id="rId7" Target="../media/image8.jp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44/latest/?collection=col11406/1.7" TargetMode="External"/>
<Relationship Id="rId5" Type="http://schemas.openxmlformats.org/officeDocument/2006/relationships/hyperlink" Target="http://www.boundless.com/physics/textbooks/boundless-physics-textbook/electromagnetic-waves-23/the-electromagnetic-spectrum-165/radio-waves-592-11171/images/electromagnetic-spectrum/?campaign_content=book_624_chapter_23&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41.xml"/>
<Relationship Id="rId2" Type="http://schemas.openxmlformats.org/officeDocument/2006/relationships/image" Target="../media/image5.png"/>
<Relationship Id="rId7" Target="../media/image8.jpg" Type="http://schemas.openxmlformats.org/officeDocument/2006/relationships/image"/>
</Relationships>

</file>

<file path=ppt/slides/_rels/slide42.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Radiation_pressur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terahertz_radiation"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radar"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www.boundless.com//physics/definition/thermal-agitation"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444/latest/?collection=col11406/1.7" TargetMode="External"/>
<Relationship Id="rId1" Type="http://schemas.openxmlformats.org/officeDocument/2006/relationships/slideLayout" Target="../slideLayouts/slideLayout42.xml"/>
<Relationship Id="rId2" Type="http://schemas.openxmlformats.org/officeDocument/2006/relationships/hyperlink" Target="http://creativecommons.org/licenses/by-sa/3.0/" TargetMode="External"/>
<Relationship Id="rId3" Type="http://schemas.openxmlformats.org/officeDocument/2006/relationships/hyperlink" Target="http://www.boundless.com//physics/definition/doppler-effect--2"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Doppler_effect"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Ultra_high_frequency" TargetMode="External"/>
<Relationship Id="rId32" Type="http://schemas.openxmlformats.org/officeDocument/2006/relationships/hyperlink" Target="http://en.wikipedia.org/wiki/Microwaves" TargetMode="External"/>
<Relationship Id="rId9" Type="http://schemas.openxmlformats.org/officeDocument/2006/relationships/hyperlink" Target="http://en.wiktionary.org/wiki/telecommunication"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radio_wave"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Electromagnetic_spectrum"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ipedia.org/wiki/conductor"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Wireless_communicat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Wireless_communicati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classical%20electrodynamics"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www.boundless.com//physics/definition/doppler-effect--2" TargetMode="External"/>
</Relationships>

</file>

<file path=ppt/slides/_rels/slide43.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Radio_spectrum"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X-ray_spectroscopy"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x-ray%20crystallography"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radiograph"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444/latest/?collection=col11406/1.7" TargetMode="External"/>
<Relationship Id="rId1" Type="http://schemas.openxmlformats.org/officeDocument/2006/relationships/slideLayout" Target="../slideLayouts/slideLayout43.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Super_high_frequency"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Extremely_high_frequency"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Electromagnetic_spectrum" TargetMode="External"/>
<Relationship Id="rId32" Type="http://schemas.openxmlformats.org/officeDocument/2006/relationships/hyperlink" Target="http://en.wikipedia.org/wiki/X-rays" TargetMode="External"/>
<Relationship Id="rId9" Type="http://schemas.openxmlformats.org/officeDocument/2006/relationships/hyperlink" Target="http://www.boundless.com//physics/definition/am-radio-waves" TargetMode="External"/>
<Relationship Id="rId6" Type="http://schemas.openxmlformats.org/officeDocument/2006/relationships/hyperlink" Target="http://creativecommons.org/licenses/by-sa/3.0/" TargetMode="External"/>
<Relationship Id="rId7" Type="http://schemas.openxmlformats.org/officeDocument/2006/relationships/hyperlink" Target="http://www.boundless.com//physics/definition/fm-radio-waves"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ionizing_radiation"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non-ionizing_radiation"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www.boundless.com//physics/definition/radio-waves"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Electromagnetic_spectrum"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444/latest/?collection=col11406/1.7"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Radio_frequency"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Radio_waves"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ozone_layer"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thermograph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emissivity"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2444/latest/?collection=col11406/1.7"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Infrared_radiation"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Electromagnetic_spectrum" TargetMode="External"/>
<Relationship Id="rId1" Type="http://schemas.openxmlformats.org/officeDocument/2006/relationships/slideLayout" Target="../slideLayouts/slideLayout44.xml"/>
<Relationship Id="rId2" Type="http://schemas.openxmlformats.org/officeDocument/2006/relationships/hyperlink" Target="http://creativecommons.org/licenses/by/3.0/" TargetMode="External"/>
<Relationship Id="rId3" Type="http://schemas.openxmlformats.org/officeDocument/2006/relationships/hyperlink" Target="http://cnx.org/content/m42444/latest/?collection=col11406/1.7"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Electromagnetic_spectrum"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differential_equation" TargetMode="External"/>
<Relationship Id="rId32" Type="http://schemas.openxmlformats.org/officeDocument/2006/relationships/hyperlink" Target="http://en.wikipedia.org/wiki/Maxwell's_equations" TargetMode="External"/>
<Relationship Id="rId9" Type="http://schemas.openxmlformats.org/officeDocument/2006/relationships/hyperlink" Target="http://en.wiktionary.org/wiki/ionizing_radiation"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gamma_ra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flux"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frequency"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gamma_decay"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444/latest/?collection=col11406/1.7"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Electromagnetic_spectrum"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Gamma_rays"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thermal_radiation"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wavelength"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5.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optical%20window"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spectral%20color"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Electromagnetic_spectrum"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42444/latest/?collection=col11406/1.7"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Visible_spectrum" TargetMode="External"/>
<Relationship Id="rId1" Type="http://schemas.openxmlformats.org/officeDocument/2006/relationships/slideLayout" Target="../slideLayouts/slideLayout45.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phot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Electromagnetic_radiation"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Spectral_color" TargetMode="External"/>
<Relationship Id="rId32" Type="http://schemas.openxmlformats.org/officeDocument/2006/relationships/hyperlink" Target="http://attribution.url.16" TargetMode="External"/>
<Relationship Id="rId9" Type="http://schemas.openxmlformats.org/officeDocument/2006/relationships/hyperlink" Target="http://en.wiktionary.org/wiki/refractive_index"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special_relativit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Speed_of_light"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phase"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electromagnetic%20wav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Electromagnetic_radiat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visible_light"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omagnetic-waves-23/the-electromagnetic-spectrum-165/?campaign_content=book_624_chapter_23&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1.jpg"/>
<Relationship Id="rId6" Target="../media/image8.jp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omagnetic-waves-23/electromagnetic-waves-and-their-properties-166/?campaign_content=book_624_chapter_23&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1.jpg"/>
<Relationship Id="rId6" Target="../media/image9.pn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electromagnetic-waves-23/applications-of-em-waves-167/?campaign_content=book_624_chapter_23&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1.jpg"/>
<Relationship Id="rId6" Target="../media/image10.png" Type="http://schemas.openxmlformats.org/officeDocument/2006/relationships/image"/>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2.png"/>
<Relationship Id="rId3" Type="http://schemas.openxmlformats.org/officeDocument/2006/relationships/image" Target="../media/image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image" Target="../media/image2.png"/>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gamma ray</a:t>
            </a:r>
            <a:r>
              <a:rPr lang="en-US" sz="1200" dirty="0" smtClean="0"/>
              <a:t> </a:t>
            </a:r>
            <a:r>
              <a:rPr lang="en-US" sz="1200" dirty="0" smtClean="0">
                <a:solidFill>
                  <a:schemeClr val="bg2"/>
                </a:solidFill>
              </a:rPr>
              <a:t>A very high frequency (and therefore very high energy) electromagnetic radiation emitted as a consequence of radioactivity.</a:t>
            </a:r>
          </a:p>
          <a:p>
            <a:r>
              <a:rPr lang="en-US" sz="1200" dirty="0"/>
              <a:t/>
            </a:r>
            <a:r>
              <a:rPr lang="en-US" sz="1200" dirty="0"/>
              <a:t>ionizing radiation</a:t>
            </a:r>
            <a:r>
              <a:rPr lang="en-US" sz="1200" dirty="0"/>
              <a:t> </a:t>
            </a:r>
            <a:r>
              <a:rPr lang="en-US" sz="1200" dirty="0">
                <a:solidFill>
                  <a:schemeClr val="bg2"/>
                </a:solidFill>
              </a:rPr>
              <a:t>high-energy radiation that is capable of causing ionization in substances through which it passes; also includes high-energy particles</a:t>
            </a:r>
          </a:p>
          <a:p>
            <a:r>
              <a:rPr lang="en-US" sz="1200" dirty="0"/>
              <a:t/>
            </a:r>
            <a:r>
              <a:rPr lang="en-US" sz="1200" dirty="0"/>
              <a:t>ionizing radiation</a:t>
            </a:r>
            <a:r>
              <a:rPr lang="en-US" sz="1200" dirty="0"/>
              <a:t> </a:t>
            </a:r>
            <a:r>
              <a:rPr lang="en-US" sz="1200" dirty="0">
                <a:solidFill>
                  <a:schemeClr val="bg2"/>
                </a:solidFill>
              </a:rPr>
              <a:t>high-energy radiation that is capable of causing ionization in substances through which it passes; also includes high-energy particles</a:t>
            </a:r>
          </a:p>
          <a:p>
            <a:r>
              <a:rPr lang="en-US" sz="1200" dirty="0"/>
              <a:t/>
            </a:r>
            <a:r>
              <a:rPr lang="en-US" sz="1200" dirty="0"/>
              <a:t>non-ionizing radiation</a:t>
            </a:r>
            <a:r>
              <a:rPr lang="en-US" sz="1200" dirty="0"/>
              <a:t> </a:t>
            </a:r>
            <a:r>
              <a:rPr lang="en-US" sz="1200" dirty="0">
                <a:solidFill>
                  <a:schemeClr val="bg2"/>
                </a:solidFill>
              </a:rPr>
              <a:t>Radiation that does not cause atmospheric ionization; electrically neutral radiation.</a:t>
            </a:r>
          </a:p>
          <a:p>
            <a:r>
              <a:rPr lang="en-US" sz="1200" dirty="0"/>
              <a:t/>
            </a:r>
            <a:r>
              <a:rPr lang="en-US" sz="1200" dirty="0"/>
              <a:t>optical window</a:t>
            </a:r>
            <a:r>
              <a:rPr lang="en-US" sz="1200" dirty="0"/>
              <a:t> </a:t>
            </a:r>
            <a:r>
              <a:rPr lang="en-US" sz="1200" dirty="0">
                <a:solidFill>
                  <a:schemeClr val="bg2"/>
                </a:solidFill>
              </a:rPr>
              <a:t>the optical portion of the electromagnetic spectrum that passes through the atmosphere all the way to the ground. The window runs from around 300 nanometers (ultraviolet-C) at the short end up into the range the eye can use, roughly 400-700 nm and continues up through the visual infrared to around 1100 nm, which is thermal infrared.</a:t>
            </a:r>
          </a:p>
          <a:p>
            <a:r>
              <a:rPr lang="en-US" sz="1200" dirty="0"/>
              <a:t/>
            </a:r>
            <a:r>
              <a:rPr lang="en-US" sz="1200" dirty="0"/>
              <a:t>ozone layer</a:t>
            </a:r>
            <a:r>
              <a:rPr lang="en-US" sz="1200" dirty="0"/>
              <a:t> </a:t>
            </a:r>
            <a:r>
              <a:rPr lang="en-US" sz="1200" dirty="0">
                <a:solidFill>
                  <a:schemeClr val="bg2"/>
                </a:solidFill>
              </a:rPr>
              <a:t>A region of the stratosphere, between 15 and 30 kilometres in altitude, containing a relatively high concentration of ozone; it absorbs most solar ultraviolet radiation.</a:t>
            </a:r>
          </a:p>
          <a:p>
            <a:r>
              <a:rPr lang="en-US" sz="1200" dirty="0"/>
              <a:t/>
            </a:r>
            <a:r>
              <a:rPr lang="en-US" sz="1200" dirty="0"/>
              <a:t>phase</a:t>
            </a:r>
            <a:r>
              <a:rPr lang="en-US" sz="1200" dirty="0"/>
              <a:t> </a:t>
            </a:r>
            <a:r>
              <a:rPr lang="en-US" sz="1200" dirty="0">
                <a:solidFill>
                  <a:schemeClr val="bg2"/>
                </a:solidFill>
              </a:rPr>
              <a:t>Waves are said to be "in phase" when they begin at the same part (e.g., crest) of their respective cycles.</a:t>
            </a:r>
          </a:p>
          <a:p>
            <a:r>
              <a:rPr lang="en-US" sz="1200" dirty="0"/>
              <a:t/>
            </a:r>
            <a:r>
              <a:rPr lang="en-US" sz="1200" dirty="0"/>
              <a:t>photon</a:t>
            </a:r>
            <a:r>
              <a:rPr lang="en-US" sz="1200" dirty="0"/>
              <a:t> </a:t>
            </a:r>
            <a:r>
              <a:rPr lang="en-US" sz="1200" dirty="0">
                <a:solidFill>
                  <a:schemeClr val="bg2"/>
                </a:solidFill>
              </a:rPr>
              <a:t>The quantum of light and other electromagnetic energy, regarded as a discrete particle having zero rest mass, no electric charge, and an indefinitely long lifetime.</a:t>
            </a:r>
          </a:p>
          <a:p>
            <a:r>
              <a:rPr lang="en-US" sz="1200" dirty="0"/>
              <a:t/>
            </a:r>
            <a:r>
              <a:rPr lang="en-US" sz="1200" dirty="0"/>
              <a:t>radar</a:t>
            </a:r>
            <a:r>
              <a:rPr lang="en-US" sz="1200" dirty="0"/>
              <a:t> </a:t>
            </a:r>
            <a:r>
              <a:rPr lang="en-US" sz="1200" dirty="0">
                <a:solidFill>
                  <a:schemeClr val="bg2"/>
                </a:solidFill>
              </a:rPr>
              <a:t>A method of detecting distant objects and determining their position, velocity, or other characteristics by analysis of sent radio waves (usually microwaves) reflected from their surfaces.</a:t>
            </a:r>
          </a:p>
          <a:p>
            <a:r>
              <a:rPr lang="en-US" sz="1200" dirty="0"/>
              <a:t/>
            </a:r>
            <a:r>
              <a:rPr lang="en-US" sz="1200" dirty="0"/>
              <a:t>radio wave</a:t>
            </a:r>
            <a:r>
              <a:rPr lang="en-US" sz="1200" dirty="0"/>
              <a:t> </a:t>
            </a:r>
            <a:r>
              <a:rPr lang="en-US" sz="1200" dirty="0">
                <a:solidFill>
                  <a:schemeClr val="bg2"/>
                </a:solidFill>
              </a:rPr>
              <a:t>Electromagnetic radiation having a wavelength between about .5 centimeters and 30,000 meters; used for the broadcasting of radio and television signals.</a:t>
            </a:r>
          </a:p>
          <a:p>
            <a:r>
              <a:rPr lang="en-US" sz="1200" dirty="0"/>
              <a:t/>
            </a:r>
            <a:r>
              <a:rPr lang="en-US" sz="1200" dirty="0"/>
              <a:t>radio waves</a:t>
            </a:r>
            <a:r>
              <a:rPr lang="en-US" sz="1200" dirty="0"/>
              <a:t> </a:t>
            </a:r>
            <a:r>
              <a:rPr lang="en-US" sz="1200" dirty="0">
                <a:solidFill>
                  <a:schemeClr val="bg2"/>
                </a:solidFill>
              </a:rPr>
              <a:t>Designates a portion of the electromagnetic spectrum having frequencies ranging from 300 GHz to 3 kHz, or equivalently, wavelengths from 1 millimeter to 100 kilometers.</a:t>
            </a:r>
          </a:p>
          <a:p>
            <a:r>
              <a:rPr lang="en-US" sz="1200" dirty="0"/>
              <a:t/>
            </a:r>
            <a:r>
              <a:rPr lang="en-US" sz="1200" dirty="0"/>
              <a:t>radiograph</a:t>
            </a:r>
            <a:r>
              <a:rPr lang="en-US" sz="1200" dirty="0"/>
              <a:t> </a:t>
            </a:r>
            <a:r>
              <a:rPr lang="en-US" sz="1200" dirty="0" smtClean="0">
                <a:solidFill>
                  <a:schemeClr val="bg2"/>
                </a:solidFill>
              </a:rPr>
              <a:t>An image, often a photographic negative, produced by radiation other than normal light; especially an X-ray photograph.</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refractive index</a:t>
            </a:r>
            <a:r>
              <a:rPr lang="en-US" sz="1200" dirty="0" smtClean="0"/>
              <a:t> </a:t>
            </a:r>
            <a:r>
              <a:rPr lang="en-US" sz="1200" dirty="0" smtClean="0">
                <a:solidFill>
                  <a:schemeClr val="bg2"/>
                </a:solidFill>
              </a:rPr>
              <a:t>The ratio of the speed of light in air or vacuum to that in another medium.</a:t>
            </a:r>
          </a:p>
          <a:p>
            <a:r>
              <a:rPr lang="en-US" sz="1200" dirty="0"/>
              <a:t/>
            </a:r>
            <a:r>
              <a:rPr lang="en-US" sz="1200" dirty="0"/>
              <a:t>special relativity</a:t>
            </a:r>
            <a:r>
              <a:rPr lang="en-US" sz="1200" dirty="0"/>
              <a:t> </a:t>
            </a:r>
            <a:r>
              <a:rPr lang="en-US" sz="1200" dirty="0">
                <a:solidFill>
                  <a:schemeClr val="bg2"/>
                </a:solidFill>
              </a:rPr>
              <a:t>A theory that (neglecting the effects of gravity) reconciles the principle of relativity with the observation that the speed of light is constant in all frames of reference.</a:t>
            </a:r>
          </a:p>
          <a:p>
            <a:r>
              <a:rPr lang="en-US" sz="1200" dirty="0"/>
              <a:t/>
            </a:r>
            <a:r>
              <a:rPr lang="en-US" sz="1200" dirty="0"/>
              <a:t>spectral color</a:t>
            </a:r>
            <a:r>
              <a:rPr lang="en-US" sz="1200" dirty="0"/>
              <a:t> </a:t>
            </a:r>
            <a:r>
              <a:rPr lang="en-US" sz="1200" dirty="0">
                <a:solidFill>
                  <a:schemeClr val="bg2"/>
                </a:solidFill>
              </a:rPr>
              <a:t>a color that is evoked by a single wavelength of light in the visible spectrum, or by a relatively narrow band of wavelengths. Every wavelength of light is perceived as a spectral color, in a continuous spectrum; the colors of sufficiently close wavelengths are indistinguishable.</a:t>
            </a:r>
          </a:p>
          <a:p>
            <a:r>
              <a:rPr lang="en-US" sz="1200" dirty="0"/>
              <a:t/>
            </a:r>
            <a:r>
              <a:rPr lang="en-US" sz="1200" dirty="0"/>
              <a:t>telecommunication</a:t>
            </a:r>
            <a:r>
              <a:rPr lang="en-US" sz="1200" dirty="0"/>
              <a:t> </a:t>
            </a:r>
            <a:r>
              <a:rPr lang="en-US" sz="1200" dirty="0">
                <a:solidFill>
                  <a:schemeClr val="bg2"/>
                </a:solidFill>
              </a:rPr>
              <a:t>The science and technology of the communication or messages over a distance, especially using electric, electronic or electromagnetic impulses.</a:t>
            </a:r>
          </a:p>
          <a:p>
            <a:r>
              <a:rPr lang="en-US" sz="1200" dirty="0"/>
              <a:t/>
            </a:r>
            <a:r>
              <a:rPr lang="en-US" sz="1200" dirty="0"/>
              <a:t>terahertz radiation</a:t>
            </a:r>
            <a:r>
              <a:rPr lang="en-US" sz="1200" dirty="0"/>
              <a:t> </a:t>
            </a:r>
            <a:r>
              <a:rPr lang="en-US" sz="1200" dirty="0">
                <a:solidFill>
                  <a:schemeClr val="bg2"/>
                </a:solidFill>
              </a:rPr>
              <a:t>Electromagnetic waves with frequencies around one terahertz.</a:t>
            </a:r>
          </a:p>
          <a:p>
            <a:r>
              <a:rPr lang="en-US" sz="1200" dirty="0"/>
              <a:t/>
            </a:r>
            <a:r>
              <a:rPr lang="en-US" sz="1200" dirty="0"/>
              <a:t>thermal agitation</a:t>
            </a:r>
            <a:r>
              <a:rPr lang="en-US" sz="1200" dirty="0"/>
              <a:t> </a:t>
            </a:r>
            <a:r>
              <a:rPr lang="en-US" sz="1200" dirty="0">
                <a:solidFill>
                  <a:schemeClr val="bg2"/>
                </a:solidFill>
              </a:rPr>
              <a:t>The thermal motion of atoms and molecules in any object at a temperature above absolute zero, causing them to emit and absorb radiation.</a:t>
            </a:r>
          </a:p>
          <a:p>
            <a:r>
              <a:rPr lang="en-US" sz="1200" dirty="0"/>
              <a:t/>
            </a:r>
            <a:r>
              <a:rPr lang="en-US" sz="1200" dirty="0"/>
              <a:t>thermal radiation</a:t>
            </a:r>
            <a:r>
              <a:rPr lang="en-US" sz="1200" dirty="0"/>
              <a:t> </a:t>
            </a:r>
            <a:r>
              <a:rPr lang="en-US" sz="1200" dirty="0">
                <a:solidFill>
                  <a:schemeClr val="bg2"/>
                </a:solidFill>
              </a:rPr>
              <a:t>The electromagnetic radiation emitted from a body as a consequence of its temperature; increasing the temperature of the body increases the amount of radiation produced, and shifts it to shorter wavelengths (higher frequencies) in a manner explained only by quantum mechanics.</a:t>
            </a:r>
          </a:p>
          <a:p>
            <a:r>
              <a:rPr lang="en-US" sz="1200" dirty="0"/>
              <a:t/>
            </a:r>
            <a:r>
              <a:rPr lang="en-US" sz="1200" dirty="0"/>
              <a:t>thermography</a:t>
            </a:r>
            <a:r>
              <a:rPr lang="en-US" sz="1200" dirty="0"/>
              <a:t> </a:t>
            </a:r>
            <a:r>
              <a:rPr lang="en-US" sz="1200" dirty="0">
                <a:solidFill>
                  <a:schemeClr val="bg2"/>
                </a:solidFill>
              </a:rPr>
              <a:t>Any of several techniques for the remote measurement of the temperature variations of a body, especially by creating images produced by infrared radiation.</a:t>
            </a:r>
          </a:p>
          <a:p>
            <a:r>
              <a:rPr lang="en-US" sz="1200" dirty="0"/>
              <a:t/>
            </a:r>
            <a:r>
              <a:rPr lang="en-US" sz="1200" dirty="0"/>
              <a:t>visible light</a:t>
            </a:r>
            <a:r>
              <a:rPr lang="en-US" sz="1200" dirty="0"/>
              <a:t> </a:t>
            </a:r>
            <a:r>
              <a:rPr lang="en-US" sz="1200" dirty="0">
                <a:solidFill>
                  <a:schemeClr val="bg2"/>
                </a:solidFill>
              </a:rPr>
              <a:t>the part of the electromagnetic spectrum, between infrared and ultraviolet, that is visible to the human eye</a:t>
            </a:r>
          </a:p>
          <a:p>
            <a:r>
              <a:rPr lang="en-US" sz="1200" dirty="0"/>
              <a:t/>
            </a:r>
            <a:r>
              <a:rPr lang="en-US" sz="1200" dirty="0"/>
              <a:t>wavelength</a:t>
            </a:r>
            <a:r>
              <a:rPr lang="en-US" sz="1200" dirty="0"/>
              <a:t> </a:t>
            </a:r>
            <a:r>
              <a:rPr lang="en-US" sz="1200" dirty="0">
                <a:solidFill>
                  <a:schemeClr val="bg2"/>
                </a:solidFill>
              </a:rPr>
              <a:t>The length of a single cycle of a wave, as measured by the distance between one peak or trough of a wave and the next; it is often designated in physics as λ, and corresponds to the velocity of the wave divided by its frequency.</a:t>
            </a:r>
          </a:p>
          <a:p>
            <a:r>
              <a:rPr lang="en-US" sz="1200" dirty="0"/>
              <a:t/>
            </a:r>
            <a:r>
              <a:rPr lang="en-US" sz="1200" dirty="0"/>
              <a:t>x-ray crystallography</a:t>
            </a:r>
            <a:r>
              <a:rPr lang="en-US" sz="1200" dirty="0"/>
              <a:t> </a:t>
            </a:r>
            <a:r>
              <a:rPr lang="en-US" sz="1200" dirty="0">
                <a:solidFill>
                  <a:schemeClr val="bg2"/>
                </a:solidFill>
              </a:rPr>
              <a:t>A technique in which the patterns formed by the diffraction of X-rays on passing through a crystalline substance yield information on the lattice structure of the crystal, and the molecular structure of the substance.</a:t>
            </a:r>
          </a:p>
          <a:p>
            <a:r>
              <a:rPr lang="en-US" sz="1200" dirty="0"/>
              <a:t/>
            </a:r>
            <a:r>
              <a:rPr lang="en-US" sz="1200" dirty="0"/>
              <a:t>X-ray spectroscopy</a:t>
            </a:r>
            <a:r>
              <a:rPr lang="en-US" sz="1200" dirty="0"/>
              <a:t> </a:t>
            </a:r>
            <a:r>
              <a:rPr lang="en-US" sz="1200" dirty="0" smtClean="0">
                <a:solidFill>
                  <a:schemeClr val="bg2"/>
                </a:solidFill>
              </a:rPr>
              <a:t>The use of an X-ray spectrometer for chemical analysis.</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Wavelength</a:t>
            </a:r>
          </a:p>
          <a:p>
            <a:pPr lvl="1"/>
            <a:r>
              <a:rPr lang="en-US" dirty="0" smtClean="0"/>
              <a:t>Wavelength of the sinusoidal function is represented by λ.</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"Sine wavelength."</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http://en.wikipedia.org/wiki/File:Sine_wavelength.svg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94cda49db31902f75839162b0717cf4}">
                <a14:useLocalDpi xmlns:a14="http://schemas.microsoft.com/office/drawing/2010/main" val="0"/>
              </a:ext>
            </a:extLst>
          </a:blip>
          <a:stretch>
            <a:fillRect/>
          </a:stretch>
        </p:blipFill>
        <p:spPr>
          <a:xfrm>
            <a:off x="266700" y="533400"/>
            <a:ext cx="8610600" cy="43053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Halley's Comet</a:t>
            </a:r>
          </a:p>
          <a:p>
            <a:pPr lvl="1"/>
            <a:r>
              <a:rPr lang="en-US" dirty="0" smtClean="0"/>
              <a:t>As a comet approaches the inner Solar System, solar radiation causes the volatile materials within the comet to vaporize and stream out of the nucleus. The streams of dust and gas thus released form an atmosphere around the comet (called the coma), and the force exerted on the coma by the Sun's radiation pressure and solar wind cause the formation of an enormous tail that points away from the Sun.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"Comet."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http://en.wikipedia.org/wiki/Comet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a20845641424b41389c00e521fb78ba}">
                <a14:useLocalDpi xmlns:a14="http://schemas.microsoft.com/office/drawing/2010/main" val="0"/>
              </a:ext>
            </a:extLst>
          </a:blip>
          <a:stretch>
            <a:fillRect/>
          </a:stretch>
        </p:blipFill>
        <p:spPr>
          <a:xfrm>
            <a:off x="1709792" y="533400"/>
            <a:ext cx="572441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Doppler Effect and Sirens</a:t>
            </a:r>
          </a:p>
          <a:p>
            <a:pPr lvl="1"/>
            <a:r>
              <a:rPr lang="en-US" dirty="0" smtClean="0"/>
              <a:t>Waves emitted by a siren in a moving vehicle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"Dopplerfrequenz."</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http://en.wikipedia.org/wiki/File:Dopplerfrequenz.gif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e73ee2c21aae7679ab5b5765824f027}">
                <a14:useLocalDpi xmlns:a14="http://schemas.microsoft.com/office/drawing/2010/main" val="0"/>
              </a:ext>
            </a:extLst>
          </a:blip>
          <a:stretch>
            <a:fillRect/>
          </a:stretch>
        </p:blipFill>
        <p:spPr>
          <a:xfrm>
            <a:off x="266700" y="533400"/>
            <a:ext cx="8610600" cy="215265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Electromagnetic Spectrum</a:t>
            </a:r>
          </a:p>
          <a:p>
            <a:pPr lvl="1"/>
            <a:r>
              <a:rPr lang="en-US" dirty="0" smtClean="0"/>
              <a:t>The electromagnetic spectrum, showing the major categories of electromagnetic waves. The range of frequencies and wavelengths is remarkable. The dividing line between some categories is distinct, whereas other categories overlap. Microwaves encompass the high frequency portion of the radio section of the EM spectrum.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April 28, 2014."</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5d21ba1c24f9b504a99da2a752985e6}">
                <a14:useLocalDpi xmlns:a14="http://schemas.microsoft.com/office/drawing/2010/main" val="0"/>
              </a:ext>
            </a:extLst>
          </a:blip>
          <a:stretch>
            <a:fillRect/>
          </a:stretch>
        </p:blipFill>
        <p:spPr>
          <a:xfrm>
            <a:off x="266700" y="533400"/>
            <a:ext cx="8610600" cy="324619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X-Ray Spectrum and Applications</a:t>
            </a:r>
          </a:p>
          <a:p>
            <a:pPr lvl="1"/>
            <a:r>
              <a:rPr lang="en-US" dirty="0" smtClean="0"/>
              <a:t>X-rays are part of the electromagnetic spectrum, with wavelengths shorter than those of visible light. Different applications use different parts of the X-ray spectrum.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"X-rays."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http://en.wikipedia.org/wiki/X-rays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08dcaba2527894cea38dc5ee8b015a8}">
                <a14:useLocalDpi xmlns:a14="http://schemas.microsoft.com/office/drawing/2010/main" val="0"/>
              </a:ext>
            </a:extLst>
          </a:blip>
          <a:stretch>
            <a:fillRect/>
          </a:stretch>
        </p:blipFill>
        <p:spPr>
          <a:xfrm>
            <a:off x="536257" y="533400"/>
            <a:ext cx="807148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Gamma Decay</a:t>
            </a:r>
          </a:p>
          <a:p>
            <a:pPr lvl="1"/>
            <a:r>
              <a:rPr lang="en-US" dirty="0" smtClean="0"/>
              <a:t>Illustration of an emission of a gamma ray (γ) from an atomic nucleus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"Gamma rays."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http://en.wikipedia.org/wiki/Gamma_rays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f614d4276f0dc09278150701de2b669}">
                <a14:useLocalDpi xmlns:a14="http://schemas.microsoft.com/office/drawing/2010/main" val="0"/>
              </a:ext>
            </a:extLst>
          </a:blip>
          <a:stretch>
            <a:fillRect/>
          </a:stretch>
        </p:blipFill>
        <p:spPr>
          <a:xfrm>
            <a:off x="1378324" y="533400"/>
            <a:ext cx="638735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Electromagnetic Waves</a:t>
            </a:r>
          </a:p>
          <a:p>
            <a:pPr lvl="1"/>
            <a:r>
              <a:rPr lang="en-US" dirty="0" smtClean="0"/>
              <a:t>Electric (red) and magnetic (blue) waves propagate in phase sinusoidally, and perpendicularly to one another.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"Electromagneticwave3D."</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http://en.wikipedia.org/wiki/File:Electromagneticwave3D.gif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c1f51293667f29d3664c295cb02429f}">
                <a14:useLocalDpi xmlns:a14="http://schemas.microsoft.com/office/drawing/2010/main" val="0"/>
              </a:ext>
            </a:extLst>
          </a:blip>
          <a:stretch>
            <a:fillRect/>
          </a:stretch>
        </p:blipFill>
        <p:spPr>
          <a:xfrm>
            <a:off x="2385774" y="533400"/>
            <a:ext cx="437245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Example of Gauss's Law</a:t>
            </a:r>
          </a:p>
          <a:p>
            <a:pPr lvl="1"/>
            <a:r>
              <a:rPr lang="en-US" dirty="0" smtClean="0"/>
              <a:t>A positive charge contained within a region of space creates an electric field that emanates from the surface of that region.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"GaussLaw1."</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http://upload.wikimedia.org/wikipedia/commons/5/57/GaussLaw1.svg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2bb7f119c8f4e9451ce45f837ab39e6}">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Gamma Ray Sky Map</a:t>
            </a:r>
          </a:p>
          <a:p>
            <a:pPr lvl="1"/>
            <a:r>
              <a:rPr lang="en-US" dirty="0" smtClean="0"/>
              <a:t>This is an image of the entire sky in 100 MeV or greater gamma rays as seen by the EGRET instrument aboard the CGRO spacecraft. Bright spots within the galactic plane are pulsars (spinning neutron stars with strong magnetic fields), while those above and below the plane are thought to be quasars (galaxies with supermassive black holes actively accreting matter).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"Gamma rays."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http://en.wikipedia.org/wiki/Gamma_rays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cb43def2db77ada30bf3450e468065b}">
                <a14:useLocalDpi xmlns:a14="http://schemas.microsoft.com/office/drawing/2010/main" val="0"/>
              </a:ext>
            </a:extLst>
          </a:blip>
          <a:stretch>
            <a:fillRect/>
          </a:stretch>
        </p:blipFill>
        <p:spPr>
          <a:xfrm>
            <a:off x="1360029" y="533400"/>
            <a:ext cx="642394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DNA UV Mutation</a:t>
            </a:r>
          </a:p>
          <a:p>
            <a:pPr lvl="1"/>
            <a:r>
              <a:rPr lang="en-US" dirty="0" smtClean="0"/>
              <a:t>Ultraviolet photons harm the DNA molecules of living organisms in different ways. In one common damage event, adjacent thymine bases bond with each other, instead of across the "ladder. " This "thymine dimer" makes a bulge, and the distorted DNA molecule does not function properly.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"Ultraviolet."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http://en.wikipedia.org/wiki/Ultraviolet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4779472ab7467dfb42b8b3d08cf4a26}">
                <a14:useLocalDpi xmlns:a14="http://schemas.microsoft.com/office/drawing/2010/main" val="0"/>
              </a:ext>
            </a:extLst>
          </a:blip>
          <a:stretch>
            <a:fillRect/>
          </a:stretch>
        </p:blipFill>
        <p:spPr>
          <a:xfrm>
            <a:off x="1751705" y="533400"/>
            <a:ext cx="564058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FM Radio</a:t>
            </a:r>
          </a:p>
          <a:p>
            <a:pPr lvl="1"/>
            <a:r>
              <a:rPr lang="en-US" dirty="0" smtClean="0"/>
              <a:t>Frequency modulation for FM radio. (a) A carrier wave at the station's basic frequency. (b) An audio signal at much lower audible frequencies. (c) The frequency of the carrier is modulated by the audio signal without changing its amplitude.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December 17,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81b9c3b64f42b6c8464f15ab0e2b294}">
                <a14:useLocalDpi xmlns:a14="http://schemas.microsoft.com/office/drawing/2010/main" val="0"/>
              </a:ext>
            </a:extLst>
          </a:blip>
          <a:stretch>
            <a:fillRect/>
          </a:stretch>
        </p:blipFill>
        <p:spPr>
          <a:xfrm>
            <a:off x="2827382" y="533400"/>
            <a:ext cx="348923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Doppler Effect</a:t>
            </a:r>
          </a:p>
          <a:p>
            <a:pPr lvl="1"/>
            <a:r>
              <a:rPr lang="en-US" dirty="0" smtClean="0"/>
              <a:t>Wavelength change due to the motion of source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"Doppler effect diagrammatic."</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http://en.wikipedia.org/wiki/File:Doppler_effect_diagrammatic.png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9171a5bdb2b7549325dd66aba704828}">
                <a14:useLocalDpi xmlns:a14="http://schemas.microsoft.com/office/drawing/2010/main" val="0"/>
              </a:ext>
            </a:extLst>
          </a:blip>
          <a:stretch>
            <a:fillRect/>
          </a:stretch>
        </p:blipFill>
        <p:spPr>
          <a:xfrm>
            <a:off x="266700" y="533400"/>
            <a:ext cx="8610600" cy="2396504"/>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AM Radio</a:t>
            </a:r>
          </a:p>
          <a:p>
            <a:pPr lvl="1"/>
            <a:r>
              <a:rPr lang="en-US" dirty="0" smtClean="0"/>
              <a:t>Amplitude modulation for AM radio. (a) A carrier wave at the station's basic frequency. (b) An audio signal at much lower audible frequencies. (c) The amplitude of the carrier is modulated by the audio signal without changing its basic frequency.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December 17,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79019f95bb72ef2f90e9dd30637f08d}">
                <a14:useLocalDpi xmlns:a14="http://schemas.microsoft.com/office/drawing/2010/main" val="0"/>
              </a:ext>
            </a:extLst>
          </a:blip>
          <a:stretch>
            <a:fillRect/>
          </a:stretch>
        </p:blipFill>
        <p:spPr>
          <a:xfrm>
            <a:off x="266700" y="533400"/>
            <a:ext cx="8610600" cy="37370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Cosmic Microwave Background</a:t>
            </a:r>
          </a:p>
          <a:p>
            <a:pPr lvl="1"/>
            <a:r>
              <a:rPr lang="en-US" dirty="0" smtClean="0"/>
              <a:t>Cosmic background radiation of the Big Bang mapped with increasing resolution.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"Microwaves."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http://en.wikipedia.org/wiki/Microwaves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c3f764b93ad90d4917da8612510d0a6}">
                <a14:useLocalDpi xmlns:a14="http://schemas.microsoft.com/office/drawing/2010/main" val="0"/>
              </a:ext>
            </a:extLst>
          </a:blip>
          <a:stretch>
            <a:fillRect/>
          </a:stretch>
        </p:blipFill>
        <p:spPr>
          <a:xfrm>
            <a:off x="1739348" y="533400"/>
            <a:ext cx="566530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Light Going from Earth to the Moon</a:t>
            </a:r>
          </a:p>
          <a:p>
            <a:pPr lvl="1"/>
            <a:r>
              <a:rPr lang="en-US" dirty="0" smtClean="0"/>
              <a:t>A beam of light is depicted travelling between the Earth and the Moon in the time it takes a light pulse to move between them: 1.255 seconds at their mean orbital (surface-to-surface) distance. The relative sizes and separation of the Earth–Moon system are shown to scale.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"Speed of light."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http://en.wikipedia.org/wiki/Speed_of_light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6415ede3ae202599d0b804e074bf20b}">
                <a14:useLocalDpi xmlns:a14="http://schemas.microsoft.com/office/drawing/2010/main" val="0"/>
              </a:ext>
            </a:extLst>
          </a:blip>
          <a:stretch>
            <a:fillRect/>
          </a:stretch>
        </p:blipFill>
        <p:spPr>
          <a:xfrm>
            <a:off x="266700" y="533400"/>
            <a:ext cx="8610600" cy="762653"/>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Electromagnetic Spectrum</a:t>
            </a:r>
          </a:p>
          <a:p>
            <a:pPr lvl="1"/>
            <a:r>
              <a:rPr lang="en-US" dirty="0" smtClean="0"/>
              <a:t>The electromagnetic spectrum, showing the major categories of electromagnetic waves. The range of frequencies and wavelengths is remarkable. The dividing line between some categories is distinct, whereas other categories overlap. Microwaves overlap with the high frequency portion of the radio section of the EM spectrum.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December 17,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5d21ba1c24f9b504a99da2a752985e6}">
                <a14:useLocalDpi xmlns:a14="http://schemas.microsoft.com/office/drawing/2010/main" val="0"/>
              </a:ext>
            </a:extLst>
          </a:blip>
          <a:stretch>
            <a:fillRect/>
          </a:stretch>
        </p:blipFill>
        <p:spPr>
          <a:xfrm>
            <a:off x="266700" y="533400"/>
            <a:ext cx="8610600" cy="324619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Visible Spectrum</a:t>
            </a:r>
          </a:p>
          <a:p>
            <a:pPr lvl="1"/>
            <a:r>
              <a:rPr lang="en-US" dirty="0" smtClean="0"/>
              <a:t>A small part of the electromagnetic spectrum that includes its visible components. The divisions between infrared, visible, and ultraviolet are not perfectly distinct, nor are those between the seven rainbow colors.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December 19,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5f6691f8a8db9ab55ec9d25d81ab026}">
                <a14:useLocalDpi xmlns:a14="http://schemas.microsoft.com/office/drawing/2010/main" val="0"/>
              </a:ext>
            </a:extLst>
          </a:blip>
          <a:stretch>
            <a:fillRect/>
          </a:stretch>
        </p:blipFill>
        <p:spPr>
          <a:xfrm>
            <a:off x="266700" y="533400"/>
            <a:ext cx="8610600" cy="1920163"/>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Electromagnetic Wave</a:t>
            </a:r>
          </a:p>
          <a:p>
            <a:pPr lvl="1"/>
            <a:r>
              <a:rPr lang="en-US" dirty="0" smtClean="0"/>
              <a:t>Electromagnetic waves are a self-propagating transverse wave of oscillating electric and magnetic fields. The direction of the electric field is indicated in blue, the magnetic field in red, and the wave propagates in the positive x-direction. Notice that the electric and magnetic field waves are in phase.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"Onde electromagnetique."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http://en.wikipedia.org/wiki/File:Onde_electromagnetique.svg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02acdfd5069101c7fde9f8b7e93bc0b}">
                <a14:useLocalDpi xmlns:a14="http://schemas.microsoft.com/office/drawing/2010/main" val="0"/>
              </a:ext>
            </a:extLst>
          </a:blip>
          <a:stretch>
            <a:fillRect/>
          </a:stretch>
        </p:blipFill>
        <p:spPr>
          <a:xfrm>
            <a:off x="266700" y="533400"/>
            <a:ext cx="8610600" cy="21225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Magneto Optical Trap</a:t>
            </a:r>
          </a:p>
          <a:p>
            <a:pPr lvl="1"/>
            <a:r>
              <a:rPr lang="en-US" dirty="0" smtClean="0"/>
              <a:t>Experimental setup of Magneto Optical Trap (MOT), which uses radiation pressure to cool atomic species. Atoms are slowed down by absorbing (and emitting) photons.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"Magneto-optical trap."</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http://en.wikipedia.org/wiki/Magneto-optical_trap</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b2191a2712ac2c7bc49ce2e9d99edfc}">
                <a14:useLocalDpi xmlns:a14="http://schemas.microsoft.com/office/drawing/2010/main" val="0"/>
              </a:ext>
            </a:extLst>
          </a:blip>
          <a:stretch>
            <a:fillRect/>
          </a:stretch>
        </p:blipFill>
        <p:spPr>
          <a:xfrm>
            <a:off x="1161260" y="533400"/>
            <a:ext cx="682148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Two cellular phones</a:t>
            </a:r>
          </a:p>
          <a:p>
            <a:pPr lvl="1"/>
            <a:r>
              <a:rPr lang="en-US" dirty="0" smtClean="0"/>
              <a:t>The Qualcomm QCP-2700, a mid-1990s candybar style phone, and an iPhone 4S, a current production smartphone.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"Two Cell Phones."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http://en.wikipedia.org/wiki/File:Two_Cell_Phones.png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7c55b55c29457ef14499bfb9e36244e}">
                <a14:useLocalDpi xmlns:a14="http://schemas.microsoft.com/office/drawing/2010/main" val="0"/>
              </a:ext>
            </a:extLst>
          </a:blip>
          <a:stretch>
            <a:fillRect/>
          </a:stretch>
        </p:blipFill>
        <p:spPr>
          <a:xfrm>
            <a:off x="2834640" y="533400"/>
            <a:ext cx="347472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Field lines caused by a magnetic dipole</a:t>
            </a:r>
          </a:p>
          <a:p>
            <a:pPr lvl="1"/>
            <a:r>
              <a:rPr lang="en-US" dirty="0" smtClean="0"/>
              <a:t>The field lines created by this magnetic dipole either form loops or extend infinitely.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"VFPt dipole magnetic1."</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http://en.wikipedia.org/wiki/File:VFPt_dipole_magnetic1.svg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738c3684b366f7149a5ecbaf52141f7}">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Electromagnetic Spectrum</a:t>
            </a:r>
          </a:p>
          <a:p>
            <a:pPr lvl="1"/>
            <a:r>
              <a:rPr lang="en-US" dirty="0" smtClean="0"/>
              <a:t>The electromagnetic spectrum, showing the major categories of electromagnetic waves. The range of frequencies and wavelengths is remarkable. The dividing line between some categories is distinct, whereas other categories overlap. Microwaves encompass the high frequency portion of the radio section of the EM spectrum.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April 28, 2014."</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5d21ba1c24f9b504a99da2a752985e6}">
                <a14:useLocalDpi xmlns:a14="http://schemas.microsoft.com/office/drawing/2010/main" val="0"/>
              </a:ext>
            </a:extLst>
          </a:blip>
          <a:stretch>
            <a:fillRect/>
          </a:stretch>
        </p:blipFill>
        <p:spPr>
          <a:xfrm>
            <a:off x="266700" y="533400"/>
            <a:ext cx="8610600" cy="324619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Cavity Magnetron</a:t>
            </a:r>
          </a:p>
          <a:p>
            <a:pPr lvl="1"/>
            <a:r>
              <a:rPr lang="en-US" dirty="0" smtClean="0"/>
              <a:t>Cutaway view inside a cavity magnetron as used in a microwave oven.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"Microwaves."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http://en.wikipedia.org/wiki/Microwaves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f70c156b2d4029adcf1a378252febb4}">
                <a14:useLocalDpi xmlns:a14="http://schemas.microsoft.com/office/drawing/2010/main" val="0"/>
              </a:ext>
            </a:extLst>
          </a:blip>
          <a:stretch>
            <a:fillRect/>
          </a:stretch>
        </p:blipFill>
        <p:spPr>
          <a:xfrm>
            <a:off x="1316040" y="533400"/>
            <a:ext cx="651192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Atmospheric Transmittance</a:t>
            </a:r>
          </a:p>
          <a:p>
            <a:pPr lvl="1"/>
            <a:r>
              <a:rPr lang="en-US" dirty="0" smtClean="0"/>
              <a:t>This is a plot of Earth's atmospheric opacity (opposite of transmittance) to various wavelengths of electromagnetic radiation, including visible light. Visible light passes relatively unimpeded through the atmosphere in the "optical window." Most UV wavelengths are absorbed by oxygen and ozone in Earth's atmosphere. Observations of astronomical UV sources must be done from space.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"Electromagnetic spectrum."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http://en.wikipedia.org/wiki/Electromagnetic_spectrum%23Microwaves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fcbfcb78d710da8b7310bbea2c693c1}">
                <a14:useLocalDpi xmlns:a14="http://schemas.microsoft.com/office/drawing/2010/main" val="0"/>
              </a:ext>
            </a:extLst>
          </a:blip>
          <a:stretch>
            <a:fillRect/>
          </a:stretch>
        </p:blipFill>
        <p:spPr>
          <a:xfrm>
            <a:off x="266700" y="533400"/>
            <a:ext cx="8610600" cy="407046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Electromagnetic Spectrum</a:t>
            </a:r>
          </a:p>
          <a:p>
            <a:pPr lvl="1"/>
            <a:r>
              <a:rPr lang="en-US" dirty="0" smtClean="0"/>
              <a:t>The electromagnetic spectrum, showing the major categories of electromagnetic waves. The range of frequencies and wavelengths is remarkable. The dividing line between some categories is distinct, whereas other categories overlap. Microwaves encompass the high frequency portion of the radio section of the EM spectrum.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April 28, 2014."</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5d21ba1c24f9b504a99da2a752985e6}">
                <a14:useLocalDpi xmlns:a14="http://schemas.microsoft.com/office/drawing/2010/main" val="0"/>
              </a:ext>
            </a:extLst>
          </a:blip>
          <a:stretch>
            <a:fillRect/>
          </a:stretch>
        </p:blipFill>
        <p:spPr>
          <a:xfrm>
            <a:off x="266700" y="533400"/>
            <a:ext cx="8610600" cy="324619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Atmospheric Transmittance</a:t>
            </a:r>
          </a:p>
          <a:p>
            <a:pPr lvl="1"/>
            <a:r>
              <a:rPr lang="en-US" dirty="0" smtClean="0"/>
              <a:t>This is a plot of Earth's atmospheric transmittance (or opacity) to various wavelengths of electromagnetic radiation. Most UV wavelengths are absorbed by oxygen and ozone in Earth's atmosphere. Observations of astronomical UV sources must be done from space.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"Electromagnetic spectrum."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http://en.wikipedia.org/wiki/Electromagnetic_spectrum%23Microwaves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fcbfcb78d710da8b7310bbea2c693c1}">
                <a14:useLocalDpi xmlns:a14="http://schemas.microsoft.com/office/drawing/2010/main" val="0"/>
              </a:ext>
            </a:extLst>
          </a:blip>
          <a:stretch>
            <a:fillRect/>
          </a:stretch>
        </p:blipFill>
        <p:spPr>
          <a:xfrm>
            <a:off x="266700" y="533400"/>
            <a:ext cx="8610600" cy="407046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Thermography</a:t>
            </a:r>
          </a:p>
          <a:p>
            <a:pPr lvl="1"/>
            <a:r>
              <a:rPr lang="en-US" dirty="0" smtClean="0"/>
              <a:t>A thermographic image of a dog</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"Infrared radiation."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http://en.wikipedia.org/wiki/Infrared_radiation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4089f3fdd02cf94f403802ec3668417}">
                <a14:useLocalDpi xmlns:a14="http://schemas.microsoft.com/office/drawing/2010/main" val="0"/>
              </a:ext>
            </a:extLst>
          </a:blip>
          <a:stretch>
            <a:fillRect/>
          </a:stretch>
        </p:blipFill>
        <p:spPr>
          <a:xfrm>
            <a:off x="310551" y="533400"/>
            <a:ext cx="852289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Atmospheric Transmittance</a:t>
            </a:r>
          </a:p>
          <a:p>
            <a:pPr lvl="1"/>
            <a:r>
              <a:rPr lang="en-US" dirty="0" smtClean="0"/>
              <a:t>This is a plot of Earth's atmospheric transmittance (or opacity) to various wavelengths of electromagnetic radiation. Most UV wavelengths are absorbed by oxygen and ozone in Earth's atmosphere. Observations of astronomical UV sources must be done from space.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"Electromagnetic spectrum."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http://en.wikipedia.org/wiki/Electromagnetic_spectrum%23Microwaves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fcbfcb78d710da8b7310bbea2c693c1}">
                <a14:useLocalDpi xmlns:a14="http://schemas.microsoft.com/office/drawing/2010/main" val="0"/>
              </a:ext>
            </a:extLst>
          </a:blip>
          <a:stretch>
            <a:fillRect/>
          </a:stretch>
        </p:blipFill>
        <p:spPr>
          <a:xfrm>
            <a:off x="266700" y="533400"/>
            <a:ext cx="8610600" cy="407046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Electromagnetic Waves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Electromagnetic Waves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The Electromagnetic Spectrum</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Electromagnetic Waves and their Properties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Applications of EM Waves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75d21ba1c24f9b504a99da2a752985e6}">
                <a14:useLocalDpi xmlns:a14="http://schemas.microsoft.com/office/drawing/2010/main" val="0"/>
              </a:ext>
            </a:extLst>
          </a:blip>
          <a:stretch>
            <a:fillRect/>
          </a:stretch>
        </p:blipFill>
        <p:spPr>
          <a:xfrm>
            <a:off x="3200400" y="304800"/>
            <a:ext cx="863600" cy="325577"/>
          </a:xfrm>
          <a:prstGeom prst="rect">
            <a:avLst/>
          </a:prstGeom>
        </p:spPr>
      </p:pic>
      <p:pic>
        <p:nvPicPr>
          <p:cNvPr id="29" name="Picture 28" descr="chapterimage.jpg"/>
          <p:cNvPicPr>
            <a:picLocks noChangeAspect="1"/>
          </p:cNvPicPr>
          <p:nvPr/>
        </p:nvPicPr>
        <p:blipFill>
          <a:blip r:embed="rId7">
            <a:extLst>
              <a:ext uri="{72bb7f119c8f4e9451ce45f837ab39e6}">
                <a14:useLocalDpi xmlns:a14="http://schemas.microsoft.com/office/drawing/2010/main" val="0"/>
              </a:ext>
            </a:extLst>
          </a:blip>
          <a:stretch>
            <a:fillRect/>
          </a:stretch>
        </p:blipFill>
        <p:spPr>
          <a:xfrm>
            <a:off x="3200400" y="1447800"/>
            <a:ext cx="863600" cy="863600"/>
          </a:xfrm>
          <a:prstGeom prst="rect">
            <a:avLst/>
          </a:prstGeom>
        </p:spPr>
      </p:pic>
      <p:pic>
        <p:nvPicPr>
          <p:cNvPr id="30" name="Picture 29" descr="chapterimage.jpg"/>
          <p:cNvPicPr>
            <a:picLocks noChangeAspect="1"/>
          </p:cNvPicPr>
          <p:nvPr/>
        </p:nvPicPr>
        <p:blipFill>
          <a:blip r:embed="rId8">
            <a:extLst>
              <a:ext uri="{37c55b55c29457ef14499bfb9e36244e}">
                <a14:useLocalDpi xmlns:a14="http://schemas.microsoft.com/office/drawing/2010/main" val="0"/>
              </a:ext>
            </a:extLst>
          </a:blip>
          <a:stretch>
            <a:fillRect/>
          </a:stretch>
        </p:blipFill>
        <p:spPr>
          <a:xfrm>
            <a:off x="3200400" y="2590800"/>
            <a:ext cx="690880" cy="863600"/>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Electromagnetic Spectrum</a:t>
            </a:r>
          </a:p>
          <a:p>
            <a:pPr lvl="1"/>
            <a:r>
              <a:rPr lang="en-US" dirty="0" smtClean="0"/>
              <a:t>The electromagnetic spectrum, showing the major categories of electromagnetic waves. The range of frequencies and wavelengths is remarkable. The dividing line between some categories is distinct, whereas other categories overlap. Microwaves encompass the high frequency portion of the radio section of the EM spectrum.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April 28, 2014."</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5d21ba1c24f9b504a99da2a752985e6}">
                <a14:useLocalDpi xmlns:a14="http://schemas.microsoft.com/office/drawing/2010/main" val="0"/>
              </a:ext>
            </a:extLst>
          </a:blip>
          <a:stretch>
            <a:fillRect/>
          </a:stretch>
        </p:blipFill>
        <p:spPr>
          <a:xfrm>
            <a:off x="266700" y="533400"/>
            <a:ext cx="8610600" cy="324619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Electromagnetic Spectrum</a:t>
            </a:r>
          </a:p>
          <a:p>
            <a:pPr lvl="1"/>
            <a:r>
              <a:rPr lang="en-US" dirty="0" smtClean="0"/>
              <a:t>The electromagnetic spectrum, showing the major categories of electromagnetic waves. The range of frequencies and wavelengths is remarkable. The dividing line between some categories is distinct, whereas other categories overlap. Microwaves encompass the high frequency portion of the radio section of the EM spectrum.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April 28, 2014."</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http://cnx.org/content/m42444/latest/?collection=col11406/1.7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5d21ba1c24f9b504a99da2a752985e6}">
                <a14:useLocalDpi xmlns:a14="http://schemas.microsoft.com/office/drawing/2010/main" val="0"/>
              </a:ext>
            </a:extLst>
          </a:blip>
          <a:stretch>
            <a:fillRect/>
          </a:stretch>
        </p:blipFill>
        <p:spPr>
          <a:xfrm>
            <a:off x="266700" y="533400"/>
            <a:ext cx="8610600" cy="324619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http://www.boundless.com//physics/definition/doppler-effect--2</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"Doppler effect."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http://en.wikipedia.org/wiki/Doppler_effect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 wave."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http://en.wiktionary.org/wiki/radio_wave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"telecommunication."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http://en.wiktionary.org/wiki/telecommunication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"conductor."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http://en.wikipedia.org/wiki/conductor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"Wireless communication."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http://en.wikipedia.org/wiki/Wireless_communication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"Wireless communication."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http://en.wikipedia.org/wiki/Wireless_communication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"classical electrodynamics."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http://en.wikipedia.org/wiki/classical%20electrodynamics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http://www.boundless.com//physics/definition/doppler-effect--2</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"Radiation pressure."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http://en.wikipedia.org/wiki/Radiation_pressure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"terahertz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http://en.wiktionary.org/wiki/terahertz_radiation</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http://en.wiktionary.org/wiki/radar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http://www.boundless.com//physics/definition/thermal-agitation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http://cnx.org/content/m42444/latest/?collection=col11406/1.7</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"Ultra high frequency."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http://en.wikipedia.org/wiki/Ultra_high_frequency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"Microwaves."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http://en.wikipedia.org/wiki/Microwaves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spectrum."</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http://en.wikipedia.org/wiki/Electromagnetic_spectrum</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"Super high frequency."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http://en.wikipedia.org/wiki/Super_high_frequency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"Extremely high frequency."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http://en.wikipedia.org/wiki/Extremely_high_frequency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http://www.boundless.com//physics/definition/fm-radio-waves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http://www.boundless.com//physics/definition/am-radio-waves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http://www.boundless.com//physics/definition/radio-waves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spectrum."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http://en.wikipedia.org/wiki/Electromagnetic_spectrum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http://cnx.org/content/m42444/latest/?collection=col11406/1.7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 frequency."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http://en.wikipedia.org/wiki/Radio_frequency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 waves."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http://en.wikipedia.org/wiki/Radio_waves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 spectrum."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http://en.wikipedia.org/wiki/Radio_spectrum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"X-ray spectroscopy."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http://en.wiktionary.org/wiki/X-ray_spectroscopy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"x-ray crystallography."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http://en.wikipedia.org/wiki/x-ray%20crystallography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"radiograph."</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http://en.wiktionary.org/wiki/radiograph</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http://cnx.org/content/m42444/latest/?collection=col11406/1.7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spectrum."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http://en.wikipedia.org/wiki/Electromagnetic_spectrum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"X-rays."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http://en.wikipedia.org/wiki/X-rays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"ionizing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http://en.wiktionary.org/wiki/ionizing_radiation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"non-ionizing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http://en.wiktionary.org/wiki/non-ionizing_radiation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"ozone layer."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http://en.wiktionary.org/wiki/ozone_layer</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"OpenStax College, College Physics. September 18,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http://cnx.org/content/m42444/latest/?collection=col11406/1.7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spectrum."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http://en.wikipedia.org/wiki/Electromagnetic_spectrum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"gamma ray."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http://en.wiktionary.org/wiki/gamma_ray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"ionizing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http://en.wiktionary.org/wiki/ionizing_radiation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"gamma decay."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http://en.wiktionary.org/wiki/gamma_decay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http://cnx.org/content/m42444/latest/?collection=col11406/1.7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spectrum."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http://en.wikipedia.org/wiki/Electromagnetic_spectrum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"Gamma rays."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http://en.wikipedia.org/wiki/Gamma_rays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"thermal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http://en.wiktionary.org/wiki/thermal_radiation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"thermography."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http://en.wiktionary.org/wiki/thermography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"emissivity."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http://en.wiktionary.org/wiki/emissivity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http://cnx.org/content/m42444/latest/?collection=col11406/1.7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"Infrared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http://en.wikipedia.org/wiki/Infrared_radiation</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"Electromagnetic spectrum."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http://en.wikipedia.org/wiki/Electromagnetic_spectrum</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"differential equation."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http://en.wiktionary.org/wiki/differential_equation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"Maxwell's equations."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http://en.wikipedia.org/wiki/Maxwell's_equations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"flux."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http://en.wiktionary.org/wiki/flux</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"frequency."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http://en.wiktionary.org/wiki/frequency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"wavelength."</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http://en.wiktionary.org/wiki/wavelength</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"photon."</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http://en.wikipedia.org/wiki/photon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http://en.wikipedia.org/wiki/Electromagnetic_radiation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http://en.wiktionary.org/wiki/special_relativity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"refractive index."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http://en.wiktionary.org/wiki/refractive_index</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"Speed of light."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http://en.wikipedia.org/wiki/Speed_of_light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"phase."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http://en.wiktionary.org/wiki/phase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wave."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http://en.wikipedia.org/wiki/electromagnetic%20wave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radiation."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http://en.wikipedia.org/wiki/Electromagnetic_radiation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"visible light."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http://en.wiktionary.org/wiki/visible_light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"optical window."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http://en.wikipedia.org/wiki/optical%20window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"spectral color."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http://en.wikipedia.org/wiki/spectral%20color</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"Electromagnetic spectrum."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http://en.wikipedia.org/wiki/Electromagnetic_spectrum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http://cnx.org/content/m42444/latest/?collection=col11406/1.7</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"Visible spectrum."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http://en.wikipedia.org/wiki/Visible_spectrum</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"Spectral color."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http://en.wikipedia.org/wiki/Spectral_color</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5d21ba1c24f9b504a99da2a752985e6}">
                <a14:useLocalDpi xmlns:a14="http://schemas.microsoft.com/office/drawing/2010/main" val="0"/>
              </a:ext>
            </a:extLst>
          </a:blip>
          <a:stretch>
            <a:fillRect/>
          </a:stretch>
        </p:blipFill>
        <p:spPr>
          <a:xfrm>
            <a:off x="152400" y="1447800"/>
            <a:ext cx="2768600" cy="1043762"/>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Radio Waves</a:t>
            </a:r>
          </a:p>
          <a:p>
            <a:pPr marL="115888" indent="-115888"/>
            <a:r>
              <a:rPr lang="en-US" dirty="0" smtClean="0"/>
              <a:t>Microwaves</a:t>
            </a:r>
          </a:p>
          <a:p>
            <a:pPr marL="115888" indent="-115888"/>
            <a:r>
              <a:rPr lang="en-US" dirty="0"/>
              <a:t/>
            </a:r>
            <a:r>
              <a:rPr lang="en-US" dirty="0"/>
              <a:t>Infrared Waves</a:t>
            </a:r>
            <a:r>
              <a:rPr lang="en-US" dirty="0"/>
              <a:t> </a:t>
            </a:r>
            <a:endParaRPr lang="en-US" dirty="0" smtClean="0"/>
          </a:p>
          <a:p>
            <a:pPr marL="115888" indent="-115888"/>
            <a:r>
              <a:rPr lang="en-US" dirty="0"/>
              <a:t/>
            </a:r>
            <a:r>
              <a:rPr lang="en-US" dirty="0"/>
              <a:t>Visible Light</a:t>
            </a:r>
            <a:r>
              <a:rPr lang="en-US" dirty="0"/>
              <a:t> </a:t>
            </a:r>
            <a:endParaRPr lang="en-US" dirty="0" smtClean="0"/>
          </a:p>
          <a:p>
            <a:pPr marL="115888" indent="-115888"/>
            <a:r>
              <a:rPr lang="en-US" dirty="0"/>
              <a:t/>
            </a:r>
            <a:r>
              <a:rPr lang="en-US" dirty="0"/>
              <a:t>Ultraviolet Light</a:t>
            </a:r>
            <a:r>
              <a:rPr lang="en-US" dirty="0"/>
              <a:t> </a:t>
            </a:r>
            <a:endParaRPr lang="en-US" dirty="0" smtClean="0"/>
          </a:p>
          <a:p>
            <a:pPr marL="115888" indent="-115888"/>
            <a:r>
              <a:rPr lang="en-US" dirty="0"/>
              <a:t/>
            </a:r>
            <a:r>
              <a:rPr lang="en-US" dirty="0"/>
              <a:t>X-Rays</a:t>
            </a:r>
            <a:r>
              <a:rPr lang="en-US" dirty="0"/>
              <a:t> </a:t>
            </a:r>
            <a:endParaRPr lang="en-US" dirty="0" smtClean="0"/>
          </a:p>
          <a:p>
            <a:pPr marL="115888" indent="-115888"/>
            <a:r>
              <a:rPr lang="en-US" dirty="0"/>
              <a:t/>
            </a:r>
            <a:r>
              <a:rPr lang="en-US" dirty="0"/>
              <a:t>Gamma Rays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The Electromagnetic Spectrum</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The Electromagnetic Spectrum</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www.boundless.com/physics/textbooks/boundless-physics-textbook/electromagnetic-waves-23/the-electromagnetic-spectrum-165/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2bb7f119c8f4e9451ce45f837ab39e6}">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Maxwell's Equations</a:t>
            </a:r>
          </a:p>
          <a:p>
            <a:pPr marL="115888" indent="-115888"/>
            <a:r>
              <a:rPr lang="en-US" dirty="0" smtClean="0"/>
              <a:t>The Production of Electromagnetic Waves</a:t>
            </a:r>
          </a:p>
          <a:p>
            <a:pPr marL="115888" indent="-115888"/>
            <a:r>
              <a:rPr lang="en-US" dirty="0"/>
              <a:t/>
            </a:r>
            <a:r>
              <a:rPr lang="en-US" dirty="0"/>
              <a:t>Energy and Momentum</a:t>
            </a:r>
            <a:r>
              <a:rPr lang="en-US" dirty="0"/>
              <a:t> </a:t>
            </a:r>
            <a:endParaRPr lang="en-US" dirty="0" smtClean="0"/>
          </a:p>
          <a:p>
            <a:pPr marL="115888" indent="-115888"/>
            <a:r>
              <a:rPr lang="en-US" dirty="0"/>
              <a:t/>
            </a:r>
            <a:r>
              <a:rPr lang="en-US" dirty="0"/>
              <a:t>The Speed of Light</a:t>
            </a:r>
            <a:r>
              <a:rPr lang="en-US" dirty="0"/>
              <a:t> </a:t>
            </a:r>
            <a:endParaRPr lang="en-US" dirty="0" smtClean="0"/>
          </a:p>
          <a:p>
            <a:pPr marL="115888" indent="-115888"/>
            <a:r>
              <a:rPr lang="en-US" dirty="0"/>
              <a:t/>
            </a:r>
            <a:r>
              <a:rPr lang="en-US" dirty="0"/>
              <a:t>The Doppler Effect</a:t>
            </a:r>
            <a:r>
              <a:rPr lang="en-US" dirty="0"/>
              <a:t> </a:t>
            </a:r>
            <a:endParaRPr lang="en-US" dirty="0" smtClean="0"/>
          </a:p>
          <a:p>
            <a:pPr marL="115888" indent="-115888"/>
            <a:r>
              <a:rPr lang="en-US" dirty="0"/>
              <a:t/>
            </a:r>
            <a:r>
              <a:rPr lang="en-US" dirty="0"/>
              <a:t>Momentum Transfer and Radiation Pressure Atom</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Electromagnetic Waves and their Properties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 and their Properties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www.boundless.com/physics/textbooks/boundless-physics-textbook/electromagnetic-waves-23/electromagnetic-waves-and-their-properties-166/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37c55b55c29457ef14499bfb9e36244e}">
                <a14:useLocalDpi xmlns:a14="http://schemas.microsoft.com/office/drawing/2010/main" val="0"/>
              </a:ext>
            </a:extLst>
          </a:blip>
          <a:stretch>
            <a:fillRect/>
          </a:stretch>
        </p:blipFill>
        <p:spPr>
          <a:xfrm>
            <a:off x="152400" y="1447800"/>
            <a:ext cx="221488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Wireless Communication</a:t>
            </a:r>
          </a:p>
        </p:txBody>
      </p:sp>
      <p:sp>
        <p:nvSpPr>
          <p:cNvPr id="21" name="Title 20"/>
          <p:cNvSpPr>
            <a:spLocks noGrp="1"/>
          </p:cNvSpPr>
          <p:nvPr>
            <p:ph type="title"/>
          </p:nvPr>
        </p:nvSpPr>
        <p:spPr>
          <a:xfrm>
            <a:off x="152400" y="381000"/>
            <a:ext cx="8686800" cy="685800"/>
          </a:xfrm>
        </p:spPr>
        <p:txBody>
          <a:bodyPr/>
          <a:lstStyle/>
          <a:p>
            <a:r>
              <a:rPr lang="en-US" dirty="0" smtClean="0"/>
              <a:t>Applications of EM Waves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Applications of EM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www.boundless.com/physics/textbooks/boundless-physics-textbook/electromagnetic-waves-23/applications-of-em-waves-167/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AM radio waves</a:t>
            </a:r>
            <a:r>
              <a:rPr lang="en-US" sz="1200" dirty="0" smtClean="0"/>
              <a:t> </a:t>
            </a:r>
            <a:r>
              <a:rPr lang="en-US" sz="1200" dirty="0" smtClean="0">
                <a:solidFill>
                  <a:schemeClr val="bg2"/>
                </a:solidFill>
              </a:rPr>
              <a:t>Waves used to carry commercial radio signals between 540 and 1600 kHz. Information is carried by amplitude variation, while the frequency remains constant.</a:t>
            </a:r>
          </a:p>
          <a:p>
            <a:r>
              <a:rPr lang="en-US" sz="1200" dirty="0" smtClean="0"/>
              <a:t/>
            </a:r>
            <a:r>
              <a:rPr lang="en-US" sz="1200" dirty="0" smtClean="0"/>
              <a:t>classical electrodynamics</a:t>
            </a:r>
            <a:r>
              <a:rPr lang="en-US" sz="1200" dirty="0" smtClean="0"/>
              <a:t> </a:t>
            </a:r>
            <a:r>
              <a:rPr lang="en-US" sz="1200" dirty="0" smtClean="0">
                <a:solidFill>
                  <a:schemeClr val="bg2"/>
                </a:solidFill>
              </a:rPr>
              <a:t>A branch of theoretical physics that studies consequences of the electromagnetic forces between electric charges and currents.</a:t>
            </a:r>
          </a:p>
          <a:p>
            <a:r>
              <a:rPr lang="en-US" sz="1200" dirty="0" smtClean="0"/>
              <a:t/>
            </a:r>
            <a:r>
              <a:rPr lang="en-US" sz="1200" dirty="0" smtClean="0"/>
              <a:t>conductor</a:t>
            </a:r>
            <a:r>
              <a:rPr lang="en-US" sz="1200" dirty="0" smtClean="0"/>
              <a:t> </a:t>
            </a:r>
            <a:r>
              <a:rPr lang="en-US" sz="1200" dirty="0">
                <a:solidFill>
                  <a:schemeClr val="bg2"/>
                </a:solidFill>
              </a:rPr>
              <a:t>A material which contains movable electric charges.</a:t>
            </a:r>
          </a:p>
          <a:p>
            <a:r>
              <a:rPr lang="en-US" sz="1200" dirty="0"/>
              <a:t/>
            </a:r>
            <a:r>
              <a:rPr lang="en-US" sz="1200" dirty="0"/>
              <a:t>differential equation</a:t>
            </a:r>
            <a:r>
              <a:rPr lang="en-US" sz="1200" dirty="0"/>
              <a:t> </a:t>
            </a:r>
            <a:r>
              <a:rPr lang="en-US" sz="1200" dirty="0">
                <a:solidFill>
                  <a:schemeClr val="bg2"/>
                </a:solidFill>
              </a:rPr>
              <a:t>An equation involving the derivatives of a function.</a:t>
            </a:r>
          </a:p>
          <a:p>
            <a:r>
              <a:rPr lang="en-US" sz="1200" dirty="0"/>
              <a:t/>
            </a:r>
            <a:r>
              <a:rPr lang="en-US" sz="1200" dirty="0"/>
              <a:t>doppler effect</a:t>
            </a:r>
            <a:r>
              <a:rPr lang="en-US" sz="1200" dirty="0"/>
              <a:t> </a:t>
            </a:r>
            <a:r>
              <a:rPr lang="en-US" sz="1200" dirty="0">
                <a:solidFill>
                  <a:schemeClr val="bg2"/>
                </a:solidFill>
              </a:rPr>
              <a:t>Apparent change in frequency of a wave when the observer and the source of the wave move relative to each other.</a:t>
            </a:r>
          </a:p>
          <a:p>
            <a:r>
              <a:rPr lang="en-US" sz="1200" dirty="0"/>
              <a:t/>
            </a:r>
            <a:r>
              <a:rPr lang="en-US" sz="1200" dirty="0"/>
              <a:t>doppler effect</a:t>
            </a:r>
            <a:r>
              <a:rPr lang="en-US" sz="1200" dirty="0"/>
              <a:t> </a:t>
            </a:r>
            <a:r>
              <a:rPr lang="en-US" sz="1200" dirty="0">
                <a:solidFill>
                  <a:schemeClr val="bg2"/>
                </a:solidFill>
              </a:rPr>
              <a:t>Apparent change in frequency of a wave when the observer and the source of the wave move relative to each other.</a:t>
            </a:r>
          </a:p>
          <a:p>
            <a:r>
              <a:rPr lang="en-US" sz="1200" dirty="0"/>
              <a:t/>
            </a:r>
            <a:r>
              <a:rPr lang="en-US" sz="1200" dirty="0"/>
              <a:t>electromagnetic wave</a:t>
            </a:r>
            <a:r>
              <a:rPr lang="en-US" sz="1200" dirty="0"/>
              <a:t> </a:t>
            </a:r>
            <a:r>
              <a:rPr lang="en-US" sz="1200" dirty="0">
                <a:solidFill>
                  <a:schemeClr val="bg2"/>
                </a:solidFill>
              </a:rPr>
              <a:t>A wave of oscillating electric and magnetic fields.</a:t>
            </a:r>
          </a:p>
          <a:p>
            <a:r>
              <a:rPr lang="en-US" sz="1200" dirty="0"/>
              <a:t/>
            </a:r>
            <a:r>
              <a:rPr lang="en-US" sz="1200" dirty="0"/>
              <a:t>emissivity</a:t>
            </a:r>
            <a:r>
              <a:rPr lang="en-US" sz="1200" dirty="0"/>
              <a:t> </a:t>
            </a:r>
            <a:r>
              <a:rPr lang="en-US" sz="1200" dirty="0">
                <a:solidFill>
                  <a:schemeClr val="bg2"/>
                </a:solidFill>
              </a:rPr>
              <a:t>The energy-emitting propensity of a surface, usually measured at a specific wavelength.</a:t>
            </a:r>
          </a:p>
          <a:p>
            <a:r>
              <a:rPr lang="en-US" sz="1200" dirty="0"/>
              <a:t/>
            </a:r>
            <a:r>
              <a:rPr lang="en-US" sz="1200" dirty="0"/>
              <a:t>flux</a:t>
            </a:r>
            <a:r>
              <a:rPr lang="en-US" sz="1200" dirty="0"/>
              <a:t> </a:t>
            </a:r>
            <a:r>
              <a:rPr lang="en-US" sz="1200" dirty="0">
                <a:solidFill>
                  <a:schemeClr val="bg2"/>
                </a:solidFill>
              </a:rPr>
              <a:t>A quantitative description of the transfer of a given vector quantity through a surface. In this context, we refer to the electric flux and magnetic flux.</a:t>
            </a:r>
          </a:p>
          <a:p>
            <a:r>
              <a:rPr lang="en-US" sz="1200" dirty="0"/>
              <a:t/>
            </a:r>
            <a:r>
              <a:rPr lang="en-US" sz="1200" dirty="0"/>
              <a:t>FM radio waves</a:t>
            </a:r>
            <a:r>
              <a:rPr lang="en-US" sz="1200" dirty="0"/>
              <a:t> </a:t>
            </a:r>
            <a:r>
              <a:rPr lang="en-US" sz="1200" dirty="0">
                <a:solidFill>
                  <a:schemeClr val="bg2"/>
                </a:solidFill>
              </a:rPr>
              <a:t>Waves used to carry commercial radio signals between 88 and 108 MHz. Information is carried by frequency modulation, while the signal amplitude remains constant.</a:t>
            </a:r>
          </a:p>
          <a:p>
            <a:r>
              <a:rPr lang="en-US" sz="1200" dirty="0"/>
              <a:t/>
            </a:r>
            <a:r>
              <a:rPr lang="en-US" sz="1200" dirty="0"/>
              <a:t>frequency</a:t>
            </a:r>
            <a:r>
              <a:rPr lang="en-US" sz="1200" dirty="0"/>
              <a:t> </a:t>
            </a:r>
            <a:r>
              <a:rPr lang="en-US" sz="1200" dirty="0">
                <a:solidFill>
                  <a:schemeClr val="bg2"/>
                </a:solidFill>
              </a:rPr>
              <a:t>The quotient of the number of times n a periodic phenomenon occurs over the time t in which it occurs: f = n / t.</a:t>
            </a:r>
          </a:p>
          <a:p>
            <a:r>
              <a:rPr lang="en-US" sz="1200" dirty="0"/>
              <a:t/>
            </a:r>
            <a:r>
              <a:rPr lang="en-US" sz="1200" dirty="0"/>
              <a:t>gamma decay</a:t>
            </a:r>
            <a:r>
              <a:rPr lang="en-US" sz="1200" dirty="0"/>
              <a:t> </a:t>
            </a:r>
            <a:r>
              <a:rPr lang="en-US" sz="1200" dirty="0" smtClean="0">
                <a:solidFill>
                  <a:schemeClr val="bg2"/>
                </a:solidFill>
              </a:rPr>
              <a:t>A nuclear reaction with the emission of a gamma ray.</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Electromagnetic Waves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