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dynamics-and-its-applications-11/overview-97/flow-rate-and-velocity-354-5036/images/volumetric-flow-rate/?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3.xml"/>
<Relationship Id="rId2" Type="http://schemas.openxmlformats.org/officeDocument/2006/relationships/image" Target="../media/image5.png"/>
<Relationship Id="rId7" Target="../media/image14.jp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3150/latest/" TargetMode="External"/>
<Relationship Id="rId5" Type="http://schemas.openxmlformats.org/officeDocument/2006/relationships/hyperlink" Target="http://www.boundless.com/physics/textbooks/boundless-physics-textbook/fluid-dynamics-and-its-applications-11/other-applications-100/pumps-and-the-heart-363-225/images/cardiac-cycle/?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15.jp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upload.wikimedia.org/wikipedia/commons/thumb/5/5b/TorricelliLaw.svg/200px-TorricelliLaw.svg.png" TargetMode="External"/>
<Relationship Id="rId5" Type="http://schemas.openxmlformats.org/officeDocument/2006/relationships/hyperlink" Target="http://www.boundless.com/physics/textbooks/boundless-physics-textbook/fluid-dynamics-and-its-applications-11/bernoulli-s-equation-99/torricelli-s-law-358-1967/images/toricelli-s-law/?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5.xml"/>
<Relationship Id="rId2" Type="http://schemas.openxmlformats.org/officeDocument/2006/relationships/image" Target="../media/image5.png"/>
</Relationships>

</file>

<file path=ppt/slides/_rels/slide16.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s3.amazonaws.com/figures.boundless.com/5106d670e4b010f3dd6d22de/ideal.png" TargetMode="External"/>
<Relationship Id="rId5" Type="http://schemas.openxmlformats.org/officeDocument/2006/relationships/hyperlink" Target="http://www.boundless.com/physics/textbooks/boundless-physics-textbook/fluid-dynamics-and-its-applications-11/bernoulli-s-equation-99/torricelli-s-law-358-1967/images/ideal-fluid/?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6.pn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dynamics-and-its-applications-11/flow-in-tubes-98/poiseuille-s-equation-and-viscosity-355-6023/images/poiseuille-s-equation/?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7.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0/latest/" TargetMode="External"/>
<Relationship Id="rId5" Type="http://schemas.openxmlformats.org/officeDocument/2006/relationships/hyperlink" Target="http://www.boundless.com/physics/textbooks/boundless-physics-textbook/fluid-dynamics-and-its-applications-11/other-applications-100/turbulence-explained-360-6209/images/turbulent-flow-in-an-artery/?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1.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2/latest/?collection=col11406/1.7" TargetMode="External"/>
<Relationship Id="rId5" Type="http://schemas.openxmlformats.org/officeDocument/2006/relationships/hyperlink" Target="http://www.boundless.com/physics/textbooks/boundless-physics-textbook/fluid-dynamics-and-its-applications-11/overview-97/biological-and-medical-applications-353-6355/images/a-semipermeable-membrane/?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8.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dynamics-and-its-applications-11/overview-97/flow-rate-and-velocity-354-5036/images/flow-velocity/?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8.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www.geograph.org.uk/photo/2638153" TargetMode="External"/>
<Relationship Id="rId5" Type="http://schemas.openxmlformats.org/officeDocument/2006/relationships/hyperlink" Target="http://www.boundless.com/physics/textbooks/boundless-physics-textbook/fluid-dynamics-and-its-applications-11/other-applications-100/turbulence-explained-360-6209/images/longtown-bridge/?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9.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s3.amazonaws.com/figures.boundless.com/5106d406e4b010f3dd6d22c1/peke.png" TargetMode="External"/>
<Relationship Id="rId5" Type="http://schemas.openxmlformats.org/officeDocument/2006/relationships/hyperlink" Target="http://www.boundless.com/physics/textbooks/boundless-physics-textbook/fluid-dynamics-and-its-applications-11/bernoulli-s-equation-99/torricelli-s-law-358-1967/images/exchange-of-energy/?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0.pn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commons.wikimedia.org/wiki/File:Syphoning2.svg" TargetMode="External"/>
<Relationship Id="rId5" Type="http://schemas.openxmlformats.org/officeDocument/2006/relationships/hyperlink" Target="http://www.boundless.com/physics/textbooks/boundless-physics-textbook/fluid-dynamics-and-its-applications-11/bernoulli-s-equation-99/application-of-bernoulli-s-equation-pressure-and-speed-357-4588/images/syphoning/?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1.pn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97/latest/?collection=col11458/1.2" TargetMode="External"/>
<Relationship Id="rId5" Type="http://schemas.openxmlformats.org/officeDocument/2006/relationships/hyperlink" Target="http://www.boundless.com/physics/textbooks/boundless-physics-textbook/fluid-dynamics-and-its-applications-11/bernoulli-s-equation-99/surface-tension-359-352/images/surface-tension-fbd/?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2.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2/latest/" TargetMode="External"/>
<Relationship Id="rId5" Type="http://schemas.openxmlformats.org/officeDocument/2006/relationships/hyperlink" Target="http://www.boundless.com/physics/textbooks/boundless-physics-textbook/fluid-dynamics-and-its-applications-11/other-applications-100/molecular-transport-phenomena-362-6292/images/diffusion/?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3.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dynamics-and-its-applications-11/flow-in-tubes-98/poiseuille-s-equation-and-viscosity-355-6023/images/poiseuille-s-equation-2ccddbf7-df08-4784-a007-17e61701b13d/?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4.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File:SurfTensionContactAngle.png" TargetMode="External"/>
<Relationship Id="rId5" Type="http://schemas.openxmlformats.org/officeDocument/2006/relationships/hyperlink" Target="http://www.boundless.com/physics/textbooks/boundless-physics-textbook/fluid-dynamics-and-its-applications-11/bernoulli-s-equation-99/surface-tension-359-352/images/contact-angle/?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5.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dynamics-and-its-applications-11/bernoulli-s-equation-99/application-of-bernoulli-s-equation-pressure-and-speed-357-4588/images/bernoulli-s-principle/?campaign_content=book_624_chapter_11&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8.xml"/>
<Relationship Id="rId2" Type="http://schemas.openxmlformats.org/officeDocument/2006/relationships/image" Target="../media/image5.png"/>
<Relationship Id="rId5" Target="../media/image10.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dynamics-and-its-applications-11/bernoulli-s-equation-99/torricelli-s-law-358-1967/images/torricelli-s-principle/?campaign_content=book_624_chapter_11&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9.xml"/>
<Relationship Id="rId2" Type="http://schemas.openxmlformats.org/officeDocument/2006/relationships/image" Target="../media/image5.png"/>
<Relationship Id="rId5" Target="../media/image10.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1/latest/" TargetMode="External"/>
<Relationship Id="rId5" Type="http://schemas.openxmlformats.org/officeDocument/2006/relationships/hyperlink" Target="http://www.boundless.com/physics/textbooks/boundless-physics-textbook/fluid-dynamics-and-its-applications-11/other-applications-100/motionof-an-object-in-a-viscous-field-361-11271/images/motion-of-an-object-in-a-viscous-fluid/?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6.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commons.wikimedia.org/wiki/File:Circulatory_System_en.svg" TargetMode="External"/>
<Relationship Id="rId5" Type="http://schemas.openxmlformats.org/officeDocument/2006/relationships/hyperlink" Target="http://www.boundless.com/physics/textbooks/boundless-physics-textbook/fluid-dynamics-and-its-applications-11/flow-in-tubes-98/blood-flow-356-8076/images/an-illustrative-overview-of-the-mammalian-cardiovascular-system/?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1.xml"/>
<Relationship Id="rId2" Type="http://schemas.openxmlformats.org/officeDocument/2006/relationships/image" Target="../media/image5.png"/>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dynamics-and-its-applications-11/overview-97/flow-rate-and-velocity-354-5036/images/flow-velocity-volumetric-flow-rate-relation/?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7.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dynamics-and-its-applications-11/flow-in-tubes-98/poiseuille-s-equation-and-viscosity-355-6023/images/representation-of-viscosity/?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9.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dynamics-and-its-applications-11/flow-in-tubes-98/poiseuille-s-equation-and-viscosity-355-6023/images/relative-magnitudes-of-velocity-vectors/?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8.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Food_coloring" TargetMode="External"/>
<Relationship Id="rId5" Type="http://schemas.openxmlformats.org/officeDocument/2006/relationships/hyperlink" Target="http://www.boundless.com/physics/textbooks/boundless-physics-textbook/fluid-dynamics-and-its-applications-11/other-applications-100/molecular-transport-phenomena-362-6292/images/food-coloring/?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29.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File:Dew_2.jpg" TargetMode="External"/>
<Relationship Id="rId5" Type="http://schemas.openxmlformats.org/officeDocument/2006/relationships/hyperlink" Target="http://www.boundless.com/physics/textbooks/boundless-physics-textbook/fluid-dynamics-and-its-applications-11/bernoulli-s-equation-99/surface-tension-359-352/images/water-droplet-on-leaf/?campaign_content=book_624_chapter_11&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30.jpg" Type="http://schemas.openxmlformats.org/officeDocument/2006/relationships/image"/>
</Relationships>

</file>

<file path=ppt/slides/_rels/slide3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viscosit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incompressibl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www.boundless.com//physics/definition/ideal-fluid"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www.boundless.com//physics/definition/laminar-flow"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www.boundless.com//physics/definition/turbulent-flow" TargetMode="External"/>
<Relationship Id="rId1" Type="http://schemas.openxmlformats.org/officeDocument/2006/relationships/slideLayout" Target="../slideLayouts/slideLayout3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contrac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ventricl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Volumetric_flow_rate" TargetMode="External"/>
<Relationship Id="rId32" Type="http://schemas.openxmlformats.org/officeDocument/2006/relationships/hyperlink" Target="http://en.wikipedia.org/wiki/Flow_measurement" TargetMode="External"/>
<Relationship Id="rId9" Type="http://schemas.openxmlformats.org/officeDocument/2006/relationships/hyperlink" Target="http://cnx.org/content/m43150/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atrium"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Flow_measurement)"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wettabilit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adhes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cohes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Surface_tension%23Effects_of_surface_tens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physics/definition/inviscid" TargetMode="External"/>
</Relationships>

</file>

<file path=ppt/slides/_rels/slide3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laminar"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210/latest/"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Turbulence%23Examples_of_turbulenc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Turbulence%23Examples_of_turbulenc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www.boundless.com//biology/definition/diffusion" TargetMode="External"/>
<Relationship Id="rId1" Type="http://schemas.openxmlformats.org/officeDocument/2006/relationships/slideLayout" Target="../slideLayouts/slideLayout38.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shear_stress"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reynolds-number"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212/latest/" TargetMode="External"/>
<Relationship Id="rId32" Type="http://schemas.openxmlformats.org/officeDocument/2006/relationships/hyperlink" Target="http://en.wikipedia.org/wiki/dialysis" TargetMode="External"/>
<Relationship Id="rId9" Type="http://schemas.openxmlformats.org/officeDocument/2006/relationships/hyperlink" Target="http://en.wikipedia.org/wiki/Poiseuill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viscosit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osmosi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vascular"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Laminar_flow"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Viscos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Poiseuill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streamlined"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turbulent"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Haemodynamics"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9.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Viscous%23Newtonian_and_non-Newtonian_fluids"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211/latest/"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39.xml"/>
<Relationship Id="rId2" Type="http://schemas.openxmlformats.org/officeDocument/2006/relationships/hyperlink" Target="http://creativecommons.org/licenses/by/3.0/" TargetMode="External"/>
<Relationship Id="rId3" Type="http://schemas.openxmlformats.org/officeDocument/2006/relationships/hyperlink" Target="http://cnx.org/content/m42212/latest/?collection=col11406/1.7"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212/latest/?collection=col11406/1.7"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tionary.org/wiki/vessel"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204/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systol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diastol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Blood_flow"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turbulenc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viscosity"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dynamics-and-its-applications-11/?campaign_content=book_624_chapter_11&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 Id="rId9" Target="../media/image11.jp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dynamics-and-its-applications-11/overview-97/?campaign_content=book_624_chapter_11&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2.jpg"/>
<Relationship Id="rId6" Target="../media/image8.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dynamics-and-its-applications-11/flow-in-tubes-98/?campaign_content=book_624_chapter_11&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2.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dynamics-and-its-applications-11/bernoulli-s-equation-99/?campaign_content=book_624_chapter_11&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2.jpg"/>
<Relationship Id="rId6" Target="../media/image10.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dynamics-and-its-applications-11/other-applications-100/?campaign_content=book_624_chapter_11&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2.jpg"/>
<Relationship Id="rId6" Target="../media/image11.jpg" Type="http://schemas.openxmlformats.org/officeDocument/2006/relationships/image"/>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adhesion</a:t>
            </a:r>
            <a:r>
              <a:rPr lang="en-US" sz="1200" dirty="0" smtClean="0"/>
              <a:t> </a:t>
            </a:r>
            <a:r>
              <a:rPr lang="en-US" sz="1200" dirty="0" smtClean="0">
                <a:solidFill>
                  <a:schemeClr val="bg2"/>
                </a:solidFill>
              </a:rPr>
              <a:t>The ability of a substance to stick to an unlike substance.</a:t>
            </a:r>
          </a:p>
          <a:p>
            <a:r>
              <a:rPr lang="en-US" sz="1200" dirty="0" smtClean="0"/>
              <a:t/>
            </a:r>
            <a:r>
              <a:rPr lang="en-US" sz="1200" dirty="0" smtClean="0"/>
              <a:t>atrium</a:t>
            </a:r>
            <a:r>
              <a:rPr lang="en-US" sz="1200" dirty="0" smtClean="0"/>
              <a:t> </a:t>
            </a:r>
            <a:r>
              <a:rPr lang="en-US" sz="1200" dirty="0" smtClean="0">
                <a:solidFill>
                  <a:schemeClr val="bg2"/>
                </a:solidFill>
              </a:rPr>
              <a:t>An upper chamber of the heart that receives blood from the veins and forces it into a ventricle. In higher vertebrates, the right atrium receives blood from the superior vena cava and inferior vena cava, and the left atrium receives blood from the left and right pulmonary veins.</a:t>
            </a:r>
          </a:p>
          <a:p>
            <a:r>
              <a:rPr lang="en-US" sz="1200" dirty="0" smtClean="0"/>
              <a:t/>
            </a:r>
            <a:r>
              <a:rPr lang="en-US" sz="1200" dirty="0" smtClean="0"/>
              <a:t>cohesion</a:t>
            </a:r>
            <a:r>
              <a:rPr lang="en-US" sz="1200" dirty="0" smtClean="0"/>
              <a:t> </a:t>
            </a:r>
            <a:r>
              <a:rPr lang="en-US" sz="1200" dirty="0">
                <a:solidFill>
                  <a:schemeClr val="bg2"/>
                </a:solidFill>
              </a:rPr>
              <a:t>Various intermolecular forces that hold solids and liquids together.</a:t>
            </a:r>
          </a:p>
          <a:p>
            <a:r>
              <a:rPr lang="en-US" sz="1200" dirty="0"/>
              <a:t/>
            </a:r>
            <a:r>
              <a:rPr lang="en-US" sz="1200" dirty="0"/>
              <a:t>contraction</a:t>
            </a:r>
            <a:r>
              <a:rPr lang="en-US" sz="1200" dirty="0"/>
              <a:t> </a:t>
            </a:r>
            <a:r>
              <a:rPr lang="en-US" sz="1200" dirty="0">
                <a:solidFill>
                  <a:schemeClr val="bg2"/>
                </a:solidFill>
              </a:rPr>
              <a:t>A reversible reduction in size.</a:t>
            </a:r>
          </a:p>
          <a:p>
            <a:r>
              <a:rPr lang="en-US" sz="1200" dirty="0"/>
              <a:t/>
            </a:r>
            <a:r>
              <a:rPr lang="en-US" sz="1200" dirty="0"/>
              <a:t>dialysis</a:t>
            </a:r>
            <a:r>
              <a:rPr lang="en-US" sz="1200" dirty="0"/>
              <a:t> </a:t>
            </a:r>
            <a:r>
              <a:rPr lang="en-US" sz="1200" dirty="0">
                <a:solidFill>
                  <a:schemeClr val="bg2"/>
                </a:solidFill>
              </a:rPr>
              <a:t>A method of separating molecules or particles of different sizes by differential diffusion through a semipermeable membrane.</a:t>
            </a:r>
          </a:p>
          <a:p>
            <a:r>
              <a:rPr lang="en-US" sz="1200" dirty="0"/>
              <a:t/>
            </a:r>
            <a:r>
              <a:rPr lang="en-US" sz="1200" dirty="0"/>
              <a:t>diastole</a:t>
            </a:r>
            <a:r>
              <a:rPr lang="en-US" sz="1200" dirty="0"/>
              <a:t> </a:t>
            </a:r>
            <a:r>
              <a:rPr lang="en-US" sz="1200" dirty="0">
                <a:solidFill>
                  <a:schemeClr val="bg2"/>
                </a:solidFill>
              </a:rPr>
              <a:t>The phase or process of relaxation and dilation of the heart chambers, between contractions, during which they fill with blood; an instance of the process.</a:t>
            </a:r>
          </a:p>
          <a:p>
            <a:r>
              <a:rPr lang="en-US" sz="1200" dirty="0"/>
              <a:t/>
            </a:r>
            <a:r>
              <a:rPr lang="en-US" sz="1200" dirty="0"/>
              <a:t>diffusion</a:t>
            </a:r>
            <a:r>
              <a:rPr lang="en-US" sz="1200" dirty="0"/>
              <a:t> </a:t>
            </a:r>
            <a:r>
              <a:rPr lang="en-US" sz="1200" dirty="0">
                <a:solidFill>
                  <a:schemeClr val="bg2"/>
                </a:solidFill>
              </a:rPr>
              <a:t>the intermingling of the molecules of a fluid due to random thermal agitation</a:t>
            </a:r>
          </a:p>
          <a:p>
            <a:r>
              <a:rPr lang="en-US" sz="1200" dirty="0"/>
              <a:t/>
            </a:r>
            <a:r>
              <a:rPr lang="en-US" sz="1200" dirty="0"/>
              <a:t>Ideal Fluid</a:t>
            </a:r>
            <a:r>
              <a:rPr lang="en-US" sz="1200" dirty="0"/>
              <a:t> </a:t>
            </a:r>
            <a:r>
              <a:rPr lang="en-US" sz="1200" dirty="0">
                <a:solidFill>
                  <a:schemeClr val="bg2"/>
                </a:solidFill>
              </a:rPr>
              <a:t>An inviscid and incompressible fluid</a:t>
            </a:r>
          </a:p>
          <a:p>
            <a:r>
              <a:rPr lang="en-US" sz="1200" dirty="0"/>
              <a:t/>
            </a:r>
            <a:r>
              <a:rPr lang="en-US" sz="1200" dirty="0"/>
              <a:t>incompressible</a:t>
            </a:r>
            <a:r>
              <a:rPr lang="en-US" sz="1200" dirty="0"/>
              <a:t> </a:t>
            </a:r>
            <a:r>
              <a:rPr lang="en-US" sz="1200" dirty="0">
                <a:solidFill>
                  <a:schemeClr val="bg2"/>
                </a:solidFill>
              </a:rPr>
              <a:t>Unable to be compressed or condensed.</a:t>
            </a:r>
          </a:p>
          <a:p>
            <a:r>
              <a:rPr lang="en-US" sz="1200" dirty="0"/>
              <a:t/>
            </a:r>
            <a:r>
              <a:rPr lang="en-US" sz="1200" dirty="0"/>
              <a:t>inviscid</a:t>
            </a:r>
            <a:r>
              <a:rPr lang="en-US" sz="1200" dirty="0"/>
              <a:t> </a:t>
            </a:r>
            <a:r>
              <a:rPr lang="en-US" sz="1200" dirty="0">
                <a:solidFill>
                  <a:schemeClr val="bg2"/>
                </a:solidFill>
              </a:rPr>
              <a:t>A fluid with zero viscosity (internal friction). In reality viscosity is always present. However, it is often very small compared with other forces (e.g. gravity, pressure) and for common fluids (water and air) the fluid can be approximated as having zero viscosity.</a:t>
            </a:r>
          </a:p>
          <a:p>
            <a:r>
              <a:rPr lang="en-US" sz="1200" dirty="0"/>
              <a:t/>
            </a:r>
            <a:r>
              <a:rPr lang="en-US" sz="1200" dirty="0"/>
              <a:t>laminar</a:t>
            </a:r>
            <a:r>
              <a:rPr lang="en-US" sz="1200" dirty="0"/>
              <a:t> </a:t>
            </a:r>
            <a:r>
              <a:rPr lang="en-US" sz="1200" dirty="0">
                <a:solidFill>
                  <a:schemeClr val="bg2"/>
                </a:solidFill>
              </a:rPr>
              <a:t>Of fluid motion, smooth and regular, flowing as though in different layers.</a:t>
            </a:r>
          </a:p>
          <a:p>
            <a:r>
              <a:rPr lang="en-US" sz="1200" dirty="0"/>
              <a:t/>
            </a:r>
            <a:r>
              <a:rPr lang="en-US" sz="1200" dirty="0"/>
              <a:t>Laminar Flow</a:t>
            </a:r>
            <a:r>
              <a:rPr lang="en-US" sz="1200" dirty="0"/>
              <a:t> </a:t>
            </a:r>
            <a:r>
              <a:rPr lang="en-US" sz="1200" dirty="0" smtClean="0">
                <a:solidFill>
                  <a:schemeClr val="bg2"/>
                </a:solidFill>
              </a:rPr>
              <a:t>Non-turbulent motion of a fluid in which parallel layers have different velocities relative to each other.</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osmosis</a:t>
            </a:r>
            <a:r>
              <a:rPr lang="en-US" sz="1200" dirty="0" smtClean="0"/>
              <a:t> </a:t>
            </a:r>
            <a:r>
              <a:rPr lang="en-US" sz="1200" dirty="0" smtClean="0">
                <a:solidFill>
                  <a:schemeClr val="bg2"/>
                </a:solidFill>
              </a:rPr>
              <a:t>The net movement of solvent molecules from a region of high solvent potential to a region of lower solvent potential through a partially permeable membrane.</a:t>
            </a:r>
          </a:p>
          <a:p>
            <a:r>
              <a:rPr lang="en-US" sz="1200" dirty="0"/>
              <a:t/>
            </a:r>
            <a:r>
              <a:rPr lang="en-US" sz="1200" dirty="0"/>
              <a:t>Reynolds Number</a:t>
            </a:r>
            <a:r>
              <a:rPr lang="en-US" sz="1200" dirty="0"/>
              <a:t> </a:t>
            </a:r>
            <a:r>
              <a:rPr lang="en-US" sz="1200" dirty="0">
                <a:solidFill>
                  <a:schemeClr val="bg2"/>
                </a:solidFill>
              </a:rPr>
              <a:t>A dimensionless number, v ρ l /η, where v is the fluid velocity, ρ the density, η the viscosity and l a dimension of the system. The value of the number indicates the type of fluid flow.</a:t>
            </a:r>
          </a:p>
          <a:p>
            <a:r>
              <a:rPr lang="en-US" sz="1200" dirty="0"/>
              <a:t/>
            </a:r>
            <a:r>
              <a:rPr lang="en-US" sz="1200" dirty="0"/>
              <a:t>shear stress</a:t>
            </a:r>
            <a:r>
              <a:rPr lang="en-US" sz="1200" dirty="0"/>
              <a:t> </a:t>
            </a:r>
            <a:r>
              <a:rPr lang="en-US" sz="1200" dirty="0">
                <a:solidFill>
                  <a:schemeClr val="bg2"/>
                </a:solidFill>
              </a:rPr>
              <a:t>The external force acting on an object or surface parallel to the slope or plane in which it lies; the stress tending to produce shear.</a:t>
            </a:r>
          </a:p>
          <a:p>
            <a:r>
              <a:rPr lang="en-US" sz="1200" dirty="0"/>
              <a:t/>
            </a:r>
            <a:r>
              <a:rPr lang="en-US" sz="1200" dirty="0"/>
              <a:t>streamlined</a:t>
            </a:r>
            <a:r>
              <a:rPr lang="en-US" sz="1200" dirty="0"/>
              <a:t> </a:t>
            </a:r>
            <a:r>
              <a:rPr lang="en-US" sz="1200" dirty="0">
                <a:solidFill>
                  <a:schemeClr val="bg2"/>
                </a:solidFill>
              </a:rPr>
              <a:t>Designed to offer little resistance to the flow of fluid, especially by having sleek, graceful lines.</a:t>
            </a:r>
          </a:p>
          <a:p>
            <a:r>
              <a:rPr lang="en-US" sz="1200" dirty="0"/>
              <a:t/>
            </a:r>
            <a:r>
              <a:rPr lang="en-US" sz="1200" dirty="0"/>
              <a:t>systole</a:t>
            </a:r>
            <a:r>
              <a:rPr lang="en-US" sz="1200" dirty="0"/>
              <a:t> </a:t>
            </a:r>
            <a:r>
              <a:rPr lang="en-US" sz="1200" dirty="0">
                <a:solidFill>
                  <a:schemeClr val="bg2"/>
                </a:solidFill>
              </a:rPr>
              <a:t>The rhythmic contraction of the heart, by which blood is driven through the arteries.</a:t>
            </a:r>
          </a:p>
          <a:p>
            <a:r>
              <a:rPr lang="en-US" sz="1200" dirty="0"/>
              <a:t/>
            </a:r>
            <a:r>
              <a:rPr lang="en-US" sz="1200" dirty="0"/>
              <a:t>turbulence</a:t>
            </a:r>
            <a:r>
              <a:rPr lang="en-US" sz="1200" dirty="0"/>
              <a:t> </a:t>
            </a:r>
            <a:r>
              <a:rPr lang="en-US" sz="1200" dirty="0">
                <a:solidFill>
                  <a:schemeClr val="bg2"/>
                </a:solidFill>
              </a:rPr>
              <a:t>Disturbance in a gas or fluid, characterized by evidence of internal motion or unrest.</a:t>
            </a:r>
          </a:p>
          <a:p>
            <a:r>
              <a:rPr lang="en-US" sz="1200" dirty="0"/>
              <a:t/>
            </a:r>
            <a:r>
              <a:rPr lang="en-US" sz="1200" dirty="0"/>
              <a:t>turbulent</a:t>
            </a:r>
            <a:r>
              <a:rPr lang="en-US" sz="1200" dirty="0"/>
              <a:t> </a:t>
            </a:r>
            <a:r>
              <a:rPr lang="en-US" sz="1200" dirty="0">
                <a:solidFill>
                  <a:schemeClr val="bg2"/>
                </a:solidFill>
              </a:rPr>
              <a:t>Being in, or causing, disturbance or unrest.</a:t>
            </a:r>
          </a:p>
          <a:p>
            <a:r>
              <a:rPr lang="en-US" sz="1200" dirty="0"/>
              <a:t/>
            </a:r>
            <a:r>
              <a:rPr lang="en-US" sz="1200" dirty="0"/>
              <a:t>Turbulent Flow</a:t>
            </a:r>
            <a:r>
              <a:rPr lang="en-US" sz="1200" dirty="0"/>
              <a:t> </a:t>
            </a:r>
            <a:r>
              <a:rPr lang="en-US" sz="1200" dirty="0">
                <a:solidFill>
                  <a:schemeClr val="bg2"/>
                </a:solidFill>
              </a:rPr>
              <a:t>The motion of a fluid having local velocities and pressures that fluctuate randomly.</a:t>
            </a:r>
          </a:p>
          <a:p>
            <a:r>
              <a:rPr lang="en-US" sz="1200" dirty="0"/>
              <a:t/>
            </a:r>
            <a:r>
              <a:rPr lang="en-US" sz="1200" dirty="0"/>
              <a:t>vascular</a:t>
            </a:r>
            <a:r>
              <a:rPr lang="en-US" sz="1200" dirty="0"/>
              <a:t> </a:t>
            </a:r>
            <a:r>
              <a:rPr lang="en-US" sz="1200" dirty="0">
                <a:solidFill>
                  <a:schemeClr val="bg2"/>
                </a:solidFill>
              </a:rPr>
              <a:t>Of, pertaining to, or containing vessels that conduct or circulate fluids (such as blood, lymph, or sap) through the body of an animal or plant.</a:t>
            </a:r>
          </a:p>
          <a:p>
            <a:r>
              <a:rPr lang="en-US" sz="1200" dirty="0"/>
              <a:t/>
            </a:r>
            <a:r>
              <a:rPr lang="en-US" sz="1200" dirty="0"/>
              <a:t>ventricle</a:t>
            </a:r>
            <a:r>
              <a:rPr lang="en-US" sz="1200" dirty="0"/>
              <a:t> </a:t>
            </a:r>
            <a:r>
              <a:rPr lang="en-US" sz="1200" dirty="0">
                <a:solidFill>
                  <a:schemeClr val="bg2"/>
                </a:solidFill>
              </a:rPr>
              <a:t>One of two lower chambers of the heart.</a:t>
            </a:r>
          </a:p>
          <a:p>
            <a:r>
              <a:rPr lang="en-US" sz="1200" dirty="0"/>
              <a:t/>
            </a:r>
            <a:r>
              <a:rPr lang="en-US" sz="1200" dirty="0"/>
              <a:t>vessel</a:t>
            </a:r>
            <a:r>
              <a:rPr lang="en-US" sz="1200" dirty="0"/>
              <a:t> </a:t>
            </a:r>
            <a:r>
              <a:rPr lang="en-US" sz="1200" dirty="0">
                <a:solidFill>
                  <a:schemeClr val="bg2"/>
                </a:solidFill>
              </a:rPr>
              <a:t>A tube or canal that carries fluid in an animal or plant.</a:t>
            </a:r>
          </a:p>
          <a:p>
            <a:r>
              <a:rPr lang="en-US" sz="1200" dirty="0"/>
              <a:t/>
            </a:r>
            <a:r>
              <a:rPr lang="en-US" sz="1200" dirty="0"/>
              <a:t>viscosity</a:t>
            </a:r>
            <a:r>
              <a:rPr lang="en-US" sz="1200" dirty="0"/>
              <a:t> </a:t>
            </a:r>
            <a:r>
              <a:rPr lang="en-US" sz="1200" dirty="0" smtClean="0">
                <a:solidFill>
                  <a:schemeClr val="bg2"/>
                </a:solidFill>
              </a:rPr>
              <a:t>A quantity expressing the magnitude of internal friction in a fluid, as measured by the force per unit area resisting uniform flow.</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viscosity</a:t>
            </a:r>
            <a:r>
              <a:rPr lang="en-US" sz="1200" dirty="0" smtClean="0"/>
              <a:t> </a:t>
            </a:r>
            <a:r>
              <a:rPr lang="en-US" sz="1200" dirty="0" smtClean="0">
                <a:solidFill>
                  <a:schemeClr val="bg2"/>
                </a:solidFill>
              </a:rPr>
              <a:t>A quantity expressing the magnitude of internal friction in a fluid, as measured by the force per unit area resisting uniform flow.</a:t>
            </a:r>
          </a:p>
          <a:p>
            <a:r>
              <a:rPr lang="en-US" sz="1200" dirty="0"/>
              <a:t/>
            </a:r>
            <a:r>
              <a:rPr lang="en-US" sz="1200" dirty="0"/>
              <a:t>viscosity</a:t>
            </a:r>
            <a:r>
              <a:rPr lang="en-US" sz="1200" dirty="0"/>
              <a:t> </a:t>
            </a:r>
            <a:r>
              <a:rPr lang="en-US" sz="1200" dirty="0">
                <a:solidFill>
                  <a:schemeClr val="bg2"/>
                </a:solidFill>
              </a:rPr>
              <a:t>The property of a fluid that resists the force which tends to cause it to flow.</a:t>
            </a:r>
          </a:p>
          <a:p>
            <a:r>
              <a:rPr lang="en-US" sz="1200" dirty="0"/>
              <a:t/>
            </a:r>
            <a:r>
              <a:rPr lang="en-US" sz="1200" dirty="0"/>
              <a:t>wettability</a:t>
            </a:r>
            <a:r>
              <a:rPr lang="en-US" sz="1200" dirty="0"/>
              <a:t> </a:t>
            </a:r>
            <a:r>
              <a:rPr lang="en-US" sz="1200" dirty="0">
                <a:solidFill>
                  <a:schemeClr val="bg2"/>
                </a:solidFill>
              </a:rPr>
              <a:t>The ability of a solid surface to reduce the surface tension of a liquid in contact with it such that it spreads over the surface and wets it.</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Volumetric Flow Rate</a:t>
            </a:r>
          </a:p>
          <a:p>
            <a:pPr lvl="1"/>
            <a:r>
              <a:rPr lang="en-US" dirty="0" smtClean="0"/>
              <a:t>Volumetric Flow Rate Surface Integral and its simplification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68c6a409abb5e1d07194a80124662ba}">
                <a14:useLocalDpi xmlns:a14="http://schemas.microsoft.com/office/drawing/2010/main" val="0"/>
              </a:ext>
            </a:extLst>
          </a:blip>
          <a:stretch>
            <a:fillRect/>
          </a:stretch>
        </p:blipFill>
        <p:spPr>
          <a:xfrm>
            <a:off x="266700" y="533400"/>
            <a:ext cx="8610600" cy="105094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Cardiac Cycle</a:t>
            </a:r>
          </a:p>
          <a:p>
            <a:pPr lvl="1"/>
            <a:r>
              <a:rPr lang="en-US" dirty="0" smtClean="0"/>
              <a:t>The heart pumps blood through the body.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"Daniel Williamson, 2.3.1 Blood Circulatory System.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http://cnx.org/content/m43150/latest/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fd3e9effc9c2ab9263918394a823c70}">
                <a14:useLocalDpi xmlns:a14="http://schemas.microsoft.com/office/drawing/2010/main" val="0"/>
              </a:ext>
            </a:extLst>
          </a:blip>
          <a:stretch>
            <a:fillRect/>
          </a:stretch>
        </p:blipFill>
        <p:spPr>
          <a:xfrm>
            <a:off x="2111967" y="533400"/>
            <a:ext cx="492006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Toricelli's Law</a:t>
            </a:r>
          </a:p>
          <a:p>
            <a:pPr lvl="1"/>
            <a:r>
              <a:rPr lang="en-US" dirty="0" smtClean="0"/>
              <a:t>The exit velocity depends on the height of the fluid above the exit hole.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http://upload.wikimedia.org/wikipedia/commons/thumb/5/5b/TorricelliLaw.svg/200px-TorricelliLaw.svg.png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Ideal Fluid</a:t>
            </a:r>
          </a:p>
          <a:p>
            <a:pPr lvl="1"/>
            <a:r>
              <a:rPr lang="en-US" dirty="0" smtClean="0"/>
              <a:t>Applies to an ideal fluid (inviscid, incompressible)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http://s3.amazonaws.com/figures.boundless.com/5106d670e4b010f3dd6d22de/ideal.png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1ca3b36279e0a8f0e4a46e7d1f40013}">
                <a14:useLocalDpi xmlns:a14="http://schemas.microsoft.com/office/drawing/2010/main" val="0"/>
              </a:ext>
            </a:extLst>
          </a:blip>
          <a:stretch>
            <a:fillRect/>
          </a:stretch>
        </p:blipFill>
        <p:spPr>
          <a:xfrm>
            <a:off x="902576" y="533400"/>
            <a:ext cx="73388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Poiseuille's Equation</a:t>
            </a:r>
          </a:p>
          <a:p>
            <a:pPr lvl="1"/>
            <a:r>
              <a:rPr lang="en-US" dirty="0" smtClean="0"/>
              <a:t>Can be used to determine the pressure drop of a constant viscosity fluid exhibiting laminar flow through a rigid pipe.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6bf19b6f6ac9a522c2e393e45933010}">
                <a14:useLocalDpi xmlns:a14="http://schemas.microsoft.com/office/drawing/2010/main" val="0"/>
              </a:ext>
            </a:extLst>
          </a:blip>
          <a:stretch>
            <a:fillRect/>
          </a:stretch>
        </p:blipFill>
        <p:spPr>
          <a:xfrm>
            <a:off x="266700" y="533400"/>
            <a:ext cx="8610600" cy="377065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Turbulent Flow in an Artery</a:t>
            </a:r>
          </a:p>
          <a:p>
            <a:pPr lvl="1"/>
            <a:r>
              <a:rPr lang="en-US" dirty="0" smtClean="0"/>
              <a:t>Flow is laminar in the large part of this blood vessel and turbulent in the part narrowed by plaque, where velocity is high. In the transition region, the flow can oscillate chaotically between laminar and turbulent flow.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Onset of Turbulence.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271ffa602cb60f93b6b22b92f57831d}">
                <a14:useLocalDpi xmlns:a14="http://schemas.microsoft.com/office/drawing/2010/main" val="0"/>
              </a:ext>
            </a:extLst>
          </a:blip>
          <a:stretch>
            <a:fillRect/>
          </a:stretch>
        </p:blipFill>
        <p:spPr>
          <a:xfrm>
            <a:off x="1295728" y="533400"/>
            <a:ext cx="655254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Semipermeable Membrane</a:t>
            </a:r>
          </a:p>
          <a:p>
            <a:pPr lvl="1"/>
            <a:r>
              <a:rPr lang="en-US" dirty="0" smtClean="0"/>
              <a:t>A semipermeable membrane with small pores that allow only small molecules to pass through.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March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555e7d3290436a57ef18a28c6196c2e}">
                <a14:useLocalDpi xmlns:a14="http://schemas.microsoft.com/office/drawing/2010/main" val="0"/>
              </a:ext>
            </a:extLst>
          </a:blip>
          <a:stretch>
            <a:fillRect/>
          </a:stretch>
        </p:blipFill>
        <p:spPr>
          <a:xfrm>
            <a:off x="1072483" y="533400"/>
            <a:ext cx="699903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Flow Velocity</a:t>
            </a:r>
          </a:p>
          <a:p>
            <a:pPr lvl="1"/>
            <a:r>
              <a:rPr lang="en-US" dirty="0" smtClean="0"/>
              <a:t>Mathematical Expression for Flow Velocity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64b574870aa46ce932c707f4d7fa45e}">
                <a14:useLocalDpi xmlns:a14="http://schemas.microsoft.com/office/drawing/2010/main" val="0"/>
              </a:ext>
            </a:extLst>
          </a:blip>
          <a:stretch>
            <a:fillRect/>
          </a:stretch>
        </p:blipFill>
        <p:spPr>
          <a:xfrm>
            <a:off x="266700" y="533400"/>
            <a:ext cx="8610600" cy="180326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Longtown Bridge</a:t>
            </a:r>
          </a:p>
          <a:p>
            <a:pPr lvl="1"/>
            <a:r>
              <a:rPr lang="en-US" dirty="0" smtClean="0"/>
              <a:t>Turbulent flow is visible around the bridge supports of the Longtown bridge.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Geograph.</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"Longtown Bridge (C) Oliver Dixon :: Geograph Britain and Ireland."</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http://www.geograph.org.uk/photo/2638153</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411e996fe1647ef71c99677d47fe15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Exchange of Energy</a:t>
            </a:r>
          </a:p>
          <a:p>
            <a:pPr lvl="1"/>
            <a:r>
              <a:rPr lang="en-US" dirty="0" smtClean="0"/>
              <a:t>Potential energy at the top of the reservoir becomes kinetic energy at the exit.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http://s3.amazonaws.com/figures.boundless.com/5106d406e4b010f3dd6d22c1/peke.png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344cf45595d000f7b9a896bcdf87cf8}">
                <a14:useLocalDpi xmlns:a14="http://schemas.microsoft.com/office/drawing/2010/main" val="0"/>
              </a:ext>
            </a:extLst>
          </a:blip>
          <a:stretch>
            <a:fillRect/>
          </a:stretch>
        </p:blipFill>
        <p:spPr>
          <a:xfrm>
            <a:off x="266700" y="533400"/>
            <a:ext cx="8610600" cy="133942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Syphoning</a:t>
            </a:r>
          </a:p>
          <a:p>
            <a:pPr lvl="1"/>
            <a:r>
              <a:rPr lang="en-US" dirty="0" smtClean="0"/>
              <a:t>Syphoning fluid between two reservoirs. The flow rate out can be determined by drawing a streamline from point ( A ) to point ( C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"Syphoning2."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http://commons.wikimedia.org/wiki/File:Syphoning2.svg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9b99288fea624d4d8970127afc6daec}">
                <a14:useLocalDpi xmlns:a14="http://schemas.microsoft.com/office/drawing/2010/main" val="0"/>
              </a:ext>
            </a:extLst>
          </a:blip>
          <a:stretch>
            <a:fillRect/>
          </a:stretch>
        </p:blipFill>
        <p:spPr>
          <a:xfrm>
            <a:off x="3098662" y="533400"/>
            <a:ext cx="29466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Surface Tension FBD</a:t>
            </a:r>
          </a:p>
          <a:p>
            <a:pPr lvl="1"/>
            <a:r>
              <a:rPr lang="en-US" dirty="0" smtClean="0"/>
              <a:t>Force diagrams showing the direction of forces for water supporting a water strider (insect) foot and a pin. In both cases, the vertical component of the surface tension is enough to support the weight of the object.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"Erik Christensen, College Physics II. February 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http://cnx.org/content/m42197/latest/?collection=col11458/1.2</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d036d83b92f745f972d8889e7c126cb}">
                <a14:useLocalDpi xmlns:a14="http://schemas.microsoft.com/office/drawing/2010/main" val="0"/>
              </a:ext>
            </a:extLst>
          </a:blip>
          <a:stretch>
            <a:fillRect/>
          </a:stretch>
        </p:blipFill>
        <p:spPr>
          <a:xfrm>
            <a:off x="266700" y="533400"/>
            <a:ext cx="8610600" cy="396433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Diffusion</a:t>
            </a:r>
          </a:p>
          <a:p>
            <a:pPr lvl="1"/>
            <a:r>
              <a:rPr lang="en-US" dirty="0" smtClean="0"/>
              <a:t>(a) Two sugar-water solutions of different concentrations, separated by a semipermeable membrane that passes water but not sugar. Osmosis will be to the right, since water is less concentrated there. (b) The fluid level rises until the back pressure ρgh equals the relative osmotic pressure; then, the net transfer of water is zero.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Molecular Transport Phenomena: Diffusion, Osmosis, and Related Processes.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ae7bf271c261306b5783f078f824011}">
                <a14:useLocalDpi xmlns:a14="http://schemas.microsoft.com/office/drawing/2010/main" val="0"/>
              </a:ext>
            </a:extLst>
          </a:blip>
          <a:stretch>
            <a:fillRect/>
          </a:stretch>
        </p:blipFill>
        <p:spPr>
          <a:xfrm>
            <a:off x="266700" y="533400"/>
            <a:ext cx="8610600" cy="392462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Poiseuille's Equation</a:t>
            </a:r>
          </a:p>
          <a:p>
            <a:pPr lvl="1"/>
            <a:r>
              <a:rPr lang="en-US" dirty="0" smtClean="0"/>
              <a:t>Analogous to Ohm's Law Analogy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a9ea2678a83b6b7812e41accc9b6cfe}">
                <a14:useLocalDpi xmlns:a14="http://schemas.microsoft.com/office/drawing/2010/main" val="0"/>
              </a:ext>
            </a:extLst>
          </a:blip>
          <a:stretch>
            <a:fillRect/>
          </a:stretch>
        </p:blipFill>
        <p:spPr>
          <a:xfrm>
            <a:off x="266700" y="533400"/>
            <a:ext cx="8610600" cy="105959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Contact Angle</a:t>
            </a:r>
          </a:p>
          <a:p>
            <a:pPr lvl="1"/>
            <a:r>
              <a:rPr lang="en-US" dirty="0" smtClean="0"/>
              <a:t>The contact angle is the angle, measured in the fluid, that results when a liquid-gas interface, meets a solid surface.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"SurfTensionContactAngle."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http://en.wikipedia.org/wiki/File:SurfTensionContactAngle.png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1b5657ccfb26aad1c0c58203368eb62}">
                <a14:useLocalDpi xmlns:a14="http://schemas.microsoft.com/office/drawing/2010/main" val="0"/>
              </a:ext>
            </a:extLst>
          </a:blip>
          <a:stretch>
            <a:fillRect/>
          </a:stretch>
        </p:blipFill>
        <p:spPr>
          <a:xfrm>
            <a:off x="1687711" y="533400"/>
            <a:ext cx="576857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Bernoulli's Principle</a:t>
            </a:r>
          </a:p>
          <a:p>
            <a:pPr lvl="1"/>
            <a:r>
              <a:rPr lang="en-US" dirty="0" smtClean="0"/>
              <a:t>A brief introduction to Bernoulli's Principle for students studying fluids.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daeb3f7a15c5f0fef396c59f17ce005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Torricelli's Principle</a:t>
            </a:r>
          </a:p>
          <a:p>
            <a:pPr lvl="1"/>
            <a:r>
              <a:rPr lang="en-US" dirty="0" smtClean="0"/>
              <a:t>A brief introduction to Torricelli's Principle for students studying fluids.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daeb3f7a15c5f0fef396c59f17ce005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Motion of an object in a viscous fluid.</a:t>
            </a:r>
          </a:p>
          <a:p>
            <a:pPr lvl="1"/>
            <a:r>
              <a:rPr lang="en-US" dirty="0" smtClean="0"/>
              <a:t>(a) Motion of this sphere to the right is equivalent to fluid flow to the left. Here the flow is laminar with N′R less than 1. There is a force, called viscous drag FV, to the left on the ball due to the fluid's viscosity. (b) At a higher speed, the flow becomes partially turbulent, creating a wake starting where the flow lines separate from the surface. Pressure in the wake is less than in front of the sphere, because fluid speed is less, creating a net force to the left F′V that is significantly greater than for laminar flow. Here N′R is greater than 10. (c) At much higher speeds, where N′R is greater than 10^6, flow becomes turbulent everywhere on the surface and behind the sphere. Drag increases dramatically.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Motion of an Object in a Viscous Fluid.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62503a6b8d86bd71518be7489bebe54}">
                <a14:useLocalDpi xmlns:a14="http://schemas.microsoft.com/office/drawing/2010/main" val="0"/>
              </a:ext>
            </a:extLst>
          </a:blip>
          <a:stretch>
            <a:fillRect/>
          </a:stretch>
        </p:blipFill>
        <p:spPr>
          <a:xfrm>
            <a:off x="266700" y="533400"/>
            <a:ext cx="8610600" cy="281566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 illustrative overview of the mammalian cardiovascular system</a:t>
            </a:r>
          </a:p>
          <a:p>
            <a:pPr lvl="1"/>
            <a:r>
              <a:rPr lang="en-US" dirty="0" smtClean="0"/>
              <a:t>Keep in mind that both circular paths are working simultaneously and not in a sequential manner as the numbering in the illustration might suggest. Both the ventricles are working together in harmony; as tiny amounts of blood are moving in the pulmonary circuit, the remainder of the blood moves through the systemic circuit.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"Circulatory System en."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http://commons.wikimedia.org/wiki/File:Circulatory_System_en.svg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Flow Velocity - Volumetric Flow Rate Relation</a:t>
            </a:r>
          </a:p>
          <a:p>
            <a:pPr lvl="1"/>
            <a:r>
              <a:rPr lang="en-US" dirty="0" smtClean="0"/>
              <a:t>This figure shows the relation between flow velocity and volumetric flow rate.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4e8f23c4524ee810aef97a64efb1cc5}">
                <a14:useLocalDpi xmlns:a14="http://schemas.microsoft.com/office/drawing/2010/main" val="0"/>
              </a:ext>
            </a:extLst>
          </a:blip>
          <a:stretch>
            <a:fillRect/>
          </a:stretch>
        </p:blipFill>
        <p:spPr>
          <a:xfrm>
            <a:off x="266700" y="533400"/>
            <a:ext cx="8610600" cy="341733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Representation of Viscosity</a:t>
            </a:r>
          </a:p>
          <a:p>
            <a:pPr lvl="1"/>
            <a:r>
              <a:rPr lang="en-US" dirty="0" smtClean="0"/>
              <a:t>A proportionality constant relating an applied shear stress to the resulting shear velocity.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a198fb8c1802bed3d309f62a46cf861}">
                <a14:useLocalDpi xmlns:a14="http://schemas.microsoft.com/office/drawing/2010/main" val="0"/>
              </a:ext>
            </a:extLst>
          </a:blip>
          <a:stretch>
            <a:fillRect/>
          </a:stretch>
        </p:blipFill>
        <p:spPr>
          <a:xfrm>
            <a:off x="266700" y="533400"/>
            <a:ext cx="8610600" cy="334757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Relative Magnitudes of Velocity Vectors</a:t>
            </a:r>
          </a:p>
          <a:p>
            <a:pPr lvl="1"/>
            <a:r>
              <a:rPr lang="en-US" dirty="0" smtClean="0"/>
              <a:t>Laminar fluid flow in a circular pipe at the same direction.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331ee7153472a7aa7748378d2362e3c}">
                <a14:useLocalDpi xmlns:a14="http://schemas.microsoft.com/office/drawing/2010/main" val="0"/>
              </a:ext>
            </a:extLst>
          </a:blip>
          <a:stretch>
            <a:fillRect/>
          </a:stretch>
        </p:blipFill>
        <p:spPr>
          <a:xfrm>
            <a:off x="266700" y="533400"/>
            <a:ext cx="8610600" cy="367720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Food Coloring</a:t>
            </a:r>
          </a:p>
          <a:p>
            <a:pPr lvl="1"/>
            <a:r>
              <a:rPr lang="en-US" dirty="0" smtClean="0"/>
              <a:t>Food coloring spreading on a thin water film.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"Food coloring."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http://en.wikipedia.org/wiki/Food_coloring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159eb7902e3f8a400e84418c11f68ad}">
                <a14:useLocalDpi xmlns:a14="http://schemas.microsoft.com/office/drawing/2010/main" val="0"/>
              </a:ext>
            </a:extLst>
          </a:blip>
          <a:stretch>
            <a:fillRect/>
          </a:stretch>
        </p:blipFill>
        <p:spPr>
          <a:xfrm>
            <a:off x="1946474" y="533400"/>
            <a:ext cx="52510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Water Droplet on Leaf</a:t>
            </a:r>
          </a:p>
          <a:p>
            <a:pPr lvl="1"/>
            <a:r>
              <a:rPr lang="en-US" dirty="0" smtClean="0"/>
              <a:t>When a water droplet forms on a leaf, the cohesive forces between the water molecules are greater than the adhesive forces between the water and leaf surface. The leaf is a hydrophobic surface.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"Dew 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http://en.wikipedia.org/wiki/File:Dew_2.jpg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c44df4e58633054c85a51741b4baf6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"contraction."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http://en.wiktionary.org/wiki/contraction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"ventricle."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http://en.wiktionary.org/wiki/ventricle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http://en.wiktionary.org/wiki/atrium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"Daniel Williamson, 2.3.1 Blood Circulatory System.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http://cnx.org/content/m43150/latest/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"wettability."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http://en.wiktionary.org/wiki/wettability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"adhesion."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http://en.wiktionary.org/wiki/adhesion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"cohesion."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http://en.wiktionary.org/wiki/cohesion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"Surface tension."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http://en.wikipedia.org/wiki/Surface_tension%23Effects_of_surface_tension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http://www.boundless.com//physics/definition/inviscid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"viscosity."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http://en.wiktionary.org/wiki/viscosity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"incompressible."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http://en.wiktionary.org/wiki/incompressible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http://www.boundless.com//physics/definition/ideal-fluid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http://www.boundless.com//physics/definition/laminar-flow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http://www.boundless.com//physics/definition/turbulent-flow</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"Volumetric flow rate."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http://en.wikipedia.org/wiki/Volumetric_flow_rate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"Flow measurement."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http://en.wikipedia.org/wiki/Flow_measurement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"Flow measurement)."</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http://en.wikipedia.org/wiki/Flow_measurement)</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"shear stress."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http://en.wiktionary.org/wiki/shear_stress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http://www.boundless.com//physics/definition/reynolds-number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"viscosity."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http://en.wiktionary.org/wiki/viscosity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"Poiseuille."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http://en.wikipedia.org/wiki/Poiseuille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"Laminar flow."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http://en.wikipedia.org/wiki/Laminar_flow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"Viscosity."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http://en.wikipedia.org/wiki/Viscosity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"Poiseuille."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http://en.wikipedia.org/wiki/Poiseuille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"streamlined."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http://en.wiktionary.org/wiki/streamlined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"turbulent."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http://en.wiktionary.org/wiki/turbulent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"laminar."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http://en.wiktionary.org/wiki/laminar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Onset of Turbulence.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http://cnx.org/content/m42210/latest/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"Turbulence."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http://en.wikipedia.org/wiki/Turbulence%23Examples_of_turbulence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"Turbulence."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http://en.wikipedia.org/wiki/Turbulence%23Examples_of_turbulence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http://www.boundless.com//biology/definition/diffusion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Molecular Transport Phenomena: Diffusion, Osmosis, and Related Processes.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http://cnx.org/content/m42212/latest/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"dialysis."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http://en.wikipedia.org/wiki/dialysis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"osmosis."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http://en.wiktionary.org/wiki/osmosis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"vascular."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http://en.wiktionary.org/wiki/vascular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"Haemodynamics."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http://en.wikipedia.org/wiki/Haemodynamics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http://cnx.org/content/m42212/latest/?collection=col11406/1.7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http://cnx.org/content/m42212/latest/?collection=col11406/1.7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Introduction to Fluid Dynamics and Its Biological and Medical Applications.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http://cnx.org/content/m42204/latest/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"vessel."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http://en.wiktionary.org/wiki/vessel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"systole."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http://en.wiktionary.org/wiki/systole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"diastole."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http://en.wiktionary.org/wiki/diastole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"Blood flow."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http://en.wikipedia.org/wiki/Blood_flow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"turbulence."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http://en.wiktionary.org/wiki/turbulence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"viscosity."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http://en.wiktionary.org/wiki/viscosity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"Viscous."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http://en.wikipedia.org/wiki/Viscous%23Newtonian_and_non-Newtonian_fluids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Motion of an Object in a Viscous Fluid.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http://cnx.org/content/m42211/latest/</a:t>
            </a:r>
            <a:endParaRPr lang="en-US" sz="1200" dirty="0" smtClean="0">
              <a:solidFill>
                <a:schemeClr val="accent1"/>
              </a:solidFill>
              <a:latin typeface="Arial" charset="0"/>
              <a:ea typeface="ＭＳ Ｐゴシック" charset="0"/>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Fluid Dynamics and Its Applications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Fluid Dynamics and Its Applications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Overview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Flow in Tubes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Bernoulli's Equation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Other Applications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e555e7d3290436a57ef18a28c6196c2e}">
                <a14:useLocalDpi xmlns:a14="http://schemas.microsoft.com/office/drawing/2010/main" val="0"/>
              </a:ext>
            </a:extLst>
          </a:blip>
          <a:stretch>
            <a:fillRect/>
          </a:stretch>
        </p:blipFill>
        <p:spPr>
          <a:xfrm>
            <a:off x="3200400" y="304800"/>
            <a:ext cx="863600" cy="535925"/>
          </a:xfrm>
          <a:prstGeom prst="rect">
            <a:avLst/>
          </a:prstGeom>
        </p:spPr>
      </p:pic>
      <p:pic>
        <p:nvPicPr>
          <p:cNvPr id="29" name="Picture 28" descr="chapterimage.jpg"/>
          <p:cNvPicPr>
            <a:picLocks noChangeAspect="1"/>
          </p:cNvPicPr>
          <p:nvPr/>
        </p:nvPicPr>
        <p:blipFill>
          <a:blip r:embed="rId7">
            <a:extLst>
              <a:ext uri="{8a198fb8c1802bed3d309f62a46cf861}">
                <a14:useLocalDpi xmlns:a14="http://schemas.microsoft.com/office/drawing/2010/main" val="0"/>
              </a:ext>
            </a:extLst>
          </a:blip>
          <a:stretch>
            <a:fillRect/>
          </a:stretch>
        </p:blipFill>
        <p:spPr>
          <a:xfrm>
            <a:off x="3200400" y="1447800"/>
            <a:ext cx="863600" cy="335744"/>
          </a:xfrm>
          <a:prstGeom prst="rect">
            <a:avLst/>
          </a:prstGeom>
        </p:spPr>
      </p:pic>
      <p:pic>
        <p:nvPicPr>
          <p:cNvPr id="30" name="Picture 29" descr="chapterimage.jpg"/>
          <p:cNvPicPr>
            <a:picLocks noChangeAspect="1"/>
          </p:cNvPicPr>
          <p:nvPr/>
        </p:nvPicPr>
        <p:blipFill>
          <a:blip r:embed="rId8">
            <a:extLst>
              <a:ext uri="{daeb3f7a15c5f0fef396c59f17ce005a}">
                <a14:useLocalDpi xmlns:a14="http://schemas.microsoft.com/office/drawing/2010/main" val="0"/>
              </a:ext>
            </a:extLst>
          </a:blip>
          <a:stretch>
            <a:fillRect/>
          </a:stretch>
        </p:blipFill>
        <p:spPr>
          <a:xfrm>
            <a:off x="3200400" y="2590800"/>
            <a:ext cx="863600" cy="647700"/>
          </a:xfrm>
          <a:prstGeom prst="rect">
            <a:avLst/>
          </a:prstGeom>
        </p:spPr>
      </p:pic>
      <p:pic>
        <p:nvPicPr>
          <p:cNvPr id="31" name="Picture 30" descr="chapterimage.jpg"/>
          <p:cNvPicPr>
            <a:picLocks noChangeAspect="1"/>
          </p:cNvPicPr>
          <p:nvPr/>
        </p:nvPicPr>
        <p:blipFill>
          <a:blip r:embed="rId9">
            <a:extLst>
              <a:ext uri="{8271ffa602cb60f93b6b22b92f57831d}">
                <a14:useLocalDpi xmlns:a14="http://schemas.microsoft.com/office/drawing/2010/main" val="0"/>
              </a:ext>
            </a:extLst>
          </a:blip>
          <a:stretch>
            <a:fillRect/>
          </a:stretch>
        </p:blipFill>
        <p:spPr>
          <a:xfrm>
            <a:off x="3200400" y="3733800"/>
            <a:ext cx="863600" cy="572443"/>
          </a:xfrm>
          <a:prstGeom prst="rect">
            <a:avLst/>
          </a:prstGeom>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e555e7d3290436a57ef18a28c6196c2e}">
                <a14:useLocalDpi xmlns:a14="http://schemas.microsoft.com/office/drawing/2010/main" val="0"/>
              </a:ext>
            </a:extLst>
          </a:blip>
          <a:stretch>
            <a:fillRect/>
          </a:stretch>
        </p:blipFill>
        <p:spPr>
          <a:xfrm>
            <a:off x="152400" y="1447800"/>
            <a:ext cx="2768600" cy="1718114"/>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Biological and Medical Applications</a:t>
            </a:r>
          </a:p>
          <a:p>
            <a:pPr marL="115888" indent="-115888"/>
            <a:r>
              <a:rPr lang="en-US" dirty="0" smtClean="0"/>
              <a:t>Flow Rate and Velocity</a:t>
            </a:r>
          </a:p>
        </p:txBody>
      </p:sp>
      <p:sp>
        <p:nvSpPr>
          <p:cNvPr id="21" name="Title 20"/>
          <p:cNvSpPr>
            <a:spLocks noGrp="1"/>
          </p:cNvSpPr>
          <p:nvPr>
            <p:ph type="title"/>
          </p:nvPr>
        </p:nvSpPr>
        <p:spPr>
          <a:xfrm>
            <a:off x="152400" y="381000"/>
            <a:ext cx="8686800" cy="685800"/>
          </a:xfrm>
        </p:spPr>
        <p:txBody>
          <a:bodyPr/>
          <a:lstStyle/>
          <a:p>
            <a:r>
              <a:rPr lang="en-US" dirty="0" smtClean="0"/>
              <a:t>Overview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Overview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www.boundless.com/physics/textbooks/boundless-physics-textbook/fluid-dynamics-and-its-applications-11/overview-97/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a198fb8c1802bed3d309f62a46cf861}">
                <a14:useLocalDpi xmlns:a14="http://schemas.microsoft.com/office/drawing/2010/main" val="0"/>
              </a:ext>
            </a:extLst>
          </a:blip>
          <a:stretch>
            <a:fillRect/>
          </a:stretch>
        </p:blipFill>
        <p:spPr>
          <a:xfrm>
            <a:off x="152400" y="1447800"/>
            <a:ext cx="2768600" cy="1076358"/>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Poiseuille's Equation and Viscosity</a:t>
            </a:r>
          </a:p>
          <a:p>
            <a:pPr marL="115888" indent="-115888"/>
            <a:r>
              <a:rPr lang="en-US" dirty="0" smtClean="0"/>
              <a:t>Blood Flow</a:t>
            </a:r>
          </a:p>
        </p:txBody>
      </p:sp>
      <p:sp>
        <p:nvSpPr>
          <p:cNvPr id="21" name="Title 20"/>
          <p:cNvSpPr>
            <a:spLocks noGrp="1"/>
          </p:cNvSpPr>
          <p:nvPr>
            <p:ph type="title"/>
          </p:nvPr>
        </p:nvSpPr>
        <p:spPr>
          <a:xfrm>
            <a:off x="152400" y="381000"/>
            <a:ext cx="8686800" cy="685800"/>
          </a:xfrm>
        </p:spPr>
        <p:txBody>
          <a:bodyPr/>
          <a:lstStyle/>
          <a:p>
            <a:r>
              <a:rPr lang="en-US" dirty="0" smtClean="0"/>
              <a:t>Flow in Tubes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Flow in Tubes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www.boundless.com/physics/textbooks/boundless-physics-textbook/fluid-dynamics-and-its-applications-11/flow-in-tubes-98/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daeb3f7a15c5f0fef396c59f17ce005a}">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Application of Bernoulli's Equation: Pressure and Speed</a:t>
            </a:r>
          </a:p>
          <a:p>
            <a:pPr marL="115888" indent="-115888"/>
            <a:r>
              <a:rPr lang="en-US" dirty="0" smtClean="0"/>
              <a:t>Torricelli's Law</a:t>
            </a:r>
          </a:p>
          <a:p>
            <a:pPr marL="115888" indent="-115888"/>
            <a:r>
              <a:rPr lang="en-US" dirty="0"/>
              <a:t/>
            </a:r>
            <a:r>
              <a:rPr lang="en-US" dirty="0"/>
              <a:t>Surface Tension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Bernoulli's Equation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Bernoulli's Equation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www.boundless.com/physics/textbooks/boundless-physics-textbook/fluid-dynamics-and-its-applications-11/bernoulli-s-equation-99/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271ffa602cb60f93b6b22b92f57831d}">
                <a14:useLocalDpi xmlns:a14="http://schemas.microsoft.com/office/drawing/2010/main" val="0"/>
              </a:ext>
            </a:extLst>
          </a:blip>
          <a:stretch>
            <a:fillRect/>
          </a:stretch>
        </p:blipFill>
        <p:spPr>
          <a:xfrm>
            <a:off x="152400" y="1447800"/>
            <a:ext cx="2768600" cy="1835186"/>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Turbulence Explained</a:t>
            </a:r>
          </a:p>
          <a:p>
            <a:pPr marL="115888" indent="-115888"/>
            <a:r>
              <a:rPr lang="en-US" dirty="0" smtClean="0"/>
              <a:t>Motionof an Object in a Viscous Field</a:t>
            </a:r>
          </a:p>
          <a:p>
            <a:pPr marL="115888" indent="-115888"/>
            <a:r>
              <a:rPr lang="en-US" dirty="0"/>
              <a:t/>
            </a:r>
            <a:r>
              <a:rPr lang="en-US" dirty="0"/>
              <a:t>Molecular Transport Phenomena</a:t>
            </a:r>
            <a:r>
              <a:rPr lang="en-US" dirty="0"/>
              <a:t> </a:t>
            </a:r>
            <a:endParaRPr lang="en-US" dirty="0" smtClean="0"/>
          </a:p>
          <a:p>
            <a:pPr marL="115888" indent="-115888"/>
            <a:r>
              <a:rPr lang="en-US" dirty="0"/>
              <a:t/>
            </a:r>
            <a:r>
              <a:rPr lang="en-US" dirty="0"/>
              <a:t>Pumps and the Heart</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Other Applications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 Dynamics and Its Applications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Other Applications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www.boundless.com/physics/textbooks/boundless-physics-textbook/fluid-dynamics-and-its-applications-11/other-applications-100/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