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Override ContentType="application/vnd.openxmlformats-officedocument.presentationml.slideLayout+xml" PartName="/ppt/slideLayouts/slideLayout38.xml"/>
  <Override ContentType="application/vnd.openxmlformats-officedocument.presentationml.slide+xml" PartName="/ppt/slides/slide38.xml"/>
  <Override ContentType="application/vnd.openxmlformats-officedocument.presentationml.slideLayout+xml" PartName="/ppt/slideLayouts/slideLayout39.xml"/>
  <Override ContentType="application/vnd.openxmlformats-officedocument.presentationml.slide+xml" PartName="/ppt/slides/slide39.xml"/>
  <Override ContentType="application/vnd.openxmlformats-officedocument.presentationml.slideLayout+xml" PartName="/ppt/slideLayouts/slideLayout40.xml"/>
  <Override ContentType="application/vnd.openxmlformats-officedocument.presentationml.slide+xml" PartName="/ppt/slides/slide40.xml"/>
  <Override ContentType="application/vnd.openxmlformats-officedocument.presentationml.slideLayout+xml" PartName="/ppt/slideLayouts/slideLayout41.xml"/>
  <Override ContentType="application/vnd.openxmlformats-officedocument.presentationml.slide+xml" PartName="/ppt/slides/slide41.xml"/>
  <Override ContentType="application/vnd.openxmlformats-officedocument.presentationml.slideLayout+xml" PartName="/ppt/slideLayouts/slideLayout42.xml"/>
  <Override ContentType="application/vnd.openxmlformats-officedocument.presentationml.slide+xml" PartName="/ppt/slides/slide42.xml"/>
  <Override ContentType="application/vnd.openxmlformats-officedocument.presentationml.slideLayout+xml" PartName="/ppt/slideLayouts/slideLayout43.xml"/>
  <Override ContentType="application/vnd.openxmlformats-officedocument.presentationml.slide+xml" PartName="/ppt/slides/slide43.xml"/>
  <Override ContentType="application/vnd.openxmlformats-officedocument.presentationml.slideLayout+xml" PartName="/ppt/slideLayouts/slideLayout44.xml"/>
  <Override ContentType="application/vnd.openxmlformats-officedocument.presentationml.slide+xml" PartName="/ppt/slides/slide44.xml"/>
  <Override ContentType="application/vnd.openxmlformats-officedocument.presentationml.slideLayout+xml" PartName="/ppt/slideLayouts/slideLayout45.xml"/>
  <Override ContentType="application/vnd.openxmlformats-officedocument.presentationml.slide+xml" PartName="/ppt/slides/slide45.xml"/>
  <Override ContentType="application/vnd.openxmlformats-officedocument.presentationml.slideLayout+xml" PartName="/ppt/slideLayouts/slideLayout46.xml"/>
  <Override ContentType="application/vnd.openxmlformats-officedocument.presentationml.slide+xml" PartName="/ppt/slides/slide46.xml"/>
  <Override ContentType="application/vnd.openxmlformats-officedocument.presentationml.slideLayout+xml" PartName="/ppt/slideLayouts/slideLayout47.xml"/>
  <Override ContentType="application/vnd.openxmlformats-officedocument.presentationml.slide+xml" PartName="/ppt/slides/slide47.xml"/>
  <Override ContentType="application/vnd.openxmlformats-officedocument.presentationml.slideLayout+xml" PartName="/ppt/slideLayouts/slideLayout48.xml"/>
  <Override ContentType="application/vnd.openxmlformats-officedocument.presentationml.slide+xml" PartName="/ppt/slides/slide48.xml"/>
  <Override ContentType="application/vnd.openxmlformats-officedocument.presentationml.slideLayout+xml" PartName="/ppt/slideLayouts/slideLayout49.xml"/>
  <Override ContentType="application/vnd.openxmlformats-officedocument.presentationml.slide+xml" PartName="/ppt/slides/slide49.xml"/>
  <Override ContentType="application/vnd.openxmlformats-officedocument.presentationml.slideLayout+xml" PartName="/ppt/slideLayouts/slideLayout50.xml"/>
  <Override ContentType="application/vnd.openxmlformats-officedocument.presentationml.slide+xml" PartName="/ppt/slides/slide50.xml"/>
  <Override ContentType="application/vnd.openxmlformats-officedocument.presentationml.slideLayout+xml" PartName="/ppt/slideLayouts/slideLayout51.xml"/>
  <Override ContentType="application/vnd.openxmlformats-officedocument.presentationml.slide+xml" PartName="/ppt/slides/slide51.xml"/>
  <Override ContentType="application/vnd.openxmlformats-officedocument.presentationml.slideLayout+xml" PartName="/ppt/slideLayouts/slideLayout52.xml"/>
  <Override ContentType="application/vnd.openxmlformats-officedocument.presentationml.slide+xml" PartName="/ppt/slides/slide52.xml"/>
  <Override ContentType="application/vnd.openxmlformats-officedocument.presentationml.slideLayout+xml" PartName="/ppt/slideLayouts/slideLayout53.xml"/>
  <Override ContentType="application/vnd.openxmlformats-officedocument.presentationml.slide+xml" PartName="/ppt/slides/slide53.xml"/>
  <Override ContentType="application/vnd.openxmlformats-officedocument.presentationml.slideLayout+xml" PartName="/ppt/slideLayouts/slideLayout54.xml"/>
  <Override ContentType="application/vnd.openxmlformats-officedocument.presentationml.slide+xml" PartName="/ppt/slides/slide54.xml"/>
  <Override ContentType="application/vnd.openxmlformats-officedocument.presentationml.slideLayout+xml" PartName="/ppt/slideLayouts/slideLayout55.xml"/>
  <Override ContentType="application/vnd.openxmlformats-officedocument.presentationml.slide+xml" PartName="/ppt/slides/slide55.xml"/>
  <Override ContentType="application/vnd.openxmlformats-officedocument.presentationml.slideLayout+xml" PartName="/ppt/slideLayouts/slideLayout56.xml"/>
  <Override ContentType="application/vnd.openxmlformats-officedocument.presentationml.slide+xml" PartName="/ppt/slides/slide56.xml"/>
  <Override ContentType="application/vnd.openxmlformats-officedocument.presentationml.slideLayout+xml" PartName="/ppt/slideLayouts/slideLayout57.xml"/>
  <Override ContentType="application/vnd.openxmlformats-officedocument.presentationml.slide+xml" PartName="/ppt/slides/slide57.xml"/>
  <Override ContentType="application/vnd.openxmlformats-officedocument.presentationml.slideLayout+xml" PartName="/ppt/slideLayouts/slideLayout58.xml"/>
  <Override ContentType="application/vnd.openxmlformats-officedocument.presentationml.slide+xml" PartName="/ppt/slides/slide58.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 Id="rId45" Target="slides/slide38.xml" Type="http://schemas.openxmlformats.org/officeDocument/2006/relationships/slide"/><Relationship Id="rId46" Target="slides/slide39.xml" Type="http://schemas.openxmlformats.org/officeDocument/2006/relationships/slide"/><Relationship Id="rId47" Target="slides/slide40.xml" Type="http://schemas.openxmlformats.org/officeDocument/2006/relationships/slide"/><Relationship Id="rId48" Target="slides/slide41.xml" Type="http://schemas.openxmlformats.org/officeDocument/2006/relationships/slide"/><Relationship Id="rId49" Target="slides/slide42.xml" Type="http://schemas.openxmlformats.org/officeDocument/2006/relationships/slide"/><Relationship Id="rId50" Target="slides/slide43.xml" Type="http://schemas.openxmlformats.org/officeDocument/2006/relationships/slide"/><Relationship Id="rId51" Target="slides/slide44.xml" Type="http://schemas.openxmlformats.org/officeDocument/2006/relationships/slide"/><Relationship Id="rId52" Target="slides/slide45.xml" Type="http://schemas.openxmlformats.org/officeDocument/2006/relationships/slide"/><Relationship Id="rId53" Target="slides/slide46.xml" Type="http://schemas.openxmlformats.org/officeDocument/2006/relationships/slide"/><Relationship Id="rId54" Target="slides/slide47.xml" Type="http://schemas.openxmlformats.org/officeDocument/2006/relationships/slide"/><Relationship Id="rId55" Target="slides/slide48.xml" Type="http://schemas.openxmlformats.org/officeDocument/2006/relationships/slide"/><Relationship Id="rId56" Target="slides/slide49.xml" Type="http://schemas.openxmlformats.org/officeDocument/2006/relationships/slide"/><Relationship Id="rId57" Target="slides/slide50.xml" Type="http://schemas.openxmlformats.org/officeDocument/2006/relationships/slide"/><Relationship Id="rId58" Target="slides/slide51.xml" Type="http://schemas.openxmlformats.org/officeDocument/2006/relationships/slide"/><Relationship Id="rId59" Target="slides/slide52.xml" Type="http://schemas.openxmlformats.org/officeDocument/2006/relationships/slide"/><Relationship Id="rId60" Target="slides/slide53.xml" Type="http://schemas.openxmlformats.org/officeDocument/2006/relationships/slide"/><Relationship Id="rId61" Target="slides/slide54.xml" Type="http://schemas.openxmlformats.org/officeDocument/2006/relationships/slide"/><Relationship Id="rId62" Target="slides/slide55.xml" Type="http://schemas.openxmlformats.org/officeDocument/2006/relationships/slide"/><Relationship Id="rId63" Target="slides/slide56.xml" Type="http://schemas.openxmlformats.org/officeDocument/2006/relationships/slide"/><Relationship Id="rId64" Target="slides/slide57.xml" Type="http://schemas.openxmlformats.org/officeDocument/2006/relationships/slide"/><Relationship Id="rId65" Target="slides/slide58.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_continued">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2638371"/>
      </p:ext>
    </p:extLst>
  </p:cSld>
  <p:clrMapOvr>
    <a:masterClrMapping/>
  </p:clrMapOvr>
  <p:transition xmlns:p14="http://schemas.microsoft.com/office/powerpoint/2010/mai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 Id="rId42" Type="http://schemas.openxmlformats.org/officeDocument/2006/relationships/slideLayout" Target="../slideLayouts/slideLayout41.xml"/><Relationship Id="rId43" Type="http://schemas.openxmlformats.org/officeDocument/2006/relationships/slideLayout" Target="../slideLayouts/slideLayout42.xml"/><Relationship Id="rId44" Type="http://schemas.openxmlformats.org/officeDocument/2006/relationships/slideLayout" Target="../slideLayouts/slideLayout43.xml"/><Relationship Id="rId45" Type="http://schemas.openxmlformats.org/officeDocument/2006/relationships/slideLayout" Target="../slideLayouts/slideLayout44.xml"/><Relationship Id="rId46" Type="http://schemas.openxmlformats.org/officeDocument/2006/relationships/slideLayout" Target="../slideLayouts/slideLayout45.xml"/><Relationship Id="rId47" Type="http://schemas.openxmlformats.org/officeDocument/2006/relationships/slideLayout" Target="../slideLayouts/slideLayout46.xml"/><Relationship Id="rId48" Type="http://schemas.openxmlformats.org/officeDocument/2006/relationships/slideLayout" Target="../slideLayouts/slideLayout47.xml"/><Relationship Id="rId49" Type="http://schemas.openxmlformats.org/officeDocument/2006/relationships/slideLayout" Target="../slideLayouts/slideLayout48.xml"/><Relationship Id="rId50" Type="http://schemas.openxmlformats.org/officeDocument/2006/relationships/slideLayout" Target="../slideLayouts/slideLayout49.xml"/><Relationship Id="rId51" Type="http://schemas.openxmlformats.org/officeDocument/2006/relationships/slideLayout" Target="../slideLayouts/slideLayout50.xml"/><Relationship Id="rId52" Type="http://schemas.openxmlformats.org/officeDocument/2006/relationships/slideLayout" Target="../slideLayouts/slideLayout51.xml"/><Relationship Id="rId53" Type="http://schemas.openxmlformats.org/officeDocument/2006/relationships/slideLayout" Target="../slideLayouts/slideLayout52.xml"/><Relationship Id="rId54" Type="http://schemas.openxmlformats.org/officeDocument/2006/relationships/slideLayout" Target="../slideLayouts/slideLayout53.xml"/><Relationship Id="rId55" Type="http://schemas.openxmlformats.org/officeDocument/2006/relationships/slideLayout" Target="../slideLayouts/slideLayout54.xml"/><Relationship Id="rId56" Type="http://schemas.openxmlformats.org/officeDocument/2006/relationships/slideLayout" Target="../slideLayouts/slideLayout55.xml"/><Relationship Id="rId57" Type="http://schemas.openxmlformats.org/officeDocument/2006/relationships/slideLayout" Target="../slideLayouts/slideLayout56.xml"/><Relationship Id="rId58" Type="http://schemas.openxmlformats.org/officeDocument/2006/relationships/slideLayout" Target="../slideLayouts/slideLayout57.xml"/><Relationship Id="rId59" Type="http://schemas.openxmlformats.org/officeDocument/2006/relationships/slideLayout" Target="../slideLayouts/slideLayout58.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fluids-10/fluids-in-motion-95/?campaign_content=book_624_chapter_10&amp;campaign_term=Physics&amp;utm_campaign=powerpoint&amp;utm_medium=direct&amp;utm_source=boundless" TargetMode="External"/>
<Relationship Id="rId1" Type="http://schemas.openxmlformats.org/officeDocument/2006/relationships/slideLayout" Target="../slideLayouts/slideLayout10.xml"/>
<Relationship Id="rId2" Type="http://schemas.openxmlformats.org/officeDocument/2006/relationships/image" Target="../media/image14.jpg"/>
<Relationship Id="rId6" Target="../media/image12.jpg" Type="http://schemas.openxmlformats.org/officeDocument/2006/relationships/image"/>
</Relationships>

</file>

<file path=ppt/slides/_rels/slide11.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fluids-10/deformation-of-solids-96/?campaign_content=book_624_chapter_10&amp;campaign_term=Physics&amp;utm_campaign=powerpoint&amp;utm_medium=direct&amp;utm_source=boundless" TargetMode="External"/>
<Relationship Id="rId1" Type="http://schemas.openxmlformats.org/officeDocument/2006/relationships/slideLayout" Target="../slideLayouts/slideLayout11.xml"/>
<Relationship Id="rId2" Type="http://schemas.openxmlformats.org/officeDocument/2006/relationships/image" Target="../media/image14.jpg"/>
<Relationship Id="rId6" Target="../media/image13.png" Type="http://schemas.openxmlformats.org/officeDocument/2006/relationships/image"/>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2.xml"/>
<Relationship Id="rId2" Type="http://schemas.openxmlformats.org/officeDocument/2006/relationships/image" Target="../media/image2.png"/>
<Relationship Id="rId3" Type="http://schemas.openxmlformats.org/officeDocument/2006/relationships/image" Target="../media/image5.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3.xml"/>
<Relationship Id="rId2" Type="http://schemas.openxmlformats.org/officeDocument/2006/relationships/image" Target="../media/image2.png"/>
<Relationship Id="rId3" Type="http://schemas.openxmlformats.org/officeDocument/2006/relationships/image" Target="../media/image5.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4.xml"/>
<Relationship Id="rId2" Type="http://schemas.openxmlformats.org/officeDocument/2006/relationships/image" Target="../media/image2.png"/>
<Relationship Id="rId3" Type="http://schemas.openxmlformats.org/officeDocument/2006/relationships/image" Target="../media/image5.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5.xml"/>
<Relationship Id="rId2" Type="http://schemas.openxmlformats.org/officeDocument/2006/relationships/image" Target="../media/image2.png"/>
<Relationship Id="rId3" Type="http://schemas.openxmlformats.org/officeDocument/2006/relationships/image" Target="../media/image5.png"/>
</Relationships>

</file>

<file path=ppt/slides/_rels/slide16.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96/latest/?collection=col11406/1.7" TargetMode="External"/>
<Relationship Id="rId5" Type="http://schemas.openxmlformats.org/officeDocument/2006/relationships/hyperlink" Target="http://www.boundless.com/physics/textbooks/boundless-physics-textbook/fluids-10/archimedes-principle-93/flotation-346-5594/images/density-and-submersion/?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16.xml"/>
<Relationship Id="rId2" Type="http://schemas.openxmlformats.org/officeDocument/2006/relationships/image" Target="../media/image5.png"/>
<Relationship Id="rId7" Target="../media/image16.jpg" Type="http://schemas.openxmlformats.org/officeDocument/2006/relationships/image"/>
</Relationships>

</file>

<file path=ppt/slides/_rels/slide17.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s-10/density-and-pressure-92/pascal-s-principle-340-6035/images/pressure-applied-to-a-hydrostatic-fluid/?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17.xml"/>
<Relationship Id="rId2" Type="http://schemas.openxmlformats.org/officeDocument/2006/relationships/image" Target="../media/image5.png"/>
<Relationship Id="rId7" Target="../media/image17.jpg" Type="http://schemas.openxmlformats.org/officeDocument/2006/relationships/image"/>
</Relationships>

</file>

<file path=ppt/slides/_rels/slide18.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s-10/density-and-pressure-92/measurements-gauge-pressure-and-the-barometer-342-1955/images/variation-of-pressure-with-height/?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18.xml"/>
<Relationship Id="rId2" Type="http://schemas.openxmlformats.org/officeDocument/2006/relationships/image" Target="../media/image5.png"/>
<Relationship Id="rId7" Target="../media/image18.jpg"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commons.wikimedia.org/wiki/File:USS_Macon_F9C.jpg" TargetMode="External"/>
<Relationship Id="rId5" Type="http://schemas.openxmlformats.org/officeDocument/2006/relationships/hyperlink" Target="http://www.boundless.com/physics/textbooks/boundless-physics-textbook/fluids-10/archimedes-principle-93/complete-submersion-345-6237/images/helium-airship/?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9.jpg"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96/latest/?collection=col11406/latest" TargetMode="External"/>
<Relationship Id="rId5" Type="http://schemas.openxmlformats.org/officeDocument/2006/relationships/hyperlink" Target="http://www.boundless.com/physics/textbooks/boundless-physics-textbook/fluids-10/archimedes-principle-93/complete-submersion-345-6237/images/buoyant-force/?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20.jpg"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96/latest/?collection=col11406/1.7" TargetMode="External"/>
<Relationship Id="rId5" Type="http://schemas.openxmlformats.org/officeDocument/2006/relationships/hyperlink" Target="http://www.boundless.com/physics/textbooks/boundless-physics-textbook/fluids-10/archimedes-principle-93/complete-submersion-345-6237/images/archimedes-principle/?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21.jpg"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www.boundless.com/physics/textbooks/boundless-physics-textbook/fluids-10/fluids-in-motion-95/flow-rate-and-the-equation-of-continuity-348-6252/images/continuity-equation-for-fluids/?campaign_content=book_624_chapter_10&amp;campaign_term=Physics&amp;utm_campaign=powerpoint&amp;utm_medium=direct&amp;utm_source=boundless" TargetMode="External"/>
<Relationship Id="rId4" Type="http://schemas.openxmlformats.org/officeDocument/2006/relationships/image" Target="../media/image15.jpg"/>
<Relationship Id="rId1" Type="http://schemas.openxmlformats.org/officeDocument/2006/relationships/slideLayout" Target="../slideLayouts/slideLayout22.xml"/>
<Relationship Id="rId2" Type="http://schemas.openxmlformats.org/officeDocument/2006/relationships/image" Target="../media/image5.png"/>
<Relationship Id="rId5" Target="../media/image22.jp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205/latest/" TargetMode="External"/>
<Relationship Id="rId5" Type="http://schemas.openxmlformats.org/officeDocument/2006/relationships/hyperlink" Target="http://www.boundless.com/physics/textbooks/boundless-physics-textbook/fluids-10/fluids-in-motion-95/flow-rate-and-the-equation-of-continuity-348-6252/images/flow-in-flow-out/?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3.xml"/>
<Relationship Id="rId2" Type="http://schemas.openxmlformats.org/officeDocument/2006/relationships/image" Target="../media/image5.png"/>
<Relationship Id="rId7" Target="../media/image12.jp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s-10/density-and-pressure-92/variation-of-pressure-with-depth-338-8350/images/pressure-as-energy-per-unit-volume/?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23.jpg"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s-10/density-and-pressure-92/variation-of-pressure-with-depth-338-8350/images/energy-per-unit-volume/?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5.xml"/>
<Relationship Id="rId2" Type="http://schemas.openxmlformats.org/officeDocument/2006/relationships/image" Target="../media/image5.png"/>
<Relationship Id="rId7" Target="../media/image24.jp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s-10/density-and-pressure-92/pressure-in-the-body-343-6942/images/equation-for-mean-arterial-pressure/?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25.jp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s-10/density-and-pressure-92/pressure-in-the-body-343-6942/images/approximation-for-mean-arterial-pressure/?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26.jp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s-10/density-and-pressure-92/pascal-s-principle-340-6035/images/hydraulic-press-diagrams/?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8.xml"/>
<Relationship Id="rId2" Type="http://schemas.openxmlformats.org/officeDocument/2006/relationships/image" Target="../media/image5.png"/>
<Relationship Id="rId7" Target="../media/image27.jp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s-10/density-and-pressure-92/measurements-gauge-pressure-and-the-barometer-342-1955/images/hydrostatic-column-barometer/?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29.xml"/>
<Relationship Id="rId2" Type="http://schemas.openxmlformats.org/officeDocument/2006/relationships/image" Target="../media/image5.png"/>
<Relationship Id="rId7" Target="../media/image28.jp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s-10/density-and-pressure-92/static-equilibrium-339-5624/images/region-within-a-static-fluid/?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0.xml"/>
<Relationship Id="rId2" Type="http://schemas.openxmlformats.org/officeDocument/2006/relationships/image" Target="../media/image5.png"/>
<Relationship Id="rId7" Target="../media/image29.jp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ndex.php?title=File:Capillarity.svg&amp;page=1" TargetMode="External"/>
<Relationship Id="rId5" Type="http://schemas.openxmlformats.org/officeDocument/2006/relationships/hyperlink" Target="http://www.boundless.com/physics/textbooks/boundless-physics-textbook/fluids-10/cohesion-and-adhesion-94/surface-tension-and-capillary-action-347-6310/images/capillarity/?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1.xml"/>
<Relationship Id="rId2" Type="http://schemas.openxmlformats.org/officeDocument/2006/relationships/image" Target="../media/image5.png"/>
<Relationship Id="rId7" Target="../media/image11.pn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www.boundless.com/physics/textbooks/boundless-physics-textbook/fluids-10/archimedes-principle-93/buoyancy-and-archimedes-principle-344-5623/images/archimedes-principle-simple-example/?campaign_content=book_624_chapter_10&amp;campaign_term=Physics&amp;utm_campaign=powerpoint&amp;utm_medium=direct&amp;utm_source=boundless" TargetMode="External"/>
<Relationship Id="rId4" Type="http://schemas.openxmlformats.org/officeDocument/2006/relationships/image" Target="../media/image15.jpg"/>
<Relationship Id="rId1" Type="http://schemas.openxmlformats.org/officeDocument/2006/relationships/slideLayout" Target="../slideLayouts/slideLayout32.xml"/>
<Relationship Id="rId2" Type="http://schemas.openxmlformats.org/officeDocument/2006/relationships/image" Target="../media/image5.png"/>
<Relationship Id="rId5" Target="../media/image30.jpg"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s-10/density-and-pressure-92/variation-of-pressure-with-depth-338-8350/images/equation-3/?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3.xml"/>
<Relationship Id="rId2" Type="http://schemas.openxmlformats.org/officeDocument/2006/relationships/image" Target="../media/image5.png"/>
<Relationship Id="rId7" Target="../media/image31.jpg" Type="http://schemas.openxmlformats.org/officeDocument/2006/relationships/image"/>
</Relationships>

</file>

<file path=ppt/slides/_rels/slide34.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Polygon" TargetMode="External"/>
<Relationship Id="rId5" Type="http://schemas.openxmlformats.org/officeDocument/2006/relationships/hyperlink" Target="http://www.boundless.com/physics/textbooks/boundless-physics-textbook/fluids-10/deformation-of-solids-96/shape-350-6265/images/shapes/?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4.xml"/>
<Relationship Id="rId2" Type="http://schemas.openxmlformats.org/officeDocument/2006/relationships/image" Target="../media/image5.png"/>
<Relationship Id="rId7" Target="../media/image32.png" Type="http://schemas.openxmlformats.org/officeDocument/2006/relationships/image"/>
</Relationships>

</file>

<file path=ppt/slides/_rels/slide35.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en.wikipedia.org/w/index.php?title=File:Wassermolek%C3%BCleInTr%C3%B6pfchen.svg&amp;page=1" TargetMode="External"/>
<Relationship Id="rId5" Type="http://schemas.openxmlformats.org/officeDocument/2006/relationships/hyperlink" Target="http://www.boundless.com/physics/textbooks/boundless-physics-textbook/fluids-10/cohesion-and-adhesion-94/surface-tension-and-capillary-action-347-6310/images/diagram-of-surface-tension-forces/?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5.xml"/>
<Relationship Id="rId2" Type="http://schemas.openxmlformats.org/officeDocument/2006/relationships/image" Target="../media/image5.png"/>
<Relationship Id="rId7" Target="../media/image33.png" Type="http://schemas.openxmlformats.org/officeDocument/2006/relationships/image"/>
</Relationships>

</file>

<file path=ppt/slides/_rels/slide36.xml.rels><?xml version="1.0" encoding="UTF-8" standalone="yes"?>
<Relationships xmlns="http://schemas.openxmlformats.org/package/2006/relationships">
<Relationship Id="rId3" Type="http://schemas.openxmlformats.org/officeDocument/2006/relationships/hyperlink" Target="https://www.boundless.com/terms/" TargetMode="External"/>
<Relationship Id="rId4" Type="http://schemas.openxmlformats.org/officeDocument/2006/relationships/hyperlink" Target="http://s3.amazonaws.com/figures.boundless.com/50953ccfe4b0b4558d8e546b/Ships.png" TargetMode="External"/>
<Relationship Id="rId5" Type="http://schemas.openxmlformats.org/officeDocument/2006/relationships/hyperlink" Target="http://www.boundless.com/physics/textbooks/boundless-physics-textbook/fluids-10/archimedes-principle-93/buoyancy-and-archimedes-principle-344-5623/images/archimedes-principle/?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6.xml"/>
<Relationship Id="rId2" Type="http://schemas.openxmlformats.org/officeDocument/2006/relationships/image" Target="../media/image5.png"/>
<Relationship Id="rId7" Target="../media/image10.png" Type="http://schemas.openxmlformats.org/officeDocument/2006/relationships/image"/>
</Relationships>

</file>

<file path=ppt/slides/_rels/slide37.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Physics_matter_state_transition_1_en.svg" TargetMode="External"/>
<Relationship Id="rId5" Type="http://schemas.openxmlformats.org/officeDocument/2006/relationships/hyperlink" Target="http://www.boundless.com/physics/textbooks/boundless-physics-textbook/fluids-10/introduction-91/phases-of-matter-335-6279/images/states-of-matter/?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7.xml"/>
<Relationship Id="rId2" Type="http://schemas.openxmlformats.org/officeDocument/2006/relationships/image" Target="../media/image5.png"/>
<Relationship Id="rId7" Target="../media/image34.png" Type="http://schemas.openxmlformats.org/officeDocument/2006/relationships/image"/>
</Relationships>

</file>

<file path=ppt/slides/_rels/slide38.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Electron_Sea_(Plasma).jpg" TargetMode="External"/>
<Relationship Id="rId5" Type="http://schemas.openxmlformats.org/officeDocument/2006/relationships/hyperlink" Target="http://www.boundless.com/physics/textbooks/boundless-physics-textbook/fluids-10/introduction-91/phases-of-matter-335-6279/images/plasma/?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8.xml"/>
<Relationship Id="rId2" Type="http://schemas.openxmlformats.org/officeDocument/2006/relationships/image" Target="../media/image5.png"/>
<Relationship Id="rId7" Target="../media/image8.jpg" Type="http://schemas.openxmlformats.org/officeDocument/2006/relationships/image"/>
</Relationships>

</file>

<file path=ppt/slides/_rels/slide39.xml.rels><?xml version="1.0" encoding="UTF-8" standalone="yes"?>
<Relationships xmlns="http://schemas.openxmlformats.org/package/2006/relationships">
<Relationship Id="rId3" Type="http://schemas.openxmlformats.org/officeDocument/2006/relationships/hyperlink" Target="http://www.gnu.org/copyleft/fdl.html" TargetMode="External"/>
<Relationship Id="rId4" Type="http://schemas.openxmlformats.org/officeDocument/2006/relationships/hyperlink" Target="http://en.wikipedia.org/wiki/File:Teilchenmodell_Fluessigkeit.svg" TargetMode="External"/>
<Relationship Id="rId5" Type="http://schemas.openxmlformats.org/officeDocument/2006/relationships/hyperlink" Target="http://www.boundless.com/physics/textbooks/boundless-physics-textbook/fluids-10/introduction-91/phases-of-matter-335-6279/images/liquid/?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39.xml"/>
<Relationship Id="rId2" Type="http://schemas.openxmlformats.org/officeDocument/2006/relationships/image" Target="../media/image5.png"/>
<Relationship Id="rId7" Target="../media/image35.png" Type="http://schemas.openxmlformats.org/officeDocument/2006/relationships/image"/>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fluids-10/?campaign_content=book_624_chapter_10&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jpg" Type="http://schemas.openxmlformats.org/officeDocument/2006/relationships/image"/>
<Relationship Id="rId7" Target="../media/image9.jpg" Type="http://schemas.openxmlformats.org/officeDocument/2006/relationships/image"/>
<Relationship Id="rId8" Target="../media/image10.png" Type="http://schemas.openxmlformats.org/officeDocument/2006/relationships/image"/>
<Relationship Id="rId9" Target="../media/image11.png" Type="http://schemas.openxmlformats.org/officeDocument/2006/relationships/image"/>
<Relationship Id="rId10" Target="../media/image12.jpg" Type="http://schemas.openxmlformats.org/officeDocument/2006/relationships/image"/>
</Relationships>

</file>

<file path=ppt/slides/_rels/slide40.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Stohrem.jpg" TargetMode="External"/>
<Relationship Id="rId5" Type="http://schemas.openxmlformats.org/officeDocument/2006/relationships/hyperlink" Target="http://www.boundless.com/physics/textbooks/boundless-physics-textbook/fluids-10/introduction-91/phases-of-matter-335-6279/images/solid/?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40.xml"/>
<Relationship Id="rId2" Type="http://schemas.openxmlformats.org/officeDocument/2006/relationships/image" Target="../media/image5.png"/>
<Relationship Id="rId7" Target="../media/image36.jpg" Type="http://schemas.openxmlformats.org/officeDocument/2006/relationships/image"/>
</Relationships>

</file>

<file path=ppt/slides/_rels/slide41.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upload.wikimedia.org/wikipedia/commons/d/de/Four_Fundamental_States_of_Matter.png" TargetMode="External"/>
<Relationship Id="rId5" Type="http://schemas.openxmlformats.org/officeDocument/2006/relationships/hyperlink" Target="http://www.boundless.com/physics/textbooks/boundless-physics-textbook/fluids-10/introduction-91/what-is-a-fluid-336-6248/images/four-fundamental-states-of-matter/?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41.xml"/>
<Relationship Id="rId2" Type="http://schemas.openxmlformats.org/officeDocument/2006/relationships/image" Target="../media/image5.png"/>
<Relationship Id="rId7" Target="../media/image37.png" Type="http://schemas.openxmlformats.org/officeDocument/2006/relationships/image"/>
</Relationships>

</file>

<file path=ppt/slides/_rels/slide42.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Volume" TargetMode="External"/>
<Relationship Id="rId5" Type="http://schemas.openxmlformats.org/officeDocument/2006/relationships/hyperlink" Target="http://www.boundless.com/physics/textbooks/boundless-physics-textbook/fluids-10/deformation-of-solids-96/volume-351-6287/images/measuring-volume/?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42.xml"/>
<Relationship Id="rId2" Type="http://schemas.openxmlformats.org/officeDocument/2006/relationships/image" Target="../media/image5.png"/>
<Relationship Id="rId7" Target="../media/image38.jpg" Type="http://schemas.openxmlformats.org/officeDocument/2006/relationships/image"/>
</Relationships>

</file>

<file path=ppt/slides/_rels/slide43.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Length" TargetMode="External"/>
<Relationship Id="rId5" Type="http://schemas.openxmlformats.org/officeDocument/2006/relationships/hyperlink" Target="http://www.boundless.com/physics/textbooks/boundless-physics-textbook/fluids-10/deformation-of-solids-96/length-349-5635/images/length/?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43.xml"/>
<Relationship Id="rId2" Type="http://schemas.openxmlformats.org/officeDocument/2006/relationships/image" Target="../media/image5.png"/>
<Relationship Id="rId7" Target="../media/image13.png" Type="http://schemas.openxmlformats.org/officeDocument/2006/relationships/image"/>
</Relationships>

</file>

<file path=ppt/slides/_rels/slide44.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en.wikipedia.org/wiki/State_of_matter" TargetMode="External"/>
<Relationship Id="rId5" Type="http://schemas.openxmlformats.org/officeDocument/2006/relationships/hyperlink" Target="http://www.boundless.com/physics/textbooks/boundless-physics-textbook/fluids-10/introduction-91/phases-of-matter-335-6279/images/gas-4aea20f7-76f9-4a00-bbb1-10433fe370ce/?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44.xml"/>
<Relationship Id="rId2" Type="http://schemas.openxmlformats.org/officeDocument/2006/relationships/image" Target="../media/image5.png"/>
<Relationship Id="rId7" Target="../media/image39.gif" Type="http://schemas.openxmlformats.org/officeDocument/2006/relationships/image"/>
</Relationships>

</file>

<file path=ppt/slides/_rels/slide45.xml.rels><?xml version="1.0" encoding="UTF-8" standalone="yes"?>
<Relationships xmlns="http://schemas.openxmlformats.org/package/2006/relationships">
<Relationship Id="rId3" Type="http://schemas.openxmlformats.org/officeDocument/2006/relationships/hyperlink" Target="http://www.boundless.com/physics/textbooks/boundless-physics-textbook/fluids-10/density-and-pressure-92/pascal-s-principle-340-6035/images/pressure-and-pascal-s-principle/?campaign_content=book_624_chapter_10&amp;campaign_term=Physics&amp;utm_campaign=powerpoint&amp;utm_medium=direct&amp;utm_source=boundless" TargetMode="External"/>
<Relationship Id="rId4" Type="http://schemas.openxmlformats.org/officeDocument/2006/relationships/image" Target="../media/image15.jpg"/>
<Relationship Id="rId1" Type="http://schemas.openxmlformats.org/officeDocument/2006/relationships/slideLayout" Target="../slideLayouts/slideLayout45.xml"/>
<Relationship Id="rId2" Type="http://schemas.openxmlformats.org/officeDocument/2006/relationships/image" Target="../media/image5.png"/>
<Relationship Id="rId5" Target="../media/image40.jpg" Type="http://schemas.openxmlformats.org/officeDocument/2006/relationships/image"/>
</Relationships>

</file>

<file path=ppt/slides/_rels/slide46.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s-10/density-and-pressure-92/static-equilibrium-339-5624/images/static-equilibrium-of-a-region-within-a-fluid/?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46.xml"/>
<Relationship Id="rId2" Type="http://schemas.openxmlformats.org/officeDocument/2006/relationships/image" Target="../media/image5.png"/>
<Relationship Id="rId7" Target="../media/image41.jpg" Type="http://schemas.openxmlformats.org/officeDocument/2006/relationships/image"/>
</Relationships>

</file>

<file path=ppt/slides/_rels/slide47.xml.rels><?xml version="1.0" encoding="UTF-8" standalone="yes"?>
<Relationships xmlns="http://schemas.openxmlformats.org/package/2006/relationships">
<Relationship Id="rId3" Type="http://schemas.openxmlformats.org/officeDocument/2006/relationships/hyperlink" Target="https://www.boundless.com/terms/"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s-10/density-and-pressure-92/gauge-pressure-and-atmospheric-pressure-341-1642/images/pressure-and-height/?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47.xml"/>
<Relationship Id="rId2" Type="http://schemas.openxmlformats.org/officeDocument/2006/relationships/image" Target="../media/image5.png"/>
<Relationship Id="rId7" Target="../media/image42.jpg" Type="http://schemas.openxmlformats.org/officeDocument/2006/relationships/image"/>
</Relationships>

</file>

<file path=ppt/slides/_rels/slide48.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s://commons.wikimedia.org/wiki/File:VFPt_plus_thumb.svg" TargetMode="External"/>
<Relationship Id="rId5" Type="http://schemas.openxmlformats.org/officeDocument/2006/relationships/hyperlink" Target="http://www.boundless.com/physics/textbooks/boundless-physics-textbook/fluids-10/deformation-of-solids-96/stress-and-strain-352-6340/images/electric-field-of-positive-point-charge/?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48.xml"/>
<Relationship Id="rId2" Type="http://schemas.openxmlformats.org/officeDocument/2006/relationships/image" Target="../media/image5.png"/>
<Relationship Id="rId7" Target="../media/image43.png" Type="http://schemas.openxmlformats.org/officeDocument/2006/relationships/image"/>
</Relationships>

</file>

<file path=ppt/slides/_rels/slide49.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s://commons.wikimedia.org/wiki/File:VFPt_minus_thumb.svg" TargetMode="External"/>
<Relationship Id="rId5" Type="http://schemas.openxmlformats.org/officeDocument/2006/relationships/hyperlink" Target="http://www.boundless.com/physics/textbooks/boundless-physics-textbook/fluids-10/deformation-of-solids-96/stress-and-strain-352-6340/images/electric-field-of-negative-point-charge/?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49.xml"/>
<Relationship Id="rId2" Type="http://schemas.openxmlformats.org/officeDocument/2006/relationships/image" Target="../media/image5.png"/>
<Relationship Id="rId7" Target="../media/image44.png" Type="http://schemas.openxmlformats.org/officeDocument/2006/relationships/image"/>
</Relationships>

</file>

<file path=ppt/slides/_rels/slide5.xml.rels><?xml version="1.0" encoding="UTF-8" standalone="yes"?>
<Relationships xmlns="http://schemas.openxmlformats.org/package/2006/relationships">
<Relationship Id="rId3" Type="http://schemas.openxmlformats.org/officeDocument/2006/relationships/hyperlink" Target="http://www.boundless.com/physics/textbooks/boundless-physics-textbook/fluids-10/?campaign_content=book_624_chapter_10&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5.xml"/>
<Relationship Id="rId2" Type="http://schemas.openxmlformats.org/officeDocument/2006/relationships/image" Target="../media/image2.png"/>
<Relationship Id="rId6" Target="../media/image13.png" Type="http://schemas.openxmlformats.org/officeDocument/2006/relationships/image"/>
</Relationships>

</file>

<file path=ppt/slides/_rels/slide50.xml.rels><?xml version="1.0" encoding="UTF-8" standalone="yes"?>
<Relationships xmlns="http://schemas.openxmlformats.org/package/2006/relationships">
<Relationship Id="rId3" Type="http://schemas.openxmlformats.org/officeDocument/2006/relationships/hyperlink" Target="https://en.wikipedia.org/wiki/Public_domain" TargetMode="External"/>
<Relationship Id="rId4" Type="http://schemas.openxmlformats.org/officeDocument/2006/relationships/hyperlink" Target="http://s3.amazonaws.com/figures.boundless.com/51225257e4b0c14bf4651470/radialCoords.png" TargetMode="External"/>
<Relationship Id="rId5" Type="http://schemas.openxmlformats.org/officeDocument/2006/relationships/hyperlink" Target="http://www.boundless.com/physics/textbooks/boundless-physics-textbook/fluids-10/deformation-of-solids-96/stress-and-strain-352-6340/images/radial-coordinate-system/?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50.xml"/>
<Relationship Id="rId2" Type="http://schemas.openxmlformats.org/officeDocument/2006/relationships/image" Target="../media/image5.png"/>
<Relationship Id="rId7" Target="../media/image45.png" Type="http://schemas.openxmlformats.org/officeDocument/2006/relationships/image"/>
</Relationships>

</file>

<file path=ppt/slides/_rels/slide51.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s-10/density-and-pressure-92/pressure-337-7950/images/figure-3/?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51.xml"/>
<Relationship Id="rId2" Type="http://schemas.openxmlformats.org/officeDocument/2006/relationships/image" Target="../media/image5.png"/>
<Relationship Id="rId7" Target="../media/image9.jpg" Type="http://schemas.openxmlformats.org/officeDocument/2006/relationships/image"/>
</Relationships>

</file>

<file path=ppt/slides/_rels/slide52.xml.rels><?xml version="1.0" encoding="UTF-8" standalone="yes"?>
<Relationships xmlns="http://schemas.openxmlformats.org/package/2006/relationships">
<Relationship Id="rId3" Type="http://schemas.openxmlformats.org/officeDocument/2006/relationships/hyperlink" Target="http://www.boundless.com/physics/textbooks/boundless-physics-textbook/fluids-10/density-and-pressure-92/pressure-337-7950/images/pressure-and-pascal-s-principle/?campaign_content=book_624_chapter_10&amp;campaign_term=Physics&amp;utm_campaign=powerpoint&amp;utm_medium=direct&amp;utm_source=boundless" TargetMode="External"/>
<Relationship Id="rId4" Type="http://schemas.openxmlformats.org/officeDocument/2006/relationships/image" Target="../media/image15.jpg"/>
<Relationship Id="rId1" Type="http://schemas.openxmlformats.org/officeDocument/2006/relationships/slideLayout" Target="../slideLayouts/slideLayout52.xml"/>
<Relationship Id="rId2" Type="http://schemas.openxmlformats.org/officeDocument/2006/relationships/image" Target="../media/image5.png"/>
<Relationship Id="rId5" Target="../media/image40.jpg" Type="http://schemas.openxmlformats.org/officeDocument/2006/relationships/image"/>
</Relationships>

</file>

<file path=ppt/slides/_rels/slide53.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s-10/density-and-pressure-92/pressure-337-7950/images/figure-2/?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53.xml"/>
<Relationship Id="rId2" Type="http://schemas.openxmlformats.org/officeDocument/2006/relationships/image" Target="../media/image5.png"/>
<Relationship Id="rId7" Target="../media/image46.jpg" Type="http://schemas.openxmlformats.org/officeDocument/2006/relationships/image"/>
</Relationships>

</file>

<file path=ppt/slides/_rels/slide54.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N/A" TargetMode="External"/>
<Relationship Id="rId5" Type="http://schemas.openxmlformats.org/officeDocument/2006/relationships/hyperlink" Target="http://www.boundless.com/physics/textbooks/boundless-physics-textbook/fluids-10/density-and-pressure-92/pressure-337-7950/images/figure-1/?campaign_content=book_624_chapter_10&amp;campaign_term=Physics&amp;utm_campaign=powerpoint&amp;utm_medium=direct&amp;utm_source=boundless" TargetMode="External"/>
<Relationship Id="rId6" Type="http://schemas.openxmlformats.org/officeDocument/2006/relationships/image" Target="../media/image15.jpg"/>
<Relationship Id="rId1" Type="http://schemas.openxmlformats.org/officeDocument/2006/relationships/slideLayout" Target="../slideLayouts/slideLayout54.xml"/>
<Relationship Id="rId2" Type="http://schemas.openxmlformats.org/officeDocument/2006/relationships/image" Target="../media/image5.png"/>
<Relationship Id="rId7" Target="../media/image47.jpg" Type="http://schemas.openxmlformats.org/officeDocument/2006/relationships/image"/>
</Relationships>

</file>

<file path=ppt/slides/_rels/slide55.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Archimedes%20principle"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Mechanical_equilibrium"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Hydrostatic_equilibrium)"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torque"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tionary.org/wiki/equilibrium" TargetMode="External"/>
<Relationship Id="rId1" Type="http://schemas.openxmlformats.org/officeDocument/2006/relationships/slideLayout" Target="../slideLayouts/slideLayout55.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Pressure_measurement"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Atmospheric_pressure"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Length" TargetMode="External"/>
<Relationship Id="rId32" Type="http://schemas.openxmlformats.org/officeDocument/2006/relationships/hyperlink" Target="http://en.wiktionary.org/wiki/special_relativity" TargetMode="External"/>
<Relationship Id="rId9" Type="http://schemas.openxmlformats.org/officeDocument/2006/relationships/hyperlink" Target="http://en.wikipedia.org/wiki/Barometer"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Pressure_measurement"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dimension"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sa/3.0/" TargetMode="External"/>
<Relationship Id="rId11" Type="http://schemas.openxmlformats.org/officeDocument/2006/relationships/hyperlink" Target="http://en.wikipedia.org/wiki/Archimedes_principle" TargetMode="External"/>
<Relationship Id="rId12" Type="http://schemas.openxmlformats.org/officeDocument/2006/relationships/hyperlink" Target="http://creativecommons.org/licenses/by/3.0/" TargetMode="External"/>
<Relationship Id="rId13" Type="http://schemas.openxmlformats.org/officeDocument/2006/relationships/hyperlink" Target="http://cnx.org/content/m42196/latest/?collection=col11406/1.7"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Archimedes%20principle"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buoyant%20force" TargetMode="External"/>
<Relationship Id="rId18" Type="http://schemas.openxmlformats.org/officeDocument/2006/relationships/hyperlink" Target="http://creativecommons.org/licenses/by/3.0/" TargetMode="External"/>
<Relationship Id="rId19" Type="http://schemas.openxmlformats.org/officeDocument/2006/relationships/hyperlink" Target="http://cnx.org/content/m42196/latest/?collection=col11406/latest" TargetMode="External"/>
</Relationships>

</file>

<file path=ppt/slides/_rels/slide56.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Equation_of_continuity"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Flow_rate"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incompressible"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continuity" TargetMode="External"/>
<Relationship Id="rId28" Type="http://schemas.openxmlformats.org/officeDocument/2006/relationships/hyperlink" Target="http://creativecommons.org/licenses/by/3.0/" TargetMode="External"/>
<Relationship Id="rId29" Type="http://schemas.openxmlformats.org/officeDocument/2006/relationships/hyperlink" Target="http://cnx.org/content/m42205/latest/" TargetMode="External"/>
<Relationship Id="rId1" Type="http://schemas.openxmlformats.org/officeDocument/2006/relationships/slideLayout" Target="../slideLayouts/slideLayout56.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Pascal's_law" TargetMode="External"/>
<Relationship Id="rId4" Type="http://schemas.openxmlformats.org/officeDocument/2006/relationships/hyperlink" Target="http://creativecommons.org/licenses/by/3.0/" TargetMode="External"/>
<Relationship Id="rId5" Type="http://schemas.openxmlformats.org/officeDocument/2006/relationships/hyperlink" Target="http://cnx.org/content/m42196/latest/?collection=col11406/1.7"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Shape" TargetMode="External"/>
<Relationship Id="rId32" Type="http://schemas.openxmlformats.org/officeDocument/2006/relationships/hyperlink" Target="http://en.wiktionary.org/wiki/plane" TargetMode="External"/>
<Relationship Id="rId9" Type="http://schemas.openxmlformats.org/officeDocument/2006/relationships/hyperlink" Target="http://en.wikipedia.org/wiki/Fluids"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Archimedes%20principle"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Euclidean"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State_of_matter"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shear_stress"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viscosity" TargetMode="External"/>
<Relationship Id="rId14" Type="http://schemas.openxmlformats.org/officeDocument/2006/relationships/hyperlink" Target="http://creativecommons.org/licenses/by/3.0/" TargetMode="External"/>
<Relationship Id="rId15" Type="http://schemas.openxmlformats.org/officeDocument/2006/relationships/hyperlink" Target="http://cnx.org/content/m42186/latest/"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tionary.org/wiki/fluidity"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Bernoulli's_equation"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tionary.org/wiki/sublimation"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7.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Surface_tension"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intermolecular"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Pressure" TargetMode="External"/>
<Relationship Id="rId26" Type="http://schemas.openxmlformats.org/officeDocument/2006/relationships/hyperlink" Target="http://creativecommons.org/licenses/by/3.0/" TargetMode="External"/>
<Relationship Id="rId27" Type="http://schemas.openxmlformats.org/officeDocument/2006/relationships/hyperlink" Target="http://cnx.org/content/m42197/latest/?collection=col11406/1.7" TargetMode="External"/>
<Relationship Id="rId28" Type="http://schemas.openxmlformats.org/officeDocument/2006/relationships/hyperlink" Target="http://creativecommons.org/licenses/by/3.0/" TargetMode="External"/>
<Relationship Id="rId29" Type="http://schemas.openxmlformats.org/officeDocument/2006/relationships/hyperlink" Target="http://cnx.org/content/m42197/latest/?collection=col11406/1.7" TargetMode="External"/>
<Relationship Id="rId1" Type="http://schemas.openxmlformats.org/officeDocument/2006/relationships/slideLayout" Target="../slideLayouts/slideLayout57.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enthalpy"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plasma"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cnx.org/content/m42197/latest/?collection=col11406/1.7" TargetMode="External"/>
<Relationship Id="rId32" Type="http://schemas.openxmlformats.org/officeDocument/2006/relationships/hyperlink" Target="http://en.wikipedia.org/wiki/Capillary_action" TargetMode="External"/>
<Relationship Id="rId9" Type="http://schemas.openxmlformats.org/officeDocument/2006/relationships/hyperlink" Target="http://en.wiktionary.org/wiki/dimension"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ipedia.org/wiki/Volume"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vector_field" TargetMode="External"/>
<Relationship Id="rId35" Type="http://schemas.openxmlformats.org/officeDocument/2006/relationships/hyperlink" Target="http://creativecommons.org/licenses/by-sa/3.0/" TargetMode="External"/>
<Relationship Id="rId36" Type="http://schemas.openxmlformats.org/officeDocument/2006/relationships/hyperlink" Target="http://en.wikipedia.org/wiki/Electric_field"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cross_section"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Adhesion"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Cohesion_(chemistry)"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Surface_tension"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ipedia.org/wiki/Surface_tension"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Coulomb's_law"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8.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tionary.org/wiki/static_equilibrium"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Fluid_statics%23Pressure_in_fluids_at_rest" TargetMode="External"/>
<Relationship Id="rId24" Type="http://schemas.openxmlformats.org/officeDocument/2006/relationships/hyperlink" Target="http://attribution.license.12" TargetMode="External"/>
<Relationship Id="rId25" Type="http://schemas.openxmlformats.org/officeDocument/2006/relationships/hyperlink" Target="http://attribution.url.12" TargetMode="External"/>
<Relationship Id="rId26" Type="http://schemas.openxmlformats.org/officeDocument/2006/relationships/hyperlink" Target="http://attribution.license.13" TargetMode="External"/>
<Relationship Id="rId27" Type="http://schemas.openxmlformats.org/officeDocument/2006/relationships/hyperlink" Target="http://attribution.url.13" TargetMode="External"/>
<Relationship Id="rId28" Type="http://schemas.openxmlformats.org/officeDocument/2006/relationships/hyperlink" Target="http://attribution.license.14" TargetMode="External"/>
<Relationship Id="rId29" Type="http://schemas.openxmlformats.org/officeDocument/2006/relationships/hyperlink" Target="http://attribution.url.14" TargetMode="External"/>
<Relationship Id="rId1" Type="http://schemas.openxmlformats.org/officeDocument/2006/relationships/slideLayout" Target="../slideLayouts/slideLayout58.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Blood_pressure" TargetMode="External"/>
<Relationship Id="rId4" Type="http://schemas.openxmlformats.org/officeDocument/2006/relationships/hyperlink" Target="http://creativecommons.org/licenses/by-sa/3.0/" TargetMode="External"/>
<Relationship Id="rId5" Type="http://schemas.openxmlformats.org/officeDocument/2006/relationships/hyperlink" Target="http://www.boundless.com//physics/definition/poiseuille-s-law--3" TargetMode="External"/>
<Relationship Id="rId30" Type="http://schemas.openxmlformats.org/officeDocument/2006/relationships/hyperlink" Target="http://attribution.license.16" TargetMode="External"/>
<Relationship Id="rId31" Type="http://schemas.openxmlformats.org/officeDocument/2006/relationships/hyperlink" Target="http://attribution.url.15" TargetMode="External"/>
<Relationship Id="rId32" Type="http://schemas.openxmlformats.org/officeDocument/2006/relationships/hyperlink" Target="http://attribution.url.16" TargetMode="External"/>
<Relationship Id="rId9" Type="http://schemas.openxmlformats.org/officeDocument/2006/relationships/hyperlink" Target="http://www.boundless.com//physics/definition/alveoli--2" TargetMode="External"/>
<Relationship Id="rId6" Type="http://schemas.openxmlformats.org/officeDocument/2006/relationships/hyperlink" Target="http://creativecommons.org/licenses/by-sa/3.0/" TargetMode="External"/>
<Relationship Id="rId7" Type="http://schemas.openxmlformats.org/officeDocument/2006/relationships/hyperlink" Target="http://www.boundless.com//physics/definition/thoracic-cavity" TargetMode="External"/>
<Relationship Id="rId8" Type="http://schemas.openxmlformats.org/officeDocument/2006/relationships/hyperlink" Target="http://creativecommons.org/licenses/by-sa/3.0/"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tionary.org/wiki/ideal_gas"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kinetic%20energy"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Pressure"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Pressure"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incompressible"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fluids-10/introduction-91/?campaign_content=book_624_chapter_10&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4.jpg"/>
<Relationship Id="rId6" Target="../media/image8.jpg" Type="http://schemas.openxmlformats.org/officeDocument/2006/relationships/image"/>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fluids-10/density-and-pressure-92/?campaign_content=book_624_chapter_10&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4.jpg"/>
<Relationship Id="rId6" Target="../media/image9.jpg"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fluids-10/archimedes-principle-93/?campaign_content=book_624_chapter_10&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4.jpg"/>
<Relationship Id="rId6" Target="../media/image10.png" Type="http://schemas.openxmlformats.org/officeDocument/2006/relationships/image"/>
</Relationships>

</file>

<file path=ppt/slides/_rels/slide9.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fluids-10/cohesion-and-adhesion-94/?campaign_content=book_624_chapter_10&amp;campaign_term=Physics&amp;utm_campaign=powerpoint&amp;utm_medium=direct&amp;utm_source=boundless" TargetMode="External"/>
<Relationship Id="rId1" Type="http://schemas.openxmlformats.org/officeDocument/2006/relationships/slideLayout" Target="../slideLayouts/slideLayout9.xml"/>
<Relationship Id="rId2" Type="http://schemas.openxmlformats.org/officeDocument/2006/relationships/image" Target="../media/image14.jpg"/>
<Relationship Id="rId6" Target="../media/image11.png" Type="http://schemas.openxmlformats.org/officeDocument/2006/relationships/image"/>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9849a053e955ae5ed9cb01de7f7da597}">
                <a14:useLocalDpi xmlns:a14="http://schemas.microsoft.com/office/drawing/2010/main" val="0"/>
              </a:ext>
            </a:extLst>
          </a:blip>
          <a:stretch>
            <a:fillRect/>
          </a:stretch>
        </p:blipFill>
        <p:spPr>
          <a:xfrm>
            <a:off x="152400" y="1447800"/>
            <a:ext cx="2768600" cy="806849"/>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Flow Rate and the Equation of Continuity</a:t>
            </a:r>
          </a:p>
        </p:txBody>
      </p:sp>
      <p:sp>
        <p:nvSpPr>
          <p:cNvPr id="21" name="Title 20"/>
          <p:cNvSpPr>
            <a:spLocks noGrp="1"/>
          </p:cNvSpPr>
          <p:nvPr>
            <p:ph type="title"/>
          </p:nvPr>
        </p:nvSpPr>
        <p:spPr>
          <a:xfrm>
            <a:off x="152400" y="381000"/>
            <a:ext cx="8686800" cy="685800"/>
          </a:xfrm>
        </p:spPr>
        <p:txBody>
          <a:bodyPr/>
          <a:lstStyle/>
          <a:p>
            <a:r>
              <a:rPr lang="en-US" dirty="0" smtClean="0"/>
              <a:t>Fluids in Motion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Fluids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Fluids in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www.boundless.com/physics/textbooks/boundless-physics-textbook/fluids-10/fluids-in-motion-95/</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f603737f9536e7e8bfa41da834c4d3e2}">
                <a14:useLocalDpi xmlns:a14="http://schemas.microsoft.com/office/drawing/2010/main" val="0"/>
              </a:ext>
            </a:extLst>
          </a:blip>
          <a:stretch>
            <a:fillRect/>
          </a:stretch>
        </p:blipFill>
        <p:spPr>
          <a:xfrm>
            <a:off x="152400" y="1447800"/>
            <a:ext cx="2768600" cy="519112"/>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Length</a:t>
            </a:r>
          </a:p>
          <a:p>
            <a:pPr marL="115888" indent="-115888"/>
            <a:r>
              <a:rPr lang="en-US" dirty="0" smtClean="0"/>
              <a:t>Shape</a:t>
            </a:r>
          </a:p>
          <a:p>
            <a:pPr marL="115888" indent="-115888"/>
            <a:r>
              <a:rPr lang="en-US" dirty="0"/>
              <a:t/>
            </a:r>
            <a:r>
              <a:rPr lang="en-US" dirty="0"/>
              <a:t>Volume</a:t>
            </a:r>
            <a:r>
              <a:rPr lang="en-US" dirty="0"/>
              <a:t> </a:t>
            </a:r>
            <a:endParaRPr lang="en-US" dirty="0" smtClean="0"/>
          </a:p>
          <a:p>
            <a:pPr marL="115888" indent="-115888"/>
            <a:r>
              <a:rPr lang="en-US" dirty="0"/>
              <a:t/>
            </a:r>
            <a:r>
              <a:rPr lang="en-US" dirty="0"/>
              <a:t>Stress and Strain</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Deformation of Solids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Fluids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Deformation of Solids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www.boundless.com/physics/textbooks/boundless-physics-textbook/fluids-10/deformation-of-solids-96/</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Alveoli</a:t>
            </a:r>
            <a:r>
              <a:rPr lang="en-US" sz="1200" dirty="0" smtClean="0"/>
              <a:t> </a:t>
            </a:r>
            <a:r>
              <a:rPr lang="en-US" sz="1200" dirty="0" smtClean="0">
                <a:solidFill>
                  <a:schemeClr val="bg2"/>
                </a:solidFill>
              </a:rPr>
              <a:t>Small air sacs or cavities in the lung that give the tissue a honeycomb appearance and expand its surface area for the exchange of oxygen and carbon dioxide.</a:t>
            </a:r>
          </a:p>
          <a:p>
            <a:r>
              <a:rPr lang="en-US" sz="1200" dirty="0" smtClean="0"/>
              <a:t/>
            </a:r>
            <a:r>
              <a:rPr lang="en-US" sz="1200" dirty="0" smtClean="0"/>
              <a:t>Aneroid Barometer</a:t>
            </a:r>
            <a:r>
              <a:rPr lang="en-US" sz="1200" dirty="0" smtClean="0"/>
              <a:t> </a:t>
            </a:r>
            <a:r>
              <a:rPr lang="en-US" sz="1200" dirty="0" smtClean="0">
                <a:solidFill>
                  <a:schemeClr val="bg2"/>
                </a:solidFill>
              </a:rPr>
              <a:t>A device for measuring pressure, often specially calibrated for use as an altimeter, consisting of a box or chamber partially exhausted of air, having an elastic top and a pointer to indicate the degree of compression of the top caused by the external air.</a:t>
            </a:r>
          </a:p>
          <a:p>
            <a:r>
              <a:rPr lang="en-US" sz="1200" dirty="0" smtClean="0"/>
              <a:t/>
            </a:r>
            <a:r>
              <a:rPr lang="en-US" sz="1200" dirty="0" smtClean="0"/>
              <a:t>Archimedes principle</a:t>
            </a:r>
            <a:r>
              <a:rPr lang="en-US" sz="1200" dirty="0" smtClean="0"/>
              <a:t> </a:t>
            </a:r>
            <a:r>
              <a:rPr lang="en-US" sz="1200" dirty="0">
                <a:solidFill>
                  <a:schemeClr val="bg2"/>
                </a:solidFill>
              </a:rPr>
              <a:t>The buoyant force exerted on a body immersed in a fluid is equal to the weight of the fluid the body displaces.</a:t>
            </a:r>
          </a:p>
          <a:p>
            <a:r>
              <a:rPr lang="en-US" sz="1200" dirty="0"/>
              <a:t/>
            </a:r>
            <a:r>
              <a:rPr lang="en-US" sz="1200" dirty="0"/>
              <a:t>Archimedes principle</a:t>
            </a:r>
            <a:r>
              <a:rPr lang="en-US" sz="1200" dirty="0"/>
              <a:t> </a:t>
            </a:r>
            <a:r>
              <a:rPr lang="en-US" sz="1200" dirty="0">
                <a:solidFill>
                  <a:schemeClr val="bg2"/>
                </a:solidFill>
              </a:rPr>
              <a:t>The buoyant force exerted on a body immersed in a fluid is equal to the weight of the fluid the body displaces.</a:t>
            </a:r>
          </a:p>
          <a:p>
            <a:r>
              <a:rPr lang="en-US" sz="1200" dirty="0"/>
              <a:t/>
            </a:r>
            <a:r>
              <a:rPr lang="en-US" sz="1200" dirty="0"/>
              <a:t>Archimedes principle</a:t>
            </a:r>
            <a:r>
              <a:rPr lang="en-US" sz="1200" dirty="0"/>
              <a:t> </a:t>
            </a:r>
            <a:r>
              <a:rPr lang="en-US" sz="1200" dirty="0">
                <a:solidFill>
                  <a:schemeClr val="bg2"/>
                </a:solidFill>
              </a:rPr>
              <a:t>The buoyant force exerted on a body immersed in a fluid is equal to the weight of the fluid the body displaces.</a:t>
            </a:r>
          </a:p>
          <a:p>
            <a:r>
              <a:rPr lang="en-US" sz="1200" dirty="0"/>
              <a:t/>
            </a:r>
            <a:r>
              <a:rPr lang="en-US" sz="1200" dirty="0"/>
              <a:t>Buoyancy</a:t>
            </a:r>
            <a:r>
              <a:rPr lang="en-US" sz="1200" dirty="0"/>
              <a:t> </a:t>
            </a:r>
            <a:r>
              <a:rPr lang="en-US" sz="1200" dirty="0">
                <a:solidFill>
                  <a:schemeClr val="bg2"/>
                </a:solidFill>
              </a:rPr>
              <a:t>The power of supporting a body so that it floats; upward pressure exerted by the fluid in which a body is immersed.</a:t>
            </a:r>
          </a:p>
          <a:p>
            <a:r>
              <a:rPr lang="en-US" sz="1200" dirty="0"/>
              <a:t/>
            </a:r>
            <a:r>
              <a:rPr lang="en-US" sz="1200" dirty="0"/>
              <a:t>buoyant force</a:t>
            </a:r>
            <a:r>
              <a:rPr lang="en-US" sz="1200" dirty="0"/>
              <a:t> </a:t>
            </a:r>
            <a:r>
              <a:rPr lang="en-US" sz="1200" dirty="0">
                <a:solidFill>
                  <a:schemeClr val="bg2"/>
                </a:solidFill>
              </a:rPr>
              <a:t>An upward force exerted by a fluid that opposes the weight of an immersed object.</a:t>
            </a:r>
          </a:p>
          <a:p>
            <a:r>
              <a:rPr lang="en-US" sz="1200" dirty="0"/>
              <a:t/>
            </a:r>
            <a:r>
              <a:rPr lang="en-US" sz="1200" dirty="0"/>
              <a:t>continuity</a:t>
            </a:r>
            <a:r>
              <a:rPr lang="en-US" sz="1200" dirty="0"/>
              <a:t> </a:t>
            </a:r>
            <a:r>
              <a:rPr lang="en-US" sz="1200" dirty="0">
                <a:solidFill>
                  <a:schemeClr val="bg2"/>
                </a:solidFill>
              </a:rPr>
              <a:t>Lack of interruption or disconnection; the quality of being continuous in space or time.</a:t>
            </a:r>
          </a:p>
          <a:p>
            <a:r>
              <a:rPr lang="en-US" sz="1200" dirty="0"/>
              <a:t/>
            </a:r>
            <a:r>
              <a:rPr lang="en-US" sz="1200" dirty="0"/>
              <a:t>coulomb's law</a:t>
            </a:r>
            <a:r>
              <a:rPr lang="en-US" sz="1200" dirty="0"/>
              <a:t> </a:t>
            </a:r>
            <a:r>
              <a:rPr lang="en-US" sz="1200" dirty="0">
                <a:solidFill>
                  <a:schemeClr val="bg2"/>
                </a:solidFill>
              </a:rPr>
              <a:t>the mathematical equation calculating the electrostatic force vector between two charged particles</a:t>
            </a:r>
          </a:p>
          <a:p>
            <a:r>
              <a:rPr lang="en-US" sz="1200" dirty="0"/>
              <a:t/>
            </a:r>
            <a:r>
              <a:rPr lang="en-US" sz="1200" dirty="0"/>
              <a:t>cross section</a:t>
            </a:r>
            <a:r>
              <a:rPr lang="en-US" sz="1200" dirty="0"/>
              <a:t> </a:t>
            </a:r>
            <a:r>
              <a:rPr lang="en-US" sz="1200" dirty="0">
                <a:solidFill>
                  <a:schemeClr val="bg2"/>
                </a:solidFill>
              </a:rPr>
              <a:t>A section formed by a plane cutting through an object, usually at right angles to an axis.</a:t>
            </a:r>
          </a:p>
          <a:p>
            <a:r>
              <a:rPr lang="en-US" sz="1200" dirty="0"/>
              <a:t/>
            </a:r>
            <a:r>
              <a:rPr lang="en-US" sz="1200" dirty="0"/>
              <a:t>dimension</a:t>
            </a:r>
            <a:r>
              <a:rPr lang="en-US" sz="1200" dirty="0"/>
              <a:t> </a:t>
            </a:r>
            <a:r>
              <a:rPr lang="en-US" sz="1200" dirty="0">
                <a:solidFill>
                  <a:schemeClr val="bg2"/>
                </a:solidFill>
              </a:rPr>
              <a:t>A measure of spatial extent in a particular direction, such as height, width or breadth, or depth.</a:t>
            </a:r>
          </a:p>
          <a:p>
            <a:r>
              <a:rPr lang="en-US" sz="1200" dirty="0"/>
              <a:t/>
            </a:r>
            <a:r>
              <a:rPr lang="en-US" sz="1200" dirty="0"/>
              <a:t>dimension</a:t>
            </a:r>
            <a:r>
              <a:rPr lang="en-US" sz="1200" dirty="0"/>
              <a:t> </a:t>
            </a:r>
            <a:r>
              <a:rPr lang="en-US" sz="1200" dirty="0" smtClean="0">
                <a:solidFill>
                  <a:schemeClr val="bg2"/>
                </a:solidFill>
              </a:rPr>
              <a:t>A measure of spatial extent in a particular direction, such as height, width or breadth, or depth.</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enthalpy</a:t>
            </a:r>
            <a:r>
              <a:rPr lang="en-US" sz="1200" dirty="0" smtClean="0"/>
              <a:t> </a:t>
            </a:r>
            <a:r>
              <a:rPr lang="en-US" sz="1200" dirty="0" smtClean="0">
                <a:solidFill>
                  <a:schemeClr val="bg2"/>
                </a:solidFill>
              </a:rPr>
              <a:t>the total amount of energy in a system, including both the internal energy and the energy needed to displace its environment</a:t>
            </a:r>
          </a:p>
          <a:p>
            <a:r>
              <a:rPr lang="en-US" sz="1200" dirty="0"/>
              <a:t/>
            </a:r>
            <a:r>
              <a:rPr lang="en-US" sz="1200" dirty="0"/>
              <a:t>equilibrium</a:t>
            </a:r>
            <a:r>
              <a:rPr lang="en-US" sz="1200" dirty="0"/>
              <a:t> </a:t>
            </a:r>
            <a:r>
              <a:rPr lang="en-US" sz="1200" dirty="0">
                <a:solidFill>
                  <a:schemeClr val="bg2"/>
                </a:solidFill>
              </a:rPr>
              <a:t>A state of rest or balance due to the equal action of opposing forces.</a:t>
            </a:r>
          </a:p>
          <a:p>
            <a:r>
              <a:rPr lang="en-US" sz="1200" dirty="0"/>
              <a:t/>
            </a:r>
            <a:r>
              <a:rPr lang="en-US" sz="1200" dirty="0"/>
              <a:t>Euclidean</a:t>
            </a:r>
            <a:r>
              <a:rPr lang="en-US" sz="1200" dirty="0"/>
              <a:t> </a:t>
            </a:r>
            <a:r>
              <a:rPr lang="en-US" sz="1200" dirty="0">
                <a:solidFill>
                  <a:schemeClr val="bg2"/>
                </a:solidFill>
              </a:rPr>
              <a:t>Adhering to the principles of traditional geometry, in which parallel lines are equidistant.</a:t>
            </a:r>
          </a:p>
          <a:p>
            <a:r>
              <a:rPr lang="en-US" sz="1200" dirty="0"/>
              <a:t/>
            </a:r>
            <a:r>
              <a:rPr lang="en-US" sz="1200" dirty="0"/>
              <a:t>fluidity</a:t>
            </a:r>
            <a:r>
              <a:rPr lang="en-US" sz="1200" dirty="0"/>
              <a:t> </a:t>
            </a:r>
            <a:r>
              <a:rPr lang="en-US" sz="1200" dirty="0">
                <a:solidFill>
                  <a:schemeClr val="bg2"/>
                </a:solidFill>
              </a:rPr>
              <a:t>A measure of the extent to which something is fluid. The reciprocal of its viscosity.</a:t>
            </a:r>
          </a:p>
          <a:p>
            <a:r>
              <a:rPr lang="en-US" sz="1200" dirty="0"/>
              <a:t/>
            </a:r>
            <a:r>
              <a:rPr lang="en-US" sz="1200" dirty="0"/>
              <a:t>Gauge Pressure</a:t>
            </a:r>
            <a:r>
              <a:rPr lang="en-US" sz="1200" dirty="0"/>
              <a:t> </a:t>
            </a:r>
            <a:r>
              <a:rPr lang="en-US" sz="1200" dirty="0">
                <a:solidFill>
                  <a:schemeClr val="bg2"/>
                </a:solidFill>
              </a:rPr>
              <a:t>The pressure of a system above atmospheric pressure.</a:t>
            </a:r>
          </a:p>
          <a:p>
            <a:r>
              <a:rPr lang="en-US" sz="1200" dirty="0"/>
              <a:t/>
            </a:r>
            <a:r>
              <a:rPr lang="en-US" sz="1200" dirty="0"/>
              <a:t>hydraulic press</a:t>
            </a:r>
            <a:r>
              <a:rPr lang="en-US" sz="1200" dirty="0"/>
              <a:t> </a:t>
            </a:r>
            <a:r>
              <a:rPr lang="en-US" sz="1200" dirty="0">
                <a:solidFill>
                  <a:schemeClr val="bg2"/>
                </a:solidFill>
              </a:rPr>
              <a:t>Device that uses a hydraulic cylinder (closed static fluid) to generate a compressive force.</a:t>
            </a:r>
          </a:p>
          <a:p>
            <a:r>
              <a:rPr lang="en-US" sz="1200" dirty="0"/>
              <a:t/>
            </a:r>
            <a:r>
              <a:rPr lang="en-US" sz="1200" dirty="0"/>
              <a:t>ideal gas</a:t>
            </a:r>
            <a:r>
              <a:rPr lang="en-US" sz="1200" dirty="0"/>
              <a:t> </a:t>
            </a:r>
            <a:r>
              <a:rPr lang="en-US" sz="1200" dirty="0">
                <a:solidFill>
                  <a:schemeClr val="bg2"/>
                </a:solidFill>
              </a:rPr>
              <a:t>Theoretical gas characterized by random motion whose individual molecules do not interact with one another and are chemically inert.</a:t>
            </a:r>
          </a:p>
          <a:p>
            <a:r>
              <a:rPr lang="en-US" sz="1200" dirty="0"/>
              <a:t/>
            </a:r>
            <a:r>
              <a:rPr lang="en-US" sz="1200" dirty="0"/>
              <a:t>incompressible</a:t>
            </a:r>
            <a:r>
              <a:rPr lang="en-US" sz="1200" dirty="0"/>
              <a:t> </a:t>
            </a:r>
            <a:r>
              <a:rPr lang="en-US" sz="1200" dirty="0">
                <a:solidFill>
                  <a:schemeClr val="bg2"/>
                </a:solidFill>
              </a:rPr>
              <a:t>Unable to be compressed or condensed.</a:t>
            </a:r>
          </a:p>
          <a:p>
            <a:r>
              <a:rPr lang="en-US" sz="1200" dirty="0"/>
              <a:t/>
            </a:r>
            <a:r>
              <a:rPr lang="en-US" sz="1200" dirty="0"/>
              <a:t>incompressible</a:t>
            </a:r>
            <a:r>
              <a:rPr lang="en-US" sz="1200" dirty="0"/>
              <a:t> </a:t>
            </a:r>
            <a:r>
              <a:rPr lang="en-US" sz="1200" dirty="0">
                <a:solidFill>
                  <a:schemeClr val="bg2"/>
                </a:solidFill>
              </a:rPr>
              <a:t>Unable to be compressed or condensed.</a:t>
            </a:r>
          </a:p>
          <a:p>
            <a:r>
              <a:rPr lang="en-US" sz="1200" dirty="0"/>
              <a:t/>
            </a:r>
            <a:r>
              <a:rPr lang="en-US" sz="1200" dirty="0"/>
              <a:t>intermolecular</a:t>
            </a:r>
            <a:r>
              <a:rPr lang="en-US" sz="1200" dirty="0"/>
              <a:t> </a:t>
            </a:r>
            <a:r>
              <a:rPr lang="en-US" sz="1200" dirty="0">
                <a:solidFill>
                  <a:schemeClr val="bg2"/>
                </a:solidFill>
              </a:rPr>
              <a:t>from one molecule to another; between molecules</a:t>
            </a:r>
          </a:p>
          <a:p>
            <a:r>
              <a:rPr lang="en-US" sz="1200" dirty="0"/>
              <a:t/>
            </a:r>
            <a:r>
              <a:rPr lang="en-US" sz="1200" dirty="0"/>
              <a:t>kinetic energy</a:t>
            </a:r>
            <a:r>
              <a:rPr lang="en-US" sz="1200" dirty="0"/>
              <a:t> </a:t>
            </a:r>
            <a:r>
              <a:rPr lang="en-US" sz="1200" dirty="0">
                <a:solidFill>
                  <a:schemeClr val="bg2"/>
                </a:solidFill>
              </a:rPr>
              <a:t>The energy associated with a moving particle or object having a certain mass.</a:t>
            </a:r>
          </a:p>
          <a:p>
            <a:r>
              <a:rPr lang="en-US" sz="1200" dirty="0"/>
              <a:t/>
            </a:r>
            <a:r>
              <a:rPr lang="en-US" sz="1200" dirty="0"/>
              <a:t>plane</a:t>
            </a:r>
            <a:r>
              <a:rPr lang="en-US" sz="1200" dirty="0"/>
              <a:t> </a:t>
            </a:r>
            <a:r>
              <a:rPr lang="en-US" sz="1200" dirty="0" smtClean="0">
                <a:solidFill>
                  <a:schemeClr val="bg2"/>
                </a:solidFill>
              </a:rPr>
              <a:t>A level or flat surface.</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plasma</a:t>
            </a:r>
            <a:r>
              <a:rPr lang="en-US" sz="1200" dirty="0" smtClean="0"/>
              <a:t> </a:t>
            </a:r>
            <a:r>
              <a:rPr lang="en-US" sz="1200" dirty="0" smtClean="0">
                <a:solidFill>
                  <a:schemeClr val="bg2"/>
                </a:solidFill>
              </a:rPr>
              <a:t>a state of matter consisting of partially ionized gas</a:t>
            </a:r>
          </a:p>
          <a:p>
            <a:r>
              <a:rPr lang="en-US" sz="1200" dirty="0"/>
              <a:t/>
            </a:r>
            <a:r>
              <a:rPr lang="en-US" sz="1200" dirty="0"/>
              <a:t>Poiseuille’s Law</a:t>
            </a:r>
            <a:r>
              <a:rPr lang="en-US" sz="1200" dirty="0"/>
              <a:t> </a:t>
            </a:r>
            <a:r>
              <a:rPr lang="en-US" sz="1200" dirty="0">
                <a:solidFill>
                  <a:schemeClr val="bg2"/>
                </a:solidFill>
              </a:rPr>
              <a:t>The law that the velocity of a liquid flowing through a capillary is directly proportional to the pressure of the liquid and the fourth power of the radius of the capillary and is inversely proportional to the viscosity of the liquid and the length of the capillary.</a:t>
            </a:r>
          </a:p>
          <a:p>
            <a:r>
              <a:rPr lang="en-US" sz="1200" dirty="0"/>
              <a:t/>
            </a:r>
            <a:r>
              <a:rPr lang="en-US" sz="1200" dirty="0"/>
              <a:t>Pressure</a:t>
            </a:r>
            <a:r>
              <a:rPr lang="en-US" sz="1200" dirty="0"/>
              <a:t> </a:t>
            </a:r>
            <a:r>
              <a:rPr lang="en-US" sz="1200" dirty="0">
                <a:solidFill>
                  <a:schemeClr val="bg2"/>
                </a:solidFill>
              </a:rPr>
              <a:t>the amount of force that is applied over a given area divided by the size of that area</a:t>
            </a:r>
          </a:p>
          <a:p>
            <a:r>
              <a:rPr lang="en-US" sz="1200" dirty="0"/>
              <a:t/>
            </a:r>
            <a:r>
              <a:rPr lang="en-US" sz="1200" dirty="0"/>
              <a:t>shear stress</a:t>
            </a:r>
            <a:r>
              <a:rPr lang="en-US" sz="1200" dirty="0"/>
              <a:t> </a:t>
            </a:r>
            <a:r>
              <a:rPr lang="en-US" sz="1200" dirty="0">
                <a:solidFill>
                  <a:schemeClr val="bg2"/>
                </a:solidFill>
              </a:rPr>
              <a:t>The component of stress that causes parallel layers of a material to move relative to each other in their own planes.</a:t>
            </a:r>
          </a:p>
          <a:p>
            <a:r>
              <a:rPr lang="en-US" sz="1200" dirty="0"/>
              <a:t/>
            </a:r>
            <a:r>
              <a:rPr lang="en-US" sz="1200" dirty="0"/>
              <a:t>special relativity</a:t>
            </a:r>
            <a:r>
              <a:rPr lang="en-US" sz="1200" dirty="0"/>
              <a:t> </a:t>
            </a:r>
            <a:r>
              <a:rPr lang="en-US" sz="1200" dirty="0">
                <a:solidFill>
                  <a:schemeClr val="bg2"/>
                </a:solidFill>
              </a:rPr>
              <a:t>A theory that (neglecting the effects of gravity) reconciles the principle of relativity with the observation that the speed of light is constant in all frames of reference.</a:t>
            </a:r>
          </a:p>
          <a:p>
            <a:r>
              <a:rPr lang="en-US" sz="1200" dirty="0"/>
              <a:t/>
            </a:r>
            <a:r>
              <a:rPr lang="en-US" sz="1200" dirty="0"/>
              <a:t>static equilibrium</a:t>
            </a:r>
            <a:r>
              <a:rPr lang="en-US" sz="1200" dirty="0"/>
              <a:t> </a:t>
            </a:r>
            <a:r>
              <a:rPr lang="en-US" sz="1200" dirty="0">
                <a:solidFill>
                  <a:schemeClr val="bg2"/>
                </a:solidFill>
              </a:rPr>
              <a:t>the physical state in which all components of a system are at rest and the net force is equal to zero throughout the system</a:t>
            </a:r>
          </a:p>
          <a:p>
            <a:r>
              <a:rPr lang="en-US" sz="1200" dirty="0"/>
              <a:t/>
            </a:r>
            <a:r>
              <a:rPr lang="en-US" sz="1200" dirty="0"/>
              <a:t>sublimation</a:t>
            </a:r>
            <a:r>
              <a:rPr lang="en-US" sz="1200" dirty="0"/>
              <a:t> </a:t>
            </a:r>
            <a:r>
              <a:rPr lang="en-US" sz="1200" dirty="0">
                <a:solidFill>
                  <a:schemeClr val="bg2"/>
                </a:solidFill>
              </a:rPr>
              <a:t>the transition of a substance from the solid phase directly to the vapor state such that it does not pass through the intermediate, liquid phase</a:t>
            </a:r>
          </a:p>
          <a:p>
            <a:r>
              <a:rPr lang="en-US" sz="1200" dirty="0"/>
              <a:t/>
            </a:r>
            <a:r>
              <a:rPr lang="en-US" sz="1200" dirty="0"/>
              <a:t>Thoracic Cavity</a:t>
            </a:r>
            <a:r>
              <a:rPr lang="en-US" sz="1200" dirty="0"/>
              <a:t> </a:t>
            </a:r>
            <a:r>
              <a:rPr lang="en-US" sz="1200" dirty="0">
                <a:solidFill>
                  <a:schemeClr val="bg2"/>
                </a:solidFill>
              </a:rPr>
              <a:t>A hollow place or space, or a potential space, within the body or one of its organs.</a:t>
            </a:r>
          </a:p>
          <a:p>
            <a:r>
              <a:rPr lang="en-US" sz="1200" dirty="0"/>
              <a:t/>
            </a:r>
            <a:r>
              <a:rPr lang="en-US" sz="1200" dirty="0"/>
              <a:t>torque</a:t>
            </a:r>
            <a:r>
              <a:rPr lang="en-US" sz="1200" dirty="0"/>
              <a:t> </a:t>
            </a:r>
            <a:r>
              <a:rPr lang="en-US" sz="1200" dirty="0">
                <a:solidFill>
                  <a:schemeClr val="bg2"/>
                </a:solidFill>
              </a:rPr>
              <a:t>Something that produces or tends to produce torsion or rotation; the moment of a force or system of forces tending to cause rotation.</a:t>
            </a:r>
          </a:p>
          <a:p>
            <a:r>
              <a:rPr lang="en-US" sz="1200" dirty="0"/>
              <a:t/>
            </a:r>
            <a:r>
              <a:rPr lang="en-US" sz="1200" dirty="0"/>
              <a:t>Torr</a:t>
            </a:r>
            <a:r>
              <a:rPr lang="en-US" sz="1200" dirty="0"/>
              <a:t> </a:t>
            </a:r>
            <a:r>
              <a:rPr lang="en-US" sz="1200" dirty="0">
                <a:solidFill>
                  <a:schemeClr val="bg2"/>
                </a:solidFill>
              </a:rPr>
              <a:t>A unit of pressure equal to one millimeter of mercury (760 torr = 101,325 Pa).</a:t>
            </a:r>
          </a:p>
          <a:p>
            <a:r>
              <a:rPr lang="en-US" sz="1200" dirty="0"/>
              <a:t/>
            </a:r>
            <a:r>
              <a:rPr lang="en-US" sz="1200" dirty="0"/>
              <a:t>vector field</a:t>
            </a:r>
            <a:r>
              <a:rPr lang="en-US" sz="1200" dirty="0"/>
              <a:t> </a:t>
            </a:r>
            <a:r>
              <a:rPr lang="en-US" sz="1200" dirty="0">
                <a:solidFill>
                  <a:schemeClr val="bg2"/>
                </a:solidFill>
              </a:rPr>
              <a:t>a construction in which each point in a Euclidean space is associated with a vector; a function whose range is a vector space</a:t>
            </a:r>
          </a:p>
          <a:p>
            <a:r>
              <a:rPr lang="en-US" sz="1200" dirty="0"/>
              <a:t/>
            </a:r>
            <a:r>
              <a:rPr lang="en-US" sz="1200" dirty="0"/>
              <a:t>viscosity</a:t>
            </a:r>
            <a:r>
              <a:rPr lang="en-US" sz="1200" dirty="0"/>
              <a:t> </a:t>
            </a:r>
            <a:r>
              <a:rPr lang="en-US" sz="1200" dirty="0" smtClean="0">
                <a:solidFill>
                  <a:schemeClr val="bg2"/>
                </a:solidFill>
              </a:rPr>
              <a:t>A quantity expressing the magnitude of internal friction in a fluid, as measured by the force per unit area resisting uniform flow.</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Density and Submersion</a:t>
            </a:r>
          </a:p>
          <a:p>
            <a:pPr lvl="1"/>
            <a:r>
              <a:rPr lang="en-US" dirty="0" smtClean="0"/>
              <a:t>An unloaded ship (a) floats higher in the water than a loaded ship (b).</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3,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http://cnx.org/content/m42196/latest/?collection=col11406/1.7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0fd26ed60247e60031a1d890bd804d9}">
                <a14:useLocalDpi xmlns:a14="http://schemas.microsoft.com/office/drawing/2010/main" val="0"/>
              </a:ext>
            </a:extLst>
          </a:blip>
          <a:stretch>
            <a:fillRect/>
          </a:stretch>
        </p:blipFill>
        <p:spPr>
          <a:xfrm>
            <a:off x="266700" y="533400"/>
            <a:ext cx="8610600" cy="3035572"/>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Pressure Applied to a Hydrostatic Fluid</a:t>
            </a:r>
          </a:p>
          <a:p>
            <a:pPr lvl="1"/>
            <a:r>
              <a:rPr lang="en-US" dirty="0" smtClean="0"/>
              <a:t>A downwards force of 10 N is applied to a bottle filled with a static liquid of constant density ρ at the spout of cross-sectional area of 5 cm2, yielding an applied pressure of 2 N/cm2.</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525a7cb35f6553d2c1a373f52497a87}">
                <a14:useLocalDpi xmlns:a14="http://schemas.microsoft.com/office/drawing/2010/main" val="0"/>
              </a:ext>
            </a:extLst>
          </a:blip>
          <a:stretch>
            <a:fillRect/>
          </a:stretch>
        </p:blipFill>
        <p:spPr>
          <a:xfrm>
            <a:off x="266700" y="533400"/>
            <a:ext cx="8610600" cy="4101131"/>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Variation of Pressure with Height</a:t>
            </a:r>
          </a:p>
          <a:p>
            <a:pPr lvl="1"/>
            <a:r>
              <a:rPr lang="en-US" dirty="0" smtClean="0"/>
              <a:t>The density of the liquid is p, g is the acceleration due to gravity, and h is the height of the fluid in the barometer column.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512898d44afc4a827653e1371b3e6221}">
                <a14:useLocalDpi xmlns:a14="http://schemas.microsoft.com/office/drawing/2010/main" val="0"/>
              </a:ext>
            </a:extLst>
          </a:blip>
          <a:stretch>
            <a:fillRect/>
          </a:stretch>
        </p:blipFill>
        <p:spPr>
          <a:xfrm>
            <a:off x="266700" y="533400"/>
            <a:ext cx="8610600" cy="2894319"/>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Helium airship</a:t>
            </a:r>
          </a:p>
          <a:p>
            <a:pPr lvl="1"/>
            <a:r>
              <a:rPr lang="en-US" dirty="0" smtClean="0"/>
              <a:t>The USS Macon, a 1930s helium-filled airship.</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"USS Macon F9C."</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http://commons.wikimedia.org/wiki/File:USS_Macon_F9C.jpg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697ebac68441de554c561aba56cee86}">
                <a14:useLocalDpi xmlns:a14="http://schemas.microsoft.com/office/drawing/2010/main" val="0"/>
              </a:ext>
            </a:extLst>
          </a:blip>
          <a:stretch>
            <a:fillRect/>
          </a:stretch>
        </p:blipFill>
        <p:spPr>
          <a:xfrm>
            <a:off x="1852782" y="533400"/>
            <a:ext cx="543843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Buoyant force</a:t>
            </a:r>
          </a:p>
          <a:p>
            <a:pPr lvl="1"/>
            <a:r>
              <a:rPr lang="en-US" dirty="0" smtClean="0"/>
              <a:t>The fluid pushes on all sides of a submerged object. However, because pressure increases with depth, the upward push on the bottom surface (F2) is greater than the downward push on the top surface (F1). Therefore, the net buoyant force is always upwards.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3,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http://cnx.org/content/m42196/latest/?collection=col11406/latest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fd6217e4201a8c255dd8b7a1d9f9e36}">
                <a14:useLocalDpi xmlns:a14="http://schemas.microsoft.com/office/drawing/2010/main" val="0"/>
              </a:ext>
            </a:extLst>
          </a:blip>
          <a:stretch>
            <a:fillRect/>
          </a:stretch>
        </p:blipFill>
        <p:spPr>
          <a:xfrm>
            <a:off x="2521893" y="533400"/>
            <a:ext cx="410021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Archimedes principle</a:t>
            </a:r>
          </a:p>
          <a:p>
            <a:pPr lvl="1"/>
            <a:r>
              <a:rPr lang="en-US" dirty="0" smtClean="0"/>
              <a:t>The volume of the fluid displaced (b) is the same as the volume of the original cylinder (a).</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November 3,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http://cnx.org/content/m42196/latest/?collection=col11406/1.7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9f65a8e309f9717fa3c9a8683e06821}">
                <a14:useLocalDpi xmlns:a14="http://schemas.microsoft.com/office/drawing/2010/main" val="0"/>
              </a:ext>
            </a:extLst>
          </a:blip>
          <a:stretch>
            <a:fillRect/>
          </a:stretch>
        </p:blipFill>
        <p:spPr>
          <a:xfrm>
            <a:off x="1547348" y="533400"/>
            <a:ext cx="604930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Continuity Equation for Fluids</a:t>
            </a:r>
          </a:p>
          <a:p>
            <a:pPr lvl="1"/>
            <a:r>
              <a:rPr lang="en-US" dirty="0" smtClean="0"/>
              <a:t>A brief introduction to the Continuity Equation for Fluids.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ef2058e0b957355c8bf46e6a2302738c}">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Flow in = Flow out</a:t>
            </a:r>
          </a:p>
          <a:p>
            <a:pPr lvl="1"/>
            <a:r>
              <a:rPr lang="en-US" dirty="0" smtClean="0"/>
              <a:t>Using the known properties of a fluid in one condition, we can use the continuity equation to solve for the properties of the same fluid under other conditions.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Flow Rate and Its Relation to Velocity. February 16,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http://cnx.org/content/m42205/latest/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849a053e955ae5ed9cb01de7f7da597}">
                <a14:useLocalDpi xmlns:a14="http://schemas.microsoft.com/office/drawing/2010/main" val="0"/>
              </a:ext>
            </a:extLst>
          </a:blip>
          <a:stretch>
            <a:fillRect/>
          </a:stretch>
        </p:blipFill>
        <p:spPr>
          <a:xfrm>
            <a:off x="266700" y="533400"/>
            <a:ext cx="8610600" cy="2509374"/>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Pressure as Energy per Unit Volume</a:t>
            </a:r>
          </a:p>
          <a:p>
            <a:pPr lvl="1"/>
            <a:r>
              <a:rPr lang="en-US" dirty="0" smtClean="0"/>
              <a:t>This equation gives the expression for pressure as a function of depth within an incompressible, static liquid as well as the derivation of this equation from the definition of pressure as a measure of energy per unit volume (ρ is the density of the gas, g is the acceleration due to gravity, and h is the depth within the liquid).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cc851e65bb1c3705a8e891d92e514e3}">
                <a14:useLocalDpi xmlns:a14="http://schemas.microsoft.com/office/drawing/2010/main" val="0"/>
              </a:ext>
            </a:extLst>
          </a:blip>
          <a:stretch>
            <a:fillRect/>
          </a:stretch>
        </p:blipFill>
        <p:spPr>
          <a:xfrm>
            <a:off x="266700" y="533400"/>
            <a:ext cx="8610600" cy="1440817"/>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Energy per Unit Volume</a:t>
            </a:r>
          </a:p>
          <a:p>
            <a:pPr lvl="1"/>
            <a:r>
              <a:rPr lang="en-US" dirty="0" smtClean="0"/>
              <a:t>This equation is the derivation of pressure as a measure of energy per unit volume from its definition as force per unit area.</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0f5036851cf523ce6da2497a0a86a5a}">
                <a14:useLocalDpi xmlns:a14="http://schemas.microsoft.com/office/drawing/2010/main" val="0"/>
              </a:ext>
            </a:extLst>
          </a:blip>
          <a:stretch>
            <a:fillRect/>
          </a:stretch>
        </p:blipFill>
        <p:spPr>
          <a:xfrm>
            <a:off x="266700" y="533400"/>
            <a:ext cx="8610600" cy="91761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Equation for Mean Arterial Pressure</a:t>
            </a:r>
          </a:p>
          <a:p>
            <a:pPr lvl="1"/>
            <a:r>
              <a:rPr lang="en-US" dirty="0" smtClean="0"/>
              <a:t>The mean arterial pressure (MAP) is the average pressure over a cardiac cycle and is determined this equation, where CO is the cardiac outputs, SVR is the systemic vascular resistance, and CVP is the central venous pressure (CVP).</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ad811ca26f62e414a46bceb343e3b11}">
                <a14:useLocalDpi xmlns:a14="http://schemas.microsoft.com/office/drawing/2010/main" val="0"/>
              </a:ext>
            </a:extLst>
          </a:blip>
          <a:stretch>
            <a:fillRect/>
          </a:stretch>
        </p:blipFill>
        <p:spPr>
          <a:xfrm>
            <a:off x="266700" y="533400"/>
            <a:ext cx="8610600" cy="1303596"/>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Approximation for Mean Arterial Pressure</a:t>
            </a:r>
          </a:p>
          <a:p>
            <a:pPr lvl="1"/>
            <a:r>
              <a:rPr lang="en-US" dirty="0" smtClean="0"/>
              <a:t>In practice, the mean arterial pressure (MAP) can be approximated from easily obtainable blood pressure measurements.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e93650915de7d8fb19870c61eb2fd8c}">
                <a14:useLocalDpi xmlns:a14="http://schemas.microsoft.com/office/drawing/2010/main" val="0"/>
              </a:ext>
            </a:extLst>
          </a:blip>
          <a:stretch>
            <a:fillRect/>
          </a:stretch>
        </p:blipFill>
        <p:spPr>
          <a:xfrm>
            <a:off x="266700" y="533400"/>
            <a:ext cx="8610600" cy="1614487"/>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Hydraulic Press Diagrams</a:t>
            </a:r>
          </a:p>
          <a:p>
            <a:pPr lvl="1"/>
            <a:r>
              <a:rPr lang="en-US" dirty="0" smtClean="0"/>
              <a:t>Two different types of hydraulic press configurations, the first in which there is no difference in height of the static liquid and the second in which there is a difference in height Δh of the static liquid.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eea54881fe40487be4dcbcd9ddf94ac}">
                <a14:useLocalDpi xmlns:a14="http://schemas.microsoft.com/office/drawing/2010/main" val="0"/>
              </a:ext>
            </a:extLst>
          </a:blip>
          <a:stretch>
            <a:fillRect/>
          </a:stretch>
        </p:blipFill>
        <p:spPr>
          <a:xfrm>
            <a:off x="266700" y="533400"/>
            <a:ext cx="8610600" cy="1868062"/>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Hydrostatic Column Barometer</a:t>
            </a:r>
          </a:p>
          <a:p>
            <a:pPr lvl="1"/>
            <a:r>
              <a:rPr lang="en-US" dirty="0" smtClean="0"/>
              <a:t>The concept of determining pressure using the fluid height in a hydrostatic column barometer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c12ab29eefd02a381c61f0ffc116ab5}">
                <a14:useLocalDpi xmlns:a14="http://schemas.microsoft.com/office/drawing/2010/main" val="0"/>
              </a:ext>
            </a:extLst>
          </a:blip>
          <a:stretch>
            <a:fillRect/>
          </a:stretch>
        </p:blipFill>
        <p:spPr>
          <a:xfrm>
            <a:off x="266700" y="533400"/>
            <a:ext cx="8610600" cy="4230484"/>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Region Within a Static Fluid</a:t>
            </a:r>
          </a:p>
          <a:p>
            <a:pPr lvl="1"/>
            <a:r>
              <a:rPr lang="en-US" dirty="0" smtClean="0"/>
              <a:t>This figure is a free body diagram of a region within a static fluid.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f39b96b7595de81279e7ad7e7be67eb}">
                <a14:useLocalDpi xmlns:a14="http://schemas.microsoft.com/office/drawing/2010/main" val="0"/>
              </a:ext>
            </a:extLst>
          </a:blip>
          <a:stretch>
            <a:fillRect/>
          </a:stretch>
        </p:blipFill>
        <p:spPr>
          <a:xfrm>
            <a:off x="1871195" y="533400"/>
            <a:ext cx="540161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Capillarity</a:t>
            </a:r>
          </a:p>
          <a:p>
            <a:pPr lvl="1"/>
            <a:r>
              <a:rPr lang="en-US" dirty="0" smtClean="0"/>
              <a:t>Capillary action of water compared to mercury, in each case with respect to glass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"File:Capillarity.svg - Wikipedia, the free encyclopedia."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http://en.wikipedia.org/w/index.php?title=File:Capillarity.svg&amp;page=1</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c375925d5964c61fbbd2e0dfa1689ad}">
                <a14:useLocalDpi xmlns:a14="http://schemas.microsoft.com/office/drawing/2010/main" val="0"/>
              </a:ext>
            </a:extLst>
          </a:blip>
          <a:stretch>
            <a:fillRect/>
          </a:stretch>
        </p:blipFill>
        <p:spPr>
          <a:xfrm>
            <a:off x="2947391" y="533400"/>
            <a:ext cx="324921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Archimedes' Principle - Simple Example</a:t>
            </a:r>
          </a:p>
          <a:p>
            <a:pPr lvl="1"/>
            <a:r>
              <a:rPr lang="en-US" dirty="0" smtClean="0"/>
              <a:t>We use Archimedes' Principle to determine the number of penguins an ice float can dryly support.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cfddf6a52623975a6d0f32d8982bf535}">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Pressure within a gas</a:t>
            </a:r>
          </a:p>
          <a:p>
            <a:pPr lvl="1"/>
            <a:r>
              <a:rPr lang="en-US" dirty="0" smtClean="0"/>
              <a:t>The force contributing to the pressure of a gas within the medium is not a continuous distribution as for liquids and the barometric equation given in this figure must be utilized to determine the pressure exerted by the gas at a certain depth (or height) within the gas (p0 is the pressure at h = 0, M is the mass of a single molecule of gas, g is the acceleration due to gravity, k is the Boltzmann constant, T is the temperature of the gas, and h is the height or depth within the gas)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a536f40381ebd235cee61334a0a0a5c0}">
                <a14:useLocalDpi xmlns:a14="http://schemas.microsoft.com/office/drawing/2010/main" val="0"/>
              </a:ext>
            </a:extLst>
          </a:blip>
          <a:stretch>
            <a:fillRect/>
          </a:stretch>
        </p:blipFill>
        <p:spPr>
          <a:xfrm>
            <a:off x="266700" y="533400"/>
            <a:ext cx="8610600" cy="3228975"/>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Shapes</a:t>
            </a:r>
          </a:p>
          <a:p>
            <a:pPr lvl="1"/>
            <a:r>
              <a:rPr lang="en-US" dirty="0" smtClean="0"/>
              <a:t>Examples of shapes.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"Polygon."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http://en.wikipedia.org/wiki/Polygon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8615d11b59b9ba215aed9aa25bda48fc}">
                <a14:useLocalDpi xmlns:a14="http://schemas.microsoft.com/office/drawing/2010/main" val="0"/>
              </a:ext>
            </a:extLst>
          </a:blip>
          <a:stretch>
            <a:fillRect/>
          </a:stretch>
        </p:blipFill>
        <p:spPr>
          <a:xfrm>
            <a:off x="266700" y="533400"/>
            <a:ext cx="8610600" cy="2026023"/>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Diagram of Surface-Tension Forces</a:t>
            </a:r>
          </a:p>
          <a:p>
            <a:pPr lvl="1"/>
            <a:r>
              <a:rPr lang="en-US" dirty="0" smtClean="0"/>
              <a:t>Diagram of the forces on molecules of a liquid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http://en.wikipedia.org/w/index.php?title=File:Wassermolek%C3%BCleInTr%C3%B6pfchen.svg&amp;page=1</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9962e5b0ae9ec8239bc629509ece010}">
                <a14:useLocalDpi xmlns:a14="http://schemas.microsoft.com/office/drawing/2010/main" val="0"/>
              </a:ext>
            </a:extLst>
          </a:blip>
          <a:stretch>
            <a:fillRect/>
          </a:stretch>
        </p:blipFill>
        <p:spPr>
          <a:xfrm>
            <a:off x="2428875" y="533400"/>
            <a:ext cx="428625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Archimedes principle</a:t>
            </a:r>
          </a:p>
          <a:p>
            <a:pPr lvl="1"/>
            <a:r>
              <a:rPr lang="en-US" dirty="0" smtClean="0"/>
              <a:t>The buoyant force on the ship (a) is equal to the weight of the water displaced by the ship—shown as the dashed region in (b).</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Amazon Web Services.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"Boundless."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License: Other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http://s3.amazonaws.com/figures.boundless.com/50953ccfe4b0b4558d8e546b/Ships.png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3524f9aabf87bf6cbe7702c8f7c7cbb}">
                <a14:useLocalDpi xmlns:a14="http://schemas.microsoft.com/office/drawing/2010/main" val="0"/>
              </a:ext>
            </a:extLst>
          </a:blip>
          <a:stretch>
            <a:fillRect/>
          </a:stretch>
        </p:blipFill>
        <p:spPr>
          <a:xfrm>
            <a:off x="266700" y="533400"/>
            <a:ext cx="8610600" cy="3195339"/>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States of Matter</a:t>
            </a:r>
          </a:p>
          <a:p>
            <a:pPr lvl="1"/>
            <a:r>
              <a:rPr lang="en-US" dirty="0" smtClean="0"/>
              <a:t>This figure illustrates the relationship between the enthalpy of a system and the state of matter that the system is in.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"Physics matter state transition 1 en."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http://en.wikipedia.org/wiki/File:Physics_matter_state_transition_1_en.svg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f852a0cc5c96175fc1f1edc50e8d924}">
                <a14:useLocalDpi xmlns:a14="http://schemas.microsoft.com/office/drawing/2010/main" val="0"/>
              </a:ext>
            </a:extLst>
          </a:blip>
          <a:stretch>
            <a:fillRect/>
          </a:stretch>
        </p:blipFill>
        <p:spPr>
          <a:xfrm>
            <a:off x="266700" y="533400"/>
            <a:ext cx="8610600" cy="2586823"/>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Plasma</a:t>
            </a:r>
          </a:p>
          <a:p>
            <a:pPr lvl="1"/>
            <a:r>
              <a:rPr lang="en-US" dirty="0" smtClean="0"/>
              <a:t>Matter in the plasma state has variable volume and shape, but as well as neutral atoms, it contains a significant number of ions and electrons, both of which can move around freely.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"Electron Sea (Plasma)."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http://en.wikipedia.org/wiki/File:Electron_Sea_(Plasma).jpg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9194aead88838b36257b09811e7560a}">
                <a14:useLocalDpi xmlns:a14="http://schemas.microsoft.com/office/drawing/2010/main" val="0"/>
              </a:ext>
            </a:extLst>
          </a:blip>
          <a:stretch>
            <a:fillRect/>
          </a:stretch>
        </p:blipFill>
        <p:spPr>
          <a:xfrm>
            <a:off x="989814" y="533400"/>
            <a:ext cx="716437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Liquid</a:t>
            </a:r>
          </a:p>
          <a:p>
            <a:pPr lvl="1"/>
            <a:r>
              <a:rPr lang="en-US" dirty="0" smtClean="0"/>
              <a:t>Liquids maintain a fixed volume, but their shape will mold to the shape of the container they are being held in.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"Teilchenmodell Fluessigkeit."</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GNU FDL 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http://en.wikipedia.org/wiki/File:Teilchenmodell_Fluessigkeit.svg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2a10fbc0c9e51f40009351869886bbb}">
                <a14:useLocalDpi xmlns:a14="http://schemas.microsoft.com/office/drawing/2010/main" val="0"/>
              </a:ext>
            </a:extLst>
          </a:blip>
          <a:stretch>
            <a:fillRect/>
          </a:stretch>
        </p:blipFill>
        <p:spPr>
          <a:xfrm>
            <a:off x="1394292" y="533400"/>
            <a:ext cx="635541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Fluids</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Fluids</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Introduction</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Density and Pressure</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Archimedes' Principle</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Cohesion and Adhesion</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Fluids in Motion</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19194aead88838b36257b09811e7560a}">
                <a14:useLocalDpi xmlns:a14="http://schemas.microsoft.com/office/drawing/2010/main" val="0"/>
              </a:ext>
            </a:extLst>
          </a:blip>
          <a:stretch>
            <a:fillRect/>
          </a:stretch>
        </p:blipFill>
        <p:spPr>
          <a:xfrm>
            <a:off x="3200400" y="304800"/>
            <a:ext cx="863600" cy="523557"/>
          </a:xfrm>
          <a:prstGeom prst="rect">
            <a:avLst/>
          </a:prstGeom>
        </p:spPr>
      </p:pic>
      <p:pic>
        <p:nvPicPr>
          <p:cNvPr id="29" name="Picture 28" descr="chapterimage.jpg"/>
          <p:cNvPicPr>
            <a:picLocks noChangeAspect="1"/>
          </p:cNvPicPr>
          <p:nvPr/>
        </p:nvPicPr>
        <p:blipFill>
          <a:blip r:embed="rId7">
            <a:extLst>
              <a:ext uri="{9a9a30ad99a200f24434739b20522af9}">
                <a14:useLocalDpi xmlns:a14="http://schemas.microsoft.com/office/drawing/2010/main" val="0"/>
              </a:ext>
            </a:extLst>
          </a:blip>
          <a:stretch>
            <a:fillRect/>
          </a:stretch>
        </p:blipFill>
        <p:spPr>
          <a:xfrm>
            <a:off x="3200400" y="1447800"/>
            <a:ext cx="863600" cy="468778"/>
          </a:xfrm>
          <a:prstGeom prst="rect">
            <a:avLst/>
          </a:prstGeom>
        </p:spPr>
      </p:pic>
      <p:pic>
        <p:nvPicPr>
          <p:cNvPr id="30" name="Picture 29" descr="chapterimage.jpg"/>
          <p:cNvPicPr>
            <a:picLocks noChangeAspect="1"/>
          </p:cNvPicPr>
          <p:nvPr/>
        </p:nvPicPr>
        <p:blipFill>
          <a:blip r:embed="rId8">
            <a:extLst>
              <a:ext uri="{e3524f9aabf87bf6cbe7702c8f7c7cbb}">
                <a14:useLocalDpi xmlns:a14="http://schemas.microsoft.com/office/drawing/2010/main" val="0"/>
              </a:ext>
            </a:extLst>
          </a:blip>
          <a:stretch>
            <a:fillRect/>
          </a:stretch>
        </p:blipFill>
        <p:spPr>
          <a:xfrm>
            <a:off x="3200400" y="2590800"/>
            <a:ext cx="863600" cy="320476"/>
          </a:xfrm>
          <a:prstGeom prst="rect">
            <a:avLst/>
          </a:prstGeom>
        </p:spPr>
      </p:pic>
      <p:pic>
        <p:nvPicPr>
          <p:cNvPr id="31" name="Picture 30" descr="chapterimage.jpg"/>
          <p:cNvPicPr>
            <a:picLocks noChangeAspect="1"/>
          </p:cNvPicPr>
          <p:nvPr/>
        </p:nvPicPr>
        <p:blipFill>
          <a:blip r:embed="rId9">
            <a:extLst>
              <a:ext uri="{dc375925d5964c61fbbd2e0dfa1689ad}">
                <a14:useLocalDpi xmlns:a14="http://schemas.microsoft.com/office/drawing/2010/main" val="0"/>
              </a:ext>
            </a:extLst>
          </a:blip>
          <a:stretch>
            <a:fillRect/>
          </a:stretch>
        </p:blipFill>
        <p:spPr>
          <a:xfrm>
            <a:off x="3200400" y="3733800"/>
            <a:ext cx="646043" cy="863600"/>
          </a:xfrm>
          <a:prstGeom prst="rect">
            <a:avLst/>
          </a:prstGeom>
        </p:spPr>
      </p:pic>
      <p:pic>
        <p:nvPicPr>
          <p:cNvPr id="32" name="Picture 31" descr="chapterimage.jpg"/>
          <p:cNvPicPr>
            <a:picLocks noChangeAspect="1"/>
          </p:cNvPicPr>
          <p:nvPr/>
        </p:nvPicPr>
        <p:blipFill>
          <a:blip r:embed="rId10">
            <a:extLst>
              <a:ext uri="{9849a053e955ae5ed9cb01de7f7da597}">
                <a14:useLocalDpi xmlns:a14="http://schemas.microsoft.com/office/drawing/2010/main" val="0"/>
              </a:ext>
            </a:extLst>
          </a:blip>
          <a:stretch>
            <a:fillRect/>
          </a:stretch>
        </p:blipFill>
        <p:spPr>
          <a:xfrm>
            <a:off x="3200400" y="4876800"/>
            <a:ext cx="863600" cy="251677"/>
          </a:xfrm>
          <a:prstGeom prst="rect">
            <a:avLst/>
          </a:prstGeom>
        </p:spPr>
      </p:pic>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Solid</a:t>
            </a:r>
          </a:p>
          <a:p>
            <a:pPr lvl="1"/>
            <a:r>
              <a:rPr lang="en-US" dirty="0" smtClean="0"/>
              <a:t>Solids are in a state of matter that maintains a fixed volume and shape.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"Stohrem."</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http://en.wikipedia.org/wiki/File:Stohrem.jpg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4e95dd87197f1fc884065aa1ff8b3cb}">
                <a14:useLocalDpi xmlns:a14="http://schemas.microsoft.com/office/drawing/2010/main" val="0"/>
              </a:ext>
            </a:extLst>
          </a:blip>
          <a:stretch>
            <a:fillRect/>
          </a:stretch>
        </p:blipFill>
        <p:spPr>
          <a:xfrm>
            <a:off x="327314" y="533400"/>
            <a:ext cx="848937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Four Fundamental States of Matter</a:t>
            </a:r>
          </a:p>
          <a:p>
            <a:pPr lvl="1"/>
            <a:r>
              <a:rPr lang="en-US" dirty="0" smtClean="0"/>
              <a:t>Four fundamental states of matter: 1) top left corner corresponds to solid; 2) top right corner corresponds to liquid; 3) bottom left corner corresponds to gas; 4) bottom right corner corresponds to plasma.</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http://upload.wikimedia.org/wikipedia/commons/d/de/Four_Fundamental_States_of_Matter.png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4e7879b1b0c835a1efeb08d822b8c26}">
                <a14:useLocalDpi xmlns:a14="http://schemas.microsoft.com/office/drawing/2010/main" val="0"/>
              </a:ext>
            </a:extLst>
          </a:blip>
          <a:stretch>
            <a:fillRect/>
          </a:stretch>
        </p:blipFill>
        <p:spPr>
          <a:xfrm>
            <a:off x="1296481" y="533400"/>
            <a:ext cx="6551038"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Measuring Volume</a:t>
            </a:r>
          </a:p>
          <a:p>
            <a:pPr lvl="1"/>
            <a:r>
              <a:rPr lang="en-US" dirty="0" smtClean="0"/>
              <a:t>A measuring cup can be used to measure volumes of liquids. This cup measures volume in units of cups, fluid ounces and millilitres.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"Volume."</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http://en.wikipedia.org/wiki/Volume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ad53970201b1fcd1d5b3a942e1dcc5f}">
                <a14:useLocalDpi xmlns:a14="http://schemas.microsoft.com/office/drawing/2010/main" val="0"/>
              </a:ext>
            </a:extLst>
          </a:blip>
          <a:stretch>
            <a:fillRect/>
          </a:stretch>
        </p:blipFill>
        <p:spPr>
          <a:xfrm>
            <a:off x="2698376" y="533400"/>
            <a:ext cx="3747247"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Length</a:t>
            </a:r>
          </a:p>
          <a:p>
            <a:pPr lvl="1"/>
            <a:r>
              <a:rPr lang="en-US" dirty="0" smtClean="0"/>
              <a:t>The metric length of one kilometre is equivalent to the imperial measurement of 0.62137 miles.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"Length."</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http://en.wikipedia.org/wiki/Length</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603737f9536e7e8bfa41da834c4d3e2}">
                <a14:useLocalDpi xmlns:a14="http://schemas.microsoft.com/office/drawing/2010/main" val="0"/>
              </a:ext>
            </a:extLst>
          </a:blip>
          <a:stretch>
            <a:fillRect/>
          </a:stretch>
        </p:blipFill>
        <p:spPr>
          <a:xfrm>
            <a:off x="266700" y="533400"/>
            <a:ext cx="8610600" cy="1614487"/>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Gas</a:t>
            </a:r>
          </a:p>
          <a:p>
            <a:pPr lvl="1"/>
            <a:r>
              <a:rPr lang="en-US" dirty="0" smtClean="0"/>
              <a:t>The particles are much farther from each other, usually a farther length than the size of the particles, and move a lot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"State of matter."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http://en.wikipedia.org/wiki/State_of_matter</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7d6d3b9f1f4fc008fc313aff551555e}">
                <a14:useLocalDpi xmlns:a14="http://schemas.microsoft.com/office/drawing/2010/main" val="0"/>
              </a:ext>
            </a:extLst>
          </a:blip>
          <a:stretch>
            <a:fillRect/>
          </a:stretch>
        </p:blipFill>
        <p:spPr>
          <a:xfrm>
            <a:off x="1154990" y="533400"/>
            <a:ext cx="683402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Pressure and Pascal's Principle</a:t>
            </a:r>
          </a:p>
          <a:p>
            <a:pPr lvl="1"/>
            <a:r>
              <a:rPr lang="en-US" dirty="0" smtClean="0"/>
              <a:t>A brief introduction to pressure and Pascal's Principle, including hydraulics.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6acc8726da03450dc1d43028561ced5a}">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Static Equilibrium of a Region Within a Fluid</a:t>
            </a:r>
          </a:p>
          <a:p>
            <a:pPr lvl="1"/>
            <a:r>
              <a:rPr lang="en-US" dirty="0" smtClean="0"/>
              <a:t>This figure shows the equations for static equilibrium of a region within a fluid.</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f83456701995b2f72e12497b80e8fa5}">
                <a14:useLocalDpi xmlns:a14="http://schemas.microsoft.com/office/drawing/2010/main" val="0"/>
              </a:ext>
            </a:extLst>
          </a:blip>
          <a:stretch>
            <a:fillRect/>
          </a:stretch>
        </p:blipFill>
        <p:spPr>
          <a:xfrm>
            <a:off x="266700" y="533400"/>
            <a:ext cx="8610600" cy="3072611"/>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Pressure and Height</a:t>
            </a:r>
          </a:p>
          <a:p>
            <a:pPr lvl="1"/>
            <a:r>
              <a:rPr lang="en-US" dirty="0" smtClean="0"/>
              <a:t>Atmospheric pressure depends on altitude or height.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License: Other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f6d69000d04d0d2ade22d31fa33ccf9}">
                <a14:useLocalDpi xmlns:a14="http://schemas.microsoft.com/office/drawing/2010/main" val="0"/>
              </a:ext>
            </a:extLst>
          </a:blip>
          <a:stretch>
            <a:fillRect/>
          </a:stretch>
        </p:blipFill>
        <p:spPr>
          <a:xfrm>
            <a:off x="266700" y="533400"/>
            <a:ext cx="8610600" cy="3331482"/>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Electric field of positive point charge</a:t>
            </a:r>
          </a:p>
          <a:p>
            <a:pPr lvl="1"/>
            <a:r>
              <a:rPr lang="en-US" dirty="0" smtClean="0"/>
              <a:t>The electric field of a positively charged particle points radially away from the charge.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"480px-VFPt_plus_thumb.svg.png."</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https://commons.wikimedia.org/wiki/File:VFPt_plus_thumb.svg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758b921f6fd11b5aed1eeff599b019f}">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Electric field of negative point charge</a:t>
            </a:r>
          </a:p>
          <a:p>
            <a:pPr lvl="1"/>
            <a:r>
              <a:rPr lang="en-US" dirty="0" smtClean="0"/>
              <a:t>The electric field of a negatively charged particle points radially toward the particle.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"480px-VFPt_minus_thumb.svg.png."</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https://commons.wikimedia.org/wiki/File:VFPt_minus_thumb.svg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c5809c5d314f59b6021adbe163a7e00}">
                <a14:useLocalDpi xmlns:a14="http://schemas.microsoft.com/office/drawing/2010/main" val="0"/>
              </a:ext>
            </a:extLst>
          </a:blip>
          <a:stretch>
            <a:fillRect/>
          </a:stretch>
        </p:blipFill>
        <p:spPr>
          <a:xfrm>
            <a:off x="2400300" y="533400"/>
            <a:ext cx="43434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Fluids</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Fluids</a:t>
            </a:r>
            <a:br>
              <a:rPr lang="en-US" dirty="0" smtClean="0"/>
            </a:br>
            <a:r>
              <a:rPr lang="en-US" dirty="0" smtClean="0"/>
              <a:t>(continued)</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Deformation of Solids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6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89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2212"/>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3" name="Picture 22" descr="chapterimage.jpg"/>
          <p:cNvPicPr>
            <a:picLocks noChangeAspect="1"/>
          </p:cNvPicPr>
          <p:nvPr/>
        </p:nvPicPr>
        <p:blipFill>
          <a:blip r:embed="rId6">
            <a:extLst>
              <a:ext uri="{f603737f9536e7e8bfa41da834c4d3e2}">
                <a14:useLocalDpi xmlns:a14="http://schemas.microsoft.com/office/drawing/2010/main" val="0"/>
              </a:ext>
            </a:extLst>
          </a:blip>
          <a:stretch>
            <a:fillRect/>
          </a:stretch>
        </p:blipFill>
        <p:spPr>
          <a:xfrm>
            <a:off x="3200400" y="304800"/>
            <a:ext cx="863600" cy="161925"/>
          </a:xfrm>
          <a:prstGeom prst="rect">
            <a:avLst/>
          </a:prstGeom>
        </p:spPr>
      </p:pic>
    </p:spTree>
    <p:extLst>
      <p:ext uri="{BB962C8B-B14F-4D97-AF65-F5344CB8AC3E}">
        <p14:creationId xmlns:p14="http://schemas.microsoft.com/office/powerpoint/2010/main" val="23105827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Radial Coordinate System</a:t>
            </a:r>
          </a:p>
          <a:p>
            <a:pPr lvl="1"/>
            <a:r>
              <a:rPr lang="en-US" dirty="0" smtClean="0"/>
              <a:t>The electric field of a point charge is defined in radial coordinates. The positive r direction points away from the origin, and the negative r direction points toward the origin. The electric field of a point charge is symmetric with respect to the θdirection.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Amazon Web Services.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"Boundless."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Public domain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http://s3.amazonaws.com/figures.boundless.com/51225257e4b0c14bf4651470/radialCoords.png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ec96554d693ee299ecf0c1788891fa4}">
                <a14:useLocalDpi xmlns:a14="http://schemas.microsoft.com/office/drawing/2010/main" val="0"/>
              </a:ext>
            </a:extLst>
          </a:blip>
          <a:stretch>
            <a:fillRect/>
          </a:stretch>
        </p:blipFill>
        <p:spPr>
          <a:xfrm>
            <a:off x="1687074" y="533400"/>
            <a:ext cx="5769851"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Pressure of an Ideal Gas</a:t>
            </a:r>
          </a:p>
          <a:p>
            <a:pPr lvl="1"/>
            <a:r>
              <a:rPr lang="en-US" dirty="0" smtClean="0"/>
              <a:t>This image is a representation of the ideal gas law, as well as the effect of varying the equation parameters on the gas pressure.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9a9a30ad99a200f24434739b20522af9}">
                <a14:useLocalDpi xmlns:a14="http://schemas.microsoft.com/office/drawing/2010/main" val="0"/>
              </a:ext>
            </a:extLst>
          </a:blip>
          <a:stretch>
            <a:fillRect/>
          </a:stretch>
        </p:blipFill>
        <p:spPr>
          <a:xfrm>
            <a:off x="571223" y="533400"/>
            <a:ext cx="800155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Pressure and Pascal's Principle</a:t>
            </a:r>
          </a:p>
          <a:p>
            <a:pPr lvl="1"/>
            <a:r>
              <a:rPr lang="en-US" dirty="0" smtClean="0"/>
              <a:t>A brief introduction to pressure and Pascal's Principle, including hydraulics.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6acc8726da03450dc1d43028561ced5a}">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Pressure as a Function of Surface Area</a:t>
            </a:r>
          </a:p>
          <a:p>
            <a:pPr lvl="1"/>
            <a:r>
              <a:rPr lang="en-US" dirty="0" smtClean="0"/>
              <a:t>Pressure can be increased by either increasing the force or by decreasing the area or can oppositely be decreased by either decreasing the force or increasing the area.</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5e092ebd257f665ca92ea23c3707969}">
                <a14:useLocalDpi xmlns:a14="http://schemas.microsoft.com/office/drawing/2010/main" val="0"/>
              </a:ext>
            </a:extLst>
          </a:blip>
          <a:stretch>
            <a:fillRect/>
          </a:stretch>
        </p:blipFill>
        <p:spPr>
          <a:xfrm>
            <a:off x="266700" y="533400"/>
            <a:ext cx="8610600" cy="185459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Representation of Pressure</a:t>
            </a:r>
          </a:p>
          <a:p>
            <a:pPr lvl="1"/>
            <a:r>
              <a:rPr lang="en-US" dirty="0" smtClean="0"/>
              <a:t>This image shows the graphical representations and corresponding mathematical expressions for the case in which a force acts perpendicular to the surface of contact, as well as the case in which a force acts at angle θ relative to the surface.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http://N/A.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http://N/A</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b838638b336e728e60fbbc97fef938a6}">
                <a14:useLocalDpi xmlns:a14="http://schemas.microsoft.com/office/drawing/2010/main" val="0"/>
              </a:ext>
            </a:extLst>
          </a:blip>
          <a:stretch>
            <a:fillRect/>
          </a:stretch>
        </p:blipFill>
        <p:spPr>
          <a:xfrm>
            <a:off x="266700" y="533400"/>
            <a:ext cx="8610600" cy="3685382"/>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"Pressure measurement."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http://en.wikipedia.org/wiki/Pressure_measurement</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"Atmospheric pressure."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http://en.wikipedia.org/wiki/Atmospheric_pressure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"Pressure measurement."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http://en.wikipedia.org/wiki/Pressure_measurement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"Barometer."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http://en.wikipedia.org/wiki/Barometer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"Archimedes principle."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http://en.wikipedia.org/wiki/Archimedes_principle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http://cnx.org/content/m42196/latest/?collection=col11406/1.7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"Archimedes principle."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http://en.wikipedia.org/wiki/Archimedes%20principle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"buoyant force."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http://en.wikipedia.org/wiki/buoyant%20force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http://cnx.org/content/m42196/latest/?collection=col11406/latest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"Archimedes principle."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http://en.wikipedia.org/wiki/Archimedes%20principle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"Mechanical equilibrium."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http://en.wikipedia.org/wiki/Mechanical_equilibrium</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"Hydrostatic equilibrium)."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http://en.wikipedia.org/wiki/Hydrostatic_equilibrium)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"torque."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http://en.wiktionary.org/wiki/torque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"equilibrium."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http://en.wiktionary.org/wiki/equilibrium</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"Length."</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http://en.wikipedia.org/wiki/Length</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"special relativity."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http://en.wiktionary.org/wiki/special_relativity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"dimension."</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http://en.wiktionary.org/wiki/dimension</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"Pascal's law."</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http://en.wikipedia.org/wiki/Pascal's_law</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http://cnx.org/content/m42196/latest/?collection=col11406/1.7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"Archimedes principle."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http://en.wikipedia.org/wiki/Archimedes%20principle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"Fluids."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http://en.wikipedia.org/wiki/Fluids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"shear stress."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http://en.wiktionary.org/wiki/shear_stress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"viscosity."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http://en.wiktionary.org/wiki/viscosity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What Is a Fluid?.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http://cnx.org/content/m42186/latest/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"fluidity."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http://en.wiktionary.org/wiki/fluidity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"Bernoulli's equation."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http://en.wikipedia.org/wiki/Bernoulli's_equation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"Equation of continuity."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http://en.wikipedia.org/wiki/Equation_of_continuity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"Flow rate."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http://en.wikipedia.org/wiki/Flow_rate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"incompressible."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http://en.wiktionary.org/wiki/incompressible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"continuity."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http://en.wiktionary.org/wiki/continuity</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"OpenStax College, Flow Rate and Its Relation to Velocity.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http://cnx.org/content/m42205/latest/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"Shape."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http://en.wikipedia.org/wiki/Shape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"plane."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http://en.wiktionary.org/wiki/plane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"Euclidean."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http://en.wiktionary.org/wiki/Euclidean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"State of matter."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http://en.wikipedia.org/wiki/State_of_matter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"sublimation."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http://en.wiktionary.org/wiki/sublimation</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"enthalpy."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http://en.wiktionary.org/wiki/enthalpy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"plasma."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http://en.wiktionary.org/wiki/plasma</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"Volume."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http://en.wikipedia.org/wiki/Volume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"dimension."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http://en.wiktionary.org/wiki/dimension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"cross section."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http://en.wiktionary.org/wiki/cross_section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"Adhesion."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http://en.wikipedia.org/wiki/Adhesion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"Cohesion (chemistry)."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http://en.wikipedia.org/wiki/Cohesion_(chemistry)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"Surface tension."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http://en.wikipedia.org/wiki/Surface_tension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"Surface tension."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http://en.wikipedia.org/wiki/Surface_tension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"Surface tension."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http://en.wikipedia.org/wiki/Surface_tension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"intermolecular."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http://en.wiktionary.org/wiki/intermolecular</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"Pressure."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http://en.wiktionary.org/wiki/Pressure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http://cnx.org/content/m42197/latest/?collection=col11406/1.7</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http://cnx.org/content/m42197/latest/?collection=col11406/1.7</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http://cnx.org/content/m42197/latest/?collection=col11406/1.7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"Capillary action."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http://en.wikipedia.org/wiki/Capillary_action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"vector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http://en.wiktionary.org/wiki/vector_field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"Electric field."</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http://en.wikipedia.org/wiki/Electric_field</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"Coulomb's law."</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http://en.wikipedia.org/wiki/Coulomb's_law</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"Blood pressure."</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http://en.wikipedia.org/wiki/Blood_pressure</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http://www.boundless.com//physics/definition/poiseuille-s-law--3</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http://www.boundless.com//physics/definition/thoracic-cavity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http://www.boundless.com//physics/definition/alveoli--2</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"ideal gas."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http://en.wiktionary.org/wiki/ideal_gas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"kinetic energy."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http://en.wikipedia.org/wiki/kinetic%20energy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"Pressure."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http://en.wikipedia.org/wiki/Pressure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"Pressure."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http://en.wikipedia.org/wiki/Pressure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"incompressible."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http://en.wiktionary.org/wiki/incompressible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"static equilibrium."</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http://en.wiktionary.org/wiki/static_equilibrium</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"Fluid statics."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http://en.wikipedia.org/wiki/Fluid_statics%23Pressure_in_fluids_at_rest</a:t>
            </a:r>
            <a:endParaRPr lang="en-US" sz="1200" dirty="0" smtClean="0">
              <a:solidFill>
                <a:schemeClr val="accent1"/>
              </a:solidFill>
              <a:latin typeface="Arial" charset="0"/>
              <a:ea typeface="ＭＳ Ｐゴシック" charset="0"/>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Fluids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19194aead88838b36257b09811e7560a}">
                <a14:useLocalDpi xmlns:a14="http://schemas.microsoft.com/office/drawing/2010/main" val="0"/>
              </a:ext>
            </a:extLst>
          </a:blip>
          <a:stretch>
            <a:fillRect/>
          </a:stretch>
        </p:blipFill>
        <p:spPr>
          <a:xfrm>
            <a:off x="152400" y="1447800"/>
            <a:ext cx="2768600" cy="1678463"/>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Phases of Matter</a:t>
            </a:r>
          </a:p>
          <a:p>
            <a:pPr marL="115888" indent="-115888"/>
            <a:r>
              <a:rPr lang="en-US" dirty="0" smtClean="0"/>
              <a:t>What is a Fluid?</a:t>
            </a:r>
          </a:p>
        </p:txBody>
      </p:sp>
      <p:sp>
        <p:nvSpPr>
          <p:cNvPr id="21" name="Title 20"/>
          <p:cNvSpPr>
            <a:spLocks noGrp="1"/>
          </p:cNvSpPr>
          <p:nvPr>
            <p:ph type="title"/>
          </p:nvPr>
        </p:nvSpPr>
        <p:spPr>
          <a:xfrm>
            <a:off x="152400" y="381000"/>
            <a:ext cx="8686800" cy="685800"/>
          </a:xfrm>
        </p:spPr>
        <p:txBody>
          <a:bodyPr/>
          <a:lstStyle/>
          <a:p>
            <a:r>
              <a:rPr lang="en-US" dirty="0" smtClean="0"/>
              <a:t>Introduction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Fluids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Introduction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www.boundless.com/physics/textbooks/boundless-physics-textbook/fluids-10/introduction-91/</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9a9a30ad99a200f24434739b20522af9}">
                <a14:useLocalDpi xmlns:a14="http://schemas.microsoft.com/office/drawing/2010/main" val="0"/>
              </a:ext>
            </a:extLst>
          </a:blip>
          <a:stretch>
            <a:fillRect/>
          </a:stretch>
        </p:blipFill>
        <p:spPr>
          <a:xfrm>
            <a:off x="152400" y="1447800"/>
            <a:ext cx="2768600" cy="150285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Pressure</a:t>
            </a:r>
          </a:p>
          <a:p>
            <a:pPr marL="115888" indent="-115888"/>
            <a:r>
              <a:rPr lang="en-US" dirty="0" smtClean="0"/>
              <a:t>Variation of Pressure With Depth</a:t>
            </a:r>
          </a:p>
          <a:p>
            <a:pPr marL="115888" indent="-115888"/>
            <a:r>
              <a:rPr lang="en-US" dirty="0"/>
              <a:t/>
            </a:r>
            <a:r>
              <a:rPr lang="en-US" dirty="0"/>
              <a:t>Static Equilibrium</a:t>
            </a:r>
            <a:r>
              <a:rPr lang="en-US" dirty="0"/>
              <a:t> </a:t>
            </a:r>
            <a:endParaRPr lang="en-US" dirty="0" smtClean="0"/>
          </a:p>
          <a:p>
            <a:pPr marL="115888" indent="-115888"/>
            <a:r>
              <a:rPr lang="en-US" dirty="0"/>
              <a:t/>
            </a:r>
            <a:r>
              <a:rPr lang="en-US" dirty="0"/>
              <a:t>Pascal's Principle</a:t>
            </a:r>
            <a:r>
              <a:rPr lang="en-US" dirty="0"/>
              <a:t> </a:t>
            </a:r>
            <a:endParaRPr lang="en-US" dirty="0" smtClean="0"/>
          </a:p>
          <a:p>
            <a:pPr marL="115888" indent="-115888"/>
            <a:r>
              <a:rPr lang="en-US" dirty="0"/>
              <a:t/>
            </a:r>
            <a:r>
              <a:rPr lang="en-US" dirty="0"/>
              <a:t>Gauge Pressure and Atmospheric Pressure</a:t>
            </a:r>
            <a:r>
              <a:rPr lang="en-US" dirty="0"/>
              <a:t> </a:t>
            </a:r>
            <a:endParaRPr lang="en-US" dirty="0" smtClean="0"/>
          </a:p>
          <a:p>
            <a:pPr marL="115888" indent="-115888"/>
            <a:r>
              <a:rPr lang="en-US" dirty="0"/>
              <a:t/>
            </a:r>
            <a:r>
              <a:rPr lang="en-US" dirty="0"/>
              <a:t>Measurements: Gauge Pressure and the Barometer</a:t>
            </a:r>
            <a:r>
              <a:rPr lang="en-US" dirty="0"/>
              <a:t> </a:t>
            </a:r>
            <a:endParaRPr lang="en-US" dirty="0" smtClean="0"/>
          </a:p>
          <a:p>
            <a:pPr marL="115888" indent="-115888"/>
            <a:r>
              <a:rPr lang="en-US" dirty="0"/>
              <a:t/>
            </a:r>
            <a:r>
              <a:rPr lang="en-US" dirty="0"/>
              <a:t>Pressure in the Body</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Density and Pressure</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Fluids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Density and Pressure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www.boundless.com/physics/textbooks/boundless-physics-textbook/fluids-10/density-and-pressure-92/</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e3524f9aabf87bf6cbe7702c8f7c7cbb}">
                <a14:useLocalDpi xmlns:a14="http://schemas.microsoft.com/office/drawing/2010/main" val="0"/>
              </a:ext>
            </a:extLst>
          </a:blip>
          <a:stretch>
            <a:fillRect/>
          </a:stretch>
        </p:blipFill>
        <p:spPr>
          <a:xfrm>
            <a:off x="152400" y="1447800"/>
            <a:ext cx="2768600" cy="102741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Buoyancy and Archimedes' Principle</a:t>
            </a:r>
          </a:p>
          <a:p>
            <a:pPr marL="115888" indent="-115888"/>
            <a:r>
              <a:rPr lang="en-US" dirty="0" smtClean="0"/>
              <a:t>Complete Submersion</a:t>
            </a:r>
          </a:p>
          <a:p>
            <a:pPr marL="115888" indent="-115888"/>
            <a:r>
              <a:rPr lang="en-US" dirty="0"/>
              <a:t/>
            </a:r>
            <a:r>
              <a:rPr lang="en-US" dirty="0"/>
              <a:t>Flotation</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Archimedes' Principle</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Fluids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Archimedes' Principle</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www.boundless.com/physics/textbooks/boundless-physics-textbook/fluids-10/archimedes-principle-93/</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dc375925d5964c61fbbd2e0dfa1689ad}">
                <a14:useLocalDpi xmlns:a14="http://schemas.microsoft.com/office/drawing/2010/main" val="0"/>
              </a:ext>
            </a:extLst>
          </a:blip>
          <a:stretch>
            <a:fillRect/>
          </a:stretch>
        </p:blipFill>
        <p:spPr>
          <a:xfrm>
            <a:off x="152400" y="1447800"/>
            <a:ext cx="2071139" cy="2768600"/>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Surface Tension and Capillary Action</a:t>
            </a:r>
          </a:p>
        </p:txBody>
      </p:sp>
      <p:sp>
        <p:nvSpPr>
          <p:cNvPr id="21" name="Title 20"/>
          <p:cNvSpPr>
            <a:spLocks noGrp="1"/>
          </p:cNvSpPr>
          <p:nvPr>
            <p:ph type="title"/>
          </p:nvPr>
        </p:nvSpPr>
        <p:spPr>
          <a:xfrm>
            <a:off x="152400" y="381000"/>
            <a:ext cx="8686800" cy="685800"/>
          </a:xfrm>
        </p:spPr>
        <p:txBody>
          <a:bodyPr/>
          <a:lstStyle/>
          <a:p>
            <a:r>
              <a:rPr lang="en-US" dirty="0" smtClean="0"/>
              <a:t>Cohesion and Adhesion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Fluids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Cohesion and Adhesion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www.boundless.com/physics/textbooks/boundless-physics-textbook/fluids-10/cohesion-and-adhesion-94/</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