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92/latest/?collection=col11406/1.7" TargetMode="External"/>
<Relationship Id="rId5" Type="http://schemas.openxmlformats.org/officeDocument/2006/relationships/hyperlink" Target="http://www.boundless.com/physics/textbooks/boundless-physics-textbook/geometric-optics-24/lenses-170/combinations-of-lenses-614-5930/images/achromatic-doublet/?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13.jp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Refracting_telescope" TargetMode="External"/>
<Relationship Id="rId5" Type="http://schemas.openxmlformats.org/officeDocument/2006/relationships/hyperlink" Target="http://www.boundless.com/physics/textbooks/boundless-physics-textbook/geometric-optics-24/lenses-170/combinations-of-lenses-614-5930/images/keplerian-telescope/?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4.pn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62/latest/" TargetMode="External"/>
<Relationship Id="rId5" Type="http://schemas.openxmlformats.org/officeDocument/2006/relationships/hyperlink" Target="http://www.boundless.com/physics/textbooks/boundless-physics-textbook/geometric-optics-24/reflection-refraction-and-dispersion-169/total-internal-reflection-and-fiber-optics-609-6258/images/fig-2/?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5.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70/latest/?collection=col11406/1.7" TargetMode="External"/>
<Relationship Id="rId5" Type="http://schemas.openxmlformats.org/officeDocument/2006/relationships/hyperlink" Target="http://www.boundless.com/physics/textbooks/boundless-physics-textbook/geometric-optics-24/lenses-170/refraction-through-lenses-616-11169/images/magnifying-glas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6.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66/latest/" TargetMode="External"/>
<Relationship Id="rId5" Type="http://schemas.openxmlformats.org/officeDocument/2006/relationships/hyperlink" Target="http://www.boundless.com/physics/textbooks/boundless-physics-textbook/geometric-optics-24/reflection-refraction-and-dispersion-169/dispersion-rainbows-and-prisims-611-6326/images/pure-light-and-light-dispersion/?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7.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0068/latest/" TargetMode="External"/>
<Relationship Id="rId5" Type="http://schemas.openxmlformats.org/officeDocument/2006/relationships/hyperlink" Target="http://www.boundless.com/physics/textbooks/boundless-physics-textbook/geometric-optics-24/mirrors-171/image-formation-by-spherical-mirrors-reflection-and-sign-conventions-618-10933/images/convex-mirror-ray-diagram/?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8.pn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59/latest/?collection=col11406/1.7" TargetMode="External"/>
<Relationship Id="rId5" Type="http://schemas.openxmlformats.org/officeDocument/2006/relationships/hyperlink" Target="http://www.boundless.com/physics/textbooks/boundless-physics-textbook/geometric-optics-24/reflection-refraction-and-dispersion-169/the-law-of-refraction-snell-s-law-and-the-index-of-refraction-608-7726/images/law-of-refraction/?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9.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56/latest/?collection=col11406/1.7" TargetMode="External"/>
<Relationship Id="rId5" Type="http://schemas.openxmlformats.org/officeDocument/2006/relationships/hyperlink" Target="http://www.boundless.com/physics/textbooks/boundless-physics-textbook/geometric-optics-24/reflection-refraction-and-dispersion-169/the-law-of-reflection-and-its-consequences-607-3032/images/law-of-reflection/?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20.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ki/File:Ray_optics_diagram_incidence_reflection_and_refraction.svg" TargetMode="External"/>
<Relationship Id="rId5" Type="http://schemas.openxmlformats.org/officeDocument/2006/relationships/hyperlink" Target="http://www.boundless.com/physics/textbooks/boundless-physics-textbook/geometric-optics-24/overview-168/the-ray-aspect-of-light-606-10951/images/reflected-ray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1.pn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52/latest/" TargetMode="External"/>
<Relationship Id="rId5" Type="http://schemas.openxmlformats.org/officeDocument/2006/relationships/hyperlink" Target="http://www.boundless.com/physics/textbooks/boundless-physics-textbook/geometric-optics-24/overview-168/the-ray-aspect-of-light-606-10951/images/the-three-methods-of-travel-by-a-ray-of-light/?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8.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Pencil_in_a_bowl_of_water.svg" TargetMode="External"/>
<Relationship Id="rId5" Type="http://schemas.openxmlformats.org/officeDocument/2006/relationships/hyperlink" Target="http://www.boundless.com/physics/textbooks/boundless-physics-textbook/geometric-optics-24/overview-168/the-ray-aspect-of-light-606-10951/images/refraction-of-light-ray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2.pn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Lensmaker's_equation%23Lensmaker.27s_equation" TargetMode="External"/>
<Relationship Id="rId5" Type="http://schemas.openxmlformats.org/officeDocument/2006/relationships/hyperlink" Target="http://www.boundless.com/physics/textbooks/boundless-physics-textbook/geometric-optics-24/lenses-170/the-lensmaker-s-equation-615-4333/images/thick-converging-len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3.pn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Lensmaker's_equation%23Lensmaker.27s_equation" TargetMode="External"/>
<Relationship Id="rId5" Type="http://schemas.openxmlformats.org/officeDocument/2006/relationships/hyperlink" Target="http://www.boundless.com/physics/textbooks/boundless-physics-textbook/geometric-optics-24/lenses-170/the-lensmaker-s-equation-615-4333/images/negative-diverging-len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4.pn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0068/latest/" TargetMode="External"/>
<Relationship Id="rId5" Type="http://schemas.openxmlformats.org/officeDocument/2006/relationships/hyperlink" Target="http://www.boundless.com/physics/textbooks/boundless-physics-textbook/geometric-optics-24/mirrors-171/image-formation-by-spherical-mirrors-reflection-and-sign-conventions-618-10933/images/spherical-mirror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5.pn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66/latest/" TargetMode="External"/>
<Relationship Id="rId5" Type="http://schemas.openxmlformats.org/officeDocument/2006/relationships/hyperlink" Target="http://www.boundless.com/physics/textbooks/boundless-physics-textbook/geometric-optics-24/reflection-refraction-and-dispersion-169/dispersion-rainbows-and-prisims-611-6326/images/fig-3/?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6.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Total_internal_reflection" TargetMode="External"/>
<Relationship Id="rId5" Type="http://schemas.openxmlformats.org/officeDocument/2006/relationships/hyperlink" Target="http://www.boundless.com/physics/textbooks/boundless-physics-textbook/geometric-optics-24/reflection-refraction-and-dispersion-169/total-internal-reflection-and-fiber-optics-609-6258/images/fig-1/?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7.pn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70/latest/?collection=col11406/1.7" TargetMode="External"/>
<Relationship Id="rId5" Type="http://schemas.openxmlformats.org/officeDocument/2006/relationships/hyperlink" Target="http://www.boundless.com/physics/textbooks/boundless-physics-textbook/geometric-optics-24/lenses-170/the-thin-lens-equation-and-magnification-613-10925/images/image-formation-with-a-thin-len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8.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lenses-170/the-thin-lens-equation-and-magnification-613-10925/images/thin-lens-equations-for-a-convex-lens/?campaign_content=book_624_chapter_24&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30.xml"/>
<Relationship Id="rId2" Type="http://schemas.openxmlformats.org/officeDocument/2006/relationships/image" Target="../media/image5.png"/>
<Relationship Id="rId5" Target="../media/image29.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0068/latest/" TargetMode="External"/>
<Relationship Id="rId5" Type="http://schemas.openxmlformats.org/officeDocument/2006/relationships/hyperlink" Target="http://www.boundless.com/physics/textbooks/boundless-physics-textbook/geometric-optics-24/mirrors-171/image-formation-by-spherical-mirrors-reflection-and-sign-conventions-618-10933/images/concave-ray-diagram/?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30.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70/latest/#import-auto-id1625442" TargetMode="External"/>
<Relationship Id="rId5" Type="http://schemas.openxmlformats.org/officeDocument/2006/relationships/hyperlink" Target="http://www.boundless.com/physics/textbooks/boundless-physics-textbook/geometric-optics-24/lenses-170/thin-lenses-and-ray-tracing-612-11172/images/diverging-len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31.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70/latest/#import-auto-id1625442" TargetMode="External"/>
<Relationship Id="rId5" Type="http://schemas.openxmlformats.org/officeDocument/2006/relationships/hyperlink" Target="http://www.boundless.com/physics/textbooks/boundless-physics-textbook/geometric-optics-24/lenses-170/thin-lenses-and-ray-tracing-612-11172/images/thin-lense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32.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reflection-refraction-and-dispersion-169/the-law-of-reflection-and-its-consequences-607-3032/images/reflection/?campaign_content=book_624_chapter_24&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34.xml"/>
<Relationship Id="rId2" Type="http://schemas.openxmlformats.org/officeDocument/2006/relationships/image" Target="../media/image5.png"/>
<Relationship Id="rId5" Target="../media/image33.jp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reflection-refraction-and-dispersion-169/the-law-of-refraction-snell-s-law-and-the-index-of-refraction-608-7726/images/understanding-snell-s-law-with-the-index-of-refraction/?campaign_content=book_624_chapter_24&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35.xml"/>
<Relationship Id="rId2" Type="http://schemas.openxmlformats.org/officeDocument/2006/relationships/image" Target="../media/image5.png"/>
<Relationship Id="rId5" Target="../media/image34.jp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reflection-refraction-and-dispersion-169/total-internal-reflection-and-fiber-optics-609-6258/images/what-is-total-internal-reflection/?campaign_content=book_624_chapter_24&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36.xml"/>
<Relationship Id="rId2" Type="http://schemas.openxmlformats.org/officeDocument/2006/relationships/image" Target="../media/image5.png"/>
<Relationship Id="rId5" Target="../media/image35.jp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66/latest/Figure%2026_05_02.jpg" TargetMode="External"/>
<Relationship Id="rId5" Type="http://schemas.openxmlformats.org/officeDocument/2006/relationships/hyperlink" Target="http://www.boundless.com/physics/textbooks/boundless-physics-textbook/geometric-optics-24/reflection-refraction-and-dispersion-169/dispersion-rainbows-and-prisims-611-6326/images/colors-of-a-rainbow/?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6.jp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70/latest/#import-auto-id1625442" TargetMode="External"/>
<Relationship Id="rId5" Type="http://schemas.openxmlformats.org/officeDocument/2006/relationships/hyperlink" Target="http://www.boundless.com/physics/textbooks/boundless-physics-textbook/geometric-optics-24/lenses-170/thin-lenses-and-ray-tracing-612-11172/images/converging-lens/?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10.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456/latest/?collection=col11406/1.7" TargetMode="External"/>
<Relationship Id="rId5" Type="http://schemas.openxmlformats.org/officeDocument/2006/relationships/hyperlink" Target="http://www.boundless.com/physics/textbooks/boundless-physics-textbook/geometric-optics-24/reflection-refraction-and-dispersion-169/the-law-of-reflection-and-its-consequences-607-3032/images/a-mirror-reflection/?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9.jp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campaign_content=book_624_chapter_24&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jp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reflection-refraction-and-dispersion-169/total-polarization-610-5046/images/polarization-experience/?campaign_content=book_624_chapter_24&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40.xml"/>
<Relationship Id="rId2" Type="http://schemas.openxmlformats.org/officeDocument/2006/relationships/image" Target="../media/image5.png"/>
<Relationship Id="rId5" Target="../media/image37.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Brewster's_angle" TargetMode="External"/>
<Relationship Id="rId5" Type="http://schemas.openxmlformats.org/officeDocument/2006/relationships/hyperlink" Target="http://www.boundless.com/physics/textbooks/boundless-physics-textbook/geometric-optics-24/reflection-refraction-and-dispersion-169/total-polarization-610-5046/images/fig-1/?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8.pn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Brewster's_angle" TargetMode="External"/>
<Relationship Id="rId5" Type="http://schemas.openxmlformats.org/officeDocument/2006/relationships/hyperlink" Target="http://www.boundless.com/physics/textbooks/boundless-physics-textbook/geometric-optics-24/reflection-refraction-and-dispersion-169/total-polarization-610-5046/images/fig-2/?campaign_content=book_624_chapter_24&amp;campaign_term=Physics&amp;utm_campaign=powerpoint&amp;utm_medium=direct&amp;utm_source=boundless" TargetMode="External"/>
<Relationship Id="rId6" Type="http://schemas.openxmlformats.org/officeDocument/2006/relationships/image" Target="../media/image12.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9.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www.boundless.com/physics/textbooks/boundless-physics-textbook/geometric-optics-24/lenses-170/thin-lenses-and-ray-tracing-612-11172/images/ray-diagrams-concave-lens-and-convex-mirror/?campaign_content=book_624_chapter_24&amp;campaign_term=Physics&amp;utm_campaign=powerpoint&amp;utm_medium=direct&amp;utm_source=boundless" TargetMode="External"/>
<Relationship Id="rId4" Type="http://schemas.openxmlformats.org/officeDocument/2006/relationships/image" Target="../media/image12.jpg"/>
<Relationship Id="rId1" Type="http://schemas.openxmlformats.org/officeDocument/2006/relationships/slideLayout" Target="../slideLayouts/slideLayout43.xml"/>
<Relationship Id="rId2" Type="http://schemas.openxmlformats.org/officeDocument/2006/relationships/image" Target="../media/image5.png"/>
<Relationship Id="rId5" Target="../media/image40.jpg" Type="http://schemas.openxmlformats.org/officeDocument/2006/relationships/image"/>
</Relationships>

</file>

<file path=ppt/slides/_rels/slide44.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Brewster's_angl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achromatic%20doublet"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afocal%20system"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aberration"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Lens_(optics)%23Compound_lenses" TargetMode="External"/>
<Relationship Id="rId1" Type="http://schemas.openxmlformats.org/officeDocument/2006/relationships/slideLayout" Target="../slideLayouts/slideLayout44.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reflection"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456/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Achromat" TargetMode="External"/>
<Relationship Id="rId32" Type="http://schemas.openxmlformats.org/officeDocument/2006/relationships/hyperlink" Target="http://en.wikipedia.org/wiki/Doublet_(lens)" TargetMode="External"/>
<Relationship Id="rId9" Type="http://schemas.openxmlformats.org/officeDocument/2006/relationships/hyperlink" Target="http://www.boundless.com//physics/definition/thick-lens" TargetMode="External"/>
<Relationship Id="rId6" Type="http://schemas.openxmlformats.org/officeDocument/2006/relationships/hyperlink" Target="http://creativecommons.org/licenses/by/3.0/us/" TargetMode="External"/>
<Relationship Id="rId7" Type="http://schemas.openxmlformats.org/officeDocument/2006/relationships/hyperlink" Target="http://lightandmatter.com/simpleo.pdf"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292/latest/?collection=col11406/1.7"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surface%20vertice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Lensmaker's_equation%23Lensmaker.27s_equa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polarizer"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dipol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dielectric" TargetMode="External"/>
</Relationships>

</file>

<file path=ppt/slides/_rels/slide45.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42459/latest/?collection=col11406/1.7"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www.boundless.com//physics/definition/virtual-image"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0068/lates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Optics%23Reflections"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magnification" TargetMode="External"/>
<Relationship Id="rId1" Type="http://schemas.openxmlformats.org/officeDocument/2006/relationships/slideLayout" Target="../slideLayouts/slideLayout4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cladding"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Snell's%20law"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www.boundless.com//physics/definition/thin-lens-equation" TargetMode="External"/>
<Relationship Id="rId32" Type="http://schemas.openxmlformats.org/officeDocument/2006/relationships/hyperlink" Target="http://www.boundless.com//physics/definition/image-distance" TargetMode="External"/>
<Relationship Id="rId9" Type="http://schemas.openxmlformats.org/officeDocument/2006/relationships/hyperlink" Target="http://en.wikipedia.org/wiki/Total_internal_reflection" TargetMode="External"/>
<Relationship Id="rId6" Type="http://schemas.openxmlformats.org/officeDocument/2006/relationships/hyperlink" Target="http://creativecommons.org/licenses/by/3.0/" TargetMode="External"/>
<Relationship Id="rId7" Type="http://schemas.openxmlformats.org/officeDocument/2006/relationships/hyperlink" Target="http://cnx.org/content/m40070/lates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3.0/" TargetMode="External"/>
<Relationship Id="rId34" Type="http://schemas.openxmlformats.org/officeDocument/2006/relationships/hyperlink" Target="http://cnx.org/content/m42470/latest/?collection=col11406/1.7"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Magnification%23Calculating_the_magnification_of_optical_systems"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Fiber_optic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refraction"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466/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index+of+refrac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refract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Thin_lens_approximat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focal_poin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convex_lens"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www.boundless.com//physics/definition/concave-lens"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459/latest/?collection=col11406/1.7"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470/latest/?collection=col11406/1.7" TargetMode="External"/>
<Relationship Id="rId1" Type="http://schemas.openxmlformats.org/officeDocument/2006/relationships/slideLayout" Target="../slideLayouts/slideLayout46.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convex"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biology/definition/concav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Lens_(optics)" TargetMode="External"/>
<Relationship Id="rId32" Type="http://schemas.openxmlformats.org/officeDocument/2006/relationships/hyperlink" Target="http://en.wikipedia.org/wiki/Refraction" TargetMode="External"/>
<Relationship Id="rId9" Type="http://schemas.openxmlformats.org/officeDocument/2006/relationships/hyperlink" Target="http://cnx.org/content/m40068/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Optics%23Reflections"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focal_point"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tionary.org/wiki/ray_tracing"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geometric%20optic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www.boundless.com//physics/definition/refrac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tionary.org/wiki/reflection"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Light_ray"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452/latest/"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www.boundless.com//physics/definition/thin-lens"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7.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47.xml"/>
<Relationship Id="rId2" Type="http://schemas.openxmlformats.org/officeDocument/2006/relationships/hyperlink" Target="http://creativecommons.org/licenses/by/3.0/" TargetMode="External"/>
<Relationship Id="rId3" Type="http://schemas.openxmlformats.org/officeDocument/2006/relationships/hyperlink" Target="http://cnx.org/content/m32826/lates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Ray_tracing_(physics)"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cnx.org/content/m42452/latest/?collection=col11406/1.7"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Lens_(optics)" TargetMode="External"/>
<Relationship Id="rId8" Type="http://schemas.openxmlformats.org/officeDocument/2006/relationships/hyperlink" Target="http://creativecommons.org/licenses/by/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Thin_lens_approxim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Simple_lens"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470/latest/"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geometric-optics-24/overview-168/?campaign_content=book_624_chapter_24&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1.jpg"/>
<Relationship Id="rId6" Target="../media/image8.jp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geometric-optics-24/reflection-refraction-and-dispersion-169/?campaign_content=book_624_chapter_24&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1.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geometric-optics-24/lenses-170/?campaign_content=book_624_chapter_24&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1.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geometric-optics-24/mirrors-171/?campaign_content=book_624_chapter_24&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1.jp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aberration</a:t>
            </a:r>
            <a:r>
              <a:rPr lang="en-US" sz="1200" dirty="0" smtClean="0"/>
              <a:t> </a:t>
            </a:r>
            <a:r>
              <a:rPr lang="en-US" sz="1200" dirty="0" smtClean="0">
                <a:solidFill>
                  <a:schemeClr val="bg2"/>
                </a:solidFill>
              </a:rPr>
              <a:t>The convergence to different foci, by a lens or mirror, of rays of light emanating from one and the same point, or the deviation of such rays from a single focus; a defect in a focusing mechanism that prevents the intended focal point.</a:t>
            </a:r>
          </a:p>
          <a:p>
            <a:r>
              <a:rPr lang="en-US" sz="1200" dirty="0" smtClean="0"/>
              <a:t/>
            </a:r>
            <a:r>
              <a:rPr lang="en-US" sz="1200" dirty="0" smtClean="0"/>
              <a:t>achromatic doublet</a:t>
            </a:r>
            <a:r>
              <a:rPr lang="en-US" sz="1200" dirty="0" smtClean="0"/>
              <a:t> </a:t>
            </a:r>
            <a:r>
              <a:rPr lang="en-US" sz="1200" dirty="0" smtClean="0">
                <a:solidFill>
                  <a:schemeClr val="bg2"/>
                </a:solidFill>
              </a:rPr>
              <a:t>A type of lens made up of two simple lenses paired together designed so that the chromatic aberration of each lens partially offsets the other; in this way light in a range of wavelengths may be brought to the same focus.</a:t>
            </a:r>
          </a:p>
          <a:p>
            <a:r>
              <a:rPr lang="en-US" sz="1200" dirty="0" smtClean="0"/>
              <a:t/>
            </a:r>
            <a:r>
              <a:rPr lang="en-US" sz="1200" dirty="0" smtClean="0"/>
              <a:t>afocal system</a:t>
            </a:r>
            <a:r>
              <a:rPr lang="en-US" sz="1200" dirty="0" smtClean="0"/>
              <a:t> </a:t>
            </a:r>
            <a:r>
              <a:rPr lang="en-US" sz="1200" dirty="0">
                <a:solidFill>
                  <a:schemeClr val="bg2"/>
                </a:solidFill>
              </a:rPr>
              <a:t>An optical system that produces no net convergence or divergence of the beam, i.e. has an infinite effective focal length. This type of system can be created with a pair of optical elements where the distance between the elements is equal to the sum of each element's focal length (d = f1+f2).</a:t>
            </a:r>
          </a:p>
          <a:p>
            <a:r>
              <a:rPr lang="en-US" sz="1200" dirty="0"/>
              <a:t/>
            </a:r>
            <a:r>
              <a:rPr lang="en-US" sz="1200" dirty="0"/>
              <a:t>cladding</a:t>
            </a:r>
            <a:r>
              <a:rPr lang="en-US" sz="1200" dirty="0"/>
              <a:t> </a:t>
            </a:r>
            <a:r>
              <a:rPr lang="en-US" sz="1200" dirty="0">
                <a:solidFill>
                  <a:schemeClr val="bg2"/>
                </a:solidFill>
              </a:rPr>
              <a:t>One or more layers of materials of lower refractive index, in intimate contact with a core material of higher refractive index.</a:t>
            </a:r>
          </a:p>
          <a:p>
            <a:r>
              <a:rPr lang="en-US" sz="1200" dirty="0"/>
              <a:t/>
            </a:r>
            <a:r>
              <a:rPr lang="en-US" sz="1200" dirty="0"/>
              <a:t>concave</a:t>
            </a:r>
            <a:r>
              <a:rPr lang="en-US" sz="1200" dirty="0"/>
              <a:t> </a:t>
            </a:r>
            <a:r>
              <a:rPr lang="en-US" sz="1200" dirty="0">
                <a:solidFill>
                  <a:schemeClr val="bg2"/>
                </a:solidFill>
              </a:rPr>
              <a:t>curved like the inner surface of a sphere or bowl</a:t>
            </a:r>
          </a:p>
          <a:p>
            <a:r>
              <a:rPr lang="en-US" sz="1200" dirty="0"/>
              <a:t/>
            </a:r>
            <a:r>
              <a:rPr lang="en-US" sz="1200" dirty="0"/>
              <a:t>concave lens</a:t>
            </a:r>
            <a:r>
              <a:rPr lang="en-US" sz="1200" dirty="0"/>
              <a:t> </a:t>
            </a:r>
            <a:r>
              <a:rPr lang="en-US" sz="1200" dirty="0">
                <a:solidFill>
                  <a:schemeClr val="bg2"/>
                </a:solidFill>
              </a:rPr>
              <a:t>A lens having at least one concave surface, such that light rays passing through it bend away from its optical axis.</a:t>
            </a:r>
          </a:p>
          <a:p>
            <a:r>
              <a:rPr lang="en-US" sz="1200" dirty="0"/>
              <a:t/>
            </a:r>
            <a:r>
              <a:rPr lang="en-US" sz="1200" dirty="0"/>
              <a:t>convex</a:t>
            </a:r>
            <a:r>
              <a:rPr lang="en-US" sz="1200" dirty="0"/>
              <a:t> </a:t>
            </a:r>
            <a:r>
              <a:rPr lang="en-US" sz="1200" dirty="0">
                <a:solidFill>
                  <a:schemeClr val="bg2"/>
                </a:solidFill>
              </a:rPr>
              <a:t>curved or bowed outward like the outside of a bowl or sphere or circle</a:t>
            </a:r>
          </a:p>
          <a:p>
            <a:r>
              <a:rPr lang="en-US" sz="1200" dirty="0"/>
              <a:t/>
            </a:r>
            <a:r>
              <a:rPr lang="en-US" sz="1200" dirty="0"/>
              <a:t>convex lens</a:t>
            </a:r>
            <a:r>
              <a:rPr lang="en-US" sz="1200" dirty="0"/>
              <a:t> </a:t>
            </a:r>
            <a:r>
              <a:rPr lang="en-US" sz="1200" dirty="0">
                <a:solidFill>
                  <a:schemeClr val="bg2"/>
                </a:solidFill>
              </a:rPr>
              <a:t>A lens having at least one convex surface, such that light passing through it, may be brought to a focus.</a:t>
            </a:r>
          </a:p>
          <a:p>
            <a:r>
              <a:rPr lang="en-US" sz="1200" dirty="0"/>
              <a:t/>
            </a:r>
            <a:r>
              <a:rPr lang="en-US" sz="1200" dirty="0"/>
              <a:t>dielectric</a:t>
            </a:r>
            <a:r>
              <a:rPr lang="en-US" sz="1200" dirty="0"/>
              <a:t> </a:t>
            </a:r>
            <a:r>
              <a:rPr lang="en-US" sz="1200" dirty="0">
                <a:solidFill>
                  <a:schemeClr val="bg2"/>
                </a:solidFill>
              </a:rPr>
              <a:t>An electrically insulating or nonconducting material considered for its electric susceptibility (i.e., its property of polarization when exposed to an external electric field).</a:t>
            </a:r>
          </a:p>
          <a:p>
            <a:r>
              <a:rPr lang="en-US" sz="1200" dirty="0"/>
              <a:t/>
            </a:r>
            <a:r>
              <a:rPr lang="en-US" sz="1200" dirty="0"/>
              <a:t>dipole</a:t>
            </a:r>
            <a:r>
              <a:rPr lang="en-US" sz="1200" dirty="0"/>
              <a:t> </a:t>
            </a:r>
            <a:r>
              <a:rPr lang="en-US" sz="1200" dirty="0">
                <a:solidFill>
                  <a:schemeClr val="bg2"/>
                </a:solidFill>
              </a:rPr>
              <a:t>A separation of positive and negative charges.</a:t>
            </a:r>
          </a:p>
          <a:p>
            <a:r>
              <a:rPr lang="en-US" sz="1200" dirty="0"/>
              <a:t/>
            </a:r>
            <a:r>
              <a:rPr lang="en-US" sz="1200" dirty="0"/>
              <a:t>focal point</a:t>
            </a:r>
            <a:r>
              <a:rPr lang="en-US" sz="1200" dirty="0"/>
              <a:t> </a:t>
            </a:r>
            <a:r>
              <a:rPr lang="en-US" sz="1200" dirty="0">
                <a:solidFill>
                  <a:schemeClr val="bg2"/>
                </a:solidFill>
              </a:rPr>
              <a:t>A focus—a point at which rays of light or other radiation converge.</a:t>
            </a:r>
          </a:p>
          <a:p>
            <a:r>
              <a:rPr lang="en-US" sz="1200" dirty="0"/>
              <a:t/>
            </a:r>
            <a:r>
              <a:rPr lang="en-US" sz="1200" dirty="0"/>
              <a:t>focal point</a:t>
            </a:r>
            <a:r>
              <a:rPr lang="en-US" sz="1200" dirty="0"/>
              <a:t> </a:t>
            </a:r>
            <a:r>
              <a:rPr lang="en-US" sz="1200" dirty="0" smtClean="0">
                <a:solidFill>
                  <a:schemeClr val="bg2"/>
                </a:solidFill>
              </a:rPr>
              <a:t>A focus—a point at which rays of light or other radiation converge.</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geometric optics</a:t>
            </a:r>
            <a:r>
              <a:rPr lang="en-US" sz="1200" dirty="0" smtClean="0"/>
              <a:t> </a:t>
            </a:r>
            <a:r>
              <a:rPr lang="en-US" sz="1200" dirty="0" smtClean="0">
                <a:solidFill>
                  <a:schemeClr val="bg2"/>
                </a:solidFill>
              </a:rPr>
              <a:t>Optics that describes light propagation in terms of "rays".</a:t>
            </a:r>
          </a:p>
          <a:p>
            <a:r>
              <a:rPr lang="en-US" sz="1200" dirty="0"/>
              <a:t/>
            </a:r>
            <a:r>
              <a:rPr lang="en-US" sz="1200" dirty="0"/>
              <a:t>image distance</a:t>
            </a:r>
            <a:r>
              <a:rPr lang="en-US" sz="1200" dirty="0"/>
              <a:t> </a:t>
            </a:r>
            <a:r>
              <a:rPr lang="en-US" sz="1200" dirty="0">
                <a:solidFill>
                  <a:schemeClr val="bg2"/>
                </a:solidFill>
              </a:rPr>
              <a:t>The distance of the image from the center of the lens.</a:t>
            </a:r>
          </a:p>
          <a:p>
            <a:r>
              <a:rPr lang="en-US" sz="1200" dirty="0"/>
              <a:t/>
            </a:r>
            <a:r>
              <a:rPr lang="en-US" sz="1200" dirty="0"/>
              <a:t>index of refraction</a:t>
            </a:r>
            <a:r>
              <a:rPr lang="en-US" sz="1200" dirty="0"/>
              <a:t> </a:t>
            </a:r>
            <a:r>
              <a:rPr lang="en-US" sz="1200" dirty="0">
                <a:solidFill>
                  <a:schemeClr val="bg2"/>
                </a:solidFill>
              </a:rPr>
              <a:t>For a material, the ratio of the speed of light in vacuum to that in the material.</a:t>
            </a:r>
          </a:p>
          <a:p>
            <a:r>
              <a:rPr lang="en-US" sz="1200" dirty="0"/>
              <a:t/>
            </a:r>
            <a:r>
              <a:rPr lang="en-US" sz="1200" dirty="0"/>
              <a:t>magnification</a:t>
            </a:r>
            <a:r>
              <a:rPr lang="en-US" sz="1200" dirty="0"/>
              <a:t> </a:t>
            </a:r>
            <a:r>
              <a:rPr lang="en-US" sz="1200" dirty="0">
                <a:solidFill>
                  <a:schemeClr val="bg2"/>
                </a:solidFill>
              </a:rPr>
              <a:t>The apparent enlargement of an object in an image.</a:t>
            </a:r>
          </a:p>
          <a:p>
            <a:r>
              <a:rPr lang="en-US" sz="1200" dirty="0"/>
              <a:t/>
            </a:r>
            <a:r>
              <a:rPr lang="en-US" sz="1200" dirty="0"/>
              <a:t>polarizer</a:t>
            </a:r>
            <a:r>
              <a:rPr lang="en-US" sz="1200" dirty="0"/>
              <a:t> </a:t>
            </a:r>
            <a:r>
              <a:rPr lang="en-US" sz="1200" dirty="0">
                <a:solidFill>
                  <a:schemeClr val="bg2"/>
                </a:solidFill>
              </a:rPr>
              <a:t>An optical filter that passes light of a specific polarization and blocks waves of other polarizations.</a:t>
            </a:r>
          </a:p>
          <a:p>
            <a:r>
              <a:rPr lang="en-US" sz="1200" dirty="0"/>
              <a:t/>
            </a:r>
            <a:r>
              <a:rPr lang="en-US" sz="1200" dirty="0"/>
              <a:t>ray tracing</a:t>
            </a:r>
            <a:r>
              <a:rPr lang="en-US" sz="1200" dirty="0"/>
              <a:t> </a:t>
            </a:r>
            <a:r>
              <a:rPr lang="en-US" sz="1200" dirty="0">
                <a:solidFill>
                  <a:schemeClr val="bg2"/>
                </a:solidFill>
              </a:rPr>
              <a:t>A technique used in optics for analysis of optical systems.</a:t>
            </a:r>
          </a:p>
          <a:p>
            <a:r>
              <a:rPr lang="en-US" sz="1200" dirty="0"/>
              <a:t/>
            </a:r>
            <a:r>
              <a:rPr lang="en-US" sz="1200" dirty="0"/>
              <a:t>reflection</a:t>
            </a:r>
            <a:r>
              <a:rPr lang="en-US" sz="1200" dirty="0"/>
              <a:t> </a:t>
            </a:r>
            <a:r>
              <a:rPr lang="en-US" sz="1200" dirty="0">
                <a:solidFill>
                  <a:schemeClr val="bg2"/>
                </a:solidFill>
              </a:rPr>
              <a:t>the property of a propagated wave being thrown back from a surface (such as a mirror)</a:t>
            </a:r>
          </a:p>
          <a:p>
            <a:r>
              <a:rPr lang="en-US" sz="1200" dirty="0"/>
              <a:t/>
            </a:r>
            <a:r>
              <a:rPr lang="en-US" sz="1200" dirty="0"/>
              <a:t>reflection</a:t>
            </a:r>
            <a:r>
              <a:rPr lang="en-US" sz="1200" dirty="0"/>
              <a:t> </a:t>
            </a:r>
            <a:r>
              <a:rPr lang="en-US" sz="1200" dirty="0">
                <a:solidFill>
                  <a:schemeClr val="bg2"/>
                </a:solidFill>
              </a:rPr>
              <a:t>the property of a propagated wave being thrown back from a surface (such as a mirror)</a:t>
            </a:r>
          </a:p>
          <a:p>
            <a:r>
              <a:rPr lang="en-US" sz="1200" dirty="0"/>
              <a:t/>
            </a:r>
            <a:r>
              <a:rPr lang="en-US" sz="1200" dirty="0"/>
              <a:t>refraction</a:t>
            </a:r>
            <a:r>
              <a:rPr lang="en-US" sz="1200" dirty="0"/>
              <a:t> </a:t>
            </a:r>
            <a:r>
              <a:rPr lang="en-US" sz="1200" dirty="0">
                <a:solidFill>
                  <a:schemeClr val="bg2"/>
                </a:solidFill>
              </a:rPr>
              <a:t>Changing of a light ray's direction when it passes through variations in matter.</a:t>
            </a:r>
          </a:p>
          <a:p>
            <a:r>
              <a:rPr lang="en-US" sz="1200" dirty="0"/>
              <a:t/>
            </a:r>
            <a:r>
              <a:rPr lang="en-US" sz="1200" dirty="0"/>
              <a:t>refraction</a:t>
            </a:r>
            <a:r>
              <a:rPr lang="en-US" sz="1200" dirty="0"/>
              <a:t> </a:t>
            </a:r>
            <a:r>
              <a:rPr lang="en-US" sz="1200" dirty="0">
                <a:solidFill>
                  <a:schemeClr val="bg2"/>
                </a:solidFill>
              </a:rPr>
              <a:t>Changing of a light ray's direction when it passes through variations in matter.</a:t>
            </a:r>
          </a:p>
          <a:p>
            <a:r>
              <a:rPr lang="en-US" sz="1200" dirty="0"/>
              <a:t/>
            </a:r>
            <a:r>
              <a:rPr lang="en-US" sz="1200" dirty="0"/>
              <a:t>refraction</a:t>
            </a:r>
            <a:r>
              <a:rPr lang="en-US" sz="1200" dirty="0"/>
              <a:t> </a:t>
            </a:r>
            <a:r>
              <a:rPr lang="en-US" sz="1200" dirty="0">
                <a:solidFill>
                  <a:schemeClr val="bg2"/>
                </a:solidFill>
              </a:rPr>
              <a:t>Changing of a light ray's direction when it passes through variations in matter.</a:t>
            </a:r>
          </a:p>
          <a:p>
            <a:r>
              <a:rPr lang="en-US" sz="1200" dirty="0"/>
              <a:t/>
            </a:r>
            <a:r>
              <a:rPr lang="en-US" sz="1200" dirty="0"/>
              <a:t>Snell's law</a:t>
            </a:r>
            <a:r>
              <a:rPr lang="en-US" sz="1200" dirty="0"/>
              <a:t> </a:t>
            </a:r>
            <a:r>
              <a:rPr lang="en-US" sz="1200" dirty="0" smtClean="0">
                <a:solidFill>
                  <a:schemeClr val="bg2"/>
                </a:solidFill>
              </a:rPr>
              <a:t>A formula used to describe the relationship between the angles of incidence and refraction.</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surface vertices</a:t>
            </a:r>
            <a:r>
              <a:rPr lang="en-US" sz="1200" dirty="0" smtClean="0"/>
              <a:t> </a:t>
            </a:r>
            <a:r>
              <a:rPr lang="en-US" sz="1200" dirty="0" smtClean="0">
                <a:solidFill>
                  <a:schemeClr val="bg2"/>
                </a:solidFill>
              </a:rPr>
              <a:t>The points where each surface crosses the optical axis. They are important primarily because they are the physically measurable parameters for the position of the optical elements, and so the positions of the other cardinal points must be known with respect to the vertices to describe the physical system.</a:t>
            </a:r>
          </a:p>
          <a:p>
            <a:r>
              <a:rPr lang="en-US" sz="1200" dirty="0"/>
              <a:t/>
            </a:r>
            <a:r>
              <a:rPr lang="en-US" sz="1200" dirty="0"/>
              <a:t>thick lens</a:t>
            </a:r>
            <a:r>
              <a:rPr lang="en-US" sz="1200" dirty="0"/>
              <a:t> </a:t>
            </a:r>
            <a:r>
              <a:rPr lang="en-US" sz="1200" dirty="0">
                <a:solidFill>
                  <a:schemeClr val="bg2"/>
                </a:solidFill>
              </a:rPr>
              <a:t>Lenses whose thicknesses are not negligible (i.e., one cannot make the simple assumption that a light ray is refracted only once in the lens).</a:t>
            </a:r>
          </a:p>
          <a:p>
            <a:r>
              <a:rPr lang="en-US" sz="1200" dirty="0"/>
              <a:t/>
            </a:r>
            <a:r>
              <a:rPr lang="en-US" sz="1200" dirty="0"/>
              <a:t>thin lens</a:t>
            </a:r>
            <a:r>
              <a:rPr lang="en-US" sz="1200" dirty="0"/>
              <a:t> </a:t>
            </a:r>
            <a:r>
              <a:rPr lang="en-US" sz="1200" dirty="0">
                <a:solidFill>
                  <a:schemeClr val="bg2"/>
                </a:solidFill>
              </a:rPr>
              <a:t>A thin lens is defined to be one whose thickness allows rays to refract but does not allow properties such as dispersion and aberrations.</a:t>
            </a:r>
          </a:p>
          <a:p>
            <a:r>
              <a:rPr lang="en-US" sz="1200" dirty="0"/>
              <a:t/>
            </a:r>
            <a:r>
              <a:rPr lang="en-US" sz="1200" dirty="0"/>
              <a:t>thin lens equation</a:t>
            </a:r>
            <a:r>
              <a:rPr lang="en-US" sz="1200" dirty="0"/>
              <a:t> </a:t>
            </a:r>
            <a:r>
              <a:rPr lang="en-US" sz="1200" dirty="0">
                <a:solidFill>
                  <a:schemeClr val="bg2"/>
                </a:solidFill>
              </a:rPr>
              <a:t>Relates object distance do, image distance di, and focal length f: $\frac{1}{d_o}+\frac{1}{d_i}=\frac{1}{f}$</a:t>
            </a:r>
          </a:p>
          <a:p>
            <a:r>
              <a:rPr lang="en-US" sz="1200" dirty="0"/>
              <a:t/>
            </a:r>
            <a:r>
              <a:rPr lang="en-US" sz="1200" dirty="0"/>
              <a:t>virtual image</a:t>
            </a:r>
            <a:r>
              <a:rPr lang="en-US" sz="1200" dirty="0"/>
              <a:t> </a:t>
            </a:r>
            <a:r>
              <a:rPr lang="en-US" sz="1200" dirty="0">
                <a:solidFill>
                  <a:schemeClr val="bg2"/>
                </a:solidFill>
              </a:rPr>
              <a:t>A virtual image occurs when light rays do not actually meet at the image</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Achromatic Doublet</a:t>
            </a:r>
          </a:p>
          <a:p>
            <a:pPr lvl="1"/>
            <a:r>
              <a:rPr lang="en-US" dirty="0" smtClean="0"/>
              <a:t>(a) Chromatic aberration is caused by the dependence of a lens's index of refraction on color (wavelength). The lens is more powerful for violet (V) than for red (R), producing images with different locations and magnifications. (b) Multiple-lens systems, such as this achromatic doublet, can partially correct chromatic aberrations, but they may require lenses of different materials and add to the expense of optical systems such as cameras.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http://cnx.org/content/m42292/latest/?collection=col11406/1.7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3063748acb47ad5121d1d3c68602f76}">
                <a14:useLocalDpi xmlns:a14="http://schemas.microsoft.com/office/drawing/2010/main" val="0"/>
              </a:ext>
            </a:extLst>
          </a:blip>
          <a:stretch>
            <a:fillRect/>
          </a:stretch>
        </p:blipFill>
        <p:spPr>
          <a:xfrm>
            <a:off x="3020786" y="533400"/>
            <a:ext cx="310242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Keplerian Telescope</a:t>
            </a:r>
          </a:p>
          <a:p>
            <a:pPr lvl="1"/>
            <a:r>
              <a:rPr lang="en-US" dirty="0" smtClean="0"/>
              <a:t>All refracting telescopes use the same principles. The combination of an objective lens 1 and some type of eyepiece 2 is used to gather more light than the human eye could collect on its own, focus it 5, and present the viewer with a brighter, clearer, and magnified virtual image 6. The magnification can be found by dividing the focal length of the objective lens by the focal length of the eyepiece.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"Refracting telescope."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http://en.wikipedia.org/wiki/Refracting_telescope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9f6e80a1262d6c862db41efcb728c37}">
                <a14:useLocalDpi xmlns:a14="http://schemas.microsoft.com/office/drawing/2010/main" val="0"/>
              </a:ext>
            </a:extLst>
          </a:blip>
          <a:stretch>
            <a:fillRect/>
          </a:stretch>
        </p:blipFill>
        <p:spPr>
          <a:xfrm>
            <a:off x="266700" y="533400"/>
            <a:ext cx="8610600" cy="390073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2</a:t>
            </a:r>
          </a:p>
          <a:p>
            <a:pPr lvl="1"/>
            <a:r>
              <a:rPr lang="en-US" dirty="0" smtClean="0"/>
              <a:t>Fibers in bundles are clad by a material that has a lower index of refraction than the core to ensure total internal reflection, even when fibers are in contact with one another. This shows a single fiber with its cladding.</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Total Internal Reflection. January 29,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http://cnx.org/content/m42462/latest/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5dfff338557e7971612c985aa2a93ed}">
                <a14:useLocalDpi xmlns:a14="http://schemas.microsoft.com/office/drawing/2010/main" val="0"/>
              </a:ext>
            </a:extLst>
          </a:blip>
          <a:stretch>
            <a:fillRect/>
          </a:stretch>
        </p:blipFill>
        <p:spPr>
          <a:xfrm>
            <a:off x="2734132" y="533400"/>
            <a:ext cx="367573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Magnifying Glass</a:t>
            </a:r>
          </a:p>
          <a:p>
            <a:pPr lvl="1"/>
            <a:r>
              <a:rPr lang="en-US" dirty="0" smtClean="0"/>
              <a:t>Sunlight focused by a converging magnifying glass can burn paper. Light rays from the sun are nearly parallel and cross at the focal point of the lens. The more powerful the lens, the closer to the lens the rays will cross.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January 1,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http://cnx.org/content/m42470/latest/?collection=col11406/1.7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4452ae80d8c4abe30a0c2e587a2383e}">
                <a14:useLocalDpi xmlns:a14="http://schemas.microsoft.com/office/drawing/2010/main" val="0"/>
              </a:ext>
            </a:extLst>
          </a:blip>
          <a:stretch>
            <a:fillRect/>
          </a:stretch>
        </p:blipFill>
        <p:spPr>
          <a:xfrm>
            <a:off x="2619032" y="533400"/>
            <a:ext cx="390593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Pure Light and Light Dispersion</a:t>
            </a:r>
          </a:p>
          <a:p>
            <a:pPr lvl="1"/>
            <a:r>
              <a:rPr lang="en-US" dirty="0" smtClean="0"/>
              <a:t>(a) A pure wavelength of light falls onto a prism and is refracted at both surfaces. (b) White light is dispersed by the prism (shown exaggerated). Since the index of refraction varies with wavelength, the angles of refraction vary with wavelength. A sequence of red to violet is produced, because the index of refraction increases steadily with decreasing wavelength.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Dispersion: The Rainbow and Prisms. January 29,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http://cnx.org/content/m42466/latest/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f4acd9210d233ee89c3242149fe1e54}">
                <a14:useLocalDpi xmlns:a14="http://schemas.microsoft.com/office/drawing/2010/main" val="0"/>
              </a:ext>
            </a:extLst>
          </a:blip>
          <a:stretch>
            <a:fillRect/>
          </a:stretch>
        </p:blipFill>
        <p:spPr>
          <a:xfrm>
            <a:off x="3268980" y="533400"/>
            <a:ext cx="260604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Convex Mirror Ray Diagram</a:t>
            </a:r>
          </a:p>
          <a:p>
            <a:pPr lvl="1"/>
            <a:r>
              <a:rPr lang="en-US" dirty="0" smtClean="0"/>
              <a:t>A convex mirror with three rays drawn to locate the image. Each incident ray is reflected according to the Law of Reflection. The reflected rays diverge. If the reflected rays are extended behind the mirror, then their intersection gives the location of the image behind the mirror. For a convex mirror, the image is virtual and upright.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Geometrical optics: Mirrors. December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http://cnx.org/content/m40068/latest/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ff4700aa308cd3c7832c5de52a93c46}">
                <a14:useLocalDpi xmlns:a14="http://schemas.microsoft.com/office/drawing/2010/main" val="0"/>
              </a:ext>
            </a:extLst>
          </a:blip>
          <a:stretch>
            <a:fillRect/>
          </a:stretch>
        </p:blipFill>
        <p:spPr>
          <a:xfrm>
            <a:off x="300690" y="533400"/>
            <a:ext cx="85426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Law of Refraction</a:t>
            </a:r>
          </a:p>
          <a:p>
            <a:pPr lvl="1"/>
            <a:r>
              <a:rPr lang="en-US" dirty="0" smtClean="0"/>
              <a:t>Looking at the fish tank as shown, we can see the same fish in two different locations, because light changes directions when it passes from water to air. In this case, the light can reach the observer by two different paths, and so the fish seems to be in two different places. This bending of light is called refraction and is responsible for many optical phenomena.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http://cnx.org/content/m42459/latest/?collection=col11406/1.7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65bdeccc50590ee6bdc1b3197482086}">
                <a14:useLocalDpi xmlns:a14="http://schemas.microsoft.com/office/drawing/2010/main" val="0"/>
              </a:ext>
            </a:extLst>
          </a:blip>
          <a:stretch>
            <a:fillRect/>
          </a:stretch>
        </p:blipFill>
        <p:spPr>
          <a:xfrm>
            <a:off x="2705695" y="533400"/>
            <a:ext cx="373260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Law of Reflection</a:t>
            </a:r>
          </a:p>
          <a:p>
            <a:pPr lvl="1"/>
            <a:r>
              <a:rPr lang="en-US" dirty="0" smtClean="0"/>
              <a:t>The law of reflection states that the angle of reflection equals the angle of incidence: θr = θi. The angles are measured relative to the perpendicular to the surface at the point where the ray strikes the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5c2011fd4cdc676168cc52e7aadaff7}">
                <a14:useLocalDpi xmlns:a14="http://schemas.microsoft.com/office/drawing/2010/main" val="0"/>
              </a:ext>
            </a:extLst>
          </a:blip>
          <a:stretch>
            <a:fillRect/>
          </a:stretch>
        </p:blipFill>
        <p:spPr>
          <a:xfrm>
            <a:off x="2052489" y="533400"/>
            <a:ext cx="503902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Reflected Rays</a:t>
            </a:r>
          </a:p>
          <a:p>
            <a:pPr lvl="1"/>
            <a:r>
              <a:rPr lang="en-US" dirty="0" smtClean="0"/>
              <a:t>This diagram shows how light rays reflects off of a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"Ray optics diagram incidence reflection and refraction."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http://en.wikipedia.org/wiki/File:Ray_optics_diagram_incidence_reflection_and_refraction.svg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83ca2f1e4b93646c8fd2a57b2a3e86a}">
                <a14:useLocalDpi xmlns:a14="http://schemas.microsoft.com/office/drawing/2010/main" val="0"/>
              </a:ext>
            </a:extLst>
          </a:blip>
          <a:stretch>
            <a:fillRect/>
          </a:stretch>
        </p:blipFill>
        <p:spPr>
          <a:xfrm>
            <a:off x="1140875" y="533400"/>
            <a:ext cx="686224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Methods of Travel by a Ray of Light</a:t>
            </a:r>
          </a:p>
          <a:p>
            <a:pPr lvl="1"/>
            <a:r>
              <a:rPr lang="en-US" dirty="0" smtClean="0"/>
              <a:t>Light can travel through empty space directly from the source, through media like air and glass, reflect from an object like a mirror, or travel in a straight line.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The Ray Aspect of Light. December 24,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http://cnx.org/content/m42452/latest/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556ac76fd0222b5d97690aaae5794d6}">
                <a14:useLocalDpi xmlns:a14="http://schemas.microsoft.com/office/drawing/2010/main" val="0"/>
              </a:ext>
            </a:extLst>
          </a:blip>
          <a:stretch>
            <a:fillRect/>
          </a:stretch>
        </p:blipFill>
        <p:spPr>
          <a:xfrm>
            <a:off x="2504277" y="533400"/>
            <a:ext cx="413544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Refraction of Light Rays</a:t>
            </a:r>
          </a:p>
          <a:p>
            <a:pPr lvl="1"/>
            <a:r>
              <a:rPr lang="en-US" dirty="0" smtClean="0"/>
              <a:t>The concept of refraction explains how a pencil submerged in water appears to bend.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"Pencil in a bowl of water."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http://en.wikipedia.org/wiki/File:Pencil_in_a_bowl_of_water.svg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f8284a20ced5844b8dbe59e984f9950}">
                <a14:useLocalDpi xmlns:a14="http://schemas.microsoft.com/office/drawing/2010/main" val="0"/>
              </a:ext>
            </a:extLst>
          </a:blip>
          <a:stretch>
            <a:fillRect/>
          </a:stretch>
        </p:blipFill>
        <p:spPr>
          <a:xfrm>
            <a:off x="979714" y="533400"/>
            <a:ext cx="718457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Thick Converging Lens</a:t>
            </a:r>
          </a:p>
          <a:p>
            <a:pPr lvl="1"/>
            <a:r>
              <a:rPr lang="en-US" dirty="0" smtClean="0"/>
              <a:t>Diagram of a positive (converging) lens. The lensmaker's formula relates the radii of curvature, the index of refraction of the lens, the thickness of the lens, and the focal length.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"Lensmaker's equation."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http://en.wikipedia.org/wiki/Lensmaker's_equation%23Lensmaker.27s_equation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ab2e25b193a1ad6cbfdfe8940946b0b}">
                <a14:useLocalDpi xmlns:a14="http://schemas.microsoft.com/office/drawing/2010/main" val="0"/>
              </a:ext>
            </a:extLst>
          </a:blip>
          <a:stretch>
            <a:fillRect/>
          </a:stretch>
        </p:blipFill>
        <p:spPr>
          <a:xfrm>
            <a:off x="1286123" y="533400"/>
            <a:ext cx="657175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Negative Diverging Lens</a:t>
            </a:r>
          </a:p>
          <a:p>
            <a:pPr lvl="1"/>
            <a:r>
              <a:rPr lang="en-US" dirty="0" smtClean="0"/>
              <a:t>Diagram of a negative (diverging) lens. The lensmaker's formula relates the radii of curvature, the index of refraction of the lens, the thickness of the lens, and the focal length.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"Lensmaker's equation."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http://en.wikipedia.org/wiki/Lensmaker's_equation%23Lensmaker.27s_equation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4375bf768ba71145f5ab0b118b1090a}">
                <a14:useLocalDpi xmlns:a14="http://schemas.microsoft.com/office/drawing/2010/main" val="0"/>
              </a:ext>
            </a:extLst>
          </a:blip>
          <a:stretch>
            <a:fillRect/>
          </a:stretch>
        </p:blipFill>
        <p:spPr>
          <a:xfrm>
            <a:off x="1286123" y="533400"/>
            <a:ext cx="657175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Spherical Mirrors</a:t>
            </a:r>
          </a:p>
          <a:p>
            <a:pPr lvl="1"/>
            <a:r>
              <a:rPr lang="en-US" dirty="0" smtClean="0"/>
              <a:t>This figure shows the difference between a concave and convex mirror.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Geometrical optics: Mirrors. December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http://cnx.org/content/m40068/latest/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acf9651d40d64386b45be74e5ae3de0}">
                <a14:useLocalDpi xmlns:a14="http://schemas.microsoft.com/office/drawing/2010/main" val="0"/>
              </a:ext>
            </a:extLst>
          </a:blip>
          <a:stretch>
            <a:fillRect/>
          </a:stretch>
        </p:blipFill>
        <p:spPr>
          <a:xfrm>
            <a:off x="1407695" y="533400"/>
            <a:ext cx="632861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Light Reflecting on Water Droplet</a:t>
            </a:r>
          </a:p>
          <a:p>
            <a:pPr lvl="1"/>
            <a:r>
              <a:rPr lang="en-US" dirty="0" smtClean="0"/>
              <a:t>Part of the light falling on this water drop enters and is reflected from the back of the drop. This light is refracted and dispersed both as it enters and as it leaves the drop.</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Dispersion: The Rainbow and Prisms. January 29,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http://cnx.org/content/m42466/latest/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c70306ff6468df6a99c4185f5cb0d40}">
                <a14:useLocalDpi xmlns:a14="http://schemas.microsoft.com/office/drawing/2010/main" val="0"/>
              </a:ext>
            </a:extLst>
          </a:blip>
          <a:stretch>
            <a:fillRect/>
          </a:stretch>
        </p:blipFill>
        <p:spPr>
          <a:xfrm>
            <a:off x="2090471" y="533400"/>
            <a:ext cx="496305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Refraction of light at the interface between two media, including total internal reflection.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"Total internal reflection."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http://en.wikipedia.org/wiki/Total_internal_reflection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50f597a8fc2aba3911bfd877009dbf5}">
                <a14:useLocalDpi xmlns:a14="http://schemas.microsoft.com/office/drawing/2010/main" val="0"/>
              </a:ext>
            </a:extLst>
          </a:blip>
          <a:stretch>
            <a:fillRect/>
          </a:stretch>
        </p:blipFill>
        <p:spPr>
          <a:xfrm>
            <a:off x="266700" y="533400"/>
            <a:ext cx="8610600" cy="267493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Image Formation with a Thin Lens</a:t>
            </a:r>
          </a:p>
          <a:p>
            <a:pPr lvl="1"/>
            <a:r>
              <a:rPr lang="en-US" dirty="0" smtClean="0"/>
              <a:t>Ray tracing is used to locate the image formed by a lens. Rays originating from the same point on the object are traced—the three chosen rays each follow one of the rules for ray tracing, so that their paths are easy to determine. The image is located at the point where the rays cross. In this case, a real image—one that can be projected on a screen—is formed.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December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http://cnx.org/content/m42470/latest/?collection=col11406/1.7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d61c5a36d4d9b7b7697ca91eef77228}">
                <a14:useLocalDpi xmlns:a14="http://schemas.microsoft.com/office/drawing/2010/main" val="0"/>
              </a:ext>
            </a:extLst>
          </a:blip>
          <a:stretch>
            <a:fillRect/>
          </a:stretch>
        </p:blipFill>
        <p:spPr>
          <a:xfrm>
            <a:off x="3577511" y="533400"/>
            <a:ext cx="198897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Thin Lens Equations for a Convex Lens</a:t>
            </a:r>
          </a:p>
          <a:p>
            <a:pPr lvl="1"/>
            <a:r>
              <a:rPr lang="en-US" dirty="0" smtClean="0"/>
              <a:t>Shows how to use the thin lens equation to calculate the image distance, image height and image orientation for convex lenses when the object distance is greater the the focal length (f).</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bc6ae13f0aabc2428269db734d92c8a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Concave Ray Diagram</a:t>
            </a:r>
          </a:p>
          <a:p>
            <a:pPr lvl="1"/>
            <a:r>
              <a:rPr lang="en-US" dirty="0" smtClean="0"/>
              <a:t>This is a ray diagram of a concave mirror. The steps taken to draw are the same as those in a plane mirror.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 High School Science Texts Project, Geometrical optics: Mirrors. December 30,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http://cnx.org/content/m40068/latest/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12b45c89483bd08167cff5a9023ca2d}">
                <a14:useLocalDpi xmlns:a14="http://schemas.microsoft.com/office/drawing/2010/main" val="0"/>
              </a:ext>
            </a:extLst>
          </a:blip>
          <a:stretch>
            <a:fillRect/>
          </a:stretch>
        </p:blipFill>
        <p:spPr>
          <a:xfrm>
            <a:off x="1014794" y="533400"/>
            <a:ext cx="711441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Diverging Lens</a:t>
            </a:r>
          </a:p>
          <a:p>
            <a:pPr lvl="1"/>
            <a:r>
              <a:rPr lang="en-US" dirty="0" smtClean="0"/>
              <a:t>Rays of light entering a diverging lens parallel to its axis are diverged, and all appear to originate at its focal point F. The dashed lines are not rays—they indicate the directions from which the rays appear to come. The focal length f of a diverging lens is negative. An expanded view of the path taken by ray 1 shows the perpendiculars and the angles of incidence and refraction at both surfaces.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Image Formation by Lenses. December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http://cnx.org/content/m42470/latest/#import-auto-id1625442</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4b5bcf9cf1df25f2d7ed9ad45b606f7}">
                <a14:useLocalDpi xmlns:a14="http://schemas.microsoft.com/office/drawing/2010/main" val="0"/>
              </a:ext>
            </a:extLst>
          </a:blip>
          <a:stretch>
            <a:fillRect/>
          </a:stretch>
        </p:blipFill>
        <p:spPr>
          <a:xfrm>
            <a:off x="2465598" y="533400"/>
            <a:ext cx="421280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Thin Lens</a:t>
            </a:r>
          </a:p>
          <a:p>
            <a:pPr lvl="1"/>
            <a:r>
              <a:rPr lang="en-US" dirty="0" smtClean="0"/>
              <a:t>Thin lenses have the same focal length on either side. (a) Parallel light rays entering a converging lens from the right cross at its focal point on the left. (b) Parallel light rays entering a diverging lens from the right seem to come from the focal point on the right.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Image Formation by Lenses. December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http://cnx.org/content/m42470/latest/#import-auto-id1625442</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fbbcf5088a9476751d00b73ebde6035}">
                <a14:useLocalDpi xmlns:a14="http://schemas.microsoft.com/office/drawing/2010/main" val="0"/>
              </a:ext>
            </a:extLst>
          </a:blip>
          <a:stretch>
            <a:fillRect/>
          </a:stretch>
        </p:blipFill>
        <p:spPr>
          <a:xfrm>
            <a:off x="2979177" y="533400"/>
            <a:ext cx="318564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Reflection</a:t>
            </a:r>
          </a:p>
          <a:p>
            <a:pPr lvl="1"/>
            <a:r>
              <a:rPr lang="en-US" dirty="0" smtClean="0"/>
              <a:t>A brief overview of reflection and the law of reflection.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768a37e06a007fc685f8da2e0ede7ee}">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Understanding Snell's Law with the Index of Refraction</a:t>
            </a:r>
          </a:p>
          <a:p>
            <a:pPr lvl="1"/>
            <a:r>
              <a:rPr lang="en-US" dirty="0" smtClean="0"/>
              <a:t>This video introduces refraction with Snell's Law and the index of refraction.The second video discusses total internal reflection (TIR) in detail. http://www.youtube.com/watch?v=fvrvqm3Erzk</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fd4dec490fcd73bbcb5475801e4cc5bb}">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What is Total Internal Reflection?</a:t>
            </a:r>
          </a:p>
          <a:p>
            <a:pPr lvl="1"/>
            <a:r>
              <a:rPr lang="en-US" dirty="0" smtClean="0"/>
              <a:t>Describes the concept of total internal reflection, derives the equation for the critical angle and shows one example.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25174da507586f666f22d4f2ad6b9c27}">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Colors of a Rainbow</a:t>
            </a:r>
          </a:p>
          <a:p>
            <a:pPr lvl="1"/>
            <a:r>
              <a:rPr lang="en-US" dirty="0" smtClean="0"/>
              <a:t>Even though rainbows are associated with seven colors, the rainbow is a continuous distribution of colors according to wavelengths.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Dispersion: The Rainbow and Prisms. January 29,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http://cnx.org/content/m42466/latest/Figure%2026_05_02.jpg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ef33948ac19375d2aa0bbc10d786fb9}">
                <a14:useLocalDpi xmlns:a14="http://schemas.microsoft.com/office/drawing/2010/main" val="0"/>
              </a:ext>
            </a:extLst>
          </a:blip>
          <a:stretch>
            <a:fillRect/>
          </a:stretch>
        </p:blipFill>
        <p:spPr>
          <a:xfrm>
            <a:off x="266700" y="533400"/>
            <a:ext cx="8610600" cy="192016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Convex Lens</a:t>
            </a:r>
          </a:p>
          <a:p>
            <a:pPr lvl="1"/>
            <a:r>
              <a:rPr lang="en-US" dirty="0" smtClean="0"/>
              <a:t>Rays of light entering a converging lens parallel to its axis converge at its focal point F. (Ray 2 lies on the axis of the lens. ) The distance from the center of the lens to the focal point is the lens's focal length f. An expanded view of the path taken by ray 1 shows the perpendiculars and the angles of incidence and refraction at both surfaces.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Image Formation by Lenses. December 29,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http://cnx.org/content/m42470/latest/#import-auto-id1625442</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ae6eba7f3dee7dd76b49d730cffb0a2}">
                <a14:useLocalDpi xmlns:a14="http://schemas.microsoft.com/office/drawing/2010/main" val="0"/>
              </a:ext>
            </a:extLst>
          </a:blip>
          <a:stretch>
            <a:fillRect/>
          </a:stretch>
        </p:blipFill>
        <p:spPr>
          <a:xfrm>
            <a:off x="266700" y="533400"/>
            <a:ext cx="8610600" cy="330647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Mirror Reflection</a:t>
            </a:r>
          </a:p>
          <a:p>
            <a:pPr lvl="1"/>
            <a:r>
              <a:rPr lang="en-US" dirty="0" smtClean="0"/>
              <a:t>An image in a mirror appears as though it is behind the mirror. The two rays shown are those that strike the mirror at just the correct angles to be reflected into the eyes of the viewer. The image appears to come from the direction the rays are coming from when they enter the viewer's eyes.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10,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http://cnx.org/content/m42456/latest/?collection=col11406/1.7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ed9bc95bd9e0ff16a9b1485ca0463c9}">
                <a14:useLocalDpi xmlns:a14="http://schemas.microsoft.com/office/drawing/2010/main" val="0"/>
              </a:ext>
            </a:extLst>
          </a:blip>
          <a:stretch>
            <a:fillRect/>
          </a:stretch>
        </p:blipFill>
        <p:spPr>
          <a:xfrm>
            <a:off x="1882825" y="533400"/>
            <a:ext cx="53783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Geometric Optics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Geometric Optics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Overview</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Reflection, Refraction, and Dispersion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Lenses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Mirrors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d556ac76fd0222b5d97690aaae5794d6}">
                <a14:useLocalDpi xmlns:a14="http://schemas.microsoft.com/office/drawing/2010/main" val="0"/>
              </a:ext>
            </a:extLst>
          </a:blip>
          <a:stretch>
            <a:fillRect/>
          </a:stretch>
        </p:blipFill>
        <p:spPr>
          <a:xfrm>
            <a:off x="3200400" y="304800"/>
            <a:ext cx="822252" cy="863600"/>
          </a:xfrm>
          <a:prstGeom prst="rect">
            <a:avLst/>
          </a:prstGeom>
        </p:spPr>
      </p:pic>
      <p:pic>
        <p:nvPicPr>
          <p:cNvPr id="29" name="Picture 28" descr="chapterimage.jpg"/>
          <p:cNvPicPr>
            <a:picLocks noChangeAspect="1"/>
          </p:cNvPicPr>
          <p:nvPr/>
        </p:nvPicPr>
        <p:blipFill>
          <a:blip r:embed="rId7">
            <a:extLst>
              <a:ext uri="{7ed9bc95bd9e0ff16a9b1485ca0463c9}">
                <a14:useLocalDpi xmlns:a14="http://schemas.microsoft.com/office/drawing/2010/main" val="0"/>
              </a:ext>
            </a:extLst>
          </a:blip>
          <a:stretch>
            <a:fillRect/>
          </a:stretch>
        </p:blipFill>
        <p:spPr>
          <a:xfrm>
            <a:off x="3200400" y="1447800"/>
            <a:ext cx="863600" cy="697418"/>
          </a:xfrm>
          <a:prstGeom prst="rect">
            <a:avLst/>
          </a:prstGeom>
        </p:spPr>
      </p:pic>
      <p:pic>
        <p:nvPicPr>
          <p:cNvPr id="30" name="Picture 29" descr="chapterimage.jpg"/>
          <p:cNvPicPr>
            <a:picLocks noChangeAspect="1"/>
          </p:cNvPicPr>
          <p:nvPr/>
        </p:nvPicPr>
        <p:blipFill>
          <a:blip r:embed="rId8">
            <a:extLst>
              <a:ext uri="{4ae6eba7f3dee7dd76b49d730cffb0a2}">
                <a14:useLocalDpi xmlns:a14="http://schemas.microsoft.com/office/drawing/2010/main" val="0"/>
              </a:ext>
            </a:extLst>
          </a:blip>
          <a:stretch>
            <a:fillRect/>
          </a:stretch>
        </p:blipFill>
        <p:spPr>
          <a:xfrm>
            <a:off x="3200400" y="2590800"/>
            <a:ext cx="863600" cy="331622"/>
          </a:xfrm>
          <a:prstGeom prst="rect">
            <a:avLst/>
          </a:prstGeom>
        </p:spPr>
      </p:pic>
      <p:pic>
        <p:nvPicPr>
          <p:cNvPr id="31" name="Picture 30"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3733800"/>
            <a:ext cx="863600" cy="863600"/>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Polarization Experience</a:t>
            </a:r>
          </a:p>
          <a:p>
            <a:pPr lvl="1"/>
            <a:r>
              <a:rPr lang="en-US" dirty="0" smtClean="0"/>
              <a:t>A polarizing filter allows light of a particular plane of polarization to pass, but scatters the rest of the light. When two polarizing filters are crossed, almost no light gets through. Some materials have molecules that rotate the plane of polarization of light. When one of these materials is placed between crossed polarizing filters, more light is allowed to pass through.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0fdff62a81732f26fcd0cfdaf9264f9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1</a:t>
            </a:r>
          </a:p>
          <a:p>
            <a:pPr lvl="1"/>
            <a:r>
              <a:rPr lang="en-US" dirty="0" smtClean="0"/>
              <a:t>An illustration of the polarization of light that is incident on an interface at Brewster's angle.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"Brewster's angle."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http://en.wikipedia.org/wiki/Brewster's_angle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20d515eefff707f9654842246fd238a}">
                <a14:useLocalDpi xmlns:a14="http://schemas.microsoft.com/office/drawing/2010/main" val="0"/>
              </a:ext>
            </a:extLst>
          </a:blip>
          <a:stretch>
            <a:fillRect/>
          </a:stretch>
        </p:blipFill>
        <p:spPr>
          <a:xfrm>
            <a:off x="2078791" y="533400"/>
            <a:ext cx="498641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Fig 2</a:t>
            </a:r>
          </a:p>
          <a:p>
            <a:pPr lvl="1"/>
            <a:r>
              <a:rPr lang="en-US" dirty="0" smtClean="0"/>
              <a:t>Photograph taken of a window with a camera polarizer filter rotated to two different angles. In the picture at left, the polarizer is aligned with the polarization angle of the window reflection. In the picture at right, the polarizer has been rotated 90° eliminating the heavily polarized reflected sunlight.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"Brewster's angle."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http://en.wikipedia.org/wiki/Brewster's_angle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5202c7bb26bc658e4e4074f299e0685}">
                <a14:useLocalDpi xmlns:a14="http://schemas.microsoft.com/office/drawing/2010/main" val="0"/>
              </a:ext>
            </a:extLst>
          </a:blip>
          <a:stretch>
            <a:fillRect/>
          </a:stretch>
        </p:blipFill>
        <p:spPr>
          <a:xfrm>
            <a:off x="266700" y="533400"/>
            <a:ext cx="8610600" cy="279087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Ray Diagrams, Concave Lens and Convex Mirror</a:t>
            </a:r>
          </a:p>
          <a:p>
            <a:pPr lvl="1"/>
            <a:r>
              <a:rPr lang="en-US" dirty="0" smtClean="0"/>
              <a:t>Shows how to draw the ray diagrams for locating the image produced by a concave lens and a convex mirror.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10d0b5ac07d8b035f9067afedb064a2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"reflection."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http://en.wiktionary.org/wiki/reflection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http://cnx.org/content/m42456/latest/?collection=col11406/1.7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http://lightandmatter.com/simpleo.pdf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http://www.boundless.com//physics/definition/thick-lens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"surface vertices."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http://en.wikipedia.org/wiki/surface%20vertices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"Lensmaker's equation."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http://en.wikipedia.org/wiki/Lensmaker's_equation%23Lensmaker.27s_equation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"polarizer."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http://en.wikipedia.org/wiki/polarizer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"dipole."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http://en.wiktionary.org/wiki/dipole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"dielectric."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http://en.wiktionary.org/wiki/dielectric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"Brewster's angle."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http://en.wikipedia.org/wiki/Brewster's_angle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"achromatic doublet."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http://en.wikipedia.org/wiki/achromatic%20doublet</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"afocal system."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http://en.wikipedia.org/wiki/afocal%20system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"aberration."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http://en.wiktionary.org/wiki/aberration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"Lens (optics)."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http://en.wikipedia.org/wiki/Lens_(optics)%23Compound_lenses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"Achromat."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http://en.wikipedia.org/wiki/Achromat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"Doublet (lens)."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http://en.wikipedia.org/wiki/Doublet_(lens)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http://cnx.org/content/m42292/latest/?collection=col11406/1.7</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"cladding."</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http://en.wikipedia.org/wiki/cladding</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"Snell's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http://en.wikipedia.org/wiki/Snell's%20law</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Geometrical Optics: Total Internal Reflection.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http://cnx.org/content/m40070/latest/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"Total internal reflection."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http://en.wikipedia.org/wiki/Total_internal_reflection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"Fiber 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http://en.wikipedia.org/wiki/Fiber_optics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http://www.boundless.com//physics/definition/refraction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Dispersion: The Rainbow and Prisms.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http://cnx.org/content/m42466/latest/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"index of refraction."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http://en.wiktionary.org/wiki/index+of+refraction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http://www.boundless.com//physics/definition/refraction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http://cnx.org/content/m42459/latest/?collection=col11406/1.7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http://www.boundless.com//physics/definition/virtual-image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Geometrical optics: Mirrors.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http://cnx.org/content/m40068/latest/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http://en.wikipedia.org/wiki/Optics%23Reflections</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"magnification."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http://en.wiktionary.org/wiki/magnification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http://www.boundless.com//physics/definition/thin-lens-equation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http://www.boundless.com//physics/definition/image-distance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http://cnx.org/content/m42470/latest/?collection=col11406/1.7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"Magnification."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http://en.wikipedia.org/wiki/Magnification%23Calculating_the_magnification_of_optical_systems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"Thin lens approximation."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http://en.wikipedia.org/wiki/Thin_lens_approximation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"convex."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http://en.wiktionary.org/wiki/convex</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http://www.boundless.com//biology/definition/concave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http://en.wikipedia.org/wiki/Optics%23Reflections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High School Science Texts Project, Geometrical optics: Mirrors.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http://cnx.org/content/m40068/latest/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"geometric 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http://en.wikipedia.org/wiki/geometric%20optics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http://www.boundless.com//physics/definition/refraction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"reflection."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http://en.wiktionary.org/wiki/reflection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"Light ray."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http://en.wikipedia.org/wiki/Light_ray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The Ray Aspect of Light.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http://cnx.org/content/m42452/latest/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"focal point."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http://en.wiktionary.org/wiki/focal_point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"convex lens."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http://en.wiktionary.org/wiki/convex_lens</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http://www.boundless.com//physics/definition/concave-lens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http://cnx.org/content/m42459/latest/?collection=col11406/1.7</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http://cnx.org/content/m42470/latest/?collection=col11406/1.7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"Lens (optics)."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http://en.wikipedia.org/wiki/Lens_(optics)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"Refraction."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http://en.wikipedia.org/wiki/Refraction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"focal point."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http://en.wiktionary.org/wiki/focal_point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"ray tracing."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http://en.wiktionary.org/wiki/ray_tracing</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http://www.boundless.com//physics/definition/thin-lens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"Rory Adams, Free High School Science Texts Project, Mark Horner, and Heather Williams, Geometrical Optics - Grade 10. September 18, 2013."</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http://cnx.org/content/m32826/latest/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"Ray tracing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http://en.wikipedia.org/wiki/Ray_tracing_(physics)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"Lens (optics)."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http://en.wikipedia.org/wiki/Lens_(optics)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http://cnx.org/content/m42452/latest/?collection=col11406/1.7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"Thin lens approximation."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http://en.wikipedia.org/wiki/Thin_lens_approximation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"Simple lens."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http://en.wikipedia.org/wiki/Simple_lens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Image Formation by Lenses.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http://cnx.org/content/m42470/latest/</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556ac76fd0222b5d97690aaae5794d6}">
                <a14:useLocalDpi xmlns:a14="http://schemas.microsoft.com/office/drawing/2010/main" val="0"/>
              </a:ext>
            </a:extLst>
          </a:blip>
          <a:stretch>
            <a:fillRect/>
          </a:stretch>
        </p:blipFill>
        <p:spPr>
          <a:xfrm>
            <a:off x="152400" y="1447800"/>
            <a:ext cx="2636044"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Ray Aspect of Light</a:t>
            </a:r>
          </a:p>
        </p:txBody>
      </p:sp>
      <p:sp>
        <p:nvSpPr>
          <p:cNvPr id="21" name="Title 20"/>
          <p:cNvSpPr>
            <a:spLocks noGrp="1"/>
          </p:cNvSpPr>
          <p:nvPr>
            <p:ph type="title"/>
          </p:nvPr>
        </p:nvSpPr>
        <p:spPr>
          <a:xfrm>
            <a:off x="152400" y="381000"/>
            <a:ext cx="8686800" cy="685800"/>
          </a:xfrm>
        </p:spPr>
        <p:txBody>
          <a:bodyPr/>
          <a:lstStyle/>
          <a:p>
            <a:r>
              <a:rPr lang="en-US" dirty="0" smtClean="0"/>
              <a:t>Overview</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Overview</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www.boundless.com/physics/textbooks/boundless-physics-textbook/geometric-optics-24/overview-168/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ed9bc95bd9e0ff16a9b1485ca0463c9}">
                <a14:useLocalDpi xmlns:a14="http://schemas.microsoft.com/office/drawing/2010/main" val="0"/>
              </a:ext>
            </a:extLst>
          </a:blip>
          <a:stretch>
            <a:fillRect/>
          </a:stretch>
        </p:blipFill>
        <p:spPr>
          <a:xfrm>
            <a:off x="152400" y="1447800"/>
            <a:ext cx="2768600" cy="223584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The Law of Reflection and Its Consequences</a:t>
            </a:r>
          </a:p>
          <a:p>
            <a:pPr marL="115888" indent="-115888"/>
            <a:r>
              <a:rPr lang="en-US" dirty="0" smtClean="0"/>
              <a:t>The Law of Refraction: Snell's Law and the Index of Refraction</a:t>
            </a:r>
          </a:p>
          <a:p>
            <a:pPr marL="115888" indent="-115888"/>
            <a:r>
              <a:rPr lang="en-US" dirty="0"/>
              <a:t/>
            </a:r>
            <a:r>
              <a:rPr lang="en-US" dirty="0"/>
              <a:t>Total Internal Reflection and Fiber Optics</a:t>
            </a:r>
            <a:r>
              <a:rPr lang="en-US" dirty="0"/>
              <a:t> </a:t>
            </a:r>
            <a:endParaRPr lang="en-US" dirty="0" smtClean="0"/>
          </a:p>
          <a:p>
            <a:pPr marL="115888" indent="-115888"/>
            <a:r>
              <a:rPr lang="en-US" dirty="0"/>
              <a:t/>
            </a:r>
            <a:r>
              <a:rPr lang="en-US" dirty="0"/>
              <a:t>Total Polarization</a:t>
            </a:r>
            <a:r>
              <a:rPr lang="en-US" dirty="0"/>
              <a:t> </a:t>
            </a:r>
            <a:endParaRPr lang="en-US" dirty="0" smtClean="0"/>
          </a:p>
          <a:p>
            <a:pPr marL="115888" indent="-115888"/>
            <a:r>
              <a:rPr lang="en-US" dirty="0"/>
              <a:t/>
            </a:r>
            <a:r>
              <a:rPr lang="en-US" dirty="0"/>
              <a:t>Dispersion: Rainbows and Prisims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Reflection, Refraction, and Dispersion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Reflection, Refraction, and Dispersion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www.boundless.com/physics/textbooks/boundless-physics-textbook/geometric-optics-24/reflection-refraction-and-dispersion-169/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ae6eba7f3dee7dd76b49d730cffb0a2}">
                <a14:useLocalDpi xmlns:a14="http://schemas.microsoft.com/office/drawing/2010/main" val="0"/>
              </a:ext>
            </a:extLst>
          </a:blip>
          <a:stretch>
            <a:fillRect/>
          </a:stretch>
        </p:blipFill>
        <p:spPr>
          <a:xfrm>
            <a:off x="152400" y="1447800"/>
            <a:ext cx="2768600" cy="1063142"/>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Thin Lenses and Ray Tracing</a:t>
            </a:r>
          </a:p>
          <a:p>
            <a:pPr marL="115888" indent="-115888"/>
            <a:r>
              <a:rPr lang="en-US" dirty="0" smtClean="0"/>
              <a:t>The Thin Lens Equation and Magnification</a:t>
            </a:r>
          </a:p>
          <a:p>
            <a:pPr marL="115888" indent="-115888"/>
            <a:r>
              <a:rPr lang="en-US" dirty="0"/>
              <a:t/>
            </a:r>
            <a:r>
              <a:rPr lang="en-US" dirty="0"/>
              <a:t>Combinations of Lenses</a:t>
            </a:r>
            <a:r>
              <a:rPr lang="en-US" dirty="0"/>
              <a:t> </a:t>
            </a:r>
            <a:endParaRPr lang="en-US" dirty="0" smtClean="0"/>
          </a:p>
          <a:p>
            <a:pPr marL="115888" indent="-115888"/>
            <a:r>
              <a:rPr lang="en-US" dirty="0"/>
              <a:t/>
            </a:r>
            <a:r>
              <a:rPr lang="en-US" dirty="0"/>
              <a:t>The Lensmaker's Equation</a:t>
            </a:r>
            <a:r>
              <a:rPr lang="en-US" dirty="0"/>
              <a:t> </a:t>
            </a:r>
            <a:endParaRPr lang="en-US" dirty="0" smtClean="0"/>
          </a:p>
          <a:p>
            <a:pPr marL="115888" indent="-115888"/>
            <a:r>
              <a:rPr lang="en-US" dirty="0"/>
              <a:t/>
            </a:r>
            <a:r>
              <a:rPr lang="en-US" dirty="0"/>
              <a:t>Refraction Through Lenses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Lenses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Lenses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www.boundless.com/physics/textbooks/boundless-physics-textbook/geometric-optics-24/lenses-170/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Image Reflection by a Plane Mirror</a:t>
            </a:r>
          </a:p>
          <a:p>
            <a:pPr marL="115888" indent="-115888"/>
            <a:r>
              <a:rPr lang="en-US" dirty="0" smtClean="0"/>
              <a:t>Image Formation by Spherical Mirrors: Reflection and Sign Conventions</a:t>
            </a:r>
          </a:p>
        </p:txBody>
      </p:sp>
      <p:sp>
        <p:nvSpPr>
          <p:cNvPr id="21" name="Title 20"/>
          <p:cNvSpPr>
            <a:spLocks noGrp="1"/>
          </p:cNvSpPr>
          <p:nvPr>
            <p:ph type="title"/>
          </p:nvPr>
        </p:nvSpPr>
        <p:spPr>
          <a:xfrm>
            <a:off x="152400" y="381000"/>
            <a:ext cx="8686800" cy="685800"/>
          </a:xfrm>
        </p:spPr>
        <p:txBody>
          <a:bodyPr/>
          <a:lstStyle/>
          <a:p>
            <a:r>
              <a:rPr lang="en-US" dirty="0" smtClean="0"/>
              <a:t>Mirrors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Geometric Optics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Mirrors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www.boundless.com/physics/textbooks/boundless-physics-textbook/geometric-optics-24/mirrors-171/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