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image" Target="../media/image2.png"/>
<Relationship Id="rId3" Type="http://schemas.openxmlformats.org/officeDocument/2006/relationships/image" Target="../media/image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1.xml"/>
<Relationship Id="rId2" Type="http://schemas.openxmlformats.org/officeDocument/2006/relationships/image" Target="../media/image2.png"/>
<Relationship Id="rId3" Type="http://schemas.openxmlformats.org/officeDocument/2006/relationships/image" Target="../media/image5.png"/>
</Relationships>

</file>

<file path=ppt/slides/_rels/slide12.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4/4e/Davisson-Germer_experiment.svg/421px-Davisson-Germer_experiment.svg.png" TargetMode="External"/>
<Relationship Id="rId5" Type="http://schemas.openxmlformats.org/officeDocument/2006/relationships/hyperlink" Target="http://www.boundless.com/physics/textbooks/boundless-physics-textbook/introduction-to-quantum-physics-28/history-and-quantum-mechanical-quantities-182/de-broglie-and-the-wave-nature-of-matter-673-6308/images/davisson-germer-experimental-setup/?campaign_content=book_624_chapter_28&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12.xml"/>
<Relationship Id="rId2" Type="http://schemas.openxmlformats.org/officeDocument/2006/relationships/image" Target="../media/image5.png"/>
<Relationship Id="rId7" Target="../media/image12.png" Type="http://schemas.openxmlformats.org/officeDocument/2006/relationships/image"/>
</Relationships>

</file>

<file path=ppt/slides/_rels/slide13.xml.rels><?xml version="1.0" encoding="UTF-8" standalone="yes"?>
<Relationships xmlns="http://schemas.openxmlformats.org/package/2006/relationships">
<Relationship Id="rId3" Type="http://schemas.openxmlformats.org/officeDocument/2006/relationships/hyperlink" Target="http://www.boundless.com/physics/textbooks/boundless-physics-textbook/introduction-to-quantum-physics-28/history-and-quantum-mechanical-quantities-182/the-photoelectric-effect-666-2457/images/photoelectric-effect/?campaign_content=book_624_chapter_28&amp;campaign_term=Physics&amp;utm_campaign=powerpoint&amp;utm_medium=direct&amp;utm_source=boundless" TargetMode="External"/>
<Relationship Id="rId4" Type="http://schemas.openxmlformats.org/officeDocument/2006/relationships/image" Target="../media/image11.jpg"/>
<Relationship Id="rId1" Type="http://schemas.openxmlformats.org/officeDocument/2006/relationships/slideLayout" Target="../slideLayouts/slideLayout13.xml"/>
<Relationship Id="rId2" Type="http://schemas.openxmlformats.org/officeDocument/2006/relationships/image" Target="../media/image5.png"/>
<Relationship Id="rId5" Target="../media/image13.jpg" Type="http://schemas.openxmlformats.org/officeDocument/2006/relationships/image"/>
</Relationships>

</file>

<file path=ppt/slides/_rels/slide14.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Holography" TargetMode="External"/>
<Relationship Id="rId5" Type="http://schemas.openxmlformats.org/officeDocument/2006/relationships/hyperlink" Target="http://www.boundless.com/physics/textbooks/boundless-physics-textbook/introduction-to-quantum-physics-28/applications-of-quantum-mechanics-183/holography-678-5631/images/reconstructing-a-hologram/?campaign_content=book_624_chapter_28&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14.xml"/>
<Relationship Id="rId2" Type="http://schemas.openxmlformats.org/officeDocument/2006/relationships/image" Target="../media/image5.png"/>
<Relationship Id="rId7" Target="../media/image14.png" Type="http://schemas.openxmlformats.org/officeDocument/2006/relationships/image"/>
</Relationships>

</file>

<file path=ppt/slides/_rels/slide15.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Holography" TargetMode="External"/>
<Relationship Id="rId5" Type="http://schemas.openxmlformats.org/officeDocument/2006/relationships/hyperlink" Target="http://www.boundless.com/physics/textbooks/boundless-physics-textbook/introduction-to-quantum-physics-28/applications-of-quantum-mechanics-183/holography-678-5631/images/recording-a-hologram/?campaign_content=book_624_chapter_28&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15.xml"/>
<Relationship Id="rId2" Type="http://schemas.openxmlformats.org/officeDocument/2006/relationships/image" Target="../media/image5.png"/>
<Relationship Id="rId7" Target="../media/image15.png" Type="http://schemas.openxmlformats.org/officeDocument/2006/relationships/image"/>
</Relationships>

</file>

<file path=ppt/slides/_rels/slide16.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File:Periodic_table.svg" TargetMode="External"/>
<Relationship Id="rId5" Type="http://schemas.openxmlformats.org/officeDocument/2006/relationships/hyperlink" Target="http://www.boundless.com/physics/textbooks/boundless-physics-textbook/introduction-to-quantum-physics-28/applications-of-quantum-mechanics-183/the-periodic-table-of-elements-679-6072/images/the-periodic-table/?campaign_content=book_624_chapter_28&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16.xml"/>
<Relationship Id="rId2" Type="http://schemas.openxmlformats.org/officeDocument/2006/relationships/image" Target="../media/image5.png"/>
<Relationship Id="rId7" Target="../media/image16.png" Type="http://schemas.openxmlformats.org/officeDocument/2006/relationships/image"/>
</Relationships>

</file>

<file path=ppt/slides/_rels/slide17.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Laser" TargetMode="External"/>
<Relationship Id="rId5" Type="http://schemas.openxmlformats.org/officeDocument/2006/relationships/hyperlink" Target="http://www.boundless.com/physics/textbooks/boundless-physics-textbook/introduction-to-quantum-physics-28/history-and-quantum-mechanical-quantities-182/implications-of-quantum-mechanics-669-6950/images/laser/?campaign_content=book_624_chapter_28&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17.xml"/>
<Relationship Id="rId2" Type="http://schemas.openxmlformats.org/officeDocument/2006/relationships/image" Target="../media/image5.png"/>
<Relationship Id="rId7" Target="../media/image17.jpg" Type="http://schemas.openxmlformats.org/officeDocument/2006/relationships/image"/>
</Relationships>

</file>

<file path=ppt/slides/_rels/slide18.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Atom" TargetMode="External"/>
<Relationship Id="rId5" Type="http://schemas.openxmlformats.org/officeDocument/2006/relationships/hyperlink" Target="http://www.boundless.com/physics/textbooks/boundless-physics-textbook/introduction-to-quantum-physics-28/applications-of-quantum-mechanics-183/quantum-mechanical-view-of-atoms-681-6695/images/illustration-of-the-helium-atom/?campaign_content=book_624_chapter_28&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18.xml"/>
<Relationship Id="rId2" Type="http://schemas.openxmlformats.org/officeDocument/2006/relationships/image" Target="../media/image5.png"/>
<Relationship Id="rId7" Target="../media/image18.png" Type="http://schemas.openxmlformats.org/officeDocument/2006/relationships/image"/>
</Relationships>

</file>

<file path=ppt/slides/_rels/slide19.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Electron_diffraction" TargetMode="External"/>
<Relationship Id="rId5" Type="http://schemas.openxmlformats.org/officeDocument/2006/relationships/hyperlink" Target="http://www.boundless.com/physics/textbooks/boundless-physics-textbook/introduction-to-quantum-physics-28/history-and-quantum-mechanical-quantities-182/diffraction-revisited-671-5223/images/electron-diffraction-pattern/?campaign_content=book_624_chapter_28&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19.jpg"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Stimulated_emission" TargetMode="External"/>
<Relationship Id="rId5" Type="http://schemas.openxmlformats.org/officeDocument/2006/relationships/hyperlink" Target="http://www.boundless.com/physics/textbooks/boundless-physics-textbook/introduction-to-quantum-physics-28/applications-of-quantum-mechanics-183/lasers-677-3407/images/stimulated-emission-of-photon/?campaign_content=book_624_chapter_28&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20.png"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upload.wikimedia.org/wikipedia/commons/a/a0/Military_laser_experiment.jpg" TargetMode="External"/>
<Relationship Id="rId5" Type="http://schemas.openxmlformats.org/officeDocument/2006/relationships/hyperlink" Target="http://www.boundless.com/physics/textbooks/boundless-physics-textbook/introduction-to-quantum-physics-28/history-and-quantum-mechanical-quantities-182/energy-mass-and-momentum-of-photon-668-6239/images/laser/?campaign_content=book_624_chapter_28&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21.jpg"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Wave_function%23Requirements" TargetMode="External"/>
<Relationship Id="rId5" Type="http://schemas.openxmlformats.org/officeDocument/2006/relationships/hyperlink" Target="http://www.boundless.com/physics/textbooks/boundless-physics-textbook/introduction-to-quantum-physics-28/history-and-quantum-mechanical-quantities-182/the-wave-function-672-4586/images/trajectories-of-a-harmonic-oscillator/?campaign_content=book_624_chapter_28&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22.xml"/>
<Relationship Id="rId2" Type="http://schemas.openxmlformats.org/officeDocument/2006/relationships/image" Target="../media/image5.png"/>
<Relationship Id="rId7" Target="../media/image22.gif"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Bohr%E2%80%93Einstein_debates" TargetMode="External"/>
<Relationship Id="rId5" Type="http://schemas.openxmlformats.org/officeDocument/2006/relationships/hyperlink" Target="http://www.boundless.com/physics/textbooks/boundless-physics-textbook/introduction-to-quantum-physics-28/history-and-quantum-mechanical-quantities-182/philosophical-implications-675-6347/images/niels-bohr-and-albert-einstein/?campaign_content=book_624_chapter_28&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23.xml"/>
<Relationship Id="rId2" Type="http://schemas.openxmlformats.org/officeDocument/2006/relationships/image" Target="../media/image5.png"/>
<Relationship Id="rId7" Target="../media/image23.jp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Fluorescence%23Physical_principles" TargetMode="External"/>
<Relationship Id="rId5" Type="http://schemas.openxmlformats.org/officeDocument/2006/relationships/hyperlink" Target="http://www.boundless.com/physics/textbooks/boundless-physics-textbook/introduction-to-quantum-physics-28/applications-of-quantum-mechanics-183/fluorescence-and-phosphorescence-676-4913/images/fluorescence/?campaign_content=book_624_chapter_28&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24.jpg"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Electromagnetic-Spectrum.png" TargetMode="External"/>
<Relationship Id="rId5" Type="http://schemas.openxmlformats.org/officeDocument/2006/relationships/hyperlink" Target="http://www.boundless.com/physics/textbooks/boundless-physics-textbook/introduction-to-quantum-physics-28/history-and-quantum-mechanical-quantities-182/photon-energies-of-the-em-spectrum-667-4351/images/electromagnetic-spectrum/?campaign_content=book_624_chapter_28&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25.xml"/>
<Relationship Id="rId2" Type="http://schemas.openxmlformats.org/officeDocument/2006/relationships/image" Target="../media/image5.png"/>
<Relationship Id="rId7" Target="../media/image25.pn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Phosphorescence" TargetMode="External"/>
<Relationship Id="rId5" Type="http://schemas.openxmlformats.org/officeDocument/2006/relationships/hyperlink" Target="http://www.boundless.com/physics/textbooks/boundless-physics-textbook/introduction-to-quantum-physics-28/applications-of-quantum-mechanics-183/fluorescence-and-phosphorescence-676-4913/images/phosphorescence/?campaign_content=book_624_chapter_28&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26.xml"/>
<Relationship Id="rId2" Type="http://schemas.openxmlformats.org/officeDocument/2006/relationships/image" Target="../media/image5.png"/>
<Relationship Id="rId7" Target="../media/image26.jpg"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Heisenberg's_microscope" TargetMode="External"/>
<Relationship Id="rId5" Type="http://schemas.openxmlformats.org/officeDocument/2006/relationships/hyperlink" Target="http://www.boundless.com/physics/textbooks/boundless-physics-textbook/introduction-to-quantum-physics-28/history-and-quantum-mechanical-quantities-182/the-heisenberg-uncertainty-principle-674-1956/images/heisenberg-microscope/?campaign_content=book_624_chapter_28&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27.xml"/>
<Relationship Id="rId2" Type="http://schemas.openxmlformats.org/officeDocument/2006/relationships/image" Target="../media/image5.png"/>
<Relationship Id="rId7" Target="../media/image27.pn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Periodic_table" TargetMode="External"/>
<Relationship Id="rId5" Type="http://schemas.openxmlformats.org/officeDocument/2006/relationships/hyperlink" Target="http://www.boundless.com/physics/textbooks/boundless-physics-textbook/introduction-to-quantum-physics-28/applications-of-quantum-mechanics-183/the-periodic-table-of-elements-679-6072/images/blocks-in-periodic-table/?campaign_content=book_624_chapter_28&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28.xml"/>
<Relationship Id="rId2" Type="http://schemas.openxmlformats.org/officeDocument/2006/relationships/image" Target="../media/image5.png"/>
<Relationship Id="rId7" Target="../media/image28.pn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Phosphorescence" TargetMode="External"/>
<Relationship Id="rId5" Type="http://schemas.openxmlformats.org/officeDocument/2006/relationships/hyperlink" Target="http://www.boundless.com/physics/textbooks/boundless-physics-textbook/introduction-to-quantum-physics-28/applications-of-quantum-mechanics-183/fluorescence-and-phosphorescence-676-4913/images/fluorescence-and-phosphorescence/?campaign_content=book_624_chapter_28&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29.xml"/>
<Relationship Id="rId2" Type="http://schemas.openxmlformats.org/officeDocument/2006/relationships/image" Target="../media/image5.png"/>
<Relationship Id="rId7" Target="../media/image9.jpg" Type="http://schemas.openxmlformats.org/officeDocument/2006/relationships/image"/>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X-rays" TargetMode="External"/>
<Relationship Id="rId5" Type="http://schemas.openxmlformats.org/officeDocument/2006/relationships/hyperlink" Target="http://www.boundless.com/physics/textbooks/boundless-physics-textbook/introduction-to-quantum-physics-28/applications-of-quantum-mechanics-183/x-rays-680-5045/images/x-ray-spectrum-and-applications/?campaign_content=book_624_chapter_28&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30.xml"/>
<Relationship Id="rId2" Type="http://schemas.openxmlformats.org/officeDocument/2006/relationships/image" Target="../media/image5.png"/>
<Relationship Id="rId7" Target="../media/image29.pn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www.boundless.com/physics/textbooks/boundless-physics-textbook/introduction-to-quantum-physics-28/history-and-quantum-mechanical-quantities-182/the-heisenberg-uncertainty-principle-674-1956/images/heisenberg-uncertainty-principle-derived-and-explained/?campaign_content=book_624_chapter_28&amp;campaign_term=Physics&amp;utm_campaign=powerpoint&amp;utm_medium=direct&amp;utm_source=boundless" TargetMode="External"/>
<Relationship Id="rId4" Type="http://schemas.openxmlformats.org/officeDocument/2006/relationships/image" Target="../media/image11.jpg"/>
<Relationship Id="rId1" Type="http://schemas.openxmlformats.org/officeDocument/2006/relationships/slideLayout" Target="../slideLayouts/slideLayout31.xml"/>
<Relationship Id="rId2" Type="http://schemas.openxmlformats.org/officeDocument/2006/relationships/image" Target="../media/image5.png"/>
<Relationship Id="rId5" Target="../media/image30.jpg"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ndex.php?title=File:Photoelectric_effect.svg&amp;page=1" TargetMode="External"/>
<Relationship Id="rId5" Type="http://schemas.openxmlformats.org/officeDocument/2006/relationships/hyperlink" Target="http://www.boundless.com/physics/textbooks/boundless-physics-textbook/introduction-to-quantum-physics-28/history-and-quantum-mechanical-quantities-182/the-photoelectric-effect-666-2457/images/the-photoelectric-effect-21a25188-e84c-4d1e-8873-c5df657df97a/?campaign_content=book_624_chapter_28&amp;campaign_term=Physics&amp;utm_campaign=powerpoint&amp;utm_medium=direct&amp;utm_source=boundless" TargetMode="External"/>
<Relationship Id="rId6" Type="http://schemas.openxmlformats.org/officeDocument/2006/relationships/image" Target="../media/image11.jpg"/>
<Relationship Id="rId1" Type="http://schemas.openxmlformats.org/officeDocument/2006/relationships/slideLayout" Target="../slideLayouts/slideLayout32.xml"/>
<Relationship Id="rId2" Type="http://schemas.openxmlformats.org/officeDocument/2006/relationships/image" Target="../media/image5.png"/>
<Relationship Id="rId7" Target="../media/image8.png" Type="http://schemas.openxmlformats.org/officeDocument/2006/relationships/image"/>
</Relationships>

</file>

<file path=ppt/slides/_rels/slide33.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free-electron%20laser"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coherence"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www.boundless.com//physics/definition/monochromatic"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Laser%23Types_and_operating_principles"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Laser%23Gain_medium_and_cavity" TargetMode="External"/>
<Relationship Id="rId1" Type="http://schemas.openxmlformats.org/officeDocument/2006/relationships/slideLayout" Target="../slideLayouts/slideLayout33.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Rayleigh%20criterion"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matter%20wave"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photoelectric%20effects" TargetMode="External"/>
<Relationship Id="rId32" Type="http://schemas.openxmlformats.org/officeDocument/2006/relationships/hyperlink" Target="http://en.wikipedia.org/wiki/Maxwell's%20equations" TargetMode="External"/>
<Relationship Id="rId9" Type="http://schemas.openxmlformats.org/officeDocument/2006/relationships/hyperlink" Target="http://en.wikipedia.org/wiki/Heisenberg's_microscope"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Uncertainty_principle"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www.boundless.com//physics/definition/black-body"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en.wikipedia.org/wiki/black%20body%20radiation"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wave-particle%20duality"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photoelectron"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Photoelectric_effect"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Photoelectric_effect" TargetMode="External"/>
</Relationships>

</file>

<file path=ppt/slides/_rels/slide34.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Wave_function%23Requirements"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ground_state"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spin"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photon"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Phosphorescence" TargetMode="External"/>
<Relationship Id="rId1" Type="http://schemas.openxmlformats.org/officeDocument/2006/relationships/slideLayout" Target="../slideLayouts/slideLayout34.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Particle_wave"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Copenhagen_interpretation"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Fluorescence%23Physical_principles" TargetMode="External"/>
<Relationship Id="rId32" Type="http://schemas.openxmlformats.org/officeDocument/2006/relationships/hyperlink" Target="http://en.wiktionary.org/wiki/particle_accelerator" TargetMode="External"/>
<Relationship Id="rId9" Type="http://schemas.openxmlformats.org/officeDocument/2006/relationships/hyperlink" Target="http://en.wikipedia.org/wiki/Maxwell's%20equations"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Planck%20constant"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photon"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X-ray"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Electromagnetic_spectrum"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Electromagnetic_spectrum"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Electromagnetic_spectrum"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Schrodinger%20equation"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harmonic%20oscillator"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grating"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35.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Holography"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atomic_orbital"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ionization_energy"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electron%20affinity" TargetMode="External"/>
<Relationship Id="rId28" Type="http://schemas.openxmlformats.org/officeDocument/2006/relationships/hyperlink" Target="http://creativecommons.org/licenses/by/3.0/" TargetMode="External"/>
<Relationship Id="rId29" Type="http://schemas.openxmlformats.org/officeDocument/2006/relationships/hyperlink" Target="http://cnx.org/content/m38760/latest/" TargetMode="External"/>
<Relationship Id="rId1" Type="http://schemas.openxmlformats.org/officeDocument/2006/relationships/slideLayout" Target="../slideLayouts/slideLayout35.xml"/>
<Relationship Id="rId2" Type="http://schemas.openxmlformats.org/officeDocument/2006/relationships/hyperlink" Target="http://creativecommons.org/licenses/by-sa/3.0/" TargetMode="External"/>
<Relationship Id="rId3" Type="http://schemas.openxmlformats.org/officeDocument/2006/relationships/hyperlink" Target="http://www.boundless.com//physics/definition/photoelectric-effect"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black%20body%20radiation"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Periodic_table" TargetMode="External"/>
<Relationship Id="rId32" Type="http://schemas.openxmlformats.org/officeDocument/2006/relationships/hyperlink" Target="http://en.wikipedia.org/wiki/black%20body%20radiation" TargetMode="External"/>
<Relationship Id="rId9" Type="http://schemas.openxmlformats.org/officeDocument/2006/relationships/hyperlink" Target="http://cnx.org/content/m43582/latest/"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Electron_diffraction" TargetMode="External"/>
<Relationship Id="rId8" Type="http://schemas.openxmlformats.org/officeDocument/2006/relationships/hyperlink" Target="http://creativecommons.org/licenses/by/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www.boundless.com//physics/definition/photoelectric-effect"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elementary%20particle"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Electron_diffraction"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Electron_diffraction"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interference"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laser"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silver%20halide"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Photon"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36.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wave-particle%20duality"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semiclassical%20approach"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scanning%20tunneling%20microscope"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Atom"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Quantum_electrodynamics" TargetMode="External"/>
<Relationship Id="rId1" Type="http://schemas.openxmlformats.org/officeDocument/2006/relationships/slideLayout" Target="../slideLayouts/slideLayout36.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special_relativity"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diffraction"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Theodor_W._H%C3%A4nsch" TargetMode="External"/>
<Relationship Id="rId32" Type="http://schemas.openxmlformats.org/officeDocument/2006/relationships/hyperlink" Target="http://en.wikipedia.org/wiki/cryptography" TargetMode="External"/>
<Relationship Id="rId9" Type="http://schemas.openxmlformats.org/officeDocument/2006/relationships/hyperlink" Target="http://en.wikipedia.org/wiki/De_Broglie_wavelength"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wave-particle%20duality"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relativistic%20quantum%20mechanics"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string%20theory"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De_Broglie_wavelength"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probability_density_function"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Bell's%20theorem"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epistemological"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Quantum_mechanics"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Quantum_mechanics%23Applications"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introduction-to-quantum-physics-28/?campaign_content=book_624_chapter_28&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png" Type="http://schemas.openxmlformats.org/officeDocument/2006/relationships/image"/>
<Relationship Id="rId7" Target="../media/image9.jpg" Type="http://schemas.openxmlformats.org/officeDocument/2006/relationships/image"/>
</Relationships>

</file>

<file path=ppt/slides/_rels/slide5.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introduction-to-quantum-physics-28/history-and-quantum-mechanical-quantities-182/?campaign_content=book_624_chapter_28&amp;campaign_term=Physics&amp;utm_campaign=powerpoint&amp;utm_medium=direct&amp;utm_source=boundless" TargetMode="External"/>
<Relationship Id="rId1" Type="http://schemas.openxmlformats.org/officeDocument/2006/relationships/slideLayout" Target="../slideLayouts/slideLayout5.xml"/>
<Relationship Id="rId2" Type="http://schemas.openxmlformats.org/officeDocument/2006/relationships/image" Target="../media/image10.jpg"/>
<Relationship Id="rId6" Target="../media/image8.png" Type="http://schemas.openxmlformats.org/officeDocument/2006/relationships/image"/>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introduction-to-quantum-physics-28/applications-of-quantum-mechanics-183/?campaign_content=book_624_chapter_28&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0.jpg"/>
<Relationship Id="rId6" Target="../media/image9.jpg" Type="http://schemas.openxmlformats.org/officeDocument/2006/relationships/image"/>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png"/>
<Relationship Id="rId3" Type="http://schemas.openxmlformats.org/officeDocument/2006/relationships/image" Target="../media/image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2.png"/>
<Relationship Id="rId3" Type="http://schemas.openxmlformats.org/officeDocument/2006/relationships/image" Target="../media/image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9.xml"/>
<Relationship Id="rId2" Type="http://schemas.openxmlformats.org/officeDocument/2006/relationships/image" Target="../media/image2.png"/>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photoelectric effect</a:t>
            </a:r>
            <a:r>
              <a:rPr lang="en-US" sz="1200" dirty="0" smtClean="0"/>
              <a:t> </a:t>
            </a:r>
            <a:r>
              <a:rPr lang="en-US" sz="1200" dirty="0" smtClean="0">
                <a:solidFill>
                  <a:schemeClr val="bg2"/>
                </a:solidFill>
              </a:rPr>
              <a:t>The observation of electrons being emitted from matter (metals and non-metallic solids, liquids, or gases) as a consequence of their absorption of energy from electromagnetic radiation.</a:t>
            </a:r>
          </a:p>
          <a:p>
            <a:r>
              <a:rPr lang="en-US" sz="1200" dirty="0"/>
              <a:t/>
            </a:r>
            <a:r>
              <a:rPr lang="en-US" sz="1200" dirty="0"/>
              <a:t>photoelectric effect</a:t>
            </a:r>
            <a:r>
              <a:rPr lang="en-US" sz="1200" dirty="0"/>
              <a:t> </a:t>
            </a:r>
            <a:r>
              <a:rPr lang="en-US" sz="1200" dirty="0">
                <a:solidFill>
                  <a:schemeClr val="bg2"/>
                </a:solidFill>
              </a:rPr>
              <a:t>The occurrence of electrons being emitted from matter (metals and non-metallic solids, liquids, or gases) as a consequence of their absorption of energy from electromagnetic radiation.</a:t>
            </a:r>
          </a:p>
          <a:p>
            <a:r>
              <a:rPr lang="en-US" sz="1200" dirty="0"/>
              <a:t/>
            </a:r>
            <a:r>
              <a:rPr lang="en-US" sz="1200" dirty="0"/>
              <a:t>photoelectric effects</a:t>
            </a:r>
            <a:r>
              <a:rPr lang="en-US" sz="1200" dirty="0"/>
              <a:t> </a:t>
            </a:r>
            <a:r>
              <a:rPr lang="en-US" sz="1200" dirty="0">
                <a:solidFill>
                  <a:schemeClr val="bg2"/>
                </a:solidFill>
              </a:rPr>
              <a:t>In photoelectric effects, electrons are emitted from matter (metals and non-metallic solids, liquids or gases) as a consequence of their absorption of energy from electromagnetic radiation.</a:t>
            </a:r>
          </a:p>
          <a:p>
            <a:r>
              <a:rPr lang="en-US" sz="1200" dirty="0"/>
              <a:t/>
            </a:r>
            <a:r>
              <a:rPr lang="en-US" sz="1200" dirty="0"/>
              <a:t>photoelectron</a:t>
            </a:r>
            <a:r>
              <a:rPr lang="en-US" sz="1200" dirty="0"/>
              <a:t> </a:t>
            </a:r>
            <a:r>
              <a:rPr lang="en-US" sz="1200" dirty="0">
                <a:solidFill>
                  <a:schemeClr val="bg2"/>
                </a:solidFill>
              </a:rPr>
              <a:t>Electrons emitted from matter by absorbing energy from electromagnetic radiation.</a:t>
            </a:r>
          </a:p>
          <a:p>
            <a:r>
              <a:rPr lang="en-US" sz="1200" dirty="0"/>
              <a:t/>
            </a:r>
            <a:r>
              <a:rPr lang="en-US" sz="1200" dirty="0"/>
              <a:t>photon</a:t>
            </a:r>
            <a:r>
              <a:rPr lang="en-US" sz="1200" dirty="0"/>
              <a:t> </a:t>
            </a:r>
            <a:r>
              <a:rPr lang="en-US" sz="1200" dirty="0">
                <a:solidFill>
                  <a:schemeClr val="bg2"/>
                </a:solidFill>
              </a:rPr>
              <a:t>The quantum of light and other electromagnetic energy, regarded as a discrete particle having zero rest mass, no electric charge, and an indefinitely long lifetime.</a:t>
            </a:r>
          </a:p>
          <a:p>
            <a:r>
              <a:rPr lang="en-US" sz="1200" dirty="0"/>
              <a:t/>
            </a:r>
            <a:r>
              <a:rPr lang="en-US" sz="1200" dirty="0"/>
              <a:t>photon</a:t>
            </a:r>
            <a:r>
              <a:rPr lang="en-US" sz="1200" dirty="0"/>
              <a:t> </a:t>
            </a:r>
            <a:r>
              <a:rPr lang="en-US" sz="1200" dirty="0">
                <a:solidFill>
                  <a:schemeClr val="bg2"/>
                </a:solidFill>
              </a:rPr>
              <a:t>The quantum of light and other electromagnetic energy, regarded as a discrete particle having zero rest mass, no electric charge, and an indefinitely long lifetime.</a:t>
            </a:r>
          </a:p>
          <a:p>
            <a:r>
              <a:rPr lang="en-US" sz="1200" dirty="0"/>
              <a:t/>
            </a:r>
            <a:r>
              <a:rPr lang="en-US" sz="1200" dirty="0"/>
              <a:t>Planck constant</a:t>
            </a:r>
            <a:r>
              <a:rPr lang="en-US" sz="1200" dirty="0"/>
              <a:t> </a:t>
            </a:r>
            <a:r>
              <a:rPr lang="en-US" sz="1200" dirty="0">
                <a:solidFill>
                  <a:schemeClr val="bg2"/>
                </a:solidFill>
              </a:rPr>
              <a:t>a physical constant that is the quantum of action in quantum mechanics. It has a unit of angular momentum. The Planck constant was first described as the proportionality constant between the energy of a photon (unit of electromagnetic radiation) and the frequency of its associated electromagnetic wave in his derivation of the Planck's law</a:t>
            </a:r>
          </a:p>
          <a:p>
            <a:r>
              <a:rPr lang="en-US" sz="1200" dirty="0"/>
              <a:t/>
            </a:r>
            <a:r>
              <a:rPr lang="en-US" sz="1200" dirty="0"/>
              <a:t>probability density function</a:t>
            </a:r>
            <a:r>
              <a:rPr lang="en-US" sz="1200" dirty="0"/>
              <a:t> </a:t>
            </a:r>
            <a:r>
              <a:rPr lang="en-US" sz="1200" dirty="0">
                <a:solidFill>
                  <a:schemeClr val="bg2"/>
                </a:solidFill>
              </a:rPr>
              <a:t>Any function whose integral over a set gives the probability that a random variable has a value in that set.</a:t>
            </a:r>
          </a:p>
          <a:p>
            <a:r>
              <a:rPr lang="en-US" sz="1200" dirty="0"/>
              <a:t/>
            </a:r>
            <a:r>
              <a:rPr lang="en-US" sz="1200" dirty="0"/>
              <a:t>Rayleigh criterion</a:t>
            </a:r>
            <a:r>
              <a:rPr lang="en-US" sz="1200" dirty="0"/>
              <a:t> </a:t>
            </a:r>
            <a:r>
              <a:rPr lang="en-US" sz="1200" dirty="0">
                <a:solidFill>
                  <a:schemeClr val="bg2"/>
                </a:solidFill>
              </a:rPr>
              <a:t>The angular resolution of an optical system can be estimated from the diameter of the aperture and the wavelength of the light, which was first proposed by Lord Rayleigh.</a:t>
            </a:r>
          </a:p>
          <a:p>
            <a:r>
              <a:rPr lang="en-US" sz="1200" dirty="0"/>
              <a:t/>
            </a:r>
            <a:r>
              <a:rPr lang="en-US" sz="1200" dirty="0"/>
              <a:t>relativistic quantum mechanics</a:t>
            </a:r>
            <a:r>
              <a:rPr lang="en-US" sz="1200" dirty="0"/>
              <a:t> </a:t>
            </a:r>
            <a:r>
              <a:rPr lang="en-US" sz="1200" dirty="0">
                <a:solidFill>
                  <a:schemeClr val="bg2"/>
                </a:solidFill>
              </a:rPr>
              <a:t>a theoretical framework for constructing quantum mechanical models of fields and many-body systems</a:t>
            </a:r>
          </a:p>
          <a:p>
            <a:r>
              <a:rPr lang="en-US" sz="1200" dirty="0"/>
              <a:t/>
            </a:r>
            <a:r>
              <a:rPr lang="en-US" sz="1200" dirty="0"/>
              <a:t>scanning tunneling microscope</a:t>
            </a:r>
            <a:r>
              <a:rPr lang="en-US" sz="1200" dirty="0"/>
              <a:t> </a:t>
            </a:r>
            <a:r>
              <a:rPr lang="en-US" sz="1200" dirty="0">
                <a:solidFill>
                  <a:schemeClr val="bg2"/>
                </a:solidFill>
              </a:rPr>
              <a:t>An instrument for imaging surfaces at the atomic level.</a:t>
            </a:r>
          </a:p>
          <a:p>
            <a:r>
              <a:rPr lang="en-US" sz="1200" dirty="0"/>
              <a:t/>
            </a:r>
            <a:r>
              <a:rPr lang="en-US" sz="1200" dirty="0"/>
              <a:t>Schrödinger equation</a:t>
            </a:r>
            <a:r>
              <a:rPr lang="en-US" sz="1200" dirty="0"/>
              <a:t> </a:t>
            </a:r>
            <a:r>
              <a:rPr lang="en-US" sz="1200" dirty="0" smtClean="0">
                <a:solidFill>
                  <a:schemeClr val="bg2"/>
                </a:solidFill>
              </a:rPr>
              <a:t>A partial-differential that describes how the quantum state of some physical system changes with time. It was formulated in late 1925 and published in 1926 by the Austrian physicist Erwin Schrödinger</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semiclassical approach</a:t>
            </a:r>
            <a:r>
              <a:rPr lang="en-US" sz="1200" dirty="0" smtClean="0"/>
              <a:t> </a:t>
            </a:r>
            <a:r>
              <a:rPr lang="en-US" sz="1200" dirty="0" smtClean="0">
                <a:solidFill>
                  <a:schemeClr val="bg2"/>
                </a:solidFill>
              </a:rPr>
              <a:t>A theory in which one part of a system is described quantum-mechanically whereas the other is treated classically.</a:t>
            </a:r>
          </a:p>
          <a:p>
            <a:r>
              <a:rPr lang="en-US" sz="1200" dirty="0"/>
              <a:t/>
            </a:r>
            <a:r>
              <a:rPr lang="en-US" sz="1200" dirty="0"/>
              <a:t>silver halide</a:t>
            </a:r>
            <a:r>
              <a:rPr lang="en-US" sz="1200" dirty="0"/>
              <a:t> </a:t>
            </a:r>
            <a:r>
              <a:rPr lang="en-US" sz="1200" dirty="0">
                <a:solidFill>
                  <a:schemeClr val="bg2"/>
                </a:solidFill>
              </a:rPr>
              <a:t>The light-sensitive chemicals used in photographic film and pape</a:t>
            </a:r>
          </a:p>
          <a:p>
            <a:r>
              <a:rPr lang="en-US" sz="1200" dirty="0"/>
              <a:t/>
            </a:r>
            <a:r>
              <a:rPr lang="en-US" sz="1200" dirty="0"/>
              <a:t>special relativity</a:t>
            </a:r>
            <a:r>
              <a:rPr lang="en-US" sz="1200" dirty="0"/>
              <a:t> </a:t>
            </a:r>
            <a:r>
              <a:rPr lang="en-US" sz="1200" dirty="0">
                <a:solidFill>
                  <a:schemeClr val="bg2"/>
                </a:solidFill>
              </a:rPr>
              <a:t>A theory that (neglecting the effects of gravity) reconciles the principle of relativity with the observation that the speed of light is constant in all frames of reference.</a:t>
            </a:r>
          </a:p>
          <a:p>
            <a:r>
              <a:rPr lang="en-US" sz="1200" dirty="0"/>
              <a:t/>
            </a:r>
            <a:r>
              <a:rPr lang="en-US" sz="1200" dirty="0"/>
              <a:t>spin</a:t>
            </a:r>
            <a:r>
              <a:rPr lang="en-US" sz="1200" dirty="0"/>
              <a:t> </a:t>
            </a:r>
            <a:r>
              <a:rPr lang="en-US" sz="1200" dirty="0">
                <a:solidFill>
                  <a:schemeClr val="bg2"/>
                </a:solidFill>
              </a:rPr>
              <a:t>A quantum angular momentum associated with subatomic particles; it also creates a magnetic moment.</a:t>
            </a:r>
          </a:p>
          <a:p>
            <a:r>
              <a:rPr lang="en-US" sz="1200" dirty="0"/>
              <a:t/>
            </a:r>
            <a:r>
              <a:rPr lang="en-US" sz="1200" dirty="0"/>
              <a:t>string theory</a:t>
            </a:r>
            <a:r>
              <a:rPr lang="en-US" sz="1200" dirty="0"/>
              <a:t> </a:t>
            </a:r>
            <a:r>
              <a:rPr lang="en-US" sz="1200" dirty="0">
                <a:solidFill>
                  <a:schemeClr val="bg2"/>
                </a:solidFill>
              </a:rPr>
              <a:t>an active research framework in particle physics that attempts to reconcile quantum mechanics and general relativity</a:t>
            </a:r>
          </a:p>
          <a:p>
            <a:r>
              <a:rPr lang="en-US" sz="1200" dirty="0"/>
              <a:t/>
            </a:r>
            <a:r>
              <a:rPr lang="en-US" sz="1200" dirty="0"/>
              <a:t>wave-particle duality</a:t>
            </a:r>
            <a:r>
              <a:rPr lang="en-US" sz="1200" dirty="0"/>
              <a:t> </a:t>
            </a:r>
            <a:r>
              <a:rPr lang="en-US" sz="1200" dirty="0">
                <a:solidFill>
                  <a:schemeClr val="bg2"/>
                </a:solidFill>
              </a:rPr>
              <a:t>A postulation that all particles exhibit both wave and particle properties. It is a central concept of quantum mechanics.</a:t>
            </a:r>
          </a:p>
          <a:p>
            <a:r>
              <a:rPr lang="en-US" sz="1200" dirty="0"/>
              <a:t/>
            </a:r>
            <a:r>
              <a:rPr lang="en-US" sz="1200" dirty="0"/>
              <a:t>wave-particle duality</a:t>
            </a:r>
            <a:r>
              <a:rPr lang="en-US" sz="1200" dirty="0"/>
              <a:t> </a:t>
            </a:r>
            <a:r>
              <a:rPr lang="en-US" sz="1200" dirty="0">
                <a:solidFill>
                  <a:schemeClr val="bg2"/>
                </a:solidFill>
              </a:rPr>
              <a:t>A postulation that all particles exhibit both wave and particle properties. It is a central concept of quantum mechanics.</a:t>
            </a:r>
          </a:p>
          <a:p>
            <a:r>
              <a:rPr lang="en-US" sz="1200" dirty="0"/>
              <a:t/>
            </a:r>
            <a:r>
              <a:rPr lang="en-US" sz="1200" dirty="0"/>
              <a:t>wave-particle duality</a:t>
            </a:r>
            <a:r>
              <a:rPr lang="en-US" sz="1200" dirty="0"/>
              <a:t> </a:t>
            </a:r>
            <a:r>
              <a:rPr lang="en-US" sz="1200" dirty="0">
                <a:solidFill>
                  <a:schemeClr val="bg2"/>
                </a:solidFill>
              </a:rPr>
              <a:t>A postulation that all particles exhibit both wave and particle properties. It is a central concept of quantum mechanics.</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Davisson-Germer Experimental Setup</a:t>
            </a:r>
          </a:p>
          <a:p>
            <a:pPr lvl="1"/>
            <a:r>
              <a:rPr lang="en-US" dirty="0" smtClean="0"/>
              <a:t>The experiment included an electron gun consisting of a heated filament that released thermally excited electrons, which were then accelerated through a potential difference (giving them a certain amount of kinetic energy towards the nickel crystal). To avoid collisions of the electrons with other molecules on their way towards the surface, the experiment was conducted in a vacuum chamber. To measure the number of electrons that were scattered at different angles, an electron detector that could be moved on an arc path about the crystal was used. The detector was designed to accept only elastically scattered electrons.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http://upload.wikimedia.org/wikipedia/commons/thumb/4/4e/Davisson-Germer_experiment.svg/421px-Davisson-Germer_experiment.svg.png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5083694325b943125d47e48fdd5619a}">
                <a14:useLocalDpi xmlns:a14="http://schemas.microsoft.com/office/drawing/2010/main" val="0"/>
              </a:ext>
            </a:extLst>
          </a:blip>
          <a:stretch>
            <a:fillRect/>
          </a:stretch>
        </p:blipFill>
        <p:spPr>
          <a:xfrm>
            <a:off x="1483197" y="533400"/>
            <a:ext cx="617760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Photoelectric Effect</a:t>
            </a:r>
          </a:p>
          <a:p>
            <a:pPr lvl="1"/>
            <a:r>
              <a:rPr lang="en-US" dirty="0" smtClean="0"/>
              <a:t>A brief introduction to the Photoelectric Effect and electron photoemission.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fa1acc0f71b544d6e7f6bb16b0f02077}">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Reconstructing a hologram</a:t>
            </a:r>
          </a:p>
          <a:p>
            <a:pPr lvl="1"/>
            <a:r>
              <a:rPr lang="en-US" dirty="0" smtClean="0"/>
              <a:t>An interference pattern can be considered an encoded version of a scene, requiring a particular key - the original light source - in order to view its contents. This missing key is provided later by shining a laser, identical to the one used to record the hologram, onto the developed film. When this beam illuminates the hologram, it is diffracted by the hologram's surface pattern. This produces a light field identical to the one originally produced by the scene and scattered onto the hologram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"Holography."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http://en.wikipedia.org/wiki/Holography</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fcc3fafc1d2b58e1976bcb6ca415639}">
                <a14:useLocalDpi xmlns:a14="http://schemas.microsoft.com/office/drawing/2010/main" val="0"/>
              </a:ext>
            </a:extLst>
          </a:blip>
          <a:stretch>
            <a:fillRect/>
          </a:stretch>
        </p:blipFill>
        <p:spPr>
          <a:xfrm>
            <a:off x="2553433" y="533400"/>
            <a:ext cx="403713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Recording a hologram</a:t>
            </a:r>
          </a:p>
          <a:p>
            <a:pPr lvl="1"/>
            <a:r>
              <a:rPr lang="en-US" dirty="0" smtClean="0"/>
              <a:t>Holograms are recorded using a flash of light that illuminates a scene and then imprints on a recording medium, much in the way a photograph is recorded. In addition, however, part of the light beam must be shone directly onto the recording medium - this second light beam is known as the reference beam.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"Holography."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http://en.wikipedia.org/wiki/Holography</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124f0dbbb314ad143a69970e024072e}">
                <a14:useLocalDpi xmlns:a14="http://schemas.microsoft.com/office/drawing/2010/main" val="0"/>
              </a:ext>
            </a:extLst>
          </a:blip>
          <a:stretch>
            <a:fillRect/>
          </a:stretch>
        </p:blipFill>
        <p:spPr>
          <a:xfrm>
            <a:off x="822424" y="533400"/>
            <a:ext cx="749915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 periodic table</a:t>
            </a:r>
          </a:p>
          <a:p>
            <a:pPr lvl="1"/>
            <a:r>
              <a:rPr lang="en-US" dirty="0" smtClean="0"/>
              <a:t>Here is the complete periodic table with atomic numbers, groups, and periods. Each entry on the periodic table represents one element, and compounds are made up of several of these elements.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"Periodic table."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http://en.wikipedia.org/wiki/File:Periodic_table.svg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932c143173a4d6d784e6f6b750e8a07}">
                <a14:useLocalDpi xmlns:a14="http://schemas.microsoft.com/office/drawing/2010/main" val="0"/>
              </a:ext>
            </a:extLst>
          </a:blip>
          <a:stretch>
            <a:fillRect/>
          </a:stretch>
        </p:blipFill>
        <p:spPr>
          <a:xfrm>
            <a:off x="577715" y="533400"/>
            <a:ext cx="798857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Laser</a:t>
            </a:r>
          </a:p>
          <a:p>
            <a:pPr lvl="1"/>
            <a:r>
              <a:rPr lang="en-US" dirty="0" smtClean="0"/>
              <a:t>Red (635-nm), green (532-nm), and blue-violet (445-nm) lasers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"Laser."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http://en.wikipedia.org/wiki/Laser</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d494c5293bcbc9b948029706a736f2d}">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Illustration of the Helium Atom</a:t>
            </a:r>
          </a:p>
          <a:p>
            <a:pPr lvl="1"/>
            <a:r>
              <a:rPr lang="en-US" dirty="0" smtClean="0"/>
              <a:t>This is an illustration of the helium atom, depicting the nucleus (pink) and the electron cloud distribution (black). The nucleus (upper right) in helium-4 is in reality spherically symmetric and closely resembles the electron cloud, although for more complicated nuclei this is not always the case. The black bar is one angstrom (10-10 m, or 100 pm).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"Atom."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http://en.wikipedia.org/wiki/Atom</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7279496510aa4692c08c651d90db8b8}">
                <a14:useLocalDpi xmlns:a14="http://schemas.microsoft.com/office/drawing/2010/main" val="0"/>
              </a:ext>
            </a:extLst>
          </a:blip>
          <a:stretch>
            <a:fillRect/>
          </a:stretch>
        </p:blipFill>
        <p:spPr>
          <a:xfrm>
            <a:off x="2406822" y="533400"/>
            <a:ext cx="433035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Electron Diffraction Pattern</a:t>
            </a:r>
          </a:p>
          <a:p>
            <a:pPr lvl="1"/>
            <a:r>
              <a:rPr lang="en-US" dirty="0" smtClean="0"/>
              <a:t>Typical electron diffraction pattern obtained in a transmission electron microscope with a parallel electron beam.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"Electron diffraction."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http://en.wikipedia.org/wiki/Electron_diffraction</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b7db56d8ba910bbac352dc84eda4301}">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Stimulated Photon Emission</a:t>
            </a:r>
          </a:p>
          <a:p>
            <a:pPr lvl="1"/>
            <a:r>
              <a:rPr lang="en-US" dirty="0" smtClean="0"/>
              <a:t>In stimulated emission process, a photon (with a frequency equal to the atomic transition) encounters an excited atom, and a new photon identical to the incoming photon is produced. The result is an atom in the ground state with two outgoing photons.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"Stimulated emission."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http://en.wikipedia.org/wiki/Stimulated_emission</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d3d2865094c9655c4ed01efd66c1383}">
                <a14:useLocalDpi xmlns:a14="http://schemas.microsoft.com/office/drawing/2010/main" val="0"/>
              </a:ext>
            </a:extLst>
          </a:blip>
          <a:stretch>
            <a:fillRect/>
          </a:stretch>
        </p:blipFill>
        <p:spPr>
          <a:xfrm>
            <a:off x="469900" y="533400"/>
            <a:ext cx="8204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laser</a:t>
            </a:r>
          </a:p>
          <a:p>
            <a:pPr lvl="1"/>
            <a:r>
              <a:rPr lang="en-US" dirty="0" smtClean="0"/>
              <a:t>Photons emitted in a coherent beam from a laser.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http://upload.wikimedia.org/wikipedia/commons/a/a0/Military_laser_experiment.jpg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787a883cfc503639109aa93b746cefa}">
                <a14:useLocalDpi xmlns:a14="http://schemas.microsoft.com/office/drawing/2010/main" val="0"/>
              </a:ext>
            </a:extLst>
          </a:blip>
          <a:stretch>
            <a:fillRect/>
          </a:stretch>
        </p:blipFill>
        <p:spPr>
          <a:xfrm>
            <a:off x="1237936" y="533400"/>
            <a:ext cx="666812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Trajectories of a Harmonic Oscillator</a:t>
            </a:r>
          </a:p>
          <a:p>
            <a:pPr lvl="1"/>
            <a:r>
              <a:rPr lang="en-US" dirty="0" smtClean="0"/>
              <a:t>This figure shows some trajectories of a harmonic oscillator (a ball attached to a spring) in classical mechanics (A-B) and quantum mechanics (C-H). In quantum mechanics (C-H), the ball has a wave function, which is shown with its real part in blue and its imaginary part in red. The trajectories C-F are examples of standing waves, or "stationary states. " Each standing-wave frequency is proportional to a possible energy level of the oscillator. This "energy quantization" does not occur in classical physics, where the oscillator can have any energy.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"Wave function."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http://en.wikipedia.org/wiki/Wave_function%23Requirements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7db2df822e19e73412b559000db2a05}">
                <a14:useLocalDpi xmlns:a14="http://schemas.microsoft.com/office/drawing/2010/main" val="0"/>
              </a:ext>
            </a:extLst>
          </a:blip>
          <a:stretch>
            <a:fillRect/>
          </a:stretch>
        </p:blipFill>
        <p:spPr>
          <a:xfrm>
            <a:off x="2825324" y="533400"/>
            <a:ext cx="349335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Niels Bohr and Albert Einstein</a:t>
            </a:r>
          </a:p>
          <a:p>
            <a:pPr lvl="1"/>
            <a:r>
              <a:rPr lang="en-US" dirty="0" smtClean="0"/>
              <a:t>Niels Bohr (left) and Albert Einstein (right). Despite their pioneering contributions to the inception of the quantum mechanics, they disagreed on its interpretation.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"Bohr–Einstein debates."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http://en.wikipedia.org/wiki/Bohr%E2%80%93Einstein_debates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bea50748d3dabb538f5493a90114a37}">
                <a14:useLocalDpi xmlns:a14="http://schemas.microsoft.com/office/drawing/2010/main" val="0"/>
              </a:ext>
            </a:extLst>
          </a:blip>
          <a:stretch>
            <a:fillRect/>
          </a:stretch>
        </p:blipFill>
        <p:spPr>
          <a:xfrm>
            <a:off x="3071446" y="533400"/>
            <a:ext cx="300110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Fluorescence</a:t>
            </a:r>
          </a:p>
          <a:p>
            <a:pPr lvl="1"/>
            <a:r>
              <a:rPr lang="en-US" dirty="0" smtClean="0"/>
              <a:t>Fluorescent minerals emit visible light when exposed to ultraviolet light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"Fluorescence."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http://en.wikipedia.org/wiki/Fluorescence%23Physical_principles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f7ff123b4d77f2dab7877f6c5a75c67}">
                <a14:useLocalDpi xmlns:a14="http://schemas.microsoft.com/office/drawing/2010/main" val="0"/>
              </a:ext>
            </a:extLst>
          </a:blip>
          <a:stretch>
            <a:fillRect/>
          </a:stretch>
        </p:blipFill>
        <p:spPr>
          <a:xfrm>
            <a:off x="1202575" y="533400"/>
            <a:ext cx="673885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Electromagnetic spectrum</a:t>
            </a:r>
          </a:p>
          <a:p>
            <a:pPr lvl="1"/>
            <a:r>
              <a:rPr lang="en-US" dirty="0" smtClean="0"/>
              <a:t>This shows the electromagnetic spectrum, including the visible region, as a function of both frequency (left) and wavelength (right).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"Electromagnetic-Spectrum."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http://en.wikipedia.org/wiki/File:Electromagnetic-Spectrum.png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ef397dd6bb5a94d3f6b00e199e16b5b}">
                <a14:useLocalDpi xmlns:a14="http://schemas.microsoft.com/office/drawing/2010/main" val="0"/>
              </a:ext>
            </a:extLst>
          </a:blip>
          <a:stretch>
            <a:fillRect/>
          </a:stretch>
        </p:blipFill>
        <p:spPr>
          <a:xfrm>
            <a:off x="3141728" y="533400"/>
            <a:ext cx="286054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Phosphorescence</a:t>
            </a:r>
          </a:p>
          <a:p>
            <a:pPr lvl="1"/>
            <a:r>
              <a:rPr lang="en-US" dirty="0" smtClean="0"/>
              <a:t>Phosphorescent material glowing in the dark.</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"Phosphorescence."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http://en.wikipedia.org/wiki/Phosphorescence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fbd65eb7fdf7fdccc77dc02775aa8f7}">
                <a14:useLocalDpi xmlns:a14="http://schemas.microsoft.com/office/drawing/2010/main" val="0"/>
              </a:ext>
            </a:extLst>
          </a:blip>
          <a:stretch>
            <a:fillRect/>
          </a:stretch>
        </p:blipFill>
        <p:spPr>
          <a:xfrm>
            <a:off x="2617852" y="533400"/>
            <a:ext cx="390829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Heisenberg Microscope</a:t>
            </a:r>
          </a:p>
          <a:p>
            <a:pPr lvl="1"/>
            <a:r>
              <a:rPr lang="en-US" dirty="0" smtClean="0"/>
              <a:t>Heisenberg's microscope, with cone of light rays focusing on a particle with angle \epsilon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"Heisenberg's microscope."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http://en.wikipedia.org/wiki/Heisenberg's_microscope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24dd24f730bac2d76c982bff995b43d}">
                <a14:useLocalDpi xmlns:a14="http://schemas.microsoft.com/office/drawing/2010/main" val="0"/>
              </a:ext>
            </a:extLst>
          </a:blip>
          <a:stretch>
            <a:fillRect/>
          </a:stretch>
        </p:blipFill>
        <p:spPr>
          <a:xfrm>
            <a:off x="3977261" y="533400"/>
            <a:ext cx="118947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Blocks in the Periodic Table</a:t>
            </a:r>
          </a:p>
          <a:p>
            <a:pPr lvl="1"/>
            <a:r>
              <a:rPr lang="en-US" dirty="0" smtClean="0"/>
              <a:t>A diagram of the periodic table, highlighting the different blocks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"Periodic table."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http://en.wikipedia.org/wiki/Periodic_table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5551458f077a858f2146c6c180b5240}">
                <a14:useLocalDpi xmlns:a14="http://schemas.microsoft.com/office/drawing/2010/main" val="0"/>
              </a:ext>
            </a:extLst>
          </a:blip>
          <a:stretch>
            <a:fillRect/>
          </a:stretch>
        </p:blipFill>
        <p:spPr>
          <a:xfrm>
            <a:off x="1300081" y="533400"/>
            <a:ext cx="654383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Fluorescence and Phosphorescence</a:t>
            </a:r>
          </a:p>
          <a:p>
            <a:pPr lvl="1"/>
            <a:r>
              <a:rPr lang="en-US" dirty="0" smtClean="0"/>
              <a:t>Energy scheme used to explain the difference between fluorescence and phosphorescence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"Phosphorescence."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http://en.wikipedia.org/wiki/Phosphorescence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adcd317c43b639ba58933debaba2a12}">
                <a14:useLocalDpi xmlns:a14="http://schemas.microsoft.com/office/drawing/2010/main" val="0"/>
              </a:ext>
            </a:extLst>
          </a:blip>
          <a:stretch>
            <a:fillRect/>
          </a:stretch>
        </p:blipFill>
        <p:spPr>
          <a:xfrm>
            <a:off x="1520795" y="533400"/>
            <a:ext cx="610240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X-Ray Spectrum and Applications</a:t>
            </a:r>
          </a:p>
          <a:p>
            <a:pPr lvl="1"/>
            <a:r>
              <a:rPr lang="en-US" dirty="0" smtClean="0"/>
              <a:t>X-rays are part of the electromagnetic spectrum, with wavelengths shorter than those of visible light. Different applications use different parts of the X-ray spectrum.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"X-rays."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http://en.wikipedia.org/wiki/X-rays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08dcaba2527894cea38dc5ee8b015a8}">
                <a14:useLocalDpi xmlns:a14="http://schemas.microsoft.com/office/drawing/2010/main" val="0"/>
              </a:ext>
            </a:extLst>
          </a:blip>
          <a:stretch>
            <a:fillRect/>
          </a:stretch>
        </p:blipFill>
        <p:spPr>
          <a:xfrm>
            <a:off x="536257" y="533400"/>
            <a:ext cx="807148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Heisenberg Uncertainty Principle Derived and Explained</a:t>
            </a:r>
          </a:p>
          <a:p>
            <a:pPr lvl="1"/>
            <a:r>
              <a:rPr lang="en-US" dirty="0" smtClean="0"/>
              <a:t>One of the most-oft quoted results of quantum physics, this doozie forces us to reconsider what we can know about the universe. Some things cannot be known simultaneously. In fact, if anything about a system is known perfectly, there is likely another characteristic that is completely shrouded in uncertainty. So significant figures ARE important after all!</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cf8267b95c17510bc3a5f6cf56b01317}">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 Photoelectric Effect</a:t>
            </a:r>
          </a:p>
          <a:p>
            <a:pPr lvl="1"/>
            <a:r>
              <a:rPr lang="en-US" dirty="0" smtClean="0"/>
              <a:t>Electrons are emitted from matter by absorbed light.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"File:Photoelectric effect.svg - Wikipedia, the free encyclopedia."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http://en.wikipedia.org/w/index.php?title=File:Photoelectric_effect.svg&amp;page=1</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a247b1821cd4ff7d95c5a8f0301a8b4}">
                <a14:useLocalDpi xmlns:a14="http://schemas.microsoft.com/office/drawing/2010/main" val="0"/>
              </a:ext>
            </a:extLst>
          </a:blip>
          <a:stretch>
            <a:fillRect/>
          </a:stretch>
        </p:blipFill>
        <p:spPr>
          <a:xfrm>
            <a:off x="1554480" y="533400"/>
            <a:ext cx="603504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"Rayleigh criterion."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http://en.wikipedia.org/wiki/Rayleigh%20criterion</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"matter wave."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http://en.wikipedia.org/wiki/matter%20wave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"Uncertainty principle."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http://en.wikipedia.org/wiki/Uncertainty_principle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"Heisenberg's microscope."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http://en.wikipedia.org/wiki/Heisenberg's_microscope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"black body radiation."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http://en.wikipedia.org/wiki/black%20body%20radiation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"wave-particle duality."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http://en.wikipedia.org/wiki/wave-particle%20duality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"photoelectron."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http://en.wikipedia.org/wiki/photoelectron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"Photoelectric effect."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http://en.wikipedia.org/wiki/Photoelectric_effect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"Photoelectric effect."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http://en.wikipedia.org/wiki/Photoelectric_effect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"free-electron laser."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http://en.wikipedia.org/wiki/free-electron%20laser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"coherence."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http://en.wikipedia.org/wiki/coherence</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http://www.boundless.com//physics/definition/monochromatic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"Laser."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http://en.wikipedia.org/wiki/Laser%23Types_and_operating_principles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"Laser."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http://en.wikipedia.org/wiki/Laser%23Gain_medium_and_cavity</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"photoelectric effects."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http://en.wikipedia.org/wiki/photoelectric%20effects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"Maxwell's equations."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http://en.wikipedia.org/wiki/Maxwell's%20equations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BY-SA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http://www.boundless.com//physics/definition/black-body</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"Particle wave."</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http://en.wikipedia.org/wiki/Particle_wave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"Copenhagen interpretation."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http://en.wikipedia.org/wiki/Copenhagen_interpretation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"Planck constant."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http://en.wikipedia.org/wiki/Planck%20constant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"Maxwell's equations."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http://en.wikipedia.org/wiki/Maxwell's%20equations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"Electromagnetic spectrum."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http://en.wikipedia.org/wiki/Electromagnetic_spectrum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"Electromagnetic spectrum."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http://en.wikipedia.org/wiki/Electromagnetic_spectrum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"Electromagnetic spectrum."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http://en.wikipedia.org/wiki/Electromagnetic_spectrum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"Schrodinger equation."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http://en.wikipedia.org/wiki/Schrodinger%20equation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"harmonic oscillator."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http://en.wikipedia.org/wiki/harmonic%20oscillator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"Wave function."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http://en.wikipedia.org/wiki/Wave_function%23Requirements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"ground state."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http://en.wiktionary.org/wiki/ground_state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"spin."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http://en.wiktionary.org/wiki/spin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"photon."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http://en.wikipedia.org/wiki/photon</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"Phosphorescence."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http://en.wikipedia.org/wiki/Phosphorescence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"Fluorescence."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http://en.wikipedia.org/wiki/Fluorescence%23Physical_principles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"particle accelerator."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http://en.wiktionary.org/wiki/particle_accelerator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"photon."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http://en.wikipedia.org/wiki/photon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"X-ray."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http://en.wikipedia.org/wiki/X-ray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"grating."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http://en.wikipedia.org/wiki/grating</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Boundless Learning.</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"Boundless."</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http://www.boundless.com//physics/definition/photoelectric-effect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"black body radiation."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http://en.wikipedia.org/wiki/black%20body%20radiation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"Electron diffraction."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http://en.wikipedia.org/wiki/Electron_diffraction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"Gabriela Escalera, Andrew Barron, Neutron Diffraction.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http://cnx.org/content/m43582/latest/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"Electron diffraction."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http://en.wikipedia.org/wiki/Electron_diffraction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"Electron diffraction."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http://en.wikipedia.org/wiki/Electron_diffraction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"interference."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http://en.wiktionary.org/wiki/interference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"laser."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http://en.wiktionary.org/wiki/laser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"silver halide."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http://en.wikipedia.org/wiki/silver%20halide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"Holography."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http://en.wikipedia.org/wiki/Holography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"atomic orbital."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http://en.wiktionary.org/wiki/atomic_orbital</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"ionization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http://en.wiktionary.org/wiki/ionization_energy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"electron affinity."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http://en.wikipedia.org/wiki/electron%20affinity</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"Free High School Science Texts Project, The Periodic Table: Groups and Periods.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http://cnx.org/content/m38760/latest/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"Periodic table."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http://en.wikipedia.org/wiki/Periodic_table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"black body radiation."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http://en.wikipedia.org/wiki/black%20body%20radiation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http://www.boundless.com//physics/definition/photoelectric-effect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"elementary particle."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http://en.wikipedia.org/wiki/elementary%20particle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"Photon."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http://en.wikipedia.org/wiki/Photon</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"special relativity."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http://en.wiktionary.org/wiki/special_relativity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"diffraction."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http://en.wiktionary.org/wiki/diffraction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"wave-particle duality."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http://en.wikipedia.org/wiki/wave-particle%20duality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"De Broglie wavelength."</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http://en.wikipedia.org/wiki/De_Broglie_wavelength</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"De Broglie wavelength."</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http://en.wikipedia.org/wiki/De_Broglie_wavelength</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"probability density function."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http://en.wiktionary.org/wiki/probability_density_function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"Bell's theorem."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http://en.wikipedia.org/wiki/Bell's%20theorem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"epistemological."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http://en.wiktionary.org/wiki/epistemological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"Quantum mechanics."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http://en.wikipedia.org/wiki/Quantum_mechanics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"wave-particle duality."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http://en.wikipedia.org/wiki/wave-particle%20duality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"semiclassical approach."</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http://en.wikipedia.org/wiki/semiclassical%20approach</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"scanning tunneling microscope."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http://en.wikipedia.org/wiki/scanning%20tunneling%20microscope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"Atom."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http://en.wikipedia.org/wiki/Atom</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"Quantum electrodynamics."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http://en.wikipedia.org/wiki/Quantum_electrodynamics</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"Theodor W. Hänsch."</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http://en.wikipedia.org/wiki/Theodor_W._H%C3%A4nsch</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"cryptography."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http://en.wikipedia.org/wiki/cryptography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"relativistic quantum mechanics."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http://en.wikipedia.org/wiki/relativistic%20quantum%20mechanics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"string theory."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http://en.wikipedia.org/wiki/string%20theory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"Quantum mechanics."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http://en.wikipedia.org/wiki/Quantum_mechanics%23Applications</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Introduction to Quantum Physics</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Introduction to Quantum Physics</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History and Quantum Mechanical Quantities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Applications of Quantum Mechanics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1a247b1821cd4ff7d95c5a8f0301a8b4}">
                <a14:useLocalDpi xmlns:a14="http://schemas.microsoft.com/office/drawing/2010/main" val="0"/>
              </a:ext>
            </a:extLst>
          </a:blip>
          <a:stretch>
            <a:fillRect/>
          </a:stretch>
        </p:blipFill>
        <p:spPr>
          <a:xfrm>
            <a:off x="3200400" y="304800"/>
            <a:ext cx="863600" cy="621530"/>
          </a:xfrm>
          <a:prstGeom prst="rect">
            <a:avLst/>
          </a:prstGeom>
        </p:spPr>
      </p:pic>
      <p:pic>
        <p:nvPicPr>
          <p:cNvPr id="29" name="Picture 28" descr="chapterimage.jpg"/>
          <p:cNvPicPr>
            <a:picLocks noChangeAspect="1"/>
          </p:cNvPicPr>
          <p:nvPr/>
        </p:nvPicPr>
        <p:blipFill>
          <a:blip r:embed="rId7">
            <a:extLst>
              <a:ext uri="{7adcd317c43b639ba58933debaba2a12}">
                <a14:useLocalDpi xmlns:a14="http://schemas.microsoft.com/office/drawing/2010/main" val="0"/>
              </a:ext>
            </a:extLst>
          </a:blip>
          <a:stretch>
            <a:fillRect/>
          </a:stretch>
        </p:blipFill>
        <p:spPr>
          <a:xfrm>
            <a:off x="3200400" y="1447800"/>
            <a:ext cx="863600" cy="614668"/>
          </a:xfrm>
          <a:prstGeom prst="rect">
            <a:avLst/>
          </a:prstGeom>
        </p:spPr>
      </p:pic>
    </p:spTree>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1a247b1821cd4ff7d95c5a8f0301a8b4}">
                <a14:useLocalDpi xmlns:a14="http://schemas.microsoft.com/office/drawing/2010/main" val="0"/>
              </a:ext>
            </a:extLst>
          </a:blip>
          <a:stretch>
            <a:fillRect/>
          </a:stretch>
        </p:blipFill>
        <p:spPr>
          <a:xfrm>
            <a:off x="152400" y="1447800"/>
            <a:ext cx="2768600" cy="1992553"/>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The Photoelectric Effect</a:t>
            </a:r>
          </a:p>
          <a:p>
            <a:pPr marL="115888" indent="-115888"/>
            <a:r>
              <a:rPr lang="en-US" dirty="0" smtClean="0"/>
              <a:t>Photon Energies of the EM Spectrum</a:t>
            </a:r>
          </a:p>
          <a:p>
            <a:pPr marL="115888" indent="-115888"/>
            <a:r>
              <a:rPr lang="en-US" dirty="0"/>
              <a:t/>
            </a:r>
            <a:r>
              <a:rPr lang="en-US" dirty="0"/>
              <a:t>Energy, Mass, and Momentum of Photon</a:t>
            </a:r>
            <a:r>
              <a:rPr lang="en-US" dirty="0"/>
              <a:t> </a:t>
            </a:r>
            <a:endParaRPr lang="en-US" dirty="0" smtClean="0"/>
          </a:p>
          <a:p>
            <a:pPr marL="115888" indent="-115888"/>
            <a:r>
              <a:rPr lang="en-US" dirty="0"/>
              <a:t/>
            </a:r>
            <a:r>
              <a:rPr lang="en-US" dirty="0"/>
              <a:t>Implications of Quantum Mechanics</a:t>
            </a:r>
            <a:r>
              <a:rPr lang="en-US" dirty="0"/>
              <a:t> </a:t>
            </a:r>
            <a:endParaRPr lang="en-US" dirty="0" smtClean="0"/>
          </a:p>
          <a:p>
            <a:pPr marL="115888" indent="-115888"/>
            <a:r>
              <a:rPr lang="en-US" dirty="0"/>
              <a:t/>
            </a:r>
            <a:r>
              <a:rPr lang="en-US" dirty="0"/>
              <a:t>Particle-Wave Duality</a:t>
            </a:r>
            <a:r>
              <a:rPr lang="en-US" dirty="0"/>
              <a:t> </a:t>
            </a:r>
            <a:endParaRPr lang="en-US" dirty="0" smtClean="0"/>
          </a:p>
          <a:p>
            <a:pPr marL="115888" indent="-115888"/>
            <a:r>
              <a:rPr lang="en-US" dirty="0"/>
              <a:t/>
            </a:r>
            <a:r>
              <a:rPr lang="en-US" dirty="0"/>
              <a:t>Diffraction Revisited</a:t>
            </a:r>
            <a:r>
              <a:rPr lang="en-US" dirty="0"/>
              <a:t> </a:t>
            </a:r>
            <a:endParaRPr lang="en-US" dirty="0" smtClean="0"/>
          </a:p>
          <a:p>
            <a:pPr marL="115888" indent="-115888"/>
            <a:r>
              <a:rPr lang="en-US" dirty="0"/>
              <a:t/>
            </a:r>
            <a:r>
              <a:rPr lang="en-US" dirty="0"/>
              <a:t>The Wave Function</a:t>
            </a:r>
            <a:r>
              <a:rPr lang="en-US" dirty="0"/>
              <a:t> </a:t>
            </a:r>
            <a:endParaRPr lang="en-US" dirty="0" smtClean="0"/>
          </a:p>
          <a:p>
            <a:pPr marL="115888" indent="-115888"/>
            <a:r>
              <a:rPr lang="en-US" dirty="0"/>
              <a:t/>
            </a:r>
            <a:r>
              <a:rPr lang="en-US" dirty="0"/>
              <a:t>de Broglie and the Wave Nature of Matter</a:t>
            </a:r>
            <a:r>
              <a:rPr lang="en-US" dirty="0"/>
              <a:t> </a:t>
            </a:r>
            <a:endParaRPr lang="en-US" dirty="0" smtClean="0"/>
          </a:p>
          <a:p>
            <a:pPr marL="115888" indent="-115888"/>
            <a:r>
              <a:rPr lang="en-US" dirty="0" smtClean="0"/>
              <a:t>The Heisenberg Uncertainty Principle</a:t>
            </a:r>
          </a:p>
          <a:p>
            <a:pPr marL="115888" indent="-115888"/>
            <a:r>
              <a:rPr lang="en-US" dirty="0"/>
              <a:t/>
            </a:r>
            <a:r>
              <a:rPr lang="en-US" dirty="0"/>
              <a:t>Philosophical Implications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History and Quantum Mechanical Quantities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History and Quantum Mechanical Quantities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www.boundless.com/physics/textbooks/boundless-physics-textbook/introduction-to-quantum-physics-28/history-and-quantum-mechanical-quantities-182/</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7adcd317c43b639ba58933debaba2a12}">
                <a14:useLocalDpi xmlns:a14="http://schemas.microsoft.com/office/drawing/2010/main" val="0"/>
              </a:ext>
            </a:extLst>
          </a:blip>
          <a:stretch>
            <a:fillRect/>
          </a:stretch>
        </p:blipFill>
        <p:spPr>
          <a:xfrm>
            <a:off x="152400" y="1447800"/>
            <a:ext cx="2768600" cy="1970555"/>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Fluorescence and Phosphorescence</a:t>
            </a:r>
          </a:p>
          <a:p>
            <a:pPr marL="115888" indent="-115888"/>
            <a:r>
              <a:rPr lang="en-US" dirty="0" smtClean="0"/>
              <a:t>Lasers</a:t>
            </a:r>
          </a:p>
          <a:p>
            <a:pPr marL="115888" indent="-115888"/>
            <a:r>
              <a:rPr lang="en-US" dirty="0"/>
              <a:t/>
            </a:r>
            <a:r>
              <a:rPr lang="en-US" dirty="0"/>
              <a:t>Holography</a:t>
            </a:r>
            <a:r>
              <a:rPr lang="en-US" dirty="0"/>
              <a:t> </a:t>
            </a:r>
            <a:endParaRPr lang="en-US" dirty="0" smtClean="0"/>
          </a:p>
          <a:p>
            <a:pPr marL="115888" indent="-115888"/>
            <a:r>
              <a:rPr lang="en-US" dirty="0"/>
              <a:t/>
            </a:r>
            <a:r>
              <a:rPr lang="en-US" dirty="0"/>
              <a:t>The Periodic Table of Elements</a:t>
            </a:r>
            <a:r>
              <a:rPr lang="en-US" dirty="0"/>
              <a:t> </a:t>
            </a:r>
            <a:endParaRPr lang="en-US" dirty="0" smtClean="0"/>
          </a:p>
          <a:p>
            <a:pPr marL="115888" indent="-115888"/>
            <a:r>
              <a:rPr lang="en-US" dirty="0"/>
              <a:t/>
            </a:r>
            <a:r>
              <a:rPr lang="en-US" dirty="0"/>
              <a:t>X-Rays</a:t>
            </a:r>
            <a:r>
              <a:rPr lang="en-US" dirty="0"/>
              <a:t> </a:t>
            </a:r>
            <a:endParaRPr lang="en-US" dirty="0" smtClean="0"/>
          </a:p>
          <a:p>
            <a:pPr marL="115888" indent="-115888"/>
            <a:r>
              <a:rPr lang="en-US" dirty="0"/>
              <a:t/>
            </a:r>
            <a:r>
              <a:rPr lang="en-US" dirty="0"/>
              <a:t>Quantum-Mechanical View of Atoms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Applications of Quantum Mechanics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Applications of Quantum Mechanics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www.boundless.com/physics/textbooks/boundless-physics-textbook/introduction-to-quantum-physics-28/applications-of-quantum-mechanics-183/</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atomic orbital</a:t>
            </a:r>
            <a:r>
              <a:rPr lang="en-US" sz="1200" dirty="0" smtClean="0"/>
              <a:t> </a:t>
            </a:r>
            <a:r>
              <a:rPr lang="en-US" sz="1200" dirty="0" smtClean="0">
                <a:solidFill>
                  <a:schemeClr val="bg2"/>
                </a:solidFill>
              </a:rPr>
              <a:t>The quantum mechanical behavior of an electron in an atom describing the probability of the electron's particular position and energy.</a:t>
            </a:r>
          </a:p>
          <a:p>
            <a:r>
              <a:rPr lang="en-US" sz="1200" dirty="0" smtClean="0"/>
              <a:t/>
            </a:r>
            <a:r>
              <a:rPr lang="en-US" sz="1200" dirty="0" smtClean="0"/>
              <a:t>Bell's theorem</a:t>
            </a:r>
            <a:r>
              <a:rPr lang="en-US" sz="1200" dirty="0" smtClean="0"/>
              <a:t> </a:t>
            </a:r>
            <a:r>
              <a:rPr lang="en-US" sz="1200" dirty="0" smtClean="0">
                <a:solidFill>
                  <a:schemeClr val="bg2"/>
                </a:solidFill>
              </a:rPr>
              <a:t>A no-go theorem famous for drawing an important line in the sand between quantum mechanics (QM) and the world as we know it classically. In its simplest form, Bell's theorem states: No physical theory of local hidden variables can ever reproduce all of the predictions of quantum mechanics.</a:t>
            </a:r>
          </a:p>
          <a:p>
            <a:r>
              <a:rPr lang="en-US" sz="1200" dirty="0" smtClean="0"/>
              <a:t/>
            </a:r>
            <a:r>
              <a:rPr lang="en-US" sz="1200" dirty="0" smtClean="0"/>
              <a:t>black body</a:t>
            </a:r>
            <a:r>
              <a:rPr lang="en-US" sz="1200" dirty="0" smtClean="0"/>
              <a:t> </a:t>
            </a:r>
            <a:r>
              <a:rPr lang="en-US" sz="1200" dirty="0">
                <a:solidFill>
                  <a:schemeClr val="bg2"/>
                </a:solidFill>
              </a:rPr>
              <a:t>An idealized physical body that absorbs all incident electromagnetic radiation, regardless of frequency or angle of incidence. Although black body is a theoretical concept, you can find approximate realizations of black body in nature.</a:t>
            </a:r>
          </a:p>
          <a:p>
            <a:r>
              <a:rPr lang="en-US" sz="1200" dirty="0"/>
              <a:t/>
            </a:r>
            <a:r>
              <a:rPr lang="en-US" sz="1200" dirty="0"/>
              <a:t>black body radiation</a:t>
            </a:r>
            <a:r>
              <a:rPr lang="en-US" sz="1200" dirty="0"/>
              <a:t> </a:t>
            </a:r>
            <a:r>
              <a:rPr lang="en-US" sz="1200" dirty="0">
                <a:solidFill>
                  <a:schemeClr val="bg2"/>
                </a:solidFill>
              </a:rPr>
              <a:t>The type of electromagnetic radiation within or surrounding a body in thermodynamic equilibrium with its environment, or emitted by a black body (an opaque and non-reflective body) held at constant, uniform temperature.</a:t>
            </a:r>
          </a:p>
          <a:p>
            <a:r>
              <a:rPr lang="en-US" sz="1200" dirty="0"/>
              <a:t/>
            </a:r>
            <a:r>
              <a:rPr lang="en-US" sz="1200" dirty="0"/>
              <a:t>black body radiation</a:t>
            </a:r>
            <a:r>
              <a:rPr lang="en-US" sz="1200" dirty="0"/>
              <a:t> </a:t>
            </a:r>
            <a:r>
              <a:rPr lang="en-US" sz="1200" dirty="0">
                <a:solidFill>
                  <a:schemeClr val="bg2"/>
                </a:solidFill>
              </a:rPr>
              <a:t>The type of electromagnetic radiation within or surrounding a body in thermodynamic equilibrium with its environment, or emitted by a black body (an opaque and non-reflective body) held at constant, uniform temperature.</a:t>
            </a:r>
          </a:p>
          <a:p>
            <a:r>
              <a:rPr lang="en-US" sz="1200" dirty="0"/>
              <a:t/>
            </a:r>
            <a:r>
              <a:rPr lang="en-US" sz="1200" dirty="0"/>
              <a:t>black body radiation</a:t>
            </a:r>
            <a:r>
              <a:rPr lang="en-US" sz="1200" dirty="0"/>
              <a:t> </a:t>
            </a:r>
            <a:r>
              <a:rPr lang="en-US" sz="1200" dirty="0">
                <a:solidFill>
                  <a:schemeClr val="bg2"/>
                </a:solidFill>
              </a:rPr>
              <a:t>The type of electromagnetic radiation within or surrounding a body in thermodynamic equilibrium with its environment, or emitted by a black body (an opaque and non-reflective body) held at constant, uniform temperature.</a:t>
            </a:r>
          </a:p>
          <a:p>
            <a:r>
              <a:rPr lang="en-US" sz="1200" dirty="0"/>
              <a:t/>
            </a:r>
            <a:r>
              <a:rPr lang="en-US" sz="1200" dirty="0"/>
              <a:t>coherence</a:t>
            </a:r>
            <a:r>
              <a:rPr lang="en-US" sz="1200" dirty="0"/>
              <a:t> </a:t>
            </a:r>
            <a:r>
              <a:rPr lang="en-US" sz="1200" dirty="0">
                <a:solidFill>
                  <a:schemeClr val="bg2"/>
                </a:solidFill>
              </a:rPr>
              <a:t>an ideal property of waves that enables stationary (i.e., temporally and spatially constant) interference</a:t>
            </a:r>
          </a:p>
          <a:p>
            <a:r>
              <a:rPr lang="en-US" sz="1200" dirty="0"/>
              <a:t/>
            </a:r>
            <a:r>
              <a:rPr lang="en-US" sz="1200" dirty="0"/>
              <a:t>cryptography</a:t>
            </a:r>
            <a:r>
              <a:rPr lang="en-US" sz="1200" dirty="0"/>
              <a:t> </a:t>
            </a:r>
            <a:r>
              <a:rPr lang="en-US" sz="1200" dirty="0">
                <a:solidFill>
                  <a:schemeClr val="bg2"/>
                </a:solidFill>
              </a:rPr>
              <a:t>the practice and study of techniques for secure communication in the presence of third parties</a:t>
            </a:r>
          </a:p>
          <a:p>
            <a:r>
              <a:rPr lang="en-US" sz="1200" dirty="0"/>
              <a:t/>
            </a:r>
            <a:r>
              <a:rPr lang="en-US" sz="1200" dirty="0"/>
              <a:t>diffraction</a:t>
            </a:r>
            <a:r>
              <a:rPr lang="en-US" sz="1200" dirty="0"/>
              <a:t> </a:t>
            </a:r>
            <a:r>
              <a:rPr lang="en-US" sz="1200" dirty="0">
                <a:solidFill>
                  <a:schemeClr val="bg2"/>
                </a:solidFill>
              </a:rPr>
              <a:t>The bending of a wave around the edges of an opening or an obstacle.</a:t>
            </a:r>
          </a:p>
          <a:p>
            <a:r>
              <a:rPr lang="en-US" sz="1200" dirty="0"/>
              <a:t/>
            </a:r>
            <a:r>
              <a:rPr lang="en-US" sz="1200" dirty="0"/>
              <a:t>electron affinity</a:t>
            </a:r>
            <a:r>
              <a:rPr lang="en-US" sz="1200" dirty="0"/>
              <a:t> </a:t>
            </a:r>
            <a:r>
              <a:rPr lang="en-US" sz="1200" dirty="0">
                <a:solidFill>
                  <a:schemeClr val="bg2"/>
                </a:solidFill>
              </a:rPr>
              <a:t>the amount of energy released when an electron is added to a neutral atom or molecule to form a negative ion</a:t>
            </a:r>
          </a:p>
          <a:p>
            <a:r>
              <a:rPr lang="en-US" sz="1200" dirty="0"/>
              <a:t/>
            </a:r>
            <a:r>
              <a:rPr lang="en-US" sz="1200" dirty="0"/>
              <a:t>elementary particle</a:t>
            </a:r>
            <a:r>
              <a:rPr lang="en-US" sz="1200" dirty="0"/>
              <a:t> </a:t>
            </a:r>
            <a:r>
              <a:rPr lang="en-US" sz="1200" dirty="0">
                <a:solidFill>
                  <a:schemeClr val="bg2"/>
                </a:solidFill>
              </a:rPr>
              <a:t>a particle not known to have any substructure</a:t>
            </a:r>
          </a:p>
          <a:p>
            <a:r>
              <a:rPr lang="en-US" sz="1200" dirty="0"/>
              <a:t/>
            </a:r>
            <a:r>
              <a:rPr lang="en-US" sz="1200" dirty="0"/>
              <a:t>epistemological</a:t>
            </a:r>
            <a:r>
              <a:rPr lang="en-US" sz="1200" dirty="0"/>
              <a:t> </a:t>
            </a:r>
            <a:r>
              <a:rPr lang="en-US" sz="1200" dirty="0" smtClean="0">
                <a:solidFill>
                  <a:schemeClr val="bg2"/>
                </a:solidFill>
              </a:rPr>
              <a:t>Of or pertaining to epistemology or theory of knowledge, as a field of study.</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free-electron laser</a:t>
            </a:r>
            <a:r>
              <a:rPr lang="en-US" sz="1200" dirty="0" smtClean="0"/>
              <a:t> </a:t>
            </a:r>
            <a:r>
              <a:rPr lang="en-US" sz="1200" dirty="0" smtClean="0">
                <a:solidFill>
                  <a:schemeClr val="bg2"/>
                </a:solidFill>
              </a:rPr>
              <a:t>a laser that use a relativistic electron beam as the lasing medium, which moves freely through a magnetic structure</a:t>
            </a:r>
          </a:p>
          <a:p>
            <a:r>
              <a:rPr lang="en-US" sz="1200" dirty="0"/>
              <a:t/>
            </a:r>
            <a:r>
              <a:rPr lang="en-US" sz="1200" dirty="0"/>
              <a:t>grating</a:t>
            </a:r>
            <a:r>
              <a:rPr lang="en-US" sz="1200" dirty="0"/>
              <a:t> </a:t>
            </a:r>
            <a:r>
              <a:rPr lang="en-US" sz="1200" dirty="0">
                <a:solidFill>
                  <a:schemeClr val="bg2"/>
                </a:solidFill>
              </a:rPr>
              <a:t>Any regularly spaced collection of essentially identical, parallel, elongated elements.</a:t>
            </a:r>
          </a:p>
          <a:p>
            <a:r>
              <a:rPr lang="en-US" sz="1200" dirty="0"/>
              <a:t/>
            </a:r>
            <a:r>
              <a:rPr lang="en-US" sz="1200" dirty="0"/>
              <a:t>ground state</a:t>
            </a:r>
            <a:r>
              <a:rPr lang="en-US" sz="1200" dirty="0"/>
              <a:t> </a:t>
            </a:r>
            <a:r>
              <a:rPr lang="en-US" sz="1200" dirty="0">
                <a:solidFill>
                  <a:schemeClr val="bg2"/>
                </a:solidFill>
              </a:rPr>
              <a:t>the stationary state of lowest energy of a particle or system of particles</a:t>
            </a:r>
          </a:p>
          <a:p>
            <a:r>
              <a:rPr lang="en-US" sz="1200" dirty="0"/>
              <a:t/>
            </a:r>
            <a:r>
              <a:rPr lang="en-US" sz="1200" dirty="0"/>
              <a:t>harmonic oscillator</a:t>
            </a:r>
            <a:r>
              <a:rPr lang="en-US" sz="1200" dirty="0"/>
              <a:t> </a:t>
            </a:r>
            <a:r>
              <a:rPr lang="en-US" sz="1200" dirty="0">
                <a:solidFill>
                  <a:schemeClr val="bg2"/>
                </a:solidFill>
              </a:rPr>
              <a:t>a system that, when displaced from its equilibrium position, experiences a restoring force F proportional to the displacement x</a:t>
            </a:r>
          </a:p>
          <a:p>
            <a:r>
              <a:rPr lang="en-US" sz="1200" dirty="0"/>
              <a:t/>
            </a:r>
            <a:r>
              <a:rPr lang="en-US" sz="1200" dirty="0"/>
              <a:t>interference</a:t>
            </a:r>
            <a:r>
              <a:rPr lang="en-US" sz="1200" dirty="0"/>
              <a:t> </a:t>
            </a:r>
            <a:r>
              <a:rPr lang="en-US" sz="1200" dirty="0">
                <a:solidFill>
                  <a:schemeClr val="bg2"/>
                </a:solidFill>
              </a:rPr>
              <a:t>An effect caused by the superposition of two systems of waves, such as a distortion on a broadcast signal due to atmospheric or other effects.</a:t>
            </a:r>
          </a:p>
          <a:p>
            <a:r>
              <a:rPr lang="en-US" sz="1200" dirty="0"/>
              <a:t/>
            </a:r>
            <a:r>
              <a:rPr lang="en-US" sz="1200" dirty="0"/>
              <a:t>ionization energy</a:t>
            </a:r>
            <a:r>
              <a:rPr lang="en-US" sz="1200" dirty="0"/>
              <a:t> </a:t>
            </a:r>
            <a:r>
              <a:rPr lang="en-US" sz="1200" dirty="0">
                <a:solidFill>
                  <a:schemeClr val="bg2"/>
                </a:solidFill>
              </a:rPr>
              <a:t>the amount of energy required to remove an electron from an atom or molecule in the gas phase</a:t>
            </a:r>
          </a:p>
          <a:p>
            <a:r>
              <a:rPr lang="en-US" sz="1200" dirty="0"/>
              <a:t/>
            </a:r>
            <a:r>
              <a:rPr lang="en-US" sz="1200" dirty="0"/>
              <a:t>laser</a:t>
            </a:r>
            <a:r>
              <a:rPr lang="en-US" sz="1200" dirty="0"/>
              <a:t> </a:t>
            </a:r>
            <a:r>
              <a:rPr lang="en-US" sz="1200" dirty="0">
                <a:solidFill>
                  <a:schemeClr val="bg2"/>
                </a:solidFill>
              </a:rPr>
              <a:t>A device that produces a monochromatic, coherent beam of light.</a:t>
            </a:r>
          </a:p>
          <a:p>
            <a:r>
              <a:rPr lang="en-US" sz="1200" dirty="0"/>
              <a:t/>
            </a:r>
            <a:r>
              <a:rPr lang="en-US" sz="1200" dirty="0"/>
              <a:t>matter wave</a:t>
            </a:r>
            <a:r>
              <a:rPr lang="en-US" sz="1200" dirty="0"/>
              <a:t> </a:t>
            </a:r>
            <a:r>
              <a:rPr lang="en-US" sz="1200" dirty="0">
                <a:solidFill>
                  <a:schemeClr val="bg2"/>
                </a:solidFill>
              </a:rPr>
              <a:t>A concept reflects the wave-particle duality of matter. The theory was proposed by Louis de Broglie.</a:t>
            </a:r>
          </a:p>
          <a:p>
            <a:r>
              <a:rPr lang="en-US" sz="1200" dirty="0"/>
              <a:t/>
            </a:r>
            <a:r>
              <a:rPr lang="en-US" sz="1200" dirty="0"/>
              <a:t>Maxwell's equations</a:t>
            </a:r>
            <a:r>
              <a:rPr lang="en-US" sz="1200" dirty="0"/>
              <a:t> </a:t>
            </a:r>
            <a:r>
              <a:rPr lang="en-US" sz="1200" dirty="0">
                <a:solidFill>
                  <a:schemeClr val="bg2"/>
                </a:solidFill>
              </a:rPr>
              <a:t>A set of equations describing how electric and magnetic fields are generated and altered by each other and by charges and currents.</a:t>
            </a:r>
          </a:p>
          <a:p>
            <a:r>
              <a:rPr lang="en-US" sz="1200" dirty="0"/>
              <a:t/>
            </a:r>
            <a:r>
              <a:rPr lang="en-US" sz="1200" dirty="0"/>
              <a:t>Maxwell's equations</a:t>
            </a:r>
            <a:r>
              <a:rPr lang="en-US" sz="1200" dirty="0"/>
              <a:t> </a:t>
            </a:r>
            <a:r>
              <a:rPr lang="en-US" sz="1200" dirty="0">
                <a:solidFill>
                  <a:schemeClr val="bg2"/>
                </a:solidFill>
              </a:rPr>
              <a:t>A set of equations describing how electric and magnetic fields are generated and altered by each other and by charges and currents.</a:t>
            </a:r>
          </a:p>
          <a:p>
            <a:r>
              <a:rPr lang="en-US" sz="1200" dirty="0"/>
              <a:t/>
            </a:r>
            <a:r>
              <a:rPr lang="en-US" sz="1200" dirty="0"/>
              <a:t>monochromatic</a:t>
            </a:r>
            <a:r>
              <a:rPr lang="en-US" sz="1200" dirty="0"/>
              <a:t> </a:t>
            </a:r>
            <a:r>
              <a:rPr lang="en-US" sz="1200" dirty="0">
                <a:solidFill>
                  <a:schemeClr val="bg2"/>
                </a:solidFill>
              </a:rPr>
              <a:t>Describes a beam of light with a single wavelength (i.e., of one specific color or frequency).</a:t>
            </a:r>
          </a:p>
          <a:p>
            <a:r>
              <a:rPr lang="en-US" sz="1200" dirty="0"/>
              <a:t/>
            </a:r>
            <a:r>
              <a:rPr lang="en-US" sz="1200" dirty="0"/>
              <a:t>particle accelerator</a:t>
            </a:r>
            <a:r>
              <a:rPr lang="en-US" sz="1200" dirty="0"/>
              <a:t> </a:t>
            </a:r>
            <a:r>
              <a:rPr lang="en-US" sz="1200" dirty="0" smtClean="0">
                <a:solidFill>
                  <a:schemeClr val="bg2"/>
                </a:solidFill>
              </a:rPr>
              <a:t>A device that accelerates electrically charged particles to extremely high speeds, for the purpose of inducing high-energy reactions or producing high-energy radiation.</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Introduction to Quantum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