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ndex.php?title=File:Center_gravity_2.svg&amp;page=1" TargetMode="External"/>
<Relationship Id="rId5" Type="http://schemas.openxmlformats.org/officeDocument/2006/relationships/hyperlink" Target="http://www.boundless.com/physics/textbooks/boundless-physics-textbook/linear-momentum-and-collisions-7/center-of-mass-72/locating-the-center-of-mass-303-4357/images/plumb-line-method-for-center-of-mass/?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4.xml"/>
<Relationship Id="rId2" Type="http://schemas.openxmlformats.org/officeDocument/2006/relationships/image" Target="../media/image5.png"/>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lastic_collision" TargetMode="External"/>
<Relationship Id="rId5" Type="http://schemas.openxmlformats.org/officeDocument/2006/relationships/hyperlink" Target="http://www.boundless.com/physics/textbooks/boundless-physics-textbook/linear-momentum-and-collisions-7/collisions-70/elastic-collisions-in-one-dimension-298-6220/images/elastic-collision-of-two-unequal-masses/?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3.gif"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omentum" TargetMode="External"/>
<Relationship Id="rId5" Type="http://schemas.openxmlformats.org/officeDocument/2006/relationships/hyperlink" Target="http://www.boundless.com/physics/textbooks/boundless-physics-textbook/linear-momentum-and-collisions-7/introduction-68/linear-momentum-292-6333/images/newton-s-cradle-4839dcb0-558c-4a79-80f9-52ce561951f2/?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8.gif"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65/latest/?collection=col11406/latest" TargetMode="External"/>
<Relationship Id="rId5" Type="http://schemas.openxmlformats.org/officeDocument/2006/relationships/hyperlink" Target="http://www.boundless.com/physics/textbooks/boundless-physics-textbook/linear-momentum-and-collisions-7/collisions-70/conservation-of-energy-and-momentum-296-6063/images/collision-example/?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4.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9/latest/?collection=col11406/1.7" TargetMode="External"/>
<Relationship Id="rId5" Type="http://schemas.openxmlformats.org/officeDocument/2006/relationships/hyperlink" Target="http://www.boundless.com/physics/textbooks/boundless-physics-textbook/linear-momentum-and-collisions-7/introduction-68/impulse-294-6324/images/force-vs-time/?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5.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omentum" TargetMode="External"/>
<Relationship Id="rId5" Type="http://schemas.openxmlformats.org/officeDocument/2006/relationships/hyperlink" Target="http://www.boundless.com/physics/textbooks/boundless-physics-textbook/linear-momentum-and-collisions-7/introduction-68/momentum-force-and-newton-s-second-law-293-1128/images/momentum-in-a-closed-system/?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6.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119464e4b0f11e4bcb2448/1.jpg" TargetMode="External"/>
<Relationship Id="rId5" Type="http://schemas.openxmlformats.org/officeDocument/2006/relationships/hyperlink" Target="http://www.boundless.com/physics/textbooks/boundless-physics-textbook/linear-momentum-and-collisions-7/center-of-mass-72/center-of-mass-of-the-human-body-305-1641/images/the-com-of-a-human-body/?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7.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nelastic_collision" TargetMode="External"/>
<Relationship Id="rId5" Type="http://schemas.openxmlformats.org/officeDocument/2006/relationships/hyperlink" Target="http://www.boundless.com/physics/textbooks/boundless-physics-textbook/linear-momentum-and-collisions-7/collisions-70/inelastic-collisions-in-one-dimension-300-6260/images/inelastic-collision/?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8.gif"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65/latest/?collection=col11406/latest" TargetMode="External"/>
<Relationship Id="rId5" Type="http://schemas.openxmlformats.org/officeDocument/2006/relationships/hyperlink" Target="http://www.boundless.com/physics/textbooks/boundless-physics-textbook/linear-momentum-and-collisions-7/collisions-70/elastic-collisions-in-multiple-dimensions-299-6262/images/illustration-of-elastic-collision-in-two-dimensions/?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9.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enter_of_mass" TargetMode="External"/>
<Relationship Id="rId5" Type="http://schemas.openxmlformats.org/officeDocument/2006/relationships/hyperlink" Target="http://www.boundless.com/physics/textbooks/boundless-physics-textbook/linear-momentum-and-collisions-7/center-of-mass-72/motion-of-the-center-of-mass-304-5649/images/com-of-the-earth-and-moon/?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0.gif"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119/latest/" TargetMode="External"/>
<Relationship Id="rId5" Type="http://schemas.openxmlformats.org/officeDocument/2006/relationships/hyperlink" Target="http://www.boundless.com/physics/textbooks/boundless-physics-textbook/linear-momentum-and-collisions-7/center-of-mass-72/center-of-mass-and-translational-motion-306-4359/images/forces-on-the-com/?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1.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65/latest/?collection=col11406/latest" TargetMode="External"/>
<Relationship Id="rId5" Type="http://schemas.openxmlformats.org/officeDocument/2006/relationships/hyperlink" Target="http://www.boundless.com/physics/textbooks/boundless-physics-textbook/linear-momentum-and-collisions-7/collisions-70/inelastic-collisions-in-multiple-dimensions-301-7731/images/collision-example/?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14.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www.boundless.com/physics/textbooks/boundless-physics-textbook/linear-momentum-and-collisions-7/introduction-68/impulse-294-6324/images/momentum-impulse/?campaign_content=book_624_chapter_7&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5" Target="../media/image22.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www.boundless.com/physics/textbooks/boundless-physics-textbook/linear-momentum-and-collisions-7/collisions-70/conservation-of-energy-and-momentum-296-6063/images/conservation-of-energy-and-momentum/?campaign_content=book_624_chapter_7&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 Id="rId5" Target="../media/image9.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linear-momentum-and-collisions-7/collisions-70/elastic-collisions-in-multiple-dimensions-299-6262/images/collisions-in-multiple-dimensions/?campaign_content=book_624_chapter_7&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23.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boundless.com/physics/textbooks/boundless-physics-textbook/linear-momentum-and-collisions-7/collisions-70/inelastic-collisions-in-multiple-dimensions-301-7731/images/examples-of-collisions/?campaign_content=book_624_chapter_7&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 Id="rId5" Target="../media/image24.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66/latest/" TargetMode="External"/>
<Relationship Id="rId5" Type="http://schemas.openxmlformats.org/officeDocument/2006/relationships/hyperlink" Target="http://www.boundless.com/physics/textbooks/boundless-physics-textbook/linear-momentum-and-collisions-7/rocket-propulsion-71/rocket-propulsion-changing-mass-and-momentum-302-11258/images/free-body-diagram-of-rocket-propulsion/?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10.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omentum" TargetMode="External"/>
<Relationship Id="rId5" Type="http://schemas.openxmlformats.org/officeDocument/2006/relationships/hyperlink" Target="http://www.boundless.com/physics/textbooks/boundless-physics-textbook/linear-momentum-and-collisions-7/conservation-of-momentum-69/internal-vs-external-forces-295-5222/images/newton-s-cradle-4839dcb0-558c-4a79-80f9-52ce561951f2/?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8.gif"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3/34/Deflection.png" TargetMode="External"/>
<Relationship Id="rId5" Type="http://schemas.openxmlformats.org/officeDocument/2006/relationships/hyperlink" Target="http://www.boundless.com/physics/textbooks/boundless-physics-textbook/linear-momentum-and-collisions-7/collisions-70/glancing-collisions-297-1402/images/collision/?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5.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File:Da_Vinci_Vitruve_Luc_Viatour.jpg" TargetMode="External"/>
<Relationship Id="rId5" Type="http://schemas.openxmlformats.org/officeDocument/2006/relationships/hyperlink" Target="http://www.boundless.com/physics/textbooks/boundless-physics-textbook/linear-momentum-and-collisions-7/center-of-mass-72/center-of-mass-of-the-human-body-305-1641/images/leonardo-da-vinci-s-the-vitruvian-man/?campaign_content=book_624_chapter_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6.jpg" Type="http://schemas.openxmlformats.org/officeDocument/2006/relationships/image"/>
</Relationships>

</file>

<file path=ppt/slides/_rels/slide3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center%20of%20mas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Vitruvian_Ma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plumb_lin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Center_of_mass%23Locating_the_center_of_mas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Center_of_mass%23Locating_the_center_of_mass" TargetMode="External"/>
<Relationship Id="rId1" Type="http://schemas.openxmlformats.org/officeDocument/2006/relationships/slideLayout" Target="../slideLayouts/slideLayout34.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closed%20system"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Momentum"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14119/latest/" TargetMode="External"/>
<Relationship Id="rId32" Type="http://schemas.openxmlformats.org/officeDocument/2006/relationships/hyperlink" Target="http://en.wiktionary.org/wiki/rigid_body" TargetMode="External"/>
<Relationship Id="rId9" Type="http://schemas.openxmlformats.org/officeDocument/2006/relationships/hyperlink" Target="http://en.wiktionary.org/wiki/momentum"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156/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oint%20particle"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kinetic%20energ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forc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ollis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Angle_of_inciden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torque" TargetMode="External"/>
</Relationships>

</file>

<file path=ppt/slides/_rels/slide35.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165/latest/?collection=col11406/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Inelastic_collis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lastic%20collis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momentum"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kinetic%20energy" TargetMode="External"/>
<Relationship Id="rId1" Type="http://schemas.openxmlformats.org/officeDocument/2006/relationships/slideLayout" Target="../slideLayouts/slideLayout35.xml"/>
<Relationship Id="rId2" Type="http://schemas.openxmlformats.org/officeDocument/2006/relationships/hyperlink" Target="http://creativecommons.org/licenses/by/3.0/" TargetMode="External"/>
<Relationship Id="rId3" Type="http://schemas.openxmlformats.org/officeDocument/2006/relationships/hyperlink" Target="http://cnx.org/content/m14119/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inelastic" TargetMode="External"/>
<Relationship Id="rId30" Type="http://schemas.openxmlformats.org/officeDocument/2006/relationships/hyperlink" Target="http://creativecommons.org/licenses/by/3.0/us/" TargetMode="External"/>
<Relationship Id="rId31" Type="http://schemas.openxmlformats.org/officeDocument/2006/relationships/hyperlink" Target="http://en.wikipedia.org/wiki/Elastic_collision" TargetMode="External"/>
<Relationship Id="rId32" Type="http://schemas.openxmlformats.org/officeDocument/2006/relationships/hyperlink" Target="http://www.themcclungs.net/physics/download/H/Momentum/ElasticCollisions.pdf" TargetMode="External"/>
<Relationship Id="rId9" Type="http://schemas.openxmlformats.org/officeDocument/2006/relationships/hyperlink" Target="http://en.wikipedia.org/wiki/Momentum"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elastic"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degrees_of_freedom"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kinetic%20energ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rigid_bod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center%20of%20mas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enter_of_mas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momentum"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kinetic%20energ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Inelastic_collis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inelastic"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conservation"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155/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Momentum"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friction" TargetMode="External"/>
<Relationship Id="rId1" Type="http://schemas.openxmlformats.org/officeDocument/2006/relationships/slideLayout" Target="../slideLayouts/slideLayout36.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momentum"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dimens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momentum" TargetMode="External"/>
<Relationship Id="rId32" Type="http://schemas.openxmlformats.org/officeDocument/2006/relationships/hyperlink" Target="http://en.wikipedia.org/wiki/kinetic%20energy" TargetMode="External"/>
<Relationship Id="rId9" Type="http://schemas.openxmlformats.org/officeDocument/2006/relationships/hyperlink" Target="http://cnx.org/content/m42165/latest/?collection=col11406/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kinetic%20energy"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Inelastic_collision"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Newton's%20third%20law%20of%20motion"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mpuls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momentum"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Impulse_(physics)"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59/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elastic%20collision"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166/lates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7.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37.xml"/>
<Relationship Id="rId2" Type="http://schemas.openxmlformats.org/officeDocument/2006/relationships/hyperlink" Target="http://creativecommons.org/licenses/by/3.0/" TargetMode="External"/>
<Relationship Id="rId3" Type="http://schemas.openxmlformats.org/officeDocument/2006/relationships/hyperlink" Target="http://cnx.org/content/m42166/latest/"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166/latest/"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attribution.url.4"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14866/latest/" TargetMode="External"/>
<Relationship Id="rId8" Type="http://schemas.openxmlformats.org/officeDocument/2006/relationships/hyperlink" Target="http://attribution.license.4"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attribution.license.5" TargetMode="External"/>
<Relationship Id="rId11" Type="http://schemas.openxmlformats.org/officeDocument/2006/relationships/hyperlink" Target="http://attribution.url.5" TargetMode="External"/>
<Relationship Id="rId12" Type="http://schemas.openxmlformats.org/officeDocument/2006/relationships/hyperlink" Target="http://attribution.license.6" TargetMode="External"/>
<Relationship Id="rId13" Type="http://schemas.openxmlformats.org/officeDocument/2006/relationships/hyperlink" Target="http://attribution.url.6"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linear-momentum-and-collisions-7/?campaign_content=book_624_chapter_7&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gif" Type="http://schemas.openxmlformats.org/officeDocument/2006/relationships/image"/>
<Relationship Id="rId7" Target="../media/image8.gif" Type="http://schemas.openxmlformats.org/officeDocument/2006/relationships/image"/>
<Relationship Id="rId8" Target="../media/image9.jpg" Type="http://schemas.openxmlformats.org/officeDocument/2006/relationships/image"/>
<Relationship Id="rId9" Target="../media/image10.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linear-momentum-and-collisions-7/introduction-68/?campaign_content=book_624_chapter_7&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 Id="rId6" Target="../media/image8.gif"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linear-momentum-and-collisions-7/conservation-of-momentum-69/?campaign_content=book_624_chapter_7&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 Id="rId6" Target="../media/image8.gif"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linear-momentum-and-collisions-7/collisions-70/?campaign_content=book_624_chapter_7&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linear-momentum-and-collisions-7/rocket-propulsion-71/?campaign_content=book_624_chapter_7&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1.jpg"/>
<Relationship Id="rId6" Target="../media/image10.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linear-momentum-and-collisions-7/center-of-mass-72/?campaign_content=book_624_chapter_7&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center of mass</a:t>
            </a:r>
            <a:r>
              <a:rPr lang="en-US" sz="1200" dirty="0" smtClean="0"/>
              <a:t> </a:t>
            </a:r>
            <a:r>
              <a:rPr lang="en-US" sz="1200" dirty="0" smtClean="0">
                <a:solidFill>
                  <a:schemeClr val="bg2"/>
                </a:solidFill>
              </a:rPr>
              <a:t>The center of mass (COM) is the unique point at the center of a distribution of mass in space that has the property that the weighted position vectors relative to this point sum to zero.</a:t>
            </a:r>
          </a:p>
          <a:p>
            <a:r>
              <a:rPr lang="en-US" sz="1200" dirty="0" smtClean="0"/>
              <a:t/>
            </a:r>
            <a:r>
              <a:rPr lang="en-US" sz="1200" dirty="0" smtClean="0"/>
              <a:t>center of mass</a:t>
            </a:r>
            <a:r>
              <a:rPr lang="en-US" sz="1200" dirty="0" smtClean="0"/>
              <a:t> </a:t>
            </a:r>
            <a:r>
              <a:rPr lang="en-US" sz="1200" dirty="0" smtClean="0">
                <a:solidFill>
                  <a:schemeClr val="bg2"/>
                </a:solidFill>
              </a:rPr>
              <a:t>The center of mass (COM) is the unique point at the center of a distribution of mass in space that has the property that the weighted position vectors relative to this point sum to zero.</a:t>
            </a:r>
          </a:p>
          <a:p>
            <a:r>
              <a:rPr lang="en-US" sz="1200" dirty="0" smtClean="0"/>
              <a:t/>
            </a:r>
            <a:r>
              <a:rPr lang="en-US" sz="1200" dirty="0" smtClean="0"/>
              <a:t>closed system</a:t>
            </a:r>
            <a:r>
              <a:rPr lang="en-US" sz="1200" dirty="0" smtClean="0"/>
              <a:t> </a:t>
            </a:r>
            <a:r>
              <a:rPr lang="en-US" sz="1200" dirty="0">
                <a:solidFill>
                  <a:schemeClr val="bg2"/>
                </a:solidFill>
              </a:rPr>
              <a:t>A physical system that doesn't exchange any matter with its surroundings and isn't subject to any force whose source is external to the system.</a:t>
            </a:r>
          </a:p>
          <a:p>
            <a:r>
              <a:rPr lang="en-US" sz="1200" dirty="0"/>
              <a:t/>
            </a:r>
            <a:r>
              <a:rPr lang="en-US" sz="1200" dirty="0"/>
              <a:t>conservation</a:t>
            </a:r>
            <a:r>
              <a:rPr lang="en-US" sz="1200" dirty="0"/>
              <a:t> </a:t>
            </a:r>
            <a:r>
              <a:rPr lang="en-US" sz="1200" dirty="0">
                <a:solidFill>
                  <a:schemeClr val="bg2"/>
                </a:solidFill>
              </a:rPr>
              <a:t>A particular measurable property of an isolated physical system does not change as the system evolves.</a:t>
            </a:r>
          </a:p>
          <a:p>
            <a:r>
              <a:rPr lang="en-US" sz="1200" dirty="0"/>
              <a:t/>
            </a:r>
            <a:r>
              <a:rPr lang="en-US" sz="1200" dirty="0"/>
              <a:t>degrees of freedom</a:t>
            </a:r>
            <a:r>
              <a:rPr lang="en-US" sz="1200" dirty="0"/>
              <a:t> </a:t>
            </a:r>
            <a:r>
              <a:rPr lang="en-US" sz="1200" dirty="0">
                <a:solidFill>
                  <a:schemeClr val="bg2"/>
                </a:solidFill>
              </a:rPr>
              <a:t>A degree of freedom is an independent physical parameter, often called a dimension, in the formal description of the state of a physical system. The set of all dimensions of a system is known as a phase space.</a:t>
            </a:r>
          </a:p>
          <a:p>
            <a:r>
              <a:rPr lang="en-US" sz="1200" dirty="0"/>
              <a:t/>
            </a:r>
            <a:r>
              <a:rPr lang="en-US" sz="1200" dirty="0"/>
              <a:t>dimension</a:t>
            </a:r>
            <a:r>
              <a:rPr lang="en-US" sz="1200" dirty="0"/>
              <a:t> </a:t>
            </a:r>
            <a:r>
              <a:rPr lang="en-US" sz="1200" dirty="0">
                <a:solidFill>
                  <a:schemeClr val="bg2"/>
                </a:solidFill>
              </a:rPr>
              <a:t>A measure of spatial extent in a particular direction, such as height, width or breadth, or depth.</a:t>
            </a:r>
          </a:p>
          <a:p>
            <a:r>
              <a:rPr lang="en-US" sz="1200" dirty="0"/>
              <a:t/>
            </a:r>
            <a:r>
              <a:rPr lang="en-US" sz="1200" dirty="0"/>
              <a:t>elastic</a:t>
            </a:r>
            <a:r>
              <a:rPr lang="en-US" sz="1200" dirty="0"/>
              <a:t> </a:t>
            </a:r>
            <a:r>
              <a:rPr lang="en-US" sz="1200" dirty="0">
                <a:solidFill>
                  <a:schemeClr val="bg2"/>
                </a:solidFill>
              </a:rPr>
              <a:t>referring to elastic collision, in contrast to inelastic collision. A collision in which kinetic energy is conserved</a:t>
            </a:r>
          </a:p>
          <a:p>
            <a:r>
              <a:rPr lang="en-US" sz="1200" dirty="0"/>
              <a:t/>
            </a:r>
            <a:r>
              <a:rPr lang="en-US" sz="1200" dirty="0"/>
              <a:t>elastic collision</a:t>
            </a:r>
            <a:r>
              <a:rPr lang="en-US" sz="1200" dirty="0"/>
              <a:t> </a:t>
            </a:r>
            <a:r>
              <a:rPr lang="en-US" sz="1200" dirty="0">
                <a:solidFill>
                  <a:schemeClr val="bg2"/>
                </a:solidFill>
              </a:rPr>
              <a:t>An encounter between two bodies in which the total kinetic energy of the two bodies after the encounter is equal to their total kinetic energy before the encounter. Elastic collisions occur only if there is no net conversion of kinetic energy into other forms.</a:t>
            </a:r>
          </a:p>
          <a:p>
            <a:r>
              <a:rPr lang="en-US" sz="1200" dirty="0"/>
              <a:t/>
            </a:r>
            <a:r>
              <a:rPr lang="en-US" sz="1200" dirty="0"/>
              <a:t>elastic collision</a:t>
            </a:r>
            <a:r>
              <a:rPr lang="en-US" sz="1200" dirty="0"/>
              <a:t> </a:t>
            </a:r>
            <a:r>
              <a:rPr lang="en-US" sz="1200" dirty="0">
                <a:solidFill>
                  <a:schemeClr val="bg2"/>
                </a:solidFill>
              </a:rPr>
              <a:t>An encounter between two bodies in which the total kinetic energy of the two bodies after the encounter is equal to their total kinetic energy before the encounter. Elastic collisions occur only if there is no net conversion of kinetic energy into other forms.</a:t>
            </a:r>
          </a:p>
          <a:p>
            <a:r>
              <a:rPr lang="en-US" sz="1200" dirty="0"/>
              <a:t/>
            </a:r>
            <a:r>
              <a:rPr lang="en-US" sz="1200" dirty="0"/>
              <a:t>force</a:t>
            </a:r>
            <a:r>
              <a:rPr lang="en-US" sz="1200" dirty="0"/>
              <a:t> </a:t>
            </a:r>
            <a:r>
              <a:rPr lang="en-US" sz="1200" dirty="0">
                <a:solidFill>
                  <a:schemeClr val="bg2"/>
                </a:solidFill>
              </a:rPr>
              <a:t>A physical quantity that denotes ability to push, pull, twist or accelerate a body which is measured in a unit dimensioned in mass × distance/time² (ML/T²): SI: newton (N); CGS: dyne (dyn)</a:t>
            </a:r>
          </a:p>
          <a:p>
            <a:r>
              <a:rPr lang="en-US" sz="1200" dirty="0"/>
              <a:t/>
            </a:r>
            <a:r>
              <a:rPr lang="en-US" sz="1200" dirty="0"/>
              <a:t>friction</a:t>
            </a:r>
            <a:r>
              <a:rPr lang="en-US" sz="1200" dirty="0"/>
              <a:t> </a:t>
            </a:r>
            <a:r>
              <a:rPr lang="en-US" sz="1200" dirty="0">
                <a:solidFill>
                  <a:schemeClr val="bg2"/>
                </a:solidFill>
              </a:rPr>
              <a:t>A force that resists the relative motion or tendency to such motion of two bodies in contact.</a:t>
            </a:r>
          </a:p>
          <a:p>
            <a:r>
              <a:rPr lang="en-US" sz="1200" dirty="0"/>
              <a:t/>
            </a:r>
            <a:r>
              <a:rPr lang="en-US" sz="1200" dirty="0"/>
              <a:t>impulse</a:t>
            </a:r>
            <a:r>
              <a:rPr lang="en-US" sz="1200" dirty="0"/>
              <a:t> </a:t>
            </a:r>
            <a:r>
              <a:rPr lang="en-US" sz="1200" dirty="0" smtClean="0">
                <a:solidFill>
                  <a:schemeClr val="bg2"/>
                </a:solidFill>
              </a:rPr>
              <a:t>The integral of force over time.</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inelastic</a:t>
            </a:r>
            <a:r>
              <a:rPr lang="en-US" sz="1200" dirty="0" smtClean="0"/>
              <a:t> </a:t>
            </a:r>
            <a:r>
              <a:rPr lang="en-US" sz="1200" dirty="0" smtClean="0">
                <a:solidFill>
                  <a:schemeClr val="bg2"/>
                </a:solidFill>
              </a:rPr>
              <a:t>(As referring to an inelastic collision, in contrast to an elastic collision. ) A collision in which kinetic energy is not conserved.</a:t>
            </a:r>
          </a:p>
          <a:p>
            <a:r>
              <a:rPr lang="en-US" sz="1200" dirty="0"/>
              <a:t/>
            </a:r>
            <a:r>
              <a:rPr lang="en-US" sz="1200" dirty="0"/>
              <a:t>inelastic</a:t>
            </a:r>
            <a:r>
              <a:rPr lang="en-US" sz="1200" dirty="0"/>
              <a:t> </a:t>
            </a:r>
            <a:r>
              <a:rPr lang="en-US" sz="1200" dirty="0">
                <a:solidFill>
                  <a:schemeClr val="bg2"/>
                </a:solidFill>
              </a:rPr>
              <a:t>(As referring to an inelastic collision, in contrast to an elastic collision. ) A collision in which kinetic energy is not conserved.</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momentum</a:t>
            </a:r>
            <a:r>
              <a:rPr lang="en-US" sz="1200" dirty="0"/>
              <a:t> </a:t>
            </a:r>
            <a:r>
              <a:rPr lang="en-US" sz="1200" dirty="0" smtClean="0">
                <a:solidFill>
                  <a:schemeClr val="bg2"/>
                </a:solidFill>
              </a:rPr>
              <a:t>(of a body in motion) the product of its mass and velocity.</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momentum</a:t>
            </a:r>
            <a:r>
              <a:rPr lang="en-US" sz="1200" dirty="0" smtClean="0"/>
              <a:t> </a:t>
            </a:r>
            <a:r>
              <a:rPr lang="en-US" sz="1200" dirty="0" smtClean="0">
                <a:solidFill>
                  <a:schemeClr val="bg2"/>
                </a:solidFill>
              </a:rPr>
              <a:t>(of a body in motion) the product of its mass and velocity.</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Newton's third law of motion</a:t>
            </a:r>
            <a:r>
              <a:rPr lang="en-US" sz="1200" dirty="0"/>
              <a:t> </a:t>
            </a:r>
            <a:r>
              <a:rPr lang="en-US" sz="1200" dirty="0">
                <a:solidFill>
                  <a:schemeClr val="bg2"/>
                </a:solidFill>
              </a:rPr>
              <a:t>states that all forces exist in pairs: if one object A exerts a force FA on a second object B, then B simultaneously exerts a force FB on A, and the two forces are equal and opposite: FA = −FB.</a:t>
            </a:r>
          </a:p>
          <a:p>
            <a:r>
              <a:rPr lang="en-US" sz="1200" dirty="0"/>
              <a:t/>
            </a:r>
            <a:r>
              <a:rPr lang="en-US" sz="1200" dirty="0"/>
              <a:t>plumb line</a:t>
            </a:r>
            <a:r>
              <a:rPr lang="en-US" sz="1200" dirty="0"/>
              <a:t> </a:t>
            </a:r>
            <a:r>
              <a:rPr lang="en-US" sz="1200" dirty="0">
                <a:solidFill>
                  <a:schemeClr val="bg2"/>
                </a:solidFill>
              </a:rPr>
              <a:t>A cord with a weight attached, used to produce a vertical line.</a:t>
            </a:r>
          </a:p>
          <a:p>
            <a:r>
              <a:rPr lang="en-US" sz="1200" dirty="0"/>
              <a:t/>
            </a:r>
            <a:r>
              <a:rPr lang="en-US" sz="1200" dirty="0"/>
              <a:t>point particle</a:t>
            </a:r>
            <a:r>
              <a:rPr lang="en-US" sz="1200" dirty="0"/>
              <a:t> </a:t>
            </a:r>
            <a:r>
              <a:rPr lang="en-US" sz="1200" dirty="0">
                <a:solidFill>
                  <a:schemeClr val="bg2"/>
                </a:solidFill>
              </a:rPr>
              <a:t>An idealization of particles heavily used in physics. Its defining feature is that it lacks spatial extension, meaning that geometrically the particle is equivalent to a point.</a:t>
            </a:r>
          </a:p>
          <a:p>
            <a:r>
              <a:rPr lang="en-US" sz="1200" dirty="0"/>
              <a:t/>
            </a:r>
            <a:r>
              <a:rPr lang="en-US" sz="1200" dirty="0"/>
              <a:t>rigid body</a:t>
            </a:r>
            <a:r>
              <a:rPr lang="en-US" sz="1200" dirty="0"/>
              <a:t> </a:t>
            </a:r>
            <a:r>
              <a:rPr lang="en-US" sz="1200" dirty="0">
                <a:solidFill>
                  <a:schemeClr val="bg2"/>
                </a:solidFill>
              </a:rPr>
              <a:t>An idealized solid whose size and shape are fixed and remain unaltered when forces are applied; used in Newtonian mechanics to model real objects.</a:t>
            </a:r>
          </a:p>
          <a:p>
            <a:r>
              <a:rPr lang="en-US" sz="1200" dirty="0"/>
              <a:t/>
            </a:r>
            <a:r>
              <a:rPr lang="en-US" sz="1200" dirty="0"/>
              <a:t>rigid body</a:t>
            </a:r>
            <a:r>
              <a:rPr lang="en-US" sz="1200" dirty="0"/>
              <a:t> </a:t>
            </a:r>
            <a:r>
              <a:rPr lang="en-US" sz="1200" dirty="0">
                <a:solidFill>
                  <a:schemeClr val="bg2"/>
                </a:solidFill>
              </a:rPr>
              <a:t>An idealized solid whose size and shape are fixed and remain unaltered when forces are applied; used in Newtonian mechanics to model real objects.</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Plumb Line Method for Center of Mass</a:t>
            </a:r>
          </a:p>
          <a:p>
            <a:pPr lvl="1"/>
            <a:r>
              <a:rPr lang="en-US" dirty="0" smtClean="0"/>
              <a:t>Suspend the object from two locations and to drop plumb lines from the suspension points. The intersection of the two lines is the center of mass.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"File:Center gravity 2.svg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http://en.wikipedia.org/w/index.php?title=File:Center_gravity_2.svg&amp;page=1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Elastic Collision of Two Unequal Masses</a:t>
            </a:r>
          </a:p>
          <a:p>
            <a:pPr lvl="1"/>
            <a:r>
              <a:rPr lang="en-US" dirty="0" smtClean="0"/>
              <a:t>In this animation, two unequal masses collide and recoil.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"Elastic collision."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http://en.wikipedia.org/wiki/Elastic_collision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35a055b5227c950e1bfa0b400b8cf6b}">
                <a14:useLocalDpi xmlns:a14="http://schemas.microsoft.com/office/drawing/2010/main" val="0"/>
              </a:ext>
            </a:extLst>
          </a:blip>
          <a:stretch>
            <a:fillRect/>
          </a:stretch>
        </p:blipFill>
        <p:spPr>
          <a:xfrm>
            <a:off x="266700" y="533400"/>
            <a:ext cx="8610600" cy="108493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Cradle</a:t>
            </a:r>
          </a:p>
          <a:p>
            <a:pPr lvl="1"/>
            <a:r>
              <a:rPr lang="en-US" dirty="0" smtClean="0"/>
              <a:t>Total momentum of the system (or Cradle) is conserved. (neglecting frictional loss in the system.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"Momentum."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http://en.wikipedia.org/wiki/Momentum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6a165a2b5efd6d6e5e87362965fb6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Collision Example</a:t>
            </a:r>
          </a:p>
          <a:p>
            <a:pPr lvl="1"/>
            <a:r>
              <a:rPr lang="en-US" dirty="0" smtClean="0"/>
              <a:t>This illustrates the example problem in which one mass collides into another mass that is initially stationary.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http://cnx.org/content/m42165/latest/?collection=col11406/latest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561ad5917aee9923c6441c3ec9f4799}">
                <a14:useLocalDpi xmlns:a14="http://schemas.microsoft.com/office/drawing/2010/main" val="0"/>
              </a:ext>
            </a:extLst>
          </a:blip>
          <a:stretch>
            <a:fillRect/>
          </a:stretch>
        </p:blipFill>
        <p:spPr>
          <a:xfrm>
            <a:off x="2435047" y="533400"/>
            <a:ext cx="427390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 vs. Time</a:t>
            </a:r>
          </a:p>
          <a:p>
            <a:pPr lvl="1"/>
            <a:r>
              <a:rPr lang="en-US" dirty="0" smtClean="0"/>
              <a:t>A graph of force versus time with time along the x-axis and force along the y-axis for an actual force and an equivalent effective force. The areas under the two curves are equal.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26,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1f0f51a1b325139a2af46fe2f7508d}">
                <a14:useLocalDpi xmlns:a14="http://schemas.microsoft.com/office/drawing/2010/main" val="0"/>
              </a:ext>
            </a:extLst>
          </a:blip>
          <a:stretch>
            <a:fillRect/>
          </a:stretch>
        </p:blipFill>
        <p:spPr>
          <a:xfrm>
            <a:off x="1506071" y="533400"/>
            <a:ext cx="613185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Momentum in a Closed System</a:t>
            </a:r>
          </a:p>
          <a:p>
            <a:pPr lvl="1"/>
            <a:r>
              <a:rPr lang="en-US" dirty="0" smtClean="0"/>
              <a:t>In a game of pool, the system of entire balls can be considered a closed system. Therefore, the total momentum of the balls is conserved.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"Momentum."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http://en.wikipedia.org/wiki/Momentum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067daf3570c25c1a8fd4a7da288fb2c}">
                <a14:useLocalDpi xmlns:a14="http://schemas.microsoft.com/office/drawing/2010/main" val="0"/>
              </a:ext>
            </a:extLst>
          </a:blip>
          <a:stretch>
            <a:fillRect/>
          </a:stretch>
        </p:blipFill>
        <p:spPr>
          <a:xfrm>
            <a:off x="1316040" y="533400"/>
            <a:ext cx="65119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COM of a Human Body</a:t>
            </a:r>
          </a:p>
          <a:p>
            <a:pPr lvl="1"/>
            <a:r>
              <a:rPr lang="en-US" dirty="0" smtClean="0"/>
              <a:t>This figure demonstrates measuring the COM of a human body.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http://s3.amazonaws.com/figures.boundless.com/51119464e4b0f11e4bcb2448/1.jpg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072c48b2486c0b58c8ce79c70935aa2}">
                <a14:useLocalDpi xmlns:a14="http://schemas.microsoft.com/office/drawing/2010/main" val="0"/>
              </a:ext>
            </a:extLst>
          </a:blip>
          <a:stretch>
            <a:fillRect/>
          </a:stretch>
        </p:blipFill>
        <p:spPr>
          <a:xfrm>
            <a:off x="266700" y="533400"/>
            <a:ext cx="8610600" cy="261599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Inelastic Collision</a:t>
            </a:r>
          </a:p>
          <a:p>
            <a:pPr lvl="1"/>
            <a:r>
              <a:rPr lang="en-US" dirty="0" smtClean="0"/>
              <a:t>In this animation, one mass collides into another initially stationary mass in a perfectly inelastic collision.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"Inelastic collision."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http://en.wikipedia.org/wiki/Inelastic_collision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d4c628e82973fe0267142041dba1b88}">
                <a14:useLocalDpi xmlns:a14="http://schemas.microsoft.com/office/drawing/2010/main" val="0"/>
              </a:ext>
            </a:extLst>
          </a:blip>
          <a:stretch>
            <a:fillRect/>
          </a:stretch>
        </p:blipFill>
        <p:spPr>
          <a:xfrm>
            <a:off x="266700" y="533400"/>
            <a:ext cx="8610600" cy="103327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Illustration of Elastic Collision in Two Dimensions</a:t>
            </a:r>
          </a:p>
          <a:p>
            <a:pPr lvl="1"/>
            <a:r>
              <a:rPr lang="en-US" dirty="0" smtClean="0"/>
              <a:t>In this illustration, we see the initial and final configurations of two masses that undergo an elastic collision in two dimensions.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10,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http://cnx.org/content/m42165/latest/?collection=col11406/latest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70c5955ced69ea7e23c1518727d80b6}">
                <a14:useLocalDpi xmlns:a14="http://schemas.microsoft.com/office/drawing/2010/main" val="0"/>
              </a:ext>
            </a:extLst>
          </a:blip>
          <a:stretch>
            <a:fillRect/>
          </a:stretch>
        </p:blipFill>
        <p:spPr>
          <a:xfrm>
            <a:off x="775322" y="533400"/>
            <a:ext cx="7593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COM of the Earth and Moon</a:t>
            </a:r>
          </a:p>
          <a:p>
            <a:pPr lvl="1"/>
            <a:r>
              <a:rPr lang="en-US" dirty="0" smtClean="0"/>
              <a:t>Earth and Moon orbiting a COM inside the Earth. The red cross represents the COM of the two-body system. The COM will orbit around the Sun as if it is a point particle.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"Center of mass."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http://en.wikipedia.org/wiki/Center_of_mass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9b08865c2fc24b84aae8dec466b68c3}">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Forces on the COM</a:t>
            </a:r>
          </a:p>
          <a:p>
            <a:pPr lvl="1"/>
            <a:r>
              <a:rPr lang="en-US" dirty="0" smtClean="0"/>
              <a:t>Left: The force appears to operate on the COM is "mgsinθ. Right: The force appears to operate on the COM is "mg".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Center of Mass. February 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http://cnx.org/content/m14119/latest/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ffbe24f8074569e883cea8049e624a1}">
                <a14:useLocalDpi xmlns:a14="http://schemas.microsoft.com/office/drawing/2010/main" val="0"/>
              </a:ext>
            </a:extLst>
          </a:blip>
          <a:stretch>
            <a:fillRect/>
          </a:stretch>
        </p:blipFill>
        <p:spPr>
          <a:xfrm>
            <a:off x="266700" y="533400"/>
            <a:ext cx="8610600" cy="376657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Collision Example</a:t>
            </a:r>
          </a:p>
          <a:p>
            <a:pPr lvl="1"/>
            <a:r>
              <a:rPr lang="en-US" dirty="0" smtClean="0"/>
              <a:t>This illustrates the example problem in which one mass collides into another mass that is initially stationary.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10,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http://cnx.org/content/m42165/latest/?collection=col11406/latest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561ad5917aee9923c6441c3ec9f4799}">
                <a14:useLocalDpi xmlns:a14="http://schemas.microsoft.com/office/drawing/2010/main" val="0"/>
              </a:ext>
            </a:extLst>
          </a:blip>
          <a:stretch>
            <a:fillRect/>
          </a:stretch>
        </p:blipFill>
        <p:spPr>
          <a:xfrm>
            <a:off x="2435047" y="533400"/>
            <a:ext cx="427390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Momentum &amp; Impulse</a:t>
            </a:r>
          </a:p>
          <a:p>
            <a:pPr lvl="1"/>
            <a:r>
              <a:rPr lang="en-US" dirty="0" smtClean="0"/>
              <a:t>A brief overview of momentum and impulse for high school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2562ae240423251a09cedb4302562d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Conservation of Energy and Momentum</a:t>
            </a:r>
          </a:p>
          <a:p>
            <a:pPr lvl="1"/>
            <a:r>
              <a:rPr lang="en-US" dirty="0" smtClean="0"/>
              <a:t>GCSE physics - how to calculate momentum and use the conservation of momentum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e50efc0b9a28b74f5511da6a1a6b16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Collisions in Multiple Dimensions</a:t>
            </a:r>
          </a:p>
          <a:p>
            <a:pPr lvl="1"/>
            <a:r>
              <a:rPr lang="en-US" dirty="0" smtClean="0"/>
              <a:t>A brief introduction to problem solving of collisions in two dimensions using the law of conservation of momentum.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432c02712574977da7d9a5765f5a1e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Collisions</a:t>
            </a:r>
          </a:p>
          <a:p>
            <a:pPr lvl="1"/>
            <a:r>
              <a:rPr lang="en-US" dirty="0" smtClean="0"/>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4600627445ac245a5c374979a3dcb6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Free-body diagram of rocket propulsion</a:t>
            </a:r>
          </a:p>
          <a:p>
            <a:pPr lvl="1"/>
            <a:r>
              <a:rPr lang="en-US" dirty="0" smtClean="0"/>
              <a:t>(a) This rocket has a mass m and an upward velocity v. The net external force on the system is −mg, if air resistance is neglected. (b) A time Δt later the system has two main parts, the ejected gas and the remainder of the rocket. The reaction force on the rocket is what overcomes the gravitational force and accelerates it upward.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Introduction to Rocket Propulsion.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http://cnx.org/content/m42166/latest/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fee5c496080d476d399e3f6199ff6f9}">
                <a14:useLocalDpi xmlns:a14="http://schemas.microsoft.com/office/drawing/2010/main" val="0"/>
              </a:ext>
            </a:extLst>
          </a:blip>
          <a:stretch>
            <a:fillRect/>
          </a:stretch>
        </p:blipFill>
        <p:spPr>
          <a:xfrm>
            <a:off x="2948622" y="533400"/>
            <a:ext cx="32467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Cradle</a:t>
            </a:r>
          </a:p>
          <a:p>
            <a:pPr lvl="1"/>
            <a:r>
              <a:rPr lang="en-US" dirty="0" smtClean="0"/>
              <a:t>Total momentum of the system (or Cradle) is conserved. (neglecting frictional loss in the system.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"Momentum."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http://en.wikipedia.org/wiki/Momentum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6a165a2b5efd6d6e5e87362965fb6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Collision</a:t>
            </a:r>
          </a:p>
          <a:p>
            <a:pPr lvl="1"/>
            <a:r>
              <a:rPr lang="en-US" dirty="0" smtClean="0"/>
              <a:t>Object is deflected after the collision withthe surface. The angles between the body and the surface normal areindicated as α and β. The angles between the body and the surface are 90 - α and 90 - β.</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http://upload.wikimedia.org/wikipedia/commons/3/34/Deflection.png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902ddf396dbc3a2dfb32bc2985225d}">
                <a14:useLocalDpi xmlns:a14="http://schemas.microsoft.com/office/drawing/2010/main" val="0"/>
              </a:ext>
            </a:extLst>
          </a:blip>
          <a:stretch>
            <a:fillRect/>
          </a:stretch>
        </p:blipFill>
        <p:spPr>
          <a:xfrm>
            <a:off x="266700" y="533400"/>
            <a:ext cx="8610600" cy="428576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Leonardo da Vinci's "The Vitruvian Man"</a:t>
            </a:r>
          </a:p>
          <a:p>
            <a:pPr lvl="1"/>
            <a:r>
              <a:rPr lang="en-US" dirty="0" smtClean="0"/>
              <a:t>Vitruvian Man: A drawing created by Leonardo da Vinci. The drawing is based on the correlations of ideal human proportions with geometry described[4] by the ancient Roman architect Vitruvius in Book III of his treatise De Architectura.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"Da Vinci Vitruve Luc Viatour."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http://en.wikipedia.org/wiki/File:Da_Vinci_Vitruve_Luc_Viatour.jpg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8232758dffc24caa31bd03682b7c041}">
                <a14:useLocalDpi xmlns:a14="http://schemas.microsoft.com/office/drawing/2010/main" val="0"/>
              </a:ext>
            </a:extLst>
          </a:blip>
          <a:stretch>
            <a:fillRect/>
          </a:stretch>
        </p:blipFill>
        <p:spPr>
          <a:xfrm>
            <a:off x="2974428" y="533400"/>
            <a:ext cx="319514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"closed system."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http://en.wikipedia.org/wiki/closed%20system</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http://cnx.org/content/m42156/latest/?collection=col11406/1.7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http://en.wikipedia.org/wiki/Collision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"Angle of incidence."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http://en.wikipedia.org/wiki/Angle_of_incidence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http://en.wikipedia.org/wiki/center%20of%20mass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"Vitruvian Man."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http://en.wikipedia.org/wiki/Vitruvian_Man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"plumb line."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http://en.wiktionary.org/wiki/plumb_line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http://en.wikipedia.org/wiki/Center_of_mass%23Locating_the_center_of_mass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http://en.wikipedia.org/wiki/Center_of_mass%23Locating_the_center_of_mass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Center of Mass.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http://cnx.org/content/m14119/latest/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"rigid body."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http://en.wiktionary.org/wiki/rigid_body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"point particle."</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http://en.wikipedia.org/wiki/point%20particle</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"Sunil Kumar Singh, Center of Mass.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http://cnx.org/content/m14119/latest/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http://en.wikipedia.org/wiki/inelastic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"elastic."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http://en.wiktionary.org/wiki/elastic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"rigid body."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http://en.wiktionary.org/wiki/rigid_body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http://en.wikipedia.org/wiki/center%20of%20mass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http://en.wikipedia.org/wiki/Center_of_mass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http://cnx.org/content/m42165/latest/?collection=col11406/latest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http://en.wikipedia.org/wiki/Inelastic_collision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http://en.wikipedia.org/wiki/elastic%20collision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http://en.wiktionary.org/wiki/momentum</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http://en.wikipedia.org/wiki/kinetic%20energy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http://en.wikipedia.org/wiki/Elastic_collision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David McClung.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http://www.themcclungs.net/physics/download/H/Momentum/ElasticCollisions.pdf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"degrees of freedom."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http://en.wiktionary.org/wiki/degrees_of_freedom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http://en.wikipedia.org/wiki/Inelastic_collision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"momentum."</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http://en.wiktionary.org/wiki/momentum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"dimension."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http://en.wiktionary.org/wiki/dimension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http://cnx.org/content/m42165/latest/?collection=col11406/latest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"impulse."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http://en.wiktionary.org/wiki/impulse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"Impulse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http://en.wikipedia.org/wiki/Impulse_(physics)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http://cnx.org/content/m42159/latest/?collection=col11406/1.7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http://en.wikipedia.org/wiki/elastic%20collision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http://en.wikipedia.org/wiki/inelastic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http://en.wikipedia.org/wiki/conservation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Introduction to Linear Momentum and Collisions.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http://cnx.org/content/m42155/latest/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http://en.wikipedia.org/wiki/Momentum</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http://en.wiktionary.org/wiki/friction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 collision."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http://en.wikipedia.org/wiki/Inelastic_collision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third law of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http://en.wikipedia.org/wiki/Newton's%20third%20law%20of%20motion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Introduction to Rocket Propulsion.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http://cnx.org/content/m42166/latest/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Introduction to Rocket Propulsion. September 18,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http://cnx.org/content/m42166/latest/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Introduction to Rocket Propulsion.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http://cnx.org/content/m42166/latest/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Rocket.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http://cnx.org/content/m14866/latest/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Linear Momentum and Collisions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Linear Momentum and Collisions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Conservation of Momentum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Collisions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Rocket Propulsion</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Center of Mass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be6a165a2b5efd6d6e5e87362965fb6c}">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7">
            <a:extLst>
              <a:ext uri="{be6a165a2b5efd6d6e5e87362965fb6c}">
                <a14:useLocalDpi xmlns:a14="http://schemas.microsoft.com/office/drawing/2010/main" val="0"/>
              </a:ext>
            </a:extLst>
          </a:blip>
          <a:stretch>
            <a:fillRect/>
          </a:stretch>
        </p:blipFill>
        <p:spPr>
          <a:xfrm>
            <a:off x="3200400" y="1447800"/>
            <a:ext cx="863600" cy="647700"/>
          </a:xfrm>
          <a:prstGeom prst="rect">
            <a:avLst/>
          </a:prstGeom>
        </p:spPr>
      </p:pic>
      <p:pic>
        <p:nvPicPr>
          <p:cNvPr id="30" name="Picture 29" descr="chapterimage.jpg"/>
          <p:cNvPicPr>
            <a:picLocks noChangeAspect="1"/>
          </p:cNvPicPr>
          <p:nvPr/>
        </p:nvPicPr>
        <p:blipFill>
          <a:blip r:embed="rId8">
            <a:extLst>
              <a:ext uri="{be50efc0b9a28b74f5511da6a1a6b16f}">
                <a14:useLocalDpi xmlns:a14="http://schemas.microsoft.com/office/drawing/2010/main" val="0"/>
              </a:ext>
            </a:extLst>
          </a:blip>
          <a:stretch>
            <a:fillRect/>
          </a:stretch>
        </p:blipFill>
        <p:spPr>
          <a:xfrm>
            <a:off x="3200400" y="2590800"/>
            <a:ext cx="863600" cy="647700"/>
          </a:xfrm>
          <a:prstGeom prst="rect">
            <a:avLst/>
          </a:prstGeom>
        </p:spPr>
      </p:pic>
      <p:pic>
        <p:nvPicPr>
          <p:cNvPr id="31" name="Picture 30" descr="chapterimage.jpg"/>
          <p:cNvPicPr>
            <a:picLocks noChangeAspect="1"/>
          </p:cNvPicPr>
          <p:nvPr/>
        </p:nvPicPr>
        <p:blipFill>
          <a:blip r:embed="rId9">
            <a:extLst>
              <a:ext uri="{ffee5c496080d476d399e3f6199ff6f9}">
                <a14:useLocalDpi xmlns:a14="http://schemas.microsoft.com/office/drawing/2010/main" val="0"/>
              </a:ext>
            </a:extLst>
          </a:blip>
          <a:stretch>
            <a:fillRect/>
          </a:stretch>
        </p:blipFill>
        <p:spPr>
          <a:xfrm>
            <a:off x="3200400" y="3733800"/>
            <a:ext cx="645553" cy="863600"/>
          </a:xfrm>
          <a:prstGeom prst="rect">
            <a:avLst/>
          </a:prstGeom>
        </p:spPr>
      </p:pic>
      <p:pic>
        <p:nvPicPr>
          <p:cNvPr id="32" name="Picture 31"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4876800"/>
            <a:ext cx="863600" cy="863600"/>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e6a165a2b5efd6d6e5e87362965fb6c}">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Linear Momentum</a:t>
            </a:r>
          </a:p>
          <a:p>
            <a:pPr marL="115888" indent="-115888"/>
            <a:r>
              <a:rPr lang="en-US" dirty="0" smtClean="0"/>
              <a:t>Momentum, Force, and Newton's Second Law</a:t>
            </a:r>
          </a:p>
          <a:p>
            <a:pPr marL="115888" indent="-115888"/>
            <a:r>
              <a:rPr lang="en-US" dirty="0"/>
              <a:t/>
            </a:r>
            <a:r>
              <a:rPr lang="en-US" dirty="0"/>
              <a:t>Impulse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www.boundless.com/physics/textbooks/boundless-physics-textbook/linear-momentum-and-collisions-7/introduction-68/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e6a165a2b5efd6d6e5e87362965fb6c}">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Internal vs. External Forces</a:t>
            </a:r>
          </a:p>
        </p:txBody>
      </p:sp>
      <p:sp>
        <p:nvSpPr>
          <p:cNvPr id="21" name="Title 20"/>
          <p:cNvSpPr>
            <a:spLocks noGrp="1"/>
          </p:cNvSpPr>
          <p:nvPr>
            <p:ph type="title"/>
          </p:nvPr>
        </p:nvSpPr>
        <p:spPr>
          <a:xfrm>
            <a:off x="152400" y="381000"/>
            <a:ext cx="8686800" cy="685800"/>
          </a:xfrm>
        </p:spPr>
        <p:txBody>
          <a:bodyPr/>
          <a:lstStyle/>
          <a:p>
            <a:r>
              <a:rPr lang="en-US" dirty="0" smtClean="0"/>
              <a:t>Conservation of Momentum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Conservation of Momentum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www.boundless.com/physics/textbooks/boundless-physics-textbook/linear-momentum-and-collisions-7/conservation-of-momentum-69/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e50efc0b9a28b74f5511da6a1a6b16f}">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Conservation of Energy and Momentum</a:t>
            </a:r>
          </a:p>
          <a:p>
            <a:pPr marL="115888" indent="-115888"/>
            <a:r>
              <a:rPr lang="en-US" dirty="0" smtClean="0"/>
              <a:t>Glancing Collisions</a:t>
            </a:r>
          </a:p>
          <a:p>
            <a:pPr marL="115888" indent="-115888"/>
            <a:r>
              <a:rPr lang="en-US" dirty="0"/>
              <a:t/>
            </a:r>
            <a:r>
              <a:rPr lang="en-US" dirty="0"/>
              <a:t>Elastic Collisions in One Dimension</a:t>
            </a:r>
            <a:r>
              <a:rPr lang="en-US" dirty="0"/>
              <a:t> </a:t>
            </a:r>
            <a:endParaRPr lang="en-US" dirty="0" smtClean="0"/>
          </a:p>
          <a:p>
            <a:pPr marL="115888" indent="-115888"/>
            <a:r>
              <a:rPr lang="en-US" dirty="0"/>
              <a:t/>
            </a:r>
            <a:r>
              <a:rPr lang="en-US" dirty="0"/>
              <a:t>Elastic Collisions in Multiple Dimensions</a:t>
            </a:r>
            <a:r>
              <a:rPr lang="en-US" dirty="0"/>
              <a:t> </a:t>
            </a:r>
            <a:endParaRPr lang="en-US" dirty="0" smtClean="0"/>
          </a:p>
          <a:p>
            <a:pPr marL="115888" indent="-115888"/>
            <a:r>
              <a:rPr lang="en-US" dirty="0"/>
              <a:t/>
            </a:r>
            <a:r>
              <a:rPr lang="en-US" dirty="0"/>
              <a:t>Inelastic Collisions in One Dimension</a:t>
            </a:r>
            <a:r>
              <a:rPr lang="en-US" dirty="0"/>
              <a:t> </a:t>
            </a:r>
            <a:endParaRPr lang="en-US" dirty="0" smtClean="0"/>
          </a:p>
          <a:p>
            <a:pPr marL="115888" indent="-115888"/>
            <a:r>
              <a:rPr lang="en-US" dirty="0"/>
              <a:t/>
            </a:r>
            <a:r>
              <a:rPr lang="en-US" dirty="0"/>
              <a:t>Inelastic Collisions in Multiple Dimensions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Collisions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Collisions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www.boundless.com/physics/textbooks/boundless-physics-textbook/linear-momentum-and-collisions-7/collisions-70/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fee5c496080d476d399e3f6199ff6f9}">
                <a14:useLocalDpi xmlns:a14="http://schemas.microsoft.com/office/drawing/2010/main" val="0"/>
              </a:ext>
            </a:extLst>
          </a:blip>
          <a:stretch>
            <a:fillRect/>
          </a:stretch>
        </p:blipFill>
        <p:spPr>
          <a:xfrm>
            <a:off x="152400" y="1447800"/>
            <a:ext cx="2069569"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Rocket Propulsion, Changing Mass, and Momentum</a:t>
            </a:r>
          </a:p>
        </p:txBody>
      </p:sp>
      <p:sp>
        <p:nvSpPr>
          <p:cNvPr id="21" name="Title 20"/>
          <p:cNvSpPr>
            <a:spLocks noGrp="1"/>
          </p:cNvSpPr>
          <p:nvPr>
            <p:ph type="title"/>
          </p:nvPr>
        </p:nvSpPr>
        <p:spPr>
          <a:xfrm>
            <a:off x="152400" y="381000"/>
            <a:ext cx="8686800" cy="685800"/>
          </a:xfrm>
        </p:spPr>
        <p:txBody>
          <a:bodyPr/>
          <a:lstStyle/>
          <a:p>
            <a:r>
              <a:rPr lang="en-US" dirty="0" smtClean="0"/>
              <a:t>Rocket Propulsion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Rocket Propulsion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www.boundless.com/physics/textbooks/boundless-physics-textbook/linear-momentum-and-collisions-7/rocket-propulsion-71/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Locating the Center of Mass</a:t>
            </a:r>
          </a:p>
          <a:p>
            <a:pPr marL="115888" indent="-115888"/>
            <a:r>
              <a:rPr lang="en-US" dirty="0" smtClean="0"/>
              <a:t>Motion of the Center of Mass</a:t>
            </a:r>
          </a:p>
          <a:p>
            <a:pPr marL="115888" indent="-115888"/>
            <a:r>
              <a:rPr lang="en-US" dirty="0"/>
              <a:t/>
            </a:r>
            <a:r>
              <a:rPr lang="en-US" dirty="0"/>
              <a:t>Center of Mass of the Human Body</a:t>
            </a:r>
            <a:r>
              <a:rPr lang="en-US" dirty="0"/>
              <a:t> </a:t>
            </a:r>
            <a:endParaRPr lang="en-US" dirty="0" smtClean="0"/>
          </a:p>
          <a:p>
            <a:pPr marL="115888" indent="-115888"/>
            <a:r>
              <a:rPr lang="en-US" dirty="0"/>
              <a:t/>
            </a:r>
            <a:r>
              <a:rPr lang="en-US" dirty="0"/>
              <a:t>Center of Mass and Translational Motion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Center of Mass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Linear Momentum and Collisions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Center of Mass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www.boundless.com/physics/textbooks/boundless-physics-textbook/linear-momentum-and-collisions-7/center-of-mass-72/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