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Override ContentType="application/vnd.openxmlformats-officedocument.presentationml.slideLayout+xml" PartName="/ppt/slideLayouts/slideLayout50.xml"/>
  <Override ContentType="application/vnd.openxmlformats-officedocument.presentationml.slide+xml" PartName="/ppt/slides/slide50.xml"/>
  <Override ContentType="application/vnd.openxmlformats-officedocument.presentationml.slideLayout+xml" PartName="/ppt/slideLayouts/slideLayout51.xml"/>
  <Override ContentType="application/vnd.openxmlformats-officedocument.presentationml.slide+xml" PartName="/ppt/slides/slide51.xml"/>
  <Override ContentType="application/vnd.openxmlformats-officedocument.presentationml.slideLayout+xml" PartName="/ppt/slideLayouts/slideLayout52.xml"/>
  <Override ContentType="application/vnd.openxmlformats-officedocument.presentationml.slide+xml" PartName="/ppt/slides/slide52.xml"/>
  <Override ContentType="application/vnd.openxmlformats-officedocument.presentationml.slideLayout+xml" PartName="/ppt/slideLayouts/slideLayout53.xml"/>
  <Override ContentType="application/vnd.openxmlformats-officedocument.presentationml.slide+xml" PartName="/ppt/slides/slide53.xml"/>
  <Override ContentType="application/vnd.openxmlformats-officedocument.presentationml.slideLayout+xml" PartName="/ppt/slideLayouts/slideLayout54.xml"/>
  <Override ContentType="application/vnd.openxmlformats-officedocument.presentationml.slide+xml" PartName="/ppt/slides/slide54.xml"/>
  <Override ContentType="application/vnd.openxmlformats-officedocument.presentationml.slideLayout+xml" PartName="/ppt/slideLayouts/slideLayout55.xml"/>
  <Override ContentType="application/vnd.openxmlformats-officedocument.presentationml.slide+xml" PartName="/ppt/slides/slide55.xml"/>
  <Override ContentType="application/vnd.openxmlformats-officedocument.presentationml.slideLayout+xml" PartName="/ppt/slideLayouts/slideLayout56.xml"/>
  <Override ContentType="application/vnd.openxmlformats-officedocument.presentationml.slide+xml" PartName="/ppt/slides/slide56.xml"/>
  <Override ContentType="application/vnd.openxmlformats-officedocument.presentationml.slideLayout+xml" PartName="/ppt/slideLayouts/slideLayout57.xml"/>
  <Override ContentType="application/vnd.openxmlformats-officedocument.presentationml.slide+xml" PartName="/ppt/slides/slide57.xml"/>
  <Override ContentType="application/vnd.openxmlformats-officedocument.presentationml.slideLayout+xml" PartName="/ppt/slideLayouts/slideLayout58.xml"/>
  <Override ContentType="application/vnd.openxmlformats-officedocument.presentationml.slide+xml" PartName="/ppt/slides/slide58.xml"/>
  <Override ContentType="application/vnd.openxmlformats-officedocument.presentationml.slideLayout+xml" PartName="/ppt/slideLayouts/slideLayout59.xml"/>
  <Override ContentType="application/vnd.openxmlformats-officedocument.presentationml.slide+xml" PartName="/ppt/slides/slide59.xml"/>
  <Override ContentType="application/vnd.openxmlformats-officedocument.presentationml.slideLayout+xml" PartName="/ppt/slideLayouts/slideLayout60.xml"/>
  <Override ContentType="application/vnd.openxmlformats-officedocument.presentationml.slide+xml" PartName="/ppt/slides/slide60.xml"/>
  <Override ContentType="application/vnd.openxmlformats-officedocument.presentationml.slideLayout+xml" PartName="/ppt/slideLayouts/slideLayout61.xml"/>
  <Override ContentType="application/vnd.openxmlformats-officedocument.presentationml.slide+xml" PartName="/ppt/slides/slide61.xml"/>
  <Override ContentType="application/vnd.openxmlformats-officedocument.presentationml.slideLayout+xml" PartName="/ppt/slideLayouts/slideLayout62.xml"/>
  <Override ContentType="application/vnd.openxmlformats-officedocument.presentationml.slide+xml" PartName="/ppt/slides/slide62.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 Id="rId57" Target="slides/slide50.xml" Type="http://schemas.openxmlformats.org/officeDocument/2006/relationships/slide"/><Relationship Id="rId58" Target="slides/slide51.xml" Type="http://schemas.openxmlformats.org/officeDocument/2006/relationships/slide"/><Relationship Id="rId59" Target="slides/slide52.xml" Type="http://schemas.openxmlformats.org/officeDocument/2006/relationships/slide"/><Relationship Id="rId60" Target="slides/slide53.xml" Type="http://schemas.openxmlformats.org/officeDocument/2006/relationships/slide"/><Relationship Id="rId61" Target="slides/slide54.xml" Type="http://schemas.openxmlformats.org/officeDocument/2006/relationships/slide"/><Relationship Id="rId62" Target="slides/slide55.xml" Type="http://schemas.openxmlformats.org/officeDocument/2006/relationships/slide"/><Relationship Id="rId63" Target="slides/slide56.xml" Type="http://schemas.openxmlformats.org/officeDocument/2006/relationships/slide"/><Relationship Id="rId64" Target="slides/slide57.xml" Type="http://schemas.openxmlformats.org/officeDocument/2006/relationships/slide"/><Relationship Id="rId65" Target="slides/slide58.xml" Type="http://schemas.openxmlformats.org/officeDocument/2006/relationships/slide"/><Relationship Id="rId66" Target="slides/slide59.xml" Type="http://schemas.openxmlformats.org/officeDocument/2006/relationships/slide"/><Relationship Id="rId67" Target="slides/slide60.xml" Type="http://schemas.openxmlformats.org/officeDocument/2006/relationships/slide"/><Relationship Id="rId68" Target="slides/slide61.xml" Type="http://schemas.openxmlformats.org/officeDocument/2006/relationships/slide"/><Relationship Id="rId69" Target="slides/slide62.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magnetism-21/magnetic-fields-magnetic-forces-and-conductors-159/?campaign_content=book_624_chapter_21&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3.jpg"/>
<Relationship Id="rId6" Target="../media/image11.png"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magnetism-21/applications-of-magnetism-160/?campaign_content=book_624_chapter_21&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3.jpg"/>
<Relationship Id="rId6" Target="../media/image12.png" Type="http://schemas.openxmlformats.org/officeDocument/2006/relationships/image"/>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image2.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31103/latest/" TargetMode="External"/>
<Relationship Id="rId5" Type="http://schemas.openxmlformats.org/officeDocument/2006/relationships/hyperlink" Target="http://www.boundless.com/physics/textbooks/boundless-physics-textbook/magnetism-21/magnetic-fields-magnetic-forces-and-conductors-159/ampere-s-law-magnetic-field-due-to-a-long-straight-wire-562-11280/images/direction-of-magnetic-field/?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5.gif"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Electromagnets" TargetMode="External"/>
<Relationship Id="rId5" Type="http://schemas.openxmlformats.org/officeDocument/2006/relationships/hyperlink" Target="http://www.boundless.com/physics/textbooks/boundless-physics-textbook/magnetism-21/magnets-156/ferromagnets-and-electromagnets-551-6041/images/electromagnet-solenoid/?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6.gif"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5/latest/?collection=col11406/1.7" TargetMode="External"/>
<Relationship Id="rId5" Type="http://schemas.openxmlformats.org/officeDocument/2006/relationships/hyperlink" Target="http://www.boundless.com/physics/textbooks/boundless-physics-textbook/magnetism-21/motion-of-a-charged-particle-in-a-magnetic-field-158/circular-motion-556-6050/images/circular-motion-of-charged-particle-in-magnetic-field/?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7.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5/latest/?collection=col11406/1.7" TargetMode="External"/>
<Relationship Id="rId5" Type="http://schemas.openxmlformats.org/officeDocument/2006/relationships/hyperlink" Target="http://www.boundless.com/physics/textbooks/boundless-physics-textbook/magnetism-21/motion-of-a-charged-particle-in-a-magnetic-field-158/circular-motion-556-6050/images/bubble-chamber/?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8.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6/latest/?collection=col11406/1.7" TargetMode="External"/>
<Relationship Id="rId5" Type="http://schemas.openxmlformats.org/officeDocument/2006/relationships/hyperlink" Target="http://www.boundless.com/physics/textbooks/boundless-physics-textbook/magnetism-21/magnetism-and-magnetic-fields-155/permanent-magnets-548-6079/images/north-and-south-poles-always-come-in-pair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9.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8/latest/?collection=col11406/1.7" TargetMode="External"/>
<Relationship Id="rId5" Type="http://schemas.openxmlformats.org/officeDocument/2006/relationships/hyperlink" Target="http://www.boundless.com/physics/textbooks/boundless-physics-textbook/magnetism-21/magnetism-and-magnetic-fields-155/permanent-magnets-548-6079/images/making-a-ferromagnet/?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20.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8/latest/Figure_23_02_02a.jpg" TargetMode="External"/>
<Relationship Id="rId5" Type="http://schemas.openxmlformats.org/officeDocument/2006/relationships/hyperlink" Target="http://www.boundless.com/physics/textbooks/boundless-physics-textbook/magnetism-21/applications-of-magnetism-160/ferromagnetism-565-6305/images/unmagnetized-to-magnetized-iron/?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1.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5/latest/?collection=col11406/1.7" TargetMode="External"/>
<Relationship Id="rId5" Type="http://schemas.openxmlformats.org/officeDocument/2006/relationships/hyperlink" Target="http://www.boundless.com/physics/textbooks/boundless-physics-textbook/magnetism-21/motion-of-a-charged-particle-in-a-magnetic-field-158/helical-motion-557-6343/images/helical-motion-and-magnetic-mirror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2.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8/latest/Figure_23_02_06a.jpg" TargetMode="External"/>
<Relationship Id="rId5" Type="http://schemas.openxmlformats.org/officeDocument/2006/relationships/hyperlink" Target="http://www.boundless.com/physics/textbooks/boundless-physics-textbook/magnetism-21/applications-of-magnetism-160/solenoids-current-loops-and-electromagnets-567-6301/images/uses-of-electromagnetsq/?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3.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0/latest/?collection=col11406/1.7" TargetMode="External"/>
<Relationship Id="rId5" Type="http://schemas.openxmlformats.org/officeDocument/2006/relationships/hyperlink" Target="http://www.boundless.com/physics/textbooks/boundless-physics-textbook/magnetism-21/magnetism-and-magnetic-fields-155/magnetic-field-lines-549-6686/images/mapping-magnetic-field-line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4.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0/latest/?collection=col11406/1.7" TargetMode="External"/>
<Relationship Id="rId5" Type="http://schemas.openxmlformats.org/officeDocument/2006/relationships/hyperlink" Target="http://www.boundless.com/physics/textbooks/boundless-physics-textbook/magnetism-21/magnetism-and-magnetic-fields-155/magnetic-field-lines-549-6686/images/visualizing-magnetic-field-line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5.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8/latest/Figure_23_02_02a.jpg" TargetMode="External"/>
<Relationship Id="rId5" Type="http://schemas.openxmlformats.org/officeDocument/2006/relationships/hyperlink" Target="http://www.boundless.com/physics/textbooks/boundless-physics-textbook/magnetism-21/magnets-156/ferromagnets-and-electromagnets-551-6041/images/unmagnetized-to-magnetized-iron/?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1.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Permanent_magnets" TargetMode="External"/>
<Relationship Id="rId5" Type="http://schemas.openxmlformats.org/officeDocument/2006/relationships/hyperlink" Target="http://www.boundless.com/physics/textbooks/boundless-physics-textbook/magnetism-21/magnetism-and-magnetic-fields-155/permanent-magnets-548-6079/images/example-of-a-permanent-magnet/?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6.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12/latest/?collection=col11406/1.7" TargetMode="External"/>
<Relationship Id="rId5" Type="http://schemas.openxmlformats.org/officeDocument/2006/relationships/hyperlink" Target="http://www.boundless.com/physics/textbooks/boundless-physics-textbook/magnetism-21/motion-of-a-charged-particle-in-a-magnetic-field-158/electric-vs-magnetic-forces-554-11176/images/electric-field-generated-by-point-charge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7.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5/latest/?collection=col11406/1.7" TargetMode="External"/>
<Relationship Id="rId5" Type="http://schemas.openxmlformats.org/officeDocument/2006/relationships/hyperlink" Target="http://www.boundless.com/physics/textbooks/boundless-physics-textbook/magnetism-21/motion-of-a-charged-particle-in-a-magnetic-field-158/helical-motion-557-6343/images/circular-motion-of-charged-particle-in-magnetic-field/?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17.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80/latest/" TargetMode="External"/>
<Relationship Id="rId5" Type="http://schemas.openxmlformats.org/officeDocument/2006/relationships/hyperlink" Target="http://www.boundless.com/physics/textbooks/boundless-physics-textbook/magnetism-21/magnetic-fields-magnetic-forces-and-conductors-159/torque-on-a-current-loop-rectangular-and-general-561-6351/images/forces-acting-upon-a-charged-loop-in-a-magnetic-field/?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8.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80/latest/" TargetMode="External"/>
<Relationship Id="rId5" Type="http://schemas.openxmlformats.org/officeDocument/2006/relationships/hyperlink" Target="http://www.boundless.com/physics/textbooks/boundless-physics-textbook/magnetism-21/magnetic-fields-magnetic-forces-and-conductors-159/torque-on-a-current-loop-rectangular-and-general-561-6351/images/torque-on-a-current-loop/?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9.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2/latest/?collection=col11406/1.7" TargetMode="External"/>
<Relationship Id="rId5" Type="http://schemas.openxmlformats.org/officeDocument/2006/relationships/hyperlink" Target="http://www.boundless.com/physics/textbooks/boundless-physics-textbook/magnetism-21/motion-of-a-charged-particle-in-a-magnetic-field-158/constant-velocity-produces-a-straight-line-555-6236/images/zero-force-when-velocity-is-parallel-to-magnetic-field/?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30.pn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Electromagnets" TargetMode="External"/>
<Relationship Id="rId5" Type="http://schemas.openxmlformats.org/officeDocument/2006/relationships/hyperlink" Target="http://www.boundless.com/physics/textbooks/boundless-physics-textbook/magnetism-21/magnets-156/ferromagnets-and-electromagnets-551-6041/images/current-produces-a-magnetic-field/?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9.pn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Magnetic_field%23Magnetic_pole_model_and_the_H-field" TargetMode="External"/>
<Relationship Id="rId5" Type="http://schemas.openxmlformats.org/officeDocument/2006/relationships/hyperlink" Target="http://www.boundless.com/physics/textbooks/boundless-physics-textbook/magnetism-21/magnetism-and-magnetic-fields-155/electric-currents-and-magnetic-fields-547-11190/images/force-on-a-current-carrying-wire/?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31.pn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Magnetic_field_lines%23Magnetic_field_lines" TargetMode="External"/>
<Relationship Id="rId5" Type="http://schemas.openxmlformats.org/officeDocument/2006/relationships/hyperlink" Target="http://www.boundless.com/physics/textbooks/boundless-physics-textbook/magnetism-21/magnetism-and-magnetic-fields-155/magnetic-field-lines-549-6686/images/bar-magnet-and-magnetic-field-line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32.pn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5/latest/?collection=col11406/1.7" TargetMode="External"/>
<Relationship Id="rId5" Type="http://schemas.openxmlformats.org/officeDocument/2006/relationships/hyperlink" Target="http://www.boundless.com/physics/textbooks/boundless-physics-textbook/magnetism-21/motion-of-a-charged-particle-in-a-magnetic-field-158/helical-motion-557-6343/images/charged-particles-spiral-along-earth-s-magnetic-field-line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33.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2/latest/?collection=col11406/1.7" TargetMode="External"/>
<Relationship Id="rId5" Type="http://schemas.openxmlformats.org/officeDocument/2006/relationships/hyperlink" Target="http://www.boundless.com/physics/textbooks/boundless-physics-textbook/magnetism-21/magnetic-force-on-a-moving-electric-charge-157/magnitude-of-the-magnetic-force-552-6296/images/right-hand-rule-5b9e3411-cd3e-4be5-8162-23b2de96d856/?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10.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magnetism-21/?campaign_content=book_624_chapter_21&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png" Type="http://schemas.openxmlformats.org/officeDocument/2006/relationships/image"/>
<Relationship Id="rId8" Target="../media/image10.jpg" Type="http://schemas.openxmlformats.org/officeDocument/2006/relationships/image"/>
<Relationship Id="rId9" Target="../media/image10.jpg" Type="http://schemas.openxmlformats.org/officeDocument/2006/relationships/image"/>
<Relationship Id="rId10" Target="../media/image11.pn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Mass_spectrometry" TargetMode="External"/>
<Relationship Id="rId5" Type="http://schemas.openxmlformats.org/officeDocument/2006/relationships/hyperlink" Target="http://www.boundless.com/physics/textbooks/boundless-physics-textbook/magnetism-21/applications-of-magnetism-160/mass-spectrometer-564-6290/images/schematic-of-mass-spectrometer/?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12.pn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86/latest/" TargetMode="External"/>
<Relationship Id="rId5" Type="http://schemas.openxmlformats.org/officeDocument/2006/relationships/hyperlink" Target="http://www.boundless.com/physics/textbooks/boundless-physics-textbook/magnetism-21/magnetic-fields-magnetic-forces-and-conductors-159/magnetic-force-between-two-parallel-conductors-563-6223/images/magnetic-fields-and-force-exerted-by-parallel-current-carrying-wire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34.jp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98/latest/" TargetMode="External"/>
<Relationship Id="rId5" Type="http://schemas.openxmlformats.org/officeDocument/2006/relationships/hyperlink" Target="http://www.boundless.com/physics/textbooks/boundless-physics-textbook/magnetism-21/magnetic-fields-magnetic-forces-and-conductors-159/magnetic-force-on-a-current-carrying-conductor-560-2459/images/right-hand-rule-to-determine-direction-of-magnetic-force/?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2.xml"/>
<Relationship Id="rId2" Type="http://schemas.openxmlformats.org/officeDocument/2006/relationships/image" Target="../media/image5.png"/>
<Relationship Id="rId7" Target="../media/image35.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6/6a/FridgeMagnetPlethora5734.jpg/450px-FridgeMagnetPlethora5734.jpg" TargetMode="External"/>
<Relationship Id="rId5" Type="http://schemas.openxmlformats.org/officeDocument/2006/relationships/hyperlink" Target="http://www.boundless.com/physics/textbooks/boundless-physics-textbook/magnetism-21/applications-of-magnetism-160/ferromagnetism-565-6305/images/refrigerator-magnet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3.xml"/>
<Relationship Id="rId2" Type="http://schemas.openxmlformats.org/officeDocument/2006/relationships/image" Target="../media/image5.png"/>
<Relationship Id="rId7" Target="../media/image36.jp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Hall_Effect_Measurement_Setup_for_Electrons.png" TargetMode="External"/>
<Relationship Id="rId5" Type="http://schemas.openxmlformats.org/officeDocument/2006/relationships/hyperlink" Target="http://www.boundless.com/physics/textbooks/boundless-physics-textbook/magnetism-21/magnetic-fields-magnetic-forces-and-conductors-159/the-hall-effect-559-10926/images/hall-effect-for-electron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11.png"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2/latest/?collection=col11406/1.7" TargetMode="External"/>
<Relationship Id="rId5" Type="http://schemas.openxmlformats.org/officeDocument/2006/relationships/hyperlink" Target="http://www.boundless.com/physics/textbooks/boundless-physics-textbook/magnetism-21/magnetic-force-on-a-moving-electric-charge-157/direction-of-the-magnetic-force-the-right-hand-rule-553-10931/images/right-hand-rule-5b9e3411-cd3e-4be5-8162-23b2de96d856/?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5.xml"/>
<Relationship Id="rId2" Type="http://schemas.openxmlformats.org/officeDocument/2006/relationships/image" Target="../media/image5.png"/>
<Relationship Id="rId7" Target="../media/image10.jpg" Type="http://schemas.openxmlformats.org/officeDocument/2006/relationships/image"/>
</Relationships>

</file>

<file path=ppt/slides/_rels/slide46.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Magnetic_field_lines%23Magnetic_field_lines" TargetMode="External"/>
<Relationship Id="rId5" Type="http://schemas.openxmlformats.org/officeDocument/2006/relationships/hyperlink" Target="http://www.boundless.com/physics/textbooks/boundless-physics-textbook/magnetism-21/motion-of-a-charged-particle-in-a-magnetic-field-158/electric-vs-magnetic-forces-554-11176/images/magnetic-pole-model/?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6.xml"/>
<Relationship Id="rId2" Type="http://schemas.openxmlformats.org/officeDocument/2006/relationships/image" Target="../media/image5.png"/>
<Relationship Id="rId7" Target="../media/image37.png" Type="http://schemas.openxmlformats.org/officeDocument/2006/relationships/image"/>
</Relationships>

</file>

<file path=ppt/slides/_rels/slide4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72/latest/?collection=col11406/1.7" TargetMode="External"/>
<Relationship Id="rId5" Type="http://schemas.openxmlformats.org/officeDocument/2006/relationships/hyperlink" Target="http://www.boundless.com/physics/textbooks/boundless-physics-textbook/magnetism-21/motion-of-a-charged-particle-in-a-magnetic-field-158/electric-vs-magnetic-forces-554-11176/images/right-hand-rule/?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7.xml"/>
<Relationship Id="rId2" Type="http://schemas.openxmlformats.org/officeDocument/2006/relationships/image" Target="../media/image5.png"/>
<Relationship Id="rId7" Target="../media/image10.jpg" Type="http://schemas.openxmlformats.org/officeDocument/2006/relationships/image"/>
</Relationships>

</file>

<file path=ppt/slides/_rels/slide4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82/latest/#import-auto-id1166991852141" TargetMode="External"/>
<Relationship Id="rId5" Type="http://schemas.openxmlformats.org/officeDocument/2006/relationships/hyperlink" Target="http://www.boundless.com/physics/textbooks/boundless-physics-textbook/magnetism-21/magnetism-and-magnetic-fields-155/electric-currents-and-magnetic-fields-547-11190/images/magnetic-field-generated-by-current/?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8.xml"/>
<Relationship Id="rId2" Type="http://schemas.openxmlformats.org/officeDocument/2006/relationships/image" Target="../media/image5.png"/>
<Relationship Id="rId7" Target="../media/image8.jpg" Type="http://schemas.openxmlformats.org/officeDocument/2006/relationships/image"/>
</Relationships>

</file>

<file path=ppt/slides/_rels/slide49.xml.rels><?xml version="1.0" encoding="UTF-8" standalone="yes"?>
<Relationships xmlns="http://schemas.openxmlformats.org/package/2006/relationships">
<Relationship Id="rId3" Type="http://schemas.openxmlformats.org/officeDocument/2006/relationships/hyperlink" Target="http://www.boundless.com/physics/textbooks/boundless-physics-textbook/magnetism-21/magnetism-and-magnetic-fields-155/electric-currents-and-magnetic-fields-547-11190/images/magnets-and-magnetic-fields/?campaign_content=book_624_chapter_21&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49.xml"/>
<Relationship Id="rId2" Type="http://schemas.openxmlformats.org/officeDocument/2006/relationships/image" Target="../media/image5.png"/>
<Relationship Id="rId5" Target="../media/image38.jp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magnetism-21/?campaign_content=book_624_chapter_21&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2.png" Type="http://schemas.openxmlformats.org/officeDocument/2006/relationships/image"/>
</Relationships>

</file>

<file path=ppt/slides/_rels/slide50.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Earth's_magnetic_field" TargetMode="External"/>
<Relationship Id="rId5" Type="http://schemas.openxmlformats.org/officeDocument/2006/relationships/hyperlink" Target="http://www.boundless.com/physics/textbooks/boundless-physics-textbook/magnetism-21/magnetism-and-magnetic-fields-155/geomagnetism-550-11196/images/origin-of-earth-s-magnetic-field/?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0.xml"/>
<Relationship Id="rId2" Type="http://schemas.openxmlformats.org/officeDocument/2006/relationships/image" Target="../media/image5.png"/>
<Relationship Id="rId7" Target="../media/image39.jpg" Type="http://schemas.openxmlformats.org/officeDocument/2006/relationships/image"/>
</Relationships>

</file>

<file path=ppt/slides/_rels/slide5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0/0d/Paramagnetism_with_and_without_field.svg/800px-Paramagnetism_with_and_without_field.svg.png" TargetMode="External"/>
<Relationship Id="rId5" Type="http://schemas.openxmlformats.org/officeDocument/2006/relationships/hyperlink" Target="http://www.boundless.com/physics/textbooks/boundless-physics-textbook/magnetism-21/applications-of-magnetism-160/paramagnetism-and-diamagnetism-566-6306/images/paramagnetic-materials-and-electric-fields/?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1.xml"/>
<Relationship Id="rId2" Type="http://schemas.openxmlformats.org/officeDocument/2006/relationships/image" Target="../media/image5.png"/>
<Relationship Id="rId7" Target="../media/image40.png" Type="http://schemas.openxmlformats.org/officeDocument/2006/relationships/image"/>
</Relationships>

</file>

<file path=ppt/slides/_rels/slide5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c/c9/Diamagnetic_graphite_levitation.jpg/471px-Diamagnetic_graphite_levitation.jpg" TargetMode="External"/>
<Relationship Id="rId5" Type="http://schemas.openxmlformats.org/officeDocument/2006/relationships/hyperlink" Target="http://www.boundless.com/physics/textbooks/boundless-physics-textbook/magnetism-21/applications-of-magnetism-160/paramagnetism-and-diamagnetism-566-6306/images/levitating-carbon/?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2.xml"/>
<Relationship Id="rId2" Type="http://schemas.openxmlformats.org/officeDocument/2006/relationships/image" Target="../media/image5.png"/>
<Relationship Id="rId7" Target="../media/image41.jpg" Type="http://schemas.openxmlformats.org/officeDocument/2006/relationships/image"/>
</Relationships>

</file>

<file path=ppt/slides/_rels/slide53.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Cyclotron" TargetMode="External"/>
<Relationship Id="rId5" Type="http://schemas.openxmlformats.org/officeDocument/2006/relationships/hyperlink" Target="http://www.boundless.com/physics/textbooks/boundless-physics-textbook/magnetism-21/motion-of-a-charged-particle-in-a-magnetic-field-158/circular-motion-556-6050/images/cyclotron/?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3.xml"/>
<Relationship Id="rId2" Type="http://schemas.openxmlformats.org/officeDocument/2006/relationships/image" Target="../media/image5.png"/>
<Relationship Id="rId7" Target="../media/image42.jpg" Type="http://schemas.openxmlformats.org/officeDocument/2006/relationships/image"/>
</Relationships>

</file>

<file path=ppt/slides/_rels/slide54.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Mass_spectrometers" TargetMode="External"/>
<Relationship Id="rId5" Type="http://schemas.openxmlformats.org/officeDocument/2006/relationships/hyperlink" Target="http://www.boundless.com/physics/textbooks/boundless-physics-textbook/magnetism-21/motion-of-a-charged-particle-in-a-magnetic-field-158/examples-and-applications-558-11174/images/mass-spectrometry/?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4.xml"/>
<Relationship Id="rId2" Type="http://schemas.openxmlformats.org/officeDocument/2006/relationships/image" Target="../media/image5.png"/>
<Relationship Id="rId7" Target="../media/image43.png" Type="http://schemas.openxmlformats.org/officeDocument/2006/relationships/image"/>
</Relationships>

</file>

<file path=ppt/slides/_rels/slide55.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Magnetron" TargetMode="External"/>
<Relationship Id="rId5" Type="http://schemas.openxmlformats.org/officeDocument/2006/relationships/hyperlink" Target="http://www.boundless.com/physics/textbooks/boundless-physics-textbook/magnetism-21/motion-of-a-charged-particle-in-a-magnetic-field-158/examples-and-applications-558-11174/images/cavity-magnetron-diagram/?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5.xml"/>
<Relationship Id="rId2" Type="http://schemas.openxmlformats.org/officeDocument/2006/relationships/image" Target="../media/image5.png"/>
<Relationship Id="rId7" Target="../media/image44.png" Type="http://schemas.openxmlformats.org/officeDocument/2006/relationships/image"/>
</Relationships>

</file>

<file path=ppt/slides/_rels/slide56.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Cyclotron" TargetMode="External"/>
<Relationship Id="rId5" Type="http://schemas.openxmlformats.org/officeDocument/2006/relationships/hyperlink" Target="http://www.boundless.com/physics/textbooks/boundless-physics-textbook/magnetism-21/motion-of-a-charged-particle-in-a-magnetic-field-158/examples-and-applications-558-11174/images/cyclotron-sketch/?campaign_content=book_624_chapter_21&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6.xml"/>
<Relationship Id="rId2" Type="http://schemas.openxmlformats.org/officeDocument/2006/relationships/image" Target="../media/image5.png"/>
<Relationship Id="rId7" Target="../media/image45.png" Type="http://schemas.openxmlformats.org/officeDocument/2006/relationships/image"/>
</Relationships>

</file>

<file path=ppt/slides/_rels/slide5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cyclotron%20frequenc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gyroradiu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Gyroradius"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375/latest/?collection=col11406/1.7"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Cyclotron_resonance" TargetMode="External"/>
<Relationship Id="rId1" Type="http://schemas.openxmlformats.org/officeDocument/2006/relationships/slideLayout" Target="../slideLayouts/slideLayout57.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magnetic_field"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physics/definition/drift-velocit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Cyclotron" TargetMode="External"/>
<Relationship Id="rId32" Type="http://schemas.openxmlformats.org/officeDocument/2006/relationships/hyperlink" Target="http://en.wiktionary.org/wiki/permanent_magnet" TargetMode="External"/>
<Relationship Id="rId9" Type="http://schemas.openxmlformats.org/officeDocument/2006/relationships/hyperlink" Target="http://en.wiktionary.org/wiki/solenoid"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398/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electromagnet"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www.boundless.com//physics/definition/curie-temperature"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magnetic%20domai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Ferromagnets"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Electromagnets"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368/latest/?collection=col11406/1.7" TargetMode="External"/>
</Relationships>

</file>

<file path=ppt/slides/_rels/slide58.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Newton's_law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magnetic_field"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electric_charg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mass"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Mass_spectrometer" TargetMode="External"/>
<Relationship Id="rId1" Type="http://schemas.openxmlformats.org/officeDocument/2006/relationships/slideLayout" Target="../slideLayouts/slideLayout58.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ferromagnetic"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Permanent_magnets"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38353/latest/" TargetMode="External"/>
<Relationship Id="rId32" Type="http://schemas.openxmlformats.org/officeDocument/2006/relationships/hyperlink" Target="http://en.wiktionary.org/wiki/Coulomb_force" TargetMode="External"/>
<Relationship Id="rId9" Type="http://schemas.openxmlformats.org/officeDocument/2006/relationships/hyperlink" Target="http://en.wiktionary.org/wiki/magnetic_field"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366/latest/?collection=col11406/1.7"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magnetic_field"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tesla"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current"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ampere"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386/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www.boundless.com//physics/definition/straight-line-motion"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372/latest/?collection=col11406/1.7"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Magnetic_forc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9.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Ferromagnetism"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368/latest/"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paramagnetism"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ferromagnetism"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diamagnetism" TargetMode="External"/>
<Relationship Id="rId1" Type="http://schemas.openxmlformats.org/officeDocument/2006/relationships/slideLayout" Target="../slideLayouts/slideLayout59.xml"/>
<Relationship Id="rId2" Type="http://schemas.openxmlformats.org/officeDocument/2006/relationships/hyperlink" Target="http://creativecommons.org/licenses/by/3.0/" TargetMode="External"/>
<Relationship Id="rId3" Type="http://schemas.openxmlformats.org/officeDocument/2006/relationships/hyperlink" Target="http://cnx.org/content/m42372/latest/?collection=col11406/1.7"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magnetic_field"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Paramagnetism" TargetMode="External"/>
<Relationship Id="rId32" Type="http://schemas.openxmlformats.org/officeDocument/2006/relationships/hyperlink" Target="http://en.wikipedia.org/wiki/Diamagnetism" TargetMode="External"/>
<Relationship Id="rId9" Type="http://schemas.openxmlformats.org/officeDocument/2006/relationships/hyperlink" Target="http://cnx.org/content/m42368/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ferromagnetic"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Paramagnetism"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Diamagnetism"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Solenoid"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dipole_momen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electron_shell"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spi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Ferromagnetism"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magnetic%20mirror"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magnetism-21/magnetism-and-magnetic-fields-155/?campaign_content=book_624_chapter_21&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3.jpg"/>
<Relationship Id="rId6" Target="../media/image8.jpg" Type="http://schemas.openxmlformats.org/officeDocument/2006/relationships/image"/>
</Relationships>

</file>

<file path=ppt/slides/_rels/slide60.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elementary_charg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transvers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Hall_effec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www.boundless.com//physics/definition/right-hand-rule"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372/latest/?collection=col11406/1.7" TargetMode="External"/>
<Relationship Id="rId1" Type="http://schemas.openxmlformats.org/officeDocument/2006/relationships/slideLayout" Target="../slideLayouts/slideLayout60.xml"/>
<Relationship Id="rId2" Type="http://schemas.openxmlformats.org/officeDocument/2006/relationships/hyperlink" Target="http://creativecommons.org/licenses/by-sa/3.0/" TargetMode="External"/>
<Relationship Id="rId3" Type="http://schemas.openxmlformats.org/officeDocument/2006/relationships/hyperlink" Target="http://www.boundless.com//physics/definition/helical-motion"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375/latest/?collection=col11406/1.7"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Right_hand_rule" TargetMode="External"/>
<Relationship Id="rId32" Type="http://schemas.openxmlformats.org/officeDocument/2006/relationships/hyperlink" Target="http://en.wikipedia.org/wiki/Magnetic_force" TargetMode="External"/>
<Relationship Id="rId9" Type="http://schemas.openxmlformats.org/officeDocument/2006/relationships/hyperlink" Target="http://en.wiktionary.org/wiki/torqu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Magnetic_mirror"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mass_spectrometer"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magnetron" TargetMode="External"/>
<Relationship Id="rId10" Type="http://schemas.openxmlformats.org/officeDocument/2006/relationships/hyperlink" Target="http://creativecommons.org/licenses/by/3.0/" TargetMode="External"/>
<Relationship Id="rId11" Type="http://schemas.openxmlformats.org/officeDocument/2006/relationships/hyperlink" Target="http://cnx.org/content/m42380/latest/"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www.boundless.com//physics/definition/b-field"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www.boundless.com//physics/definition/magnetic-field-lines"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370/latest/?collection=col11406/1.7"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Magnetic_field_lines%23Magnetic_field_lines"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cyclotr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1.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Magnetic_field_lines%23Magnetic_field_lines"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312/latest/?collection=col11406/1.7"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Magnetic_force%23History"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Electric_forc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Electric_field" TargetMode="External"/>
<Relationship Id="rId1" Type="http://schemas.openxmlformats.org/officeDocument/2006/relationships/slideLayout" Target="../slideLayouts/slideLayout61.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Cyclotr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Mass_spectrometers" TargetMode="External"/>
<Relationship Id="rId30" Type="http://schemas.openxmlformats.org/officeDocument/2006/relationships/hyperlink" Target="http://creativecommons.org/licenses/by/3.0/" TargetMode="External"/>
<Relationship Id="rId31" Type="http://schemas.openxmlformats.org/officeDocument/2006/relationships/hyperlink" Target="http://cnx.org/content/m42372/latest/?collection=col11406/1.7" TargetMode="External"/>
<Relationship Id="rId32" Type="http://schemas.openxmlformats.org/officeDocument/2006/relationships/hyperlink" Target="http://cnx.org/content/m42375/latest/?collection=col11406/1.7" TargetMode="External"/>
<Relationship Id="rId9" Type="http://schemas.openxmlformats.org/officeDocument/2006/relationships/hyperlink" Target="http://en.wikipedia.org/wiki/Synchrotron"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Magnetro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Ampere's%20Law"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Biot-Savart%20Law" TargetMode="External"/>
<Relationship Id="rId10" Type="http://schemas.openxmlformats.org/officeDocument/2006/relationships/hyperlink" Target="http://creativecommons.org/licenses/by/3.0/" TargetMode="External"/>
<Relationship Id="rId11" Type="http://schemas.openxmlformats.org/officeDocument/2006/relationships/hyperlink" Target="http://cnx.org/content/m42375/latest/?collection=col11406/1.7"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orthogonal"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308/latest/?collection=col11406/1.7"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370/latest/?collection=col11406/1.7"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310/latest/?collection=col11406/1.7"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Electric_current%23Electromagnetism"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2.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31895/lates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Amp%C3%A8re's_circuital_law"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Biot%E2%80%93Savart_law"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31103/latest/"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62.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Magnetic_field%23Magnetic_pole_model_and_the_H-field"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Ampere's_law"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en.wikipedia.org/wiki/Biot%E2%80%93Savart_law"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382/latest/?collection=col11406/1.7"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dynamo"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Geomagnetism"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375/latest/?collection=col11406/1.7"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magnetic_field"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electric_field"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magnetism-21/magnets-156/?campaign_content=book_624_chapter_21&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3.jpg"/>
<Relationship Id="rId6" Target="../media/image9.pn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magnetism-21/magnetic-force-on-a-moving-electric-charge-157/?campaign_content=book_624_chapter_21&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3.jpg"/>
<Relationship Id="rId6" Target="../media/image10.jp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magnetism-21/motion-of-a-charged-particle-in-a-magnetic-field-158/?campaign_content=book_624_chapter_21&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3.jpg"/>
<Relationship Id="rId6" Target="../media/image10.jp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d639cd11ed88f5057b03a2c4a84089bf}">
                <a14:useLocalDpi xmlns:a14="http://schemas.microsoft.com/office/drawing/2010/main" val="0"/>
              </a:ext>
            </a:extLst>
          </a:blip>
          <a:stretch>
            <a:fillRect/>
          </a:stretch>
        </p:blipFill>
        <p:spPr>
          <a:xfrm>
            <a:off x="152400" y="1447800"/>
            <a:ext cx="2768600" cy="1787447"/>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Hall Effect</a:t>
            </a:r>
          </a:p>
          <a:p>
            <a:pPr marL="115888" indent="-115888"/>
            <a:r>
              <a:rPr lang="en-US" dirty="0" smtClean="0"/>
              <a:t>Magnetic Force on a Current-Carrying Conductor</a:t>
            </a:r>
          </a:p>
          <a:p>
            <a:pPr marL="115888" indent="-115888"/>
            <a:r>
              <a:rPr lang="en-US" dirty="0"/>
              <a:t/>
            </a:r>
            <a:r>
              <a:rPr lang="en-US" dirty="0"/>
              <a:t>Torque on a Current Loop: Rectangular and General</a:t>
            </a:r>
            <a:r>
              <a:rPr lang="en-US" dirty="0"/>
              <a:t> </a:t>
            </a:r>
            <a:endParaRPr lang="en-US" dirty="0" smtClean="0"/>
          </a:p>
          <a:p>
            <a:pPr marL="115888" indent="-115888"/>
            <a:r>
              <a:rPr lang="en-US" dirty="0"/>
              <a:t/>
            </a:r>
            <a:r>
              <a:rPr lang="en-US" dirty="0"/>
              <a:t>Ampere's Law: Magnetic Field Due to a Long Straight Wire</a:t>
            </a:r>
            <a:r>
              <a:rPr lang="en-US" dirty="0"/>
              <a:t> </a:t>
            </a:r>
            <a:endParaRPr lang="en-US" dirty="0" smtClean="0"/>
          </a:p>
          <a:p>
            <a:pPr marL="115888" indent="-115888"/>
            <a:r>
              <a:rPr lang="en-US" dirty="0"/>
              <a:t/>
            </a:r>
            <a:r>
              <a:rPr lang="en-US" dirty="0"/>
              <a:t>Magnetic Force Between Two Parallel Conductors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Magnetic Fields, Magnetic Forces, and Conductors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Magnetic Fields, Magnetic Forces, and Conductors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www.boundless.com/physics/textbooks/boundless-physics-textbook/magnetism-21/magnetic-fields-magnetic-forces-and-conductors-159/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e6fe4562ef5bd888c1d4e9ce37ead257}">
                <a14:useLocalDpi xmlns:a14="http://schemas.microsoft.com/office/drawing/2010/main" val="0"/>
              </a:ext>
            </a:extLst>
          </a:blip>
          <a:stretch>
            <a:fillRect/>
          </a:stretch>
        </p:blipFill>
        <p:spPr>
          <a:xfrm>
            <a:off x="152400" y="1447800"/>
            <a:ext cx="2768600" cy="2703999"/>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Mass Spectrometer</a:t>
            </a:r>
          </a:p>
          <a:p>
            <a:pPr marL="115888" indent="-115888"/>
            <a:r>
              <a:rPr lang="en-US" dirty="0" smtClean="0"/>
              <a:t>Ferromagnetism</a:t>
            </a:r>
          </a:p>
          <a:p>
            <a:pPr marL="115888" indent="-115888"/>
            <a:r>
              <a:rPr lang="en-US" dirty="0"/>
              <a:t/>
            </a:r>
            <a:r>
              <a:rPr lang="en-US" dirty="0"/>
              <a:t>Paramagnetism and Diamagnetism</a:t>
            </a:r>
            <a:r>
              <a:rPr lang="en-US" dirty="0"/>
              <a:t> </a:t>
            </a:r>
            <a:endParaRPr lang="en-US" dirty="0" smtClean="0"/>
          </a:p>
          <a:p>
            <a:pPr marL="115888" indent="-115888"/>
            <a:r>
              <a:rPr lang="en-US" dirty="0"/>
              <a:t/>
            </a:r>
            <a:r>
              <a:rPr lang="en-US" dirty="0"/>
              <a:t>Solenoids, Current Loops, and Electromagnets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Applications of Magnetism</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Applications of 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www.boundless.com/physics/textbooks/boundless-physics-textbook/magnetism-21/applications-of-magnetism-160/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ampere</a:t>
            </a:r>
            <a:r>
              <a:rPr lang="en-US" sz="1200" dirty="0" smtClean="0"/>
              <a:t> </a:t>
            </a:r>
            <a:r>
              <a:rPr lang="en-US" sz="1200" dirty="0" smtClean="0">
                <a:solidFill>
                  <a:schemeClr val="bg2"/>
                </a:solidFill>
              </a:rPr>
              <a:t>A unit of electrical current; the standard base unit in the International System of Units. Abbreviation: amp. Symbol: A.</a:t>
            </a:r>
          </a:p>
          <a:p>
            <a:r>
              <a:rPr lang="en-US" sz="1200" dirty="0" smtClean="0"/>
              <a:t/>
            </a:r>
            <a:r>
              <a:rPr lang="en-US" sz="1200" dirty="0" smtClean="0"/>
              <a:t>Ampere's Law</a:t>
            </a:r>
            <a:r>
              <a:rPr lang="en-US" sz="1200" dirty="0" smtClean="0"/>
              <a:t> </a:t>
            </a:r>
            <a:r>
              <a:rPr lang="en-US" sz="1200" dirty="0" smtClean="0">
                <a:solidFill>
                  <a:schemeClr val="bg2"/>
                </a:solidFill>
              </a:rPr>
              <a:t>An equation that relates magnetic fields to electric currents that produce them. Using Ampere's law, one can determine the magnetic field associated with a given current or current associated with a given magnetic field, providing there is no time changing electric field present.</a:t>
            </a:r>
          </a:p>
          <a:p>
            <a:r>
              <a:rPr lang="en-US" sz="1200" dirty="0" smtClean="0"/>
              <a:t/>
            </a:r>
            <a:r>
              <a:rPr lang="en-US" sz="1200" dirty="0" smtClean="0"/>
              <a:t>B-field</a:t>
            </a:r>
            <a:r>
              <a:rPr lang="en-US" sz="1200" dirty="0" smtClean="0"/>
              <a:t> </a:t>
            </a:r>
            <a:r>
              <a:rPr lang="en-US" sz="1200" dirty="0">
                <a:solidFill>
                  <a:schemeClr val="bg2"/>
                </a:solidFill>
              </a:rPr>
              <a:t>A synonym for the magnetic field.</a:t>
            </a:r>
          </a:p>
          <a:p>
            <a:r>
              <a:rPr lang="en-US" sz="1200" dirty="0"/>
              <a:t/>
            </a:r>
            <a:r>
              <a:rPr lang="en-US" sz="1200" dirty="0"/>
              <a:t>Biot-Savart Law</a:t>
            </a:r>
            <a:r>
              <a:rPr lang="en-US" sz="1200" dirty="0"/>
              <a:t> </a:t>
            </a:r>
            <a:r>
              <a:rPr lang="en-US" sz="1200" dirty="0">
                <a:solidFill>
                  <a:schemeClr val="bg2"/>
                </a:solidFill>
              </a:rPr>
              <a:t>An equation that describes the magnetic field generated by an electric current. It relates the magnetic field to the magnitude, direction, length, and proximity of the electric current. The law is valid in the magnetostatic approximation, and is consistent with both Ampère's circuital law and Gauss's law for magnetism.</a:t>
            </a:r>
          </a:p>
          <a:p>
            <a:r>
              <a:rPr lang="en-US" sz="1200" dirty="0"/>
              <a:t/>
            </a:r>
            <a:r>
              <a:rPr lang="en-US" sz="1200" dirty="0"/>
              <a:t>Coulomb force</a:t>
            </a:r>
            <a:r>
              <a:rPr lang="en-US" sz="1200" dirty="0"/>
              <a:t> </a:t>
            </a:r>
            <a:r>
              <a:rPr lang="en-US" sz="1200" dirty="0">
                <a:solidFill>
                  <a:schemeClr val="bg2"/>
                </a:solidFill>
              </a:rPr>
              <a:t>the electrostatic force between two charges, as described by Coulomb's law</a:t>
            </a:r>
          </a:p>
          <a:p>
            <a:r>
              <a:rPr lang="en-US" sz="1200" dirty="0"/>
              <a:t/>
            </a:r>
            <a:r>
              <a:rPr lang="en-US" sz="1200" dirty="0"/>
              <a:t>Curie temperature</a:t>
            </a:r>
            <a:r>
              <a:rPr lang="en-US" sz="1200" dirty="0"/>
              <a:t> </a:t>
            </a:r>
            <a:r>
              <a:rPr lang="en-US" sz="1200" dirty="0">
                <a:solidFill>
                  <a:schemeClr val="bg2"/>
                </a:solidFill>
              </a:rPr>
              <a:t>The temperature above which a material will lose its magnetism.</a:t>
            </a:r>
          </a:p>
          <a:p>
            <a:r>
              <a:rPr lang="en-US" sz="1200" dirty="0"/>
              <a:t/>
            </a:r>
            <a:r>
              <a:rPr lang="en-US" sz="1200" dirty="0"/>
              <a:t>current</a:t>
            </a:r>
            <a:r>
              <a:rPr lang="en-US" sz="1200" dirty="0"/>
              <a:t> </a:t>
            </a:r>
            <a:r>
              <a:rPr lang="en-US" sz="1200" dirty="0">
                <a:solidFill>
                  <a:schemeClr val="bg2"/>
                </a:solidFill>
              </a:rPr>
              <a:t>The time rate of flow of electric charge.</a:t>
            </a:r>
          </a:p>
          <a:p>
            <a:r>
              <a:rPr lang="en-US" sz="1200" dirty="0"/>
              <a:t/>
            </a:r>
            <a:r>
              <a:rPr lang="en-US" sz="1200" dirty="0"/>
              <a:t>cyclotron</a:t>
            </a:r>
            <a:r>
              <a:rPr lang="en-US" sz="1200" dirty="0"/>
              <a:t> </a:t>
            </a:r>
            <a:r>
              <a:rPr lang="en-US" sz="1200" dirty="0">
                <a:solidFill>
                  <a:schemeClr val="bg2"/>
                </a:solidFill>
              </a:rPr>
              <a:t>An early particle accelerator in which charged particles were generated at a central source and accelerated spirally outward through a fixed magnetic and alternating electric fields.</a:t>
            </a:r>
          </a:p>
          <a:p>
            <a:r>
              <a:rPr lang="en-US" sz="1200" dirty="0"/>
              <a:t/>
            </a:r>
            <a:r>
              <a:rPr lang="en-US" sz="1200" dirty="0"/>
              <a:t>cyclotron frequency</a:t>
            </a:r>
            <a:r>
              <a:rPr lang="en-US" sz="1200" dirty="0"/>
              <a:t> </a:t>
            </a:r>
            <a:r>
              <a:rPr lang="en-US" sz="1200" dirty="0">
                <a:solidFill>
                  <a:schemeClr val="bg2"/>
                </a:solidFill>
              </a:rPr>
              <a:t>The frequency of a charged particle moving perpendicular to the direction of a uniform magnetic field B (constant magnitude and direction). Given by the equality of the centripetal force and magnetic Lorentz force.</a:t>
            </a:r>
          </a:p>
          <a:p>
            <a:r>
              <a:rPr lang="en-US" sz="1200" dirty="0"/>
              <a:t/>
            </a:r>
            <a:r>
              <a:rPr lang="en-US" sz="1200" dirty="0"/>
              <a:t>diamagnetism</a:t>
            </a:r>
            <a:r>
              <a:rPr lang="en-US" sz="1200" dirty="0"/>
              <a:t> </a:t>
            </a:r>
            <a:r>
              <a:rPr lang="en-US" sz="1200" dirty="0">
                <a:solidFill>
                  <a:schemeClr val="bg2"/>
                </a:solidFill>
              </a:rPr>
              <a:t>A weak form of magnetism that is only observed in the presence of an external magnetic field; due to an induced magnetic field in an opposite direction.</a:t>
            </a:r>
          </a:p>
          <a:p>
            <a:r>
              <a:rPr lang="en-US" sz="1200" dirty="0"/>
              <a:t/>
            </a:r>
            <a:r>
              <a:rPr lang="en-US" sz="1200" dirty="0"/>
              <a:t>dipole moment</a:t>
            </a:r>
            <a:r>
              <a:rPr lang="en-US" sz="1200" dirty="0"/>
              <a:t> </a:t>
            </a:r>
            <a:r>
              <a:rPr lang="en-US" sz="1200" dirty="0">
                <a:solidFill>
                  <a:schemeClr val="bg2"/>
                </a:solidFill>
              </a:rPr>
              <a:t>The vector product of the charge on either pole of a dipole and the distance separating them.</a:t>
            </a:r>
          </a:p>
          <a:p>
            <a:r>
              <a:rPr lang="en-US" sz="1200" dirty="0"/>
              <a:t/>
            </a:r>
            <a:r>
              <a:rPr lang="en-US" sz="1200" dirty="0"/>
              <a:t>drift velocity</a:t>
            </a:r>
            <a:r>
              <a:rPr lang="en-US" sz="1200" dirty="0"/>
              <a:t> </a:t>
            </a:r>
            <a:r>
              <a:rPr lang="en-US" sz="1200" dirty="0" smtClean="0">
                <a:solidFill>
                  <a:schemeClr val="bg2"/>
                </a:solidFill>
              </a:rPr>
              <a:t>The average velocity of the free charges in a conductor.</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dynamo</a:t>
            </a:r>
            <a:r>
              <a:rPr lang="en-US" sz="1200" dirty="0" smtClean="0"/>
              <a:t> </a:t>
            </a:r>
            <a:r>
              <a:rPr lang="en-US" sz="1200" dirty="0" smtClean="0">
                <a:solidFill>
                  <a:schemeClr val="bg2"/>
                </a:solidFill>
              </a:rPr>
              <a:t>A mechanism by which a celestial body such as Earth or a star generates a magnetic field over astronomical timescales via a rotating, convecting, and electrically conducting fluid.</a:t>
            </a:r>
          </a:p>
          <a:p>
            <a:r>
              <a:rPr lang="en-US" sz="1200" dirty="0"/>
              <a:t/>
            </a:r>
            <a:r>
              <a:rPr lang="en-US" sz="1200" dirty="0"/>
              <a:t>electric charge</a:t>
            </a:r>
            <a:r>
              <a:rPr lang="en-US" sz="1200" dirty="0"/>
              <a:t> </a:t>
            </a:r>
            <a:r>
              <a:rPr lang="en-US" sz="1200" dirty="0">
                <a:solidFill>
                  <a:schemeClr val="bg2"/>
                </a:solidFill>
              </a:rPr>
              <a:t>A quantum number that determines the electromagnetic interactions of some subatomic particles; by convention, the electron has an electric charge of -1 and the proton +1, and quarks have fractional charge.</a:t>
            </a:r>
          </a:p>
          <a:p>
            <a:r>
              <a:rPr lang="en-US" sz="1200" dirty="0"/>
              <a:t/>
            </a:r>
            <a:r>
              <a:rPr lang="en-US" sz="1200" dirty="0"/>
              <a:t>electric field</a:t>
            </a:r>
            <a:r>
              <a:rPr lang="en-US" sz="1200" dirty="0"/>
              <a:t> </a:t>
            </a:r>
            <a:r>
              <a:rPr lang="en-US" sz="1200" dirty="0">
                <a:solidFill>
                  <a:schemeClr val="bg2"/>
                </a:solidFill>
              </a:rPr>
              <a:t>A region of space around a charged particle, or between two voltages; it exerts a force on charged objects in its vicinity.</a:t>
            </a:r>
          </a:p>
          <a:p>
            <a:r>
              <a:rPr lang="en-US" sz="1200" dirty="0"/>
              <a:t/>
            </a:r>
            <a:r>
              <a:rPr lang="en-US" sz="1200" dirty="0"/>
              <a:t>electromagnet</a:t>
            </a:r>
            <a:r>
              <a:rPr lang="en-US" sz="1200" dirty="0"/>
              <a:t> </a:t>
            </a:r>
            <a:r>
              <a:rPr lang="en-US" sz="1200" dirty="0">
                <a:solidFill>
                  <a:schemeClr val="bg2"/>
                </a:solidFill>
              </a:rPr>
              <a:t>A magnet which attracts metals only when electrically activated.</a:t>
            </a:r>
          </a:p>
          <a:p>
            <a:r>
              <a:rPr lang="en-US" sz="1200" dirty="0"/>
              <a:t/>
            </a:r>
            <a:r>
              <a:rPr lang="en-US" sz="1200" dirty="0"/>
              <a:t>electron shell</a:t>
            </a:r>
            <a:r>
              <a:rPr lang="en-US" sz="1200" dirty="0"/>
              <a:t> </a:t>
            </a:r>
            <a:r>
              <a:rPr lang="en-US" sz="1200" dirty="0">
                <a:solidFill>
                  <a:schemeClr val="bg2"/>
                </a:solidFill>
              </a:rPr>
              <a:t>The collective states of all electrons in an atom having the same principal quantum number (visualized as an orbit in which the electrons move).</a:t>
            </a:r>
          </a:p>
          <a:p>
            <a:r>
              <a:rPr lang="en-US" sz="1200" dirty="0"/>
              <a:t/>
            </a:r>
            <a:r>
              <a:rPr lang="en-US" sz="1200" dirty="0"/>
              <a:t>elementary charge</a:t>
            </a:r>
            <a:r>
              <a:rPr lang="en-US" sz="1200" dirty="0"/>
              <a:t> </a:t>
            </a:r>
            <a:r>
              <a:rPr lang="en-US" sz="1200" dirty="0">
                <a:solidFill>
                  <a:schemeClr val="bg2"/>
                </a:solidFill>
              </a:rPr>
              <a:t>The electric charge on a single proton.</a:t>
            </a:r>
          </a:p>
          <a:p>
            <a:r>
              <a:rPr lang="en-US" sz="1200" dirty="0"/>
              <a:t/>
            </a:r>
            <a:r>
              <a:rPr lang="en-US" sz="1200" dirty="0"/>
              <a:t>ferromagnetic</a:t>
            </a:r>
            <a:r>
              <a:rPr lang="en-US" sz="1200" dirty="0"/>
              <a:t> </a:t>
            </a:r>
            <a:r>
              <a:rPr lang="en-US" sz="1200" dirty="0">
                <a:solidFill>
                  <a:schemeClr val="bg2"/>
                </a:solidFill>
              </a:rPr>
              <a:t>Of a material, such as iron or nickel, that is easily magnetized.</a:t>
            </a:r>
          </a:p>
          <a:p>
            <a:r>
              <a:rPr lang="en-US" sz="1200" dirty="0"/>
              <a:t/>
            </a:r>
            <a:r>
              <a:rPr lang="en-US" sz="1200" dirty="0"/>
              <a:t>ferromagnetic</a:t>
            </a:r>
            <a:r>
              <a:rPr lang="en-US" sz="1200" dirty="0"/>
              <a:t> </a:t>
            </a:r>
            <a:r>
              <a:rPr lang="en-US" sz="1200" dirty="0">
                <a:solidFill>
                  <a:schemeClr val="bg2"/>
                </a:solidFill>
              </a:rPr>
              <a:t>Of a material, such as iron or nickel, that is easily magnetized.</a:t>
            </a:r>
          </a:p>
          <a:p>
            <a:r>
              <a:rPr lang="en-US" sz="1200" dirty="0"/>
              <a:t/>
            </a:r>
            <a:r>
              <a:rPr lang="en-US" sz="1200" dirty="0"/>
              <a:t>ferromagnetism</a:t>
            </a:r>
            <a:r>
              <a:rPr lang="en-US" sz="1200" dirty="0"/>
              <a:t> </a:t>
            </a:r>
            <a:r>
              <a:rPr lang="en-US" sz="1200" dirty="0">
                <a:solidFill>
                  <a:schemeClr val="bg2"/>
                </a:solidFill>
              </a:rPr>
              <a:t>The phenomenon whereby certain substances can become permanent magnets when subjected to a magnetic field.</a:t>
            </a:r>
          </a:p>
          <a:p>
            <a:r>
              <a:rPr lang="en-US" sz="1200" dirty="0"/>
              <a:t/>
            </a:r>
            <a:r>
              <a:rPr lang="en-US" sz="1200" dirty="0"/>
              <a:t>gyroradius</a:t>
            </a:r>
            <a:r>
              <a:rPr lang="en-US" sz="1200" dirty="0"/>
              <a:t> </a:t>
            </a:r>
            <a:r>
              <a:rPr lang="en-US" sz="1200" dirty="0">
                <a:solidFill>
                  <a:schemeClr val="bg2"/>
                </a:solidFill>
              </a:rPr>
              <a:t>The radius of the circular motion of a charged particle in the presence of a uniform magnetic field.</a:t>
            </a:r>
          </a:p>
          <a:p>
            <a:r>
              <a:rPr lang="en-US" sz="1200" dirty="0"/>
              <a:t/>
            </a:r>
            <a:r>
              <a:rPr lang="en-US" sz="1200" dirty="0"/>
              <a:t>helical motion</a:t>
            </a:r>
            <a:r>
              <a:rPr lang="en-US" sz="1200" dirty="0"/>
              <a:t> </a:t>
            </a:r>
            <a:r>
              <a:rPr lang="en-US" sz="1200" dirty="0">
                <a:solidFill>
                  <a:schemeClr val="bg2"/>
                </a:solidFill>
              </a:rPr>
              <a:t>The motion that is produced when one component of the velocity is constant in magnitude and direction (i.e., straight-line motion) while the other component is constant in speed but uniformly varies in direction (i.e., circular motion). It is the superposition of straight-line and circular motion.</a:t>
            </a:r>
          </a:p>
          <a:p>
            <a:r>
              <a:rPr lang="en-US" sz="1200" dirty="0"/>
              <a:t/>
            </a:r>
            <a:r>
              <a:rPr lang="en-US" sz="1200" dirty="0"/>
              <a:t>magnetic domain</a:t>
            </a:r>
            <a:r>
              <a:rPr lang="en-US" sz="1200" dirty="0"/>
              <a:t> </a:t>
            </a:r>
            <a:r>
              <a:rPr lang="en-US" sz="1200" dirty="0" smtClean="0">
                <a:solidFill>
                  <a:schemeClr val="bg2"/>
                </a:solidFill>
              </a:rPr>
              <a:t>A region within a magnetic material which has uniform magnetization. This means that the individual magnetic moments of the atoms are aligned with one another and they point in the same direction.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magnetic field</a:t>
            </a:r>
            <a:r>
              <a:rPr lang="en-US" sz="1200" dirty="0" smtClean="0"/>
              <a:t> </a:t>
            </a:r>
            <a:r>
              <a:rPr lang="en-US" sz="1200" dirty="0" smtClean="0">
                <a:solidFill>
                  <a:schemeClr val="bg2"/>
                </a:solidFill>
              </a:rPr>
              <a:t>A condition in the space around a magnet or electric current in which there is a detectable magnetic force, and where two magnetic poles are present.</a:t>
            </a:r>
          </a:p>
          <a:p>
            <a:r>
              <a:rPr lang="en-US" sz="1200" dirty="0"/>
              <a:t/>
            </a:r>
            <a:r>
              <a:rPr lang="en-US" sz="1200" dirty="0"/>
              <a:t>magnetic field</a:t>
            </a:r>
            <a:r>
              <a:rPr lang="en-US" sz="1200" dirty="0"/>
              <a:t> </a:t>
            </a:r>
            <a:r>
              <a:rPr lang="en-US" sz="1200" dirty="0">
                <a:solidFill>
                  <a:schemeClr val="bg2"/>
                </a:solidFill>
              </a:rPr>
              <a:t>A condition in the space around a magnet or electric current in which there is a detectable magnetic force, and where two magnetic poles are present.</a:t>
            </a:r>
          </a:p>
          <a:p>
            <a:r>
              <a:rPr lang="en-US" sz="1200" dirty="0"/>
              <a:t/>
            </a:r>
            <a:r>
              <a:rPr lang="en-US" sz="1200" dirty="0"/>
              <a:t>magnetic field</a:t>
            </a:r>
            <a:r>
              <a:rPr lang="en-US" sz="1200" dirty="0"/>
              <a:t> </a:t>
            </a:r>
            <a:r>
              <a:rPr lang="en-US" sz="1200" dirty="0">
                <a:solidFill>
                  <a:schemeClr val="bg2"/>
                </a:solidFill>
              </a:rPr>
              <a:t>A condition in the space around a magnet or electric current in which there is a detectable magnetic force, and where two magnetic poles are present.</a:t>
            </a:r>
          </a:p>
          <a:p>
            <a:r>
              <a:rPr lang="en-US" sz="1200" dirty="0"/>
              <a:t/>
            </a:r>
            <a:r>
              <a:rPr lang="en-US" sz="1200" dirty="0"/>
              <a:t>magnetic field</a:t>
            </a:r>
            <a:r>
              <a:rPr lang="en-US" sz="1200" dirty="0"/>
              <a:t> </a:t>
            </a:r>
            <a:r>
              <a:rPr lang="en-US" sz="1200" dirty="0">
                <a:solidFill>
                  <a:schemeClr val="bg2"/>
                </a:solidFill>
              </a:rPr>
              <a:t>A condition in the space around a magnet or electric current in which there is a detectable magnetic force, and where two magnetic poles are present.</a:t>
            </a:r>
          </a:p>
          <a:p>
            <a:r>
              <a:rPr lang="en-US" sz="1200" dirty="0"/>
              <a:t/>
            </a:r>
            <a:r>
              <a:rPr lang="en-US" sz="1200" dirty="0"/>
              <a:t>magnetic field</a:t>
            </a:r>
            <a:r>
              <a:rPr lang="en-US" sz="1200" dirty="0"/>
              <a:t> </a:t>
            </a:r>
            <a:r>
              <a:rPr lang="en-US" sz="1200" dirty="0">
                <a:solidFill>
                  <a:schemeClr val="bg2"/>
                </a:solidFill>
              </a:rPr>
              <a:t>A condition in the space around a magnet or electric current in which there is a detectable magnetic force, and where two magnetic poles are present.</a:t>
            </a:r>
          </a:p>
          <a:p>
            <a:r>
              <a:rPr lang="en-US" sz="1200" dirty="0"/>
              <a:t/>
            </a:r>
            <a:r>
              <a:rPr lang="en-US" sz="1200" dirty="0"/>
              <a:t>magnetic field</a:t>
            </a:r>
            <a:r>
              <a:rPr lang="en-US" sz="1200" dirty="0"/>
              <a:t> </a:t>
            </a:r>
            <a:r>
              <a:rPr lang="en-US" sz="1200" dirty="0">
                <a:solidFill>
                  <a:schemeClr val="bg2"/>
                </a:solidFill>
              </a:rPr>
              <a:t>A condition in the space around a magnet or electric current in which there is a detectable magnetic force, and where two magnetic poles are present.</a:t>
            </a:r>
          </a:p>
          <a:p>
            <a:r>
              <a:rPr lang="en-US" sz="1200" dirty="0"/>
              <a:t/>
            </a:r>
            <a:r>
              <a:rPr lang="en-US" sz="1200" dirty="0"/>
              <a:t>magnetic field lines</a:t>
            </a:r>
            <a:r>
              <a:rPr lang="en-US" sz="1200" dirty="0"/>
              <a:t> </a:t>
            </a:r>
            <a:r>
              <a:rPr lang="en-US" sz="1200" dirty="0">
                <a:solidFill>
                  <a:schemeClr val="bg2"/>
                </a:solidFill>
              </a:rPr>
              <a:t>A graphical representation of the magnitude and the direction of a magnetic field.</a:t>
            </a:r>
          </a:p>
          <a:p>
            <a:r>
              <a:rPr lang="en-US" sz="1200" dirty="0"/>
              <a:t/>
            </a:r>
            <a:r>
              <a:rPr lang="en-US" sz="1200" dirty="0"/>
              <a:t>magnetic mirror</a:t>
            </a:r>
            <a:r>
              <a:rPr lang="en-US" sz="1200" dirty="0"/>
              <a:t> </a:t>
            </a:r>
            <a:r>
              <a:rPr lang="en-US" sz="1200" dirty="0">
                <a:solidFill>
                  <a:schemeClr val="bg2"/>
                </a:solidFill>
              </a:rPr>
              <a:t>A magnetic field configuration where the field strength changes when moving along a field line. The mirror effect results in a tendency for charged particles to bounce back from the high field region.</a:t>
            </a:r>
          </a:p>
          <a:p>
            <a:r>
              <a:rPr lang="en-US" sz="1200" dirty="0"/>
              <a:t/>
            </a:r>
            <a:r>
              <a:rPr lang="en-US" sz="1200" dirty="0"/>
              <a:t>magnetron</a:t>
            </a:r>
            <a:r>
              <a:rPr lang="en-US" sz="1200" dirty="0"/>
              <a:t> </a:t>
            </a:r>
            <a:r>
              <a:rPr lang="en-US" sz="1200" dirty="0">
                <a:solidFill>
                  <a:schemeClr val="bg2"/>
                </a:solidFill>
              </a:rPr>
              <a:t>A device in which electrons are made to resonate in a specially shaped chamber and thus produce microwave radiation; used in radar, and in microwave ovens.</a:t>
            </a:r>
          </a:p>
          <a:p>
            <a:r>
              <a:rPr lang="en-US" sz="1200" dirty="0"/>
              <a:t/>
            </a:r>
            <a:r>
              <a:rPr lang="en-US" sz="1200" dirty="0"/>
              <a:t>mass</a:t>
            </a:r>
            <a:r>
              <a:rPr lang="en-US" sz="1200" dirty="0"/>
              <a:t> </a:t>
            </a:r>
            <a:r>
              <a:rPr lang="en-US" sz="1200" dirty="0">
                <a:solidFill>
                  <a:schemeClr val="bg2"/>
                </a:solidFill>
              </a:rPr>
              <a:t>The quantity of matter which a body contains, irrespective of its bulk or volume. It is one of four fundamental properties of matter. It is measured in kilograms in the SI system of measurement.</a:t>
            </a:r>
          </a:p>
          <a:p>
            <a:r>
              <a:rPr lang="en-US" sz="1200" dirty="0"/>
              <a:t/>
            </a:r>
            <a:r>
              <a:rPr lang="en-US" sz="1200" dirty="0"/>
              <a:t>mass spectrometer</a:t>
            </a:r>
            <a:r>
              <a:rPr lang="en-US" sz="1200" dirty="0"/>
              <a:t> </a:t>
            </a:r>
            <a:r>
              <a:rPr lang="en-US" sz="1200" dirty="0">
                <a:solidFill>
                  <a:schemeClr val="bg2"/>
                </a:solidFill>
              </a:rPr>
              <a:t>A device used in mass spectrometry to discover the mass composition of a given substance.</a:t>
            </a:r>
          </a:p>
          <a:p>
            <a:r>
              <a:rPr lang="en-US" sz="1200" dirty="0"/>
              <a:t/>
            </a:r>
            <a:r>
              <a:rPr lang="en-US" sz="1200" dirty="0"/>
              <a:t>orthogonal</a:t>
            </a:r>
            <a:r>
              <a:rPr lang="en-US" sz="1200" dirty="0"/>
              <a:t> </a:t>
            </a:r>
            <a:r>
              <a:rPr lang="en-US" sz="1200" dirty="0" smtClean="0">
                <a:solidFill>
                  <a:schemeClr val="bg2"/>
                </a:solidFill>
              </a:rPr>
              <a:t>Of two objects, at right angles; perpendicular to each other.</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paramagnetism</a:t>
            </a:r>
            <a:r>
              <a:rPr lang="en-US" sz="1200" dirty="0" smtClean="0"/>
              <a:t> </a:t>
            </a:r>
            <a:r>
              <a:rPr lang="en-US" sz="1200" dirty="0" smtClean="0">
                <a:solidFill>
                  <a:schemeClr val="bg2"/>
                </a:solidFill>
              </a:rPr>
              <a:t>The tendency of magnetic dipoles to align with an external magnetic field; materials that exhibit this tendency become temporary magnets.</a:t>
            </a:r>
          </a:p>
          <a:p>
            <a:r>
              <a:rPr lang="en-US" sz="1200" dirty="0"/>
              <a:t/>
            </a:r>
            <a:r>
              <a:rPr lang="en-US" sz="1200" dirty="0"/>
              <a:t>permanent magnet</a:t>
            </a:r>
            <a:r>
              <a:rPr lang="en-US" sz="1200" dirty="0"/>
              <a:t> </a:t>
            </a:r>
            <a:r>
              <a:rPr lang="en-US" sz="1200" dirty="0">
                <a:solidFill>
                  <a:schemeClr val="bg2"/>
                </a:solidFill>
              </a:rPr>
              <a:t>A material, or piece of such material, which retains its magnetism even when not subjected to any external magnetic fields.</a:t>
            </a:r>
          </a:p>
          <a:p>
            <a:r>
              <a:rPr lang="en-US" sz="1200" dirty="0"/>
              <a:t/>
            </a:r>
            <a:r>
              <a:rPr lang="en-US" sz="1200" dirty="0"/>
              <a:t>right hand rule</a:t>
            </a:r>
            <a:r>
              <a:rPr lang="en-US" sz="1200" dirty="0"/>
              <a:t> </a:t>
            </a:r>
            <a:r>
              <a:rPr lang="en-US" sz="1200" dirty="0">
                <a:solidFill>
                  <a:schemeClr val="bg2"/>
                </a:solidFill>
              </a:rPr>
              <a:t>Direction of angular velocity ω and angular momentum L in which the thumb of your right hand points when you curl your fingers in the direction of rotation.</a:t>
            </a:r>
          </a:p>
          <a:p>
            <a:r>
              <a:rPr lang="en-US" sz="1200" dirty="0"/>
              <a:t/>
            </a:r>
            <a:r>
              <a:rPr lang="en-US" sz="1200" dirty="0"/>
              <a:t>solenoid</a:t>
            </a:r>
            <a:r>
              <a:rPr lang="en-US" sz="1200" dirty="0"/>
              <a:t> </a:t>
            </a:r>
            <a:r>
              <a:rPr lang="en-US" sz="1200" dirty="0">
                <a:solidFill>
                  <a:schemeClr val="bg2"/>
                </a:solidFill>
              </a:rPr>
              <a:t>A coil of wire that acts as a magnet when an electric current flows through it.</a:t>
            </a:r>
          </a:p>
          <a:p>
            <a:r>
              <a:rPr lang="en-US" sz="1200" dirty="0"/>
              <a:t/>
            </a:r>
            <a:r>
              <a:rPr lang="en-US" sz="1200" dirty="0"/>
              <a:t>spin</a:t>
            </a:r>
            <a:r>
              <a:rPr lang="en-US" sz="1200" dirty="0"/>
              <a:t> </a:t>
            </a:r>
            <a:r>
              <a:rPr lang="en-US" sz="1200" dirty="0">
                <a:solidFill>
                  <a:schemeClr val="bg2"/>
                </a:solidFill>
              </a:rPr>
              <a:t>A quantum angular momentum associated with subatomic particles; it also creates a magnetic moment.</a:t>
            </a:r>
          </a:p>
          <a:p>
            <a:r>
              <a:rPr lang="en-US" sz="1200" dirty="0"/>
              <a:t/>
            </a:r>
            <a:r>
              <a:rPr lang="en-US" sz="1200" dirty="0"/>
              <a:t>straight-line motion</a:t>
            </a:r>
            <a:r>
              <a:rPr lang="en-US" sz="1200" dirty="0"/>
              <a:t> </a:t>
            </a:r>
            <a:r>
              <a:rPr lang="en-US" sz="1200" dirty="0">
                <a:solidFill>
                  <a:schemeClr val="bg2"/>
                </a:solidFill>
              </a:rPr>
              <a:t>motion that proceeds in a single direction</a:t>
            </a:r>
          </a:p>
          <a:p>
            <a:r>
              <a:rPr lang="en-US" sz="1200" dirty="0"/>
              <a:t/>
            </a:r>
            <a:r>
              <a:rPr lang="en-US" sz="1200" dirty="0"/>
              <a:t>tesla</a:t>
            </a:r>
            <a:r>
              <a:rPr lang="en-US" sz="1200" dirty="0"/>
              <a:t> </a:t>
            </a:r>
            <a:r>
              <a:rPr lang="en-US" sz="1200" dirty="0">
                <a:solidFill>
                  <a:schemeClr val="bg2"/>
                </a:solidFill>
              </a:rPr>
              <a:t>In the International System of Units, the derived unit of magnetic flux density or magnetic inductivity. Symbol: T</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transverse</a:t>
            </a:r>
            <a:r>
              <a:rPr lang="en-US" sz="1200" dirty="0"/>
              <a:t> </a:t>
            </a:r>
            <a:r>
              <a:rPr lang="en-US" sz="1200" dirty="0">
                <a:solidFill>
                  <a:schemeClr val="bg2"/>
                </a:solidFill>
              </a:rPr>
              <a:t>Not tangent, so that a nondegenerate angle is formed between the two things intersecting.</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Direction of magnetic field</a:t>
            </a:r>
          </a:p>
          <a:p>
            <a:pPr lvl="1"/>
            <a:r>
              <a:rPr lang="en-US" dirty="0" smtClean="0"/>
              <a:t>The direction of the magnetic field can be determined by the right hand rule.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Magnetic Field Due to Current in Straight Wire. January 12,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http://cnx.org/content/m31103/latest/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bc9e84431c469c6d26c09defd85890}">
                <a14:useLocalDpi xmlns:a14="http://schemas.microsoft.com/office/drawing/2010/main" val="0"/>
              </a:ext>
            </a:extLst>
          </a:blip>
          <a:stretch>
            <a:fillRect/>
          </a:stretch>
        </p:blipFill>
        <p:spPr>
          <a:xfrm>
            <a:off x="1808755" y="533400"/>
            <a:ext cx="552649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 (Solenoid)</a:t>
            </a:r>
          </a:p>
          <a:p>
            <a:pPr lvl="1"/>
            <a:r>
              <a:rPr lang="en-US" dirty="0" smtClean="0"/>
              <a:t>A simple electromagnet consisting of a coil of insulated wire wrapped around an iron core. The strength of magnetic field generated is proportional to the amount of current.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"Electromagnets."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http://en.wikipedia.org/wiki/Electromagnets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e033ad4365acc531a1075ac45dfb235}">
                <a14:useLocalDpi xmlns:a14="http://schemas.microsoft.com/office/drawing/2010/main" val="0"/>
              </a:ext>
            </a:extLst>
          </a:blip>
          <a:stretch>
            <a:fillRect/>
          </a:stretch>
        </p:blipFill>
        <p:spPr>
          <a:xfrm>
            <a:off x="590550" y="533400"/>
            <a:ext cx="79629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Circular Motion of Charged Particle in Magnetic Field</a:t>
            </a:r>
          </a:p>
          <a:p>
            <a:pPr lvl="1"/>
            <a:r>
              <a:rPr lang="en-US" dirty="0" smtClean="0"/>
              <a:t>A negatively charged particle moves in the plane of the page in a region where the magnetic field is perpendicular into the page (represented by the small circles with x's—like the tails of arrows). The magnetic force is perpendicular to the velocity, and so velocity changes in direction but not magnitude. Uniform circular motion results.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16, 2015."</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http://cnx.org/content/m42375/latest/?collection=col11406/1.7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c62af580fbb14e051ead499687eea4d}">
                <a14:useLocalDpi xmlns:a14="http://schemas.microsoft.com/office/drawing/2010/main" val="0"/>
              </a:ext>
            </a:extLst>
          </a:blip>
          <a:stretch>
            <a:fillRect/>
          </a:stretch>
        </p:blipFill>
        <p:spPr>
          <a:xfrm>
            <a:off x="1530403" y="533400"/>
            <a:ext cx="608319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Bubble Chamber</a:t>
            </a:r>
          </a:p>
          <a:p>
            <a:pPr lvl="1"/>
            <a:r>
              <a:rPr lang="en-US" dirty="0" smtClean="0"/>
              <a:t>Trails of bubbles are produced by high-energy charged particles moving through the superheated liquid hydrogen in this artist's rendition of a bubble chamber. There is a strong magnetic field perpendicular to the page that causes the curved paths of the particles. The radius of the path can be used to find the mass, charge, and energy of the particle.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http://cnx.org/content/m42375/latest/?collection=col11406/1.7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2d13e8467d3519f6472dd2eeb1cbc36}">
                <a14:useLocalDpi xmlns:a14="http://schemas.microsoft.com/office/drawing/2010/main" val="0"/>
              </a:ext>
            </a:extLst>
          </a:blip>
          <a:stretch>
            <a:fillRect/>
          </a:stretch>
        </p:blipFill>
        <p:spPr>
          <a:xfrm>
            <a:off x="2280230" y="533400"/>
            <a:ext cx="458353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North and South Poles Always Come in Pairs</a:t>
            </a:r>
          </a:p>
          <a:p>
            <a:pPr lvl="1"/>
            <a:r>
              <a:rPr lang="en-US" dirty="0" smtClean="0"/>
              <a:t>North and south poles always occur in pairs. Attempts to separate them result in more pairs of poles. If we continue to split the magnet, we will eventually get down to an iron atom with a north pole and a south pole—these, too, cannot be separated.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21,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5c23034629f6cadba468fac37592512}">
                <a14:useLocalDpi xmlns:a14="http://schemas.microsoft.com/office/drawing/2010/main" val="0"/>
              </a:ext>
            </a:extLst>
          </a:blip>
          <a:stretch>
            <a:fillRect/>
          </a:stretch>
        </p:blipFill>
        <p:spPr>
          <a:xfrm>
            <a:off x="2887595" y="533400"/>
            <a:ext cx="336881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Making a Ferromagnet</a:t>
            </a:r>
          </a:p>
          <a:p>
            <a:pPr lvl="1"/>
            <a:r>
              <a:rPr lang="en-US" dirty="0" smtClean="0"/>
              <a:t>An unmagnetized piece of iron is placed between two magnets, heated, and then cooled, or simply tapped when cold. The iron becomes a permanent magnet with the poles aligned as shown: its south pole is adjacent to the north pole of the original magnet, and its north pole is adjacent to the south pole of the original magnet. Note that there are attractive forces between the magnets.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18,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http://cnx.org/content/m42368/latest/?collection=col11406/1.7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1cc053a6cbb21ed13acd2d0321c548a}">
                <a14:useLocalDpi xmlns:a14="http://schemas.microsoft.com/office/drawing/2010/main" val="0"/>
              </a:ext>
            </a:extLst>
          </a:blip>
          <a:stretch>
            <a:fillRect/>
          </a:stretch>
        </p:blipFill>
        <p:spPr>
          <a:xfrm>
            <a:off x="266700" y="533400"/>
            <a:ext cx="8610600" cy="274126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Unmagnetized to Magnetized Iron</a:t>
            </a:r>
          </a:p>
          <a:p>
            <a:pPr lvl="1"/>
            <a:r>
              <a:rPr lang="en-US" dirty="0" smtClean="0"/>
              <a:t>(a) An unmagnetized piece of iron (or other ferromagnetic material) has randomly oriented domains. (b) When magnetized by an external field, the domains show greater alignment, and some grow at the expense of others. Individual atoms are aligned within domains; each atom acts like a tiny bar magnet.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Ferromagnets and Electromagnets. November 18,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http://cnx.org/content/m42368/latest/Figure_23_02_02a.jpg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53c20edc14ffcc5cef875f2291ac926}">
                <a14:useLocalDpi xmlns:a14="http://schemas.microsoft.com/office/drawing/2010/main" val="0"/>
              </a:ext>
            </a:extLst>
          </a:blip>
          <a:stretch>
            <a:fillRect/>
          </a:stretch>
        </p:blipFill>
        <p:spPr>
          <a:xfrm>
            <a:off x="266700" y="533400"/>
            <a:ext cx="8610600" cy="304815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Helical Motion and Magnetic Mirrors</a:t>
            </a:r>
          </a:p>
          <a:p>
            <a:pPr lvl="1"/>
            <a:r>
              <a:rPr lang="en-US" dirty="0" smtClean="0"/>
              <a:t>When a charged particle moves along a magnetic field line into a region where the field becomes stronger, the particle experiences a force that reduces the component of velocity parallel to the field. This force slows the motion along the field line and here reverses it, forming a "magnetic mirror.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http://cnx.org/content/m42375/latest/?collection=col11406/1.7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2470820723aebc83e53d81cd576360f}">
                <a14:useLocalDpi xmlns:a14="http://schemas.microsoft.com/office/drawing/2010/main" val="0"/>
              </a:ext>
            </a:extLst>
          </a:blip>
          <a:stretch>
            <a:fillRect/>
          </a:stretch>
        </p:blipFill>
        <p:spPr>
          <a:xfrm>
            <a:off x="1864145" y="533400"/>
            <a:ext cx="541571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Uses of Electromagnets</a:t>
            </a:r>
          </a:p>
          <a:p>
            <a:pPr lvl="1"/>
            <a:r>
              <a:rPr lang="en-US" dirty="0" smtClean="0"/>
              <a:t>An electromagnet induces regions of permanent magnetism on a floppy disk coated with a ferromagnetic material. The information stored here is digital (a region is either magnetic or not); in other applications, it can be analog (with a varying strength), such as on audiotapes.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Ferromagnets and Electromagnets. February 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http://cnx.org/content/m42368/latest/Figure_23_02_06a.jpg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115d30f3c7b2ea6d4653387cbd20f70}">
                <a14:useLocalDpi xmlns:a14="http://schemas.microsoft.com/office/drawing/2010/main" val="0"/>
              </a:ext>
            </a:extLst>
          </a:blip>
          <a:stretch>
            <a:fillRect/>
          </a:stretch>
        </p:blipFill>
        <p:spPr>
          <a:xfrm>
            <a:off x="2923879" y="533400"/>
            <a:ext cx="329624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Mapping Magnetic Field Lines</a:t>
            </a:r>
          </a:p>
          <a:p>
            <a:pPr lvl="1"/>
            <a:r>
              <a:rPr lang="en-US" dirty="0" smtClean="0"/>
              <a:t>Small compasses could be used to map the fields shown here. (A) The magnetic field of a circular current loop is similar to that of a bar magnet. (B) A long and straight wire creates a field with magnetic field lines forming circular loops. (C) When the wire is in the plane of the paper, the field is perpendicular to the paper. Note that the symbols used for the field pointing inward (like the tail of an arrow) and the field pointing outward (like the tip of an arrow).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37d0a08070f79bf6e955f4c31c667ed}">
                <a14:useLocalDpi xmlns:a14="http://schemas.microsoft.com/office/drawing/2010/main" val="0"/>
              </a:ext>
            </a:extLst>
          </a:blip>
          <a:stretch>
            <a:fillRect/>
          </a:stretch>
        </p:blipFill>
        <p:spPr>
          <a:xfrm>
            <a:off x="266700" y="533400"/>
            <a:ext cx="8610600" cy="234208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Visualizing Magnetic Field Lines</a:t>
            </a:r>
          </a:p>
          <a:p>
            <a:pPr lvl="1"/>
            <a:r>
              <a:rPr lang="en-US" dirty="0" smtClean="0"/>
              <a:t>Magnetic field lines are defined to have the direction that a small compass points when placed at a location. (A) If small compasses are used to map the magnetic field around a bar magnet, they will point in the directions shown: away from the north pole of the magnet, toward the south pole of the magnet (recall that Earth's north magnetic pole is really a south pole in terms of definitions of poles on a bar magnet. ) (B) Connecting the arrows gives continuous magnetic field lines. The strength of the field is proportional to the closeness (or density) of the lines. (C) If the interior of the magnet could be probed, the field lines would be found to form continuous closed loops.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5462f4a5873acca2ec14de6429837b6}">
                <a14:useLocalDpi xmlns:a14="http://schemas.microsoft.com/office/drawing/2010/main" val="0"/>
              </a:ext>
            </a:extLst>
          </a:blip>
          <a:stretch>
            <a:fillRect/>
          </a:stretch>
        </p:blipFill>
        <p:spPr>
          <a:xfrm>
            <a:off x="266700" y="533400"/>
            <a:ext cx="8610600" cy="296204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Unmagnetized to Magnetized Iron</a:t>
            </a:r>
          </a:p>
          <a:p>
            <a:pPr lvl="1"/>
            <a:r>
              <a:rPr lang="en-US" dirty="0" smtClean="0"/>
              <a:t>(a) An unmagnetized piece of iron (or other ferromagnetic material) has randomly oriented domains. (b) When magnetized by an external field, the domains show greater alignment, and some grow at the expense of others. Individual atoms are aligned within domains; each atom acts like a tiny bar magnet.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Ferromagnets and Electromagnets. January 16, 2015."</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http://cnx.org/content/m42368/latest/Figure_23_02_02a.jpg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53c20edc14ffcc5cef875f2291ac926}">
                <a14:useLocalDpi xmlns:a14="http://schemas.microsoft.com/office/drawing/2010/main" val="0"/>
              </a:ext>
            </a:extLst>
          </a:blip>
          <a:stretch>
            <a:fillRect/>
          </a:stretch>
        </p:blipFill>
        <p:spPr>
          <a:xfrm>
            <a:off x="266700" y="533400"/>
            <a:ext cx="8610600" cy="304815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Example of a Permanent Magnet</a:t>
            </a:r>
          </a:p>
          <a:p>
            <a:pPr lvl="1"/>
            <a:r>
              <a:rPr lang="en-US" dirty="0" smtClean="0"/>
              <a:t>An example of a permanent magnet: a "horseshoe magnet" made of alnico, an iron alloy. The magnet is made in the shape of a horseshoe to bring the two magnetic poles close to each other, to create a strong magnetic field there that can pick up heavy pieces of iron.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"Permanent magnets."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http://en.wikipedia.org/wiki/Permanent_magnets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cbd07d832686513b21369622b6559a9}">
                <a14:useLocalDpi xmlns:a14="http://schemas.microsoft.com/office/drawing/2010/main" val="0"/>
              </a:ext>
            </a:extLst>
          </a:blip>
          <a:stretch>
            <a:fillRect/>
          </a:stretch>
        </p:blipFill>
        <p:spPr>
          <a:xfrm>
            <a:off x="2448560" y="533400"/>
            <a:ext cx="424688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Field Generated by Point Charges</a:t>
            </a:r>
          </a:p>
          <a:p>
            <a:pPr lvl="1"/>
            <a:r>
              <a:rPr lang="en-US" dirty="0" smtClean="0"/>
              <a:t>The electric field surrounding three different point charges: (a) A positive charge; (b) a negative charge of equal magnitude; (c) a larger negative charge.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http://cnx.org/content/m42312/latest/?collection=col11406/1.7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c2da20286fd4d2f20468dda17decf4d}">
                <a14:useLocalDpi xmlns:a14="http://schemas.microsoft.com/office/drawing/2010/main" val="0"/>
              </a:ext>
            </a:extLst>
          </a:blip>
          <a:stretch>
            <a:fillRect/>
          </a:stretch>
        </p:blipFill>
        <p:spPr>
          <a:xfrm>
            <a:off x="266700" y="533400"/>
            <a:ext cx="8610600" cy="31687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Circular Motion of Charged Particle in Magnetic Field</a:t>
            </a:r>
          </a:p>
          <a:p>
            <a:pPr lvl="1"/>
            <a:r>
              <a:rPr lang="en-US" dirty="0" smtClean="0"/>
              <a:t>A negatively charged particle moves in the plane of the page in a region where the magnetic field is perpendicular into the page (represented by the small circles with x's—like the tails of arrows). The magnetic force is perpendicular to the velocity, and so velocity changes in direction but not magnitude. Uniform circular motion results.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http://cnx.org/content/m42375/latest/?collection=col11406/1.7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c62af580fbb14e051ead499687eea4d}">
                <a14:useLocalDpi xmlns:a14="http://schemas.microsoft.com/office/drawing/2010/main" val="0"/>
              </a:ext>
            </a:extLst>
          </a:blip>
          <a:stretch>
            <a:fillRect/>
          </a:stretch>
        </p:blipFill>
        <p:spPr>
          <a:xfrm>
            <a:off x="1530403" y="533400"/>
            <a:ext cx="608319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Varying torque on a charged loop in a magnetic field</a:t>
            </a:r>
          </a:p>
          <a:p>
            <a:pPr lvl="1"/>
            <a:r>
              <a:rPr lang="en-US" dirty="0" smtClean="0"/>
              <a:t>Maximum torque occurs in (b), when is 90 degrees. Minimum torque is 0, and occurs in (c) when θ is 0 degrees. When loop rotates past =0, the torque reverses (d).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Torque on a Current Loop: Motors and Meters. January 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http://cnx.org/content/m42380/latest/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b8f417179223cd191b534d0cbf48b80}">
                <a14:useLocalDpi xmlns:a14="http://schemas.microsoft.com/office/drawing/2010/main" val="0"/>
              </a:ext>
            </a:extLst>
          </a:blip>
          <a:stretch>
            <a:fillRect/>
          </a:stretch>
        </p:blipFill>
        <p:spPr>
          <a:xfrm>
            <a:off x="1968043" y="533400"/>
            <a:ext cx="520791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Torque on a Current Loop</a:t>
            </a:r>
          </a:p>
          <a:p>
            <a:pPr lvl="1"/>
            <a:r>
              <a:rPr lang="en-US" dirty="0" smtClean="0"/>
              <a:t>Electrical energy from the current is converted to mechanical energy as the loop and shaft rotate, and this mechanical energy is then used to power another device.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Torque on a Current Loop: Motors and Meters. January 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http://cnx.org/content/m42380/latest/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8948977ff2689650fab61f61e5faf61}">
                <a14:useLocalDpi xmlns:a14="http://schemas.microsoft.com/office/drawing/2010/main" val="0"/>
              </a:ext>
            </a:extLst>
          </a:blip>
          <a:stretch>
            <a:fillRect/>
          </a:stretch>
        </p:blipFill>
        <p:spPr>
          <a:xfrm>
            <a:off x="788551" y="533400"/>
            <a:ext cx="756689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Zero Force When Velocity is Parallel to Magnetic Field</a:t>
            </a:r>
          </a:p>
          <a:p>
            <a:pPr lvl="1"/>
            <a:r>
              <a:rPr lang="en-US" dirty="0" smtClean="0"/>
              <a:t>In the case above the magnetic force is zero because the velocity is parallel to the magnetic field lines.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28,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0a051cb70eef769eb62d67bab6bcc23}">
                <a14:useLocalDpi xmlns:a14="http://schemas.microsoft.com/office/drawing/2010/main" val="0"/>
              </a:ext>
            </a:extLst>
          </a:blip>
          <a:stretch>
            <a:fillRect/>
          </a:stretch>
        </p:blipFill>
        <p:spPr>
          <a:xfrm>
            <a:off x="2309812" y="533400"/>
            <a:ext cx="452437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Current Produces a Magnetic Field</a:t>
            </a:r>
          </a:p>
          <a:p>
            <a:pPr lvl="1"/>
            <a:r>
              <a:rPr lang="en-US" dirty="0" smtClean="0"/>
              <a:t>Current (I) through a wire produces a magnetic field (B). The field is oriented according to the right-hand rule.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"Electromagnets."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http://en.wikipedia.org/wiki/Electromagnets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378e20a79e8b2fcb5acf753f7709677}">
                <a14:useLocalDpi xmlns:a14="http://schemas.microsoft.com/office/drawing/2010/main" val="0"/>
              </a:ext>
            </a:extLst>
          </a:blip>
          <a:stretch>
            <a:fillRect/>
          </a:stretch>
        </p:blipFill>
        <p:spPr>
          <a:xfrm>
            <a:off x="2577957" y="533400"/>
            <a:ext cx="398808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Force on a Current-Carrying Wire</a:t>
            </a:r>
          </a:p>
          <a:p>
            <a:pPr lvl="1"/>
            <a:r>
              <a:rPr lang="en-US" dirty="0" smtClean="0"/>
              <a:t>The right hand rule can be used to determine the direction of the force on a current-carrying wire placed in an external magnetic field.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"Magnetic field."</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http://en.wikipedia.org/wiki/Magnetic_field%23Magnetic_pole_model_and_the_H-field</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ded4343420f04b5e7aaeb0261288515}">
                <a14:useLocalDpi xmlns:a14="http://schemas.microsoft.com/office/drawing/2010/main" val="0"/>
              </a:ext>
            </a:extLst>
          </a:blip>
          <a:stretch>
            <a:fillRect/>
          </a:stretch>
        </p:blipFill>
        <p:spPr>
          <a:xfrm>
            <a:off x="660779" y="533400"/>
            <a:ext cx="782244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Bar Magnet and Magnetic Field Lines</a:t>
            </a:r>
          </a:p>
          <a:p>
            <a:pPr lvl="1"/>
            <a:r>
              <a:rPr lang="en-US" dirty="0" smtClean="0"/>
              <a:t>The direction of magnetic field lines represented by the alignment of iron filings sprinkled on paper placed above a bar magnet.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"Magnetic field lines."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http://en.wikipedia.org/wiki/Magnetic_field_lines%23Magnetic_field_lines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87c38b09aae503f8d1924095f550132}">
                <a14:useLocalDpi xmlns:a14="http://schemas.microsoft.com/office/drawing/2010/main" val="0"/>
              </a:ext>
            </a:extLst>
          </a:blip>
          <a:stretch>
            <a:fillRect/>
          </a:stretch>
        </p:blipFill>
        <p:spPr>
          <a:xfrm>
            <a:off x="1343797" y="533400"/>
            <a:ext cx="645640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Charged Particles Spiral Along Earth's Magnetic Field Lines</a:t>
            </a:r>
          </a:p>
          <a:p>
            <a:pPr lvl="1"/>
            <a:r>
              <a:rPr lang="en-US" dirty="0" smtClean="0"/>
              <a:t>Energetic electrons and protons, components of cosmic rays, from the Sun and deep outer space often follow the Earth's magnetic field lines rather than cross them. (Recall that the Earth's north magnetic pole is really a south pole in terms of a bar magnet.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http://cnx.org/content/m42375/latest/?collection=col11406/1.7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4240404e627f0a47cb77eb1231c8d2a}">
                <a14:useLocalDpi xmlns:a14="http://schemas.microsoft.com/office/drawing/2010/main" val="0"/>
              </a:ext>
            </a:extLst>
          </a:blip>
          <a:stretch>
            <a:fillRect/>
          </a:stretch>
        </p:blipFill>
        <p:spPr>
          <a:xfrm>
            <a:off x="1890889" y="533400"/>
            <a:ext cx="536222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Right Hand Rule</a:t>
            </a:r>
          </a:p>
          <a:p>
            <a:pPr lvl="1"/>
            <a:r>
              <a:rPr lang="en-US" dirty="0" smtClean="0"/>
              <a:t>Magnetic fields exert forces on moving charges. This force is one of the most basic known. The direction of the magnetic force on a moving charge is perpendicular to the plane formed by v and B and follows right hand rule–1 (RHR-1) as shown. The magnitude of the force is proportional to q, v, B, and the sine of the angle between v and B.</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16, 2015."</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e1a927178fc944ad540316bdbcb0fac}">
                <a14:useLocalDpi xmlns:a14="http://schemas.microsoft.com/office/drawing/2010/main" val="0"/>
              </a:ext>
            </a:extLst>
          </a:blip>
          <a:stretch>
            <a:fillRect/>
          </a:stretch>
        </p:blipFill>
        <p:spPr>
          <a:xfrm>
            <a:off x="2588712" y="533400"/>
            <a:ext cx="396657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Magnetism</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Magnetism</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Magnetism and Magnetic Fields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Magnets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Magnetic Force on a Moving Electric Charge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Motion of a Charged Particle in a Magnetic Field</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Magnetic Fields, Magnetic Forces, and Conductors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2e14cedbdc8aa965be6d7d7235b06536}">
                <a14:useLocalDpi xmlns:a14="http://schemas.microsoft.com/office/drawing/2010/main" val="0"/>
              </a:ext>
            </a:extLst>
          </a:blip>
          <a:stretch>
            <a:fillRect/>
          </a:stretch>
        </p:blipFill>
        <p:spPr>
          <a:xfrm>
            <a:off x="3200400" y="304800"/>
            <a:ext cx="514204" cy="863600"/>
          </a:xfrm>
          <a:prstGeom prst="rect">
            <a:avLst/>
          </a:prstGeom>
        </p:spPr>
      </p:pic>
      <p:pic>
        <p:nvPicPr>
          <p:cNvPr id="29" name="Picture 28" descr="chapterimage.jpg"/>
          <p:cNvPicPr>
            <a:picLocks noChangeAspect="1"/>
          </p:cNvPicPr>
          <p:nvPr/>
        </p:nvPicPr>
        <p:blipFill>
          <a:blip r:embed="rId7">
            <a:extLst>
              <a:ext uri="{d378e20a79e8b2fcb5acf753f7709677}">
                <a14:useLocalDpi xmlns:a14="http://schemas.microsoft.com/office/drawing/2010/main" val="0"/>
              </a:ext>
            </a:extLst>
          </a:blip>
          <a:stretch>
            <a:fillRect/>
          </a:stretch>
        </p:blipFill>
        <p:spPr>
          <a:xfrm>
            <a:off x="3200400" y="1447800"/>
            <a:ext cx="792952" cy="863600"/>
          </a:xfrm>
          <a:prstGeom prst="rect">
            <a:avLst/>
          </a:prstGeom>
        </p:spPr>
      </p:pic>
      <p:pic>
        <p:nvPicPr>
          <p:cNvPr id="30" name="Picture 29" descr="chapterimage.jpg"/>
          <p:cNvPicPr>
            <a:picLocks noChangeAspect="1"/>
          </p:cNvPicPr>
          <p:nvPr/>
        </p:nvPicPr>
        <p:blipFill>
          <a:blip r:embed="rId8">
            <a:extLst>
              <a:ext uri="{ae1a927178fc944ad540316bdbcb0fac}">
                <a14:useLocalDpi xmlns:a14="http://schemas.microsoft.com/office/drawing/2010/main" val="0"/>
              </a:ext>
            </a:extLst>
          </a:blip>
          <a:stretch>
            <a:fillRect/>
          </a:stretch>
        </p:blipFill>
        <p:spPr>
          <a:xfrm>
            <a:off x="3200400" y="2590800"/>
            <a:ext cx="788675" cy="863600"/>
          </a:xfrm>
          <a:prstGeom prst="rect">
            <a:avLst/>
          </a:prstGeom>
        </p:spPr>
      </p:pic>
      <p:pic>
        <p:nvPicPr>
          <p:cNvPr id="31" name="Picture 30" descr="chapterimage.jpg"/>
          <p:cNvPicPr>
            <a:picLocks noChangeAspect="1"/>
          </p:cNvPicPr>
          <p:nvPr/>
        </p:nvPicPr>
        <p:blipFill>
          <a:blip r:embed="rId9">
            <a:extLst>
              <a:ext uri="{ae1a927178fc944ad540316bdbcb0fac}">
                <a14:useLocalDpi xmlns:a14="http://schemas.microsoft.com/office/drawing/2010/main" val="0"/>
              </a:ext>
            </a:extLst>
          </a:blip>
          <a:stretch>
            <a:fillRect/>
          </a:stretch>
        </p:blipFill>
        <p:spPr>
          <a:xfrm>
            <a:off x="3200400" y="3733800"/>
            <a:ext cx="788675" cy="863600"/>
          </a:xfrm>
          <a:prstGeom prst="rect">
            <a:avLst/>
          </a:prstGeom>
        </p:spPr>
      </p:pic>
      <p:pic>
        <p:nvPicPr>
          <p:cNvPr id="32" name="Picture 31" descr="chapterimage.jpg"/>
          <p:cNvPicPr>
            <a:picLocks noChangeAspect="1"/>
          </p:cNvPicPr>
          <p:nvPr/>
        </p:nvPicPr>
        <p:blipFill>
          <a:blip r:embed="rId10">
            <a:extLst>
              <a:ext uri="{d639cd11ed88f5057b03a2c4a84089bf}">
                <a14:useLocalDpi xmlns:a14="http://schemas.microsoft.com/office/drawing/2010/main" val="0"/>
              </a:ext>
            </a:extLst>
          </a:blip>
          <a:stretch>
            <a:fillRect/>
          </a:stretch>
        </p:blipFill>
        <p:spPr>
          <a:xfrm>
            <a:off x="3200400" y="4876800"/>
            <a:ext cx="863600" cy="557552"/>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Schematic of Mass Spectrometer</a:t>
            </a:r>
          </a:p>
          <a:p>
            <a:pPr lvl="1"/>
            <a:r>
              <a:rPr lang="en-US" dirty="0" smtClean="0"/>
              <a:t>Schematics of a simple mass spectrometer with sector type mass analyzer. This one is for the measurement of carbon dioxide isotope ratios as in the carbon-13urea breath test.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"Mass spectrometry."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http://en.wikipedia.org/wiki/Mass_spectrometry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6fe4562ef5bd888c1d4e9ce37ead257}">
                <a14:useLocalDpi xmlns:a14="http://schemas.microsoft.com/office/drawing/2010/main" val="0"/>
              </a:ext>
            </a:extLst>
          </a:blip>
          <a:stretch>
            <a:fillRect/>
          </a:stretch>
        </p:blipFill>
        <p:spPr>
          <a:xfrm>
            <a:off x="2348416" y="533400"/>
            <a:ext cx="444716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Magnetic fields and force exerted by parallel current-carrying wires.</a:t>
            </a:r>
          </a:p>
          <a:p>
            <a:pPr lvl="1"/>
            <a:r>
              <a:rPr lang="en-US" dirty="0" smtClean="0"/>
              <a:t>Currents I1 and I2 flow in the same direction, separated by a distance of 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Magnetic Force between Two Parallel Conductors. January 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http://cnx.org/content/m42386/latest/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9386198deb359b63cb6f2a0d68720a7}">
                <a14:useLocalDpi xmlns:a14="http://schemas.microsoft.com/office/drawing/2010/main" val="0"/>
              </a:ext>
            </a:extLst>
          </a:blip>
          <a:stretch>
            <a:fillRect/>
          </a:stretch>
        </p:blipFill>
        <p:spPr>
          <a:xfrm>
            <a:off x="1069258" y="533400"/>
            <a:ext cx="700548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Right Hand Rule</a:t>
            </a:r>
          </a:p>
          <a:p>
            <a:pPr lvl="1"/>
            <a:r>
              <a:rPr lang="en-US" dirty="0" smtClean="0"/>
              <a:t>Used to determine direction of magnetic force.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Magnetic Force on a Current-Carrying Conductor. January 12,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http://cnx.org/content/m42398/latest/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a6ef24e68c3928ae386f11484c8404a}">
                <a14:useLocalDpi xmlns:a14="http://schemas.microsoft.com/office/drawing/2010/main" val="0"/>
              </a:ext>
            </a:extLst>
          </a:blip>
          <a:stretch>
            <a:fillRect/>
          </a:stretch>
        </p:blipFill>
        <p:spPr>
          <a:xfrm>
            <a:off x="2532515" y="533400"/>
            <a:ext cx="407897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Refrigerator Magnets</a:t>
            </a:r>
          </a:p>
          <a:p>
            <a:pPr lvl="1"/>
            <a:r>
              <a:rPr lang="en-US" dirty="0" smtClean="0"/>
              <a:t>Different magnets attached to the doors of a refrigerator.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http://upload.wikimedia.org/wikipedia/commons/thumb/6/6a/FridgeMagnetPlethora5734.jpg/450px-FridgeMagnetPlethora5734.jpg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30af9f49741597a0d17cafbea7ec225}">
                <a14:useLocalDpi xmlns:a14="http://schemas.microsoft.com/office/drawing/2010/main" val="0"/>
              </a:ext>
            </a:extLst>
          </a:blip>
          <a:stretch>
            <a:fillRect/>
          </a:stretch>
        </p:blipFill>
        <p:spPr>
          <a:xfrm>
            <a:off x="2943225" y="533400"/>
            <a:ext cx="32575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Hall Effect for Electrons</a:t>
            </a:r>
          </a:p>
          <a:p>
            <a:pPr lvl="1"/>
            <a:r>
              <a:rPr lang="en-US" dirty="0" smtClean="0"/>
              <a:t>Initially, the electrons are attracted by the magnetic force and follow the curved arrow. Eventually, when electrons accumulate in excess on the left side and are in deficit on the right, an electric field ξy is created. This force becomes strong enough to cancel out the magnetic force, so future electrons follow a straight (rather than curved) path.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"Hall Effect Measurement Setup for Electrons."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http://en.wikipedia.org/wiki/File:Hall_Effect_Measurement_Setup_for_Electrons.png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639cd11ed88f5057b03a2c4a84089bf}">
                <a14:useLocalDpi xmlns:a14="http://schemas.microsoft.com/office/drawing/2010/main" val="0"/>
              </a:ext>
            </a:extLst>
          </a:blip>
          <a:stretch>
            <a:fillRect/>
          </a:stretch>
        </p:blipFill>
        <p:spPr>
          <a:xfrm>
            <a:off x="1208226" y="533400"/>
            <a:ext cx="67275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Right Hand Rule</a:t>
            </a:r>
          </a:p>
          <a:p>
            <a:pPr lvl="1"/>
            <a:r>
              <a:rPr lang="en-US" dirty="0" smtClean="0"/>
              <a:t>Magnetic fields exert forces on moving charges. This force is one of the most basic known. The direction of the magnetic force on a moving charge is perpendicular to the plane formed by v and B and follows right hand rule–1 (RHR-1) as shown. The magnitude of the force is proportional to q, v, B, and the sine of the angle between v and B.</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14,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e1a927178fc944ad540316bdbcb0fac}">
                <a14:useLocalDpi xmlns:a14="http://schemas.microsoft.com/office/drawing/2010/main" val="0"/>
              </a:ext>
            </a:extLst>
          </a:blip>
          <a:stretch>
            <a:fillRect/>
          </a:stretch>
        </p:blipFill>
        <p:spPr>
          <a:xfrm>
            <a:off x="2588712" y="533400"/>
            <a:ext cx="396657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Magnetic Pole Model</a:t>
            </a:r>
          </a:p>
          <a:p>
            <a:pPr lvl="1"/>
            <a:r>
              <a:rPr lang="en-US" dirty="0" smtClean="0"/>
              <a:t>The magnetic pole model: two opposing poles, North (+) and South (−), separated by a distance d produce an H-field (lines).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"Magnetic field lines."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http://en.wikipedia.org/wiki/Magnetic_field_lines%23Magnetic_field_lines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4664462c19c488ad32dd1a58aae4045}">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Right Hand Rule</a:t>
            </a:r>
          </a:p>
          <a:p>
            <a:pPr lvl="1"/>
            <a:r>
              <a:rPr lang="en-US" dirty="0" smtClean="0"/>
              <a:t>Magnetic fields exert forces on moving charges. This force is one of the most basic known. The direction of the magnetic force on a moving charge is perpendicular to the plane formed by v and B and follows right hand rule–1 (RHR-1) as shown. The magnitude of the force is proportional to q, v, B, and the sine of the angle between v and B.</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14,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http://cnx.org/content/m42372/latest/?collection=col11406/1.7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e1a927178fc944ad540316bdbcb0fac}">
                <a14:useLocalDpi xmlns:a14="http://schemas.microsoft.com/office/drawing/2010/main" val="0"/>
              </a:ext>
            </a:extLst>
          </a:blip>
          <a:stretch>
            <a:fillRect/>
          </a:stretch>
        </p:blipFill>
        <p:spPr>
          <a:xfrm>
            <a:off x="2588712" y="533400"/>
            <a:ext cx="396657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Magnetic Field Generated by Current</a:t>
            </a:r>
          </a:p>
          <a:p>
            <a:pPr lvl="1"/>
            <a:r>
              <a:rPr lang="en-US" dirty="0" smtClean="0"/>
              <a:t>(a) Compasses placed near a long straight current-carrying wire indicate that field lines form circular loops centered on the wire. (b) Right hand rule 2 states that, if the right hand thumb points in the direction of the current, the fingers curl in the direction of the field. This rule is consistent with the field mapped for the long straight wire and is valid for any current segment.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Magnetic Fields Produced by Currents: Ampere’s Law. November 19,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http://cnx.org/content/m42382/latest/#import-auto-id1166991852141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e14cedbdc8aa965be6d7d7235b06536}">
                <a14:useLocalDpi xmlns:a14="http://schemas.microsoft.com/office/drawing/2010/main" val="0"/>
              </a:ext>
            </a:extLst>
          </a:blip>
          <a:stretch>
            <a:fillRect/>
          </a:stretch>
        </p:blipFill>
        <p:spPr>
          <a:xfrm>
            <a:off x="3278927" y="533400"/>
            <a:ext cx="258614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Magnets and Magnetic Fields</a:t>
            </a:r>
          </a:p>
          <a:p>
            <a:pPr lvl="1"/>
            <a:r>
              <a:rPr lang="en-US" dirty="0" smtClean="0"/>
              <a:t>A brief introduction to magnetism for introductory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d9e84bd9deb5d98757c56f250779b9a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Magnetism</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Magnetism</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Applications of Magnetism</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e6fe4562ef5bd888c1d4e9ce37ead257}">
                <a14:useLocalDpi xmlns:a14="http://schemas.microsoft.com/office/drawing/2010/main" val="0"/>
              </a:ext>
            </a:extLst>
          </a:blip>
          <a:stretch>
            <a:fillRect/>
          </a:stretch>
        </p:blipFill>
        <p:spPr>
          <a:xfrm>
            <a:off x="3200400" y="304800"/>
            <a:ext cx="863600" cy="843449"/>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Origin of Earth's Magnetic Field</a:t>
            </a:r>
          </a:p>
          <a:p>
            <a:pPr lvl="1"/>
            <a:r>
              <a:rPr lang="en-US" dirty="0" smtClean="0"/>
              <a:t>A schematic illustrating the relationship between motion of conducting fluid, organized into rolls by the Coriolis force, and the magnetic field the motion generates.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"Earth's magnetic field."</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http://en.wikipedia.org/wiki/Earth's_magnetic_field</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8f35bbc678c6c20db675f2392143afd}">
                <a14:useLocalDpi xmlns:a14="http://schemas.microsoft.com/office/drawing/2010/main" val="0"/>
              </a:ext>
            </a:extLst>
          </a:blip>
          <a:stretch>
            <a:fillRect/>
          </a:stretch>
        </p:blipFill>
        <p:spPr>
          <a:xfrm>
            <a:off x="2319266" y="533400"/>
            <a:ext cx="450546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Paramagnetic Materials and Electric Fields</a:t>
            </a:r>
          </a:p>
          <a:p>
            <a:pPr lvl="1"/>
            <a:r>
              <a:rPr lang="en-US" dirty="0" smtClean="0"/>
              <a:t>Orientation in paramagnetic material when electric field is applied (right image) and removed (left image).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http://upload.wikimedia.org/wikipedia/commons/thumb/0/0d/Paramagnetism_with_and_without_field.svg/800px-Paramagnetism_with_and_without_field.svg.png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52368d6f0b38f29c330396a1067903b}">
                <a14:useLocalDpi xmlns:a14="http://schemas.microsoft.com/office/drawing/2010/main" val="0"/>
              </a:ext>
            </a:extLst>
          </a:blip>
          <a:stretch>
            <a:fillRect/>
          </a:stretch>
        </p:blipFill>
        <p:spPr>
          <a:xfrm>
            <a:off x="266700" y="533400"/>
            <a:ext cx="8610600" cy="43053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Levitating Carbon</a:t>
            </a:r>
          </a:p>
          <a:p>
            <a:pPr lvl="1"/>
            <a:r>
              <a:rPr lang="en-US" dirty="0" smtClean="0"/>
              <a:t>Pyrolytic carbon levitating over permanent magnets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http://upload.wikimedia.org/wikipedia/commons/thumb/c/c9/Diamagnetic_graphite_levitation.jpg/471px-Diamagnetic_graphite_levitation.jpg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1be3ba2c8ce2a361d4f21936a18b675}">
                <a14:useLocalDpi xmlns:a14="http://schemas.microsoft.com/office/drawing/2010/main" val="0"/>
              </a:ext>
            </a:extLst>
          </a:blip>
          <a:stretch>
            <a:fillRect/>
          </a:stretch>
        </p:blipFill>
        <p:spPr>
          <a:xfrm>
            <a:off x="2864369" y="533400"/>
            <a:ext cx="341526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Cyclotron</a:t>
            </a:r>
          </a:p>
          <a:p>
            <a:pPr lvl="1"/>
            <a:r>
              <a:rPr lang="en-US" dirty="0" smtClean="0"/>
              <a:t>A French cyclotron, produced in Zurich, Switzerland in 1937</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"Cyclotron."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http://en.wikipedia.org/wiki/Cyclotron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4608e1c31443b52fc9542416f95fb3c}">
                <a14:useLocalDpi xmlns:a14="http://schemas.microsoft.com/office/drawing/2010/main" val="0"/>
              </a:ext>
            </a:extLst>
          </a:blip>
          <a:stretch>
            <a:fillRect/>
          </a:stretch>
        </p:blipFill>
        <p:spPr>
          <a:xfrm>
            <a:off x="1390022" y="533400"/>
            <a:ext cx="63639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Mass Spectrometry</a:t>
            </a:r>
          </a:p>
          <a:p>
            <a:pPr lvl="1"/>
            <a:r>
              <a:rPr lang="en-US" dirty="0" smtClean="0"/>
              <a:t>Schematics of a simple mass spectrometer with sector type mass analyzer. This one is for the measurement of carbon dioxide isotope ratios (IRMS) as in the carbon-13 urea breath test.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"Mass spectrometers."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http://en.wikipedia.org/wiki/Mass_spectrometers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d4906029c3adb286a6ad16bfde160b0}">
                <a14:useLocalDpi xmlns:a14="http://schemas.microsoft.com/office/drawing/2010/main" val="0"/>
              </a:ext>
            </a:extLst>
          </a:blip>
          <a:stretch>
            <a:fillRect/>
          </a:stretch>
        </p:blipFill>
        <p:spPr>
          <a:xfrm>
            <a:off x="2517238" y="533400"/>
            <a:ext cx="410952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Cavity Magnetron Diagram</a:t>
            </a:r>
          </a:p>
          <a:p>
            <a:pPr lvl="1"/>
            <a:r>
              <a:rPr lang="en-US" dirty="0" smtClean="0"/>
              <a:t>A cross-sectional diagram of a resonant cavity magnetron. Magnetic lines of force are parallel to the geometric axis of this structure.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"Magnetron."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http://en.wikipedia.org/wiki/Magnetron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42bd21402c85a6d9d3100b8a51ff2c4}">
                <a14:useLocalDpi xmlns:a14="http://schemas.microsoft.com/office/drawing/2010/main" val="0"/>
              </a:ext>
            </a:extLst>
          </a:blip>
          <a:stretch>
            <a:fillRect/>
          </a:stretch>
        </p:blipFill>
        <p:spPr>
          <a:xfrm>
            <a:off x="1917053" y="533400"/>
            <a:ext cx="530989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Cyclotron Sketch</a:t>
            </a:r>
          </a:p>
          <a:p>
            <a:pPr lvl="1"/>
            <a:r>
              <a:rPr lang="en-US" dirty="0" smtClean="0"/>
              <a:t>Sketch of a particle being accelerated in a cyclotron, and being ejected through a beamline.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"Cyclotron."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http://en.wikipedia.org/wiki/Cyclotron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788956ec402585db7969803c5828d12}">
                <a14:useLocalDpi xmlns:a14="http://schemas.microsoft.com/office/drawing/2010/main" val="0"/>
              </a:ext>
            </a:extLst>
          </a:blip>
          <a:stretch>
            <a:fillRect/>
          </a:stretch>
        </p:blipFill>
        <p:spPr>
          <a:xfrm>
            <a:off x="2460625" y="533400"/>
            <a:ext cx="42227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http://en.wiktionary.org/wiki/magnetic_field</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http://www.boundless.com//physics/definition/drift-velocity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Magnetic Force on a Current-Carrying Conductor.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http://cnx.org/content/m42398/latest/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"solenoid."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http://en.wiktionary.org/wiki/solenoid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http://www.boundless.com//physics/definition/curie-temperature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domain."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http://en.wikipedia.org/wiki/magnetic%20domain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"Ferromagnets."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http://en.wikipedia.org/wiki/Ferromagnets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http://en.wikipedia.org/wiki/Electromagnets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http://cnx.org/content/m42368/latest/?collection=col11406/1.7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"cyclotron frequency."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http://en.wikipedia.org/wiki/cyclotron%20frequency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"gyroradius."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http://en.wiktionary.org/wiki/gyroradius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"Gyroradius."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http://en.wikipedia.org/wiki/Gyroradius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http://cnx.org/content/m42375/latest/?collection=col11406/1.7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"Cyclotron resonance."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http://en.wikipedia.org/wiki/Cyclotron_resonance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"Cyclotron."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http://en.wikipedia.org/wiki/Cyclotron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"permanent magnet."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http://en.wiktionary.org/wiki/permanent_magnet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http://en.wiktionary.org/wiki/electromagnet</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"ferromagnetic."</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http://en.wiktionary.org/wiki/ferromagnetic</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"Permanent magnets."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http://en.wikipedia.org/wiki/Permanent_magnets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http://cnx.org/content/m42366/latest/?collection=col11406/1.7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http://en.wiktionary.org/wiki/magnetic_field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"ampere."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http://en.wiktionary.org/wiki/ampere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Magnetic Force between Two Parallel Conductors.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http://cnx.org/content/m42386/latest/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http://www.boundless.com//physics/definition/straight-line-motion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http://cnx.org/content/m42372/latest/?collection=col11406/1.7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"Newton's laws."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http://en.wikipedia.org/wiki/Newton's_laws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http://en.wiktionary.org/wiki/magnetic_field</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http://en.wiktionary.org/wiki/electric_charge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http://en.wiktionary.org/wiki/mass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"Mass spectrometer."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http://en.wikipedia.org/wiki/Mass_spectrometer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"Justin Law and Andrew R. Barron, Principles of Mass Spectrometry and Modern Applications.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http://cnx.org/content/m38353/latest/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"Coulomb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http://en.wiktionary.org/wiki/Coulomb_force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http://en.wiktionary.org/wiki/magnetic_field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"tesla."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http://en.wiktionary.org/wiki/tesla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http://en.wikipedia.org/wiki/Magnetic_force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http://cnx.org/content/m42372/latest/?collection=col11406/1.7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http://en.wiktionary.org/wiki/magnetic_field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"ferromagnetic."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http://en.wiktionary.org/wiki/ferromagnetic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Ferromagnets and Electromagnets.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http://cnx.org/content/m42368/latest/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"Solenoid."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http://en.wikipedia.org/wiki/Solenoid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"dipole moment."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http://en.wiktionary.org/wiki/dipole_moment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shell."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http://en.wiktionary.org/wiki/electron_shell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"spin."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http://en.wiktionary.org/wiki/spin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"Ferromagnetism."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http://en.wikipedia.org/wiki/Ferromagnetism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"Ferromagnetism."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http://en.wikipedia.org/wiki/Ferromagnetism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Ferromagnets and Electromagnets.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http://cnx.org/content/m42368/latest/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"paramagnetism."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http://en.wiktionary.org/wiki/paramagnetism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"ferromagnetism."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http://en.wiktionary.org/wiki/ferromagnetism</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"diamagnetism."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http://en.wiktionary.org/wiki/diamagnetism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"Paramagnetism."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http://en.wikipedia.org/wiki/Paramagnetism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"Diamagnetism."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http://en.wikipedia.org/wiki/Diamagnetism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"Paramagnetism."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http://en.wikipedia.org/wiki/Paramagnetism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"Diamagnetism."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http://en.wikipedia.org/wiki/Diamagnetism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mirror."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http://en.wikipedia.org/wiki/magnetic%20mirror</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2e14cedbdc8aa965be6d7d7235b06536}">
                <a14:useLocalDpi xmlns:a14="http://schemas.microsoft.com/office/drawing/2010/main" val="0"/>
              </a:ext>
            </a:extLst>
          </a:blip>
          <a:stretch>
            <a:fillRect/>
          </a:stretch>
        </p:blipFill>
        <p:spPr>
          <a:xfrm>
            <a:off x="152400" y="1447800"/>
            <a:ext cx="1648479"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Electric Currents and Magnetic Fields</a:t>
            </a:r>
          </a:p>
          <a:p>
            <a:pPr marL="115888" indent="-115888"/>
            <a:r>
              <a:rPr lang="en-US" dirty="0" smtClean="0"/>
              <a:t>Permanent Magnets</a:t>
            </a:r>
          </a:p>
          <a:p>
            <a:pPr marL="115888" indent="-115888"/>
            <a:r>
              <a:rPr lang="en-US" dirty="0"/>
              <a:t/>
            </a:r>
            <a:r>
              <a:rPr lang="en-US" dirty="0"/>
              <a:t>Magnetic Field Lines</a:t>
            </a:r>
            <a:r>
              <a:rPr lang="en-US" dirty="0"/>
              <a:t> </a:t>
            </a:r>
            <a:endParaRPr lang="en-US" dirty="0" smtClean="0"/>
          </a:p>
          <a:p>
            <a:pPr marL="115888" indent="-115888"/>
            <a:r>
              <a:rPr lang="en-US" dirty="0"/>
              <a:t/>
            </a:r>
            <a:r>
              <a:rPr lang="en-US" dirty="0"/>
              <a:t>Geomagnetism</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Magnetism and Magnetic Fields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Magnetism and Magnetic Fields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www.boundless.com/physics/textbooks/boundless-physics-textbook/magnetism-21/magnetism-and-magnetic-fields-155/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"Boundless."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http://www.boundless.com//physics/definition/helical-motion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http://cnx.org/content/m42375/latest/?collection=col11406/1.7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mirror."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http://en.wikipedia.org/wiki/Magnetic_mirror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Torque on a Current Loop: Motors and Meters.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http://cnx.org/content/m42380/latest/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http://www.boundless.com//physics/definition/b-field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http://www.boundless.com//physics/definition/magnetic-field-lines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http://cnx.org/content/m42370/latest/?collection=col11406/1.7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field lines."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http://en.wikipedia.org/wiki/Magnetic_field_lines%23Magnetic_field_lines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"elementary 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http://en.wiktionary.org/wiki/elementary_charge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"transverse."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http://en.wiktionary.org/wiki/transverse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"Hall effect."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http://en.wikipedia.org/wiki/Hall_effect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http://www.boundless.com//physics/definition/right-hand-rule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http://cnx.org/content/m42372/latest/?collection=col11406/1.7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"Right hand rule."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http://en.wikipedia.org/wiki/Right_hand_rule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http://en.wikipedia.org/wiki/Magnetic_force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 spectrometer."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http://en.wiktionary.org/wiki/mass_spectrometer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http://en.wiktionary.org/wiki/magnetron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"cyclotron."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http://en.wiktionary.org/wiki/cyclotron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"Cyclotron."</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http://en.wikipedia.org/wiki/Cyclotron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 spectrometers."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http://en.wikipedia.org/wiki/Mass_spectrometers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http://en.wikipedia.org/wiki/Magnetron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"Synchrotron."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http://en.wikipedia.org/wiki/Synchrotron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http://cnx.org/content/m42375/latest/?collection=col11406/1.7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"orthogonal."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http://en.wiktionary.org/wiki/orthogonal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http://cnx.org/content/m42308/latest/?collection=col11406/1.7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http://cnx.org/content/m42370/latest/?collection=col11406/1.7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http://cnx.org/content/m42310/latest/?collection=col11406/1.7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field lines."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http://en.wikipedia.org/wiki/Magnetic_field_lines%23Magnetic_field_lines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http://cnx.org/content/m42312/latest/?collection=col11406/1.7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http://en.wikipedia.org/wiki/Magnetic_force%23History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http://en.wikipedia.org/wiki/Electric_force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http://en.wikipedia.org/wiki/Electric_field</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http://cnx.org/content/m42372/latest/?collection=col11406/1.7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http://cnx.org/content/m42375/latest/?collection=col11406/1.7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"Ampere's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http://en.wikipedia.org/wiki/Ampere's%20Law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"Biot-Savart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http://en.wikipedia.org/wiki/Biot-Savart%20Law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http://en.wikipedia.org/wiki/Electric_current%23Electromagnetism</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"Magnetic field."</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http://en.wikipedia.org/wiki/Magnetic_field%23Magnetic_pole_model_and_the_H-field</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"Ampere's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http://en.wikipedia.org/wiki/Ampere's_law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http://cnx.org/content/m42382/latest/?collection=col11406/1.7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"Biot–Savart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http://en.wikipedia.org/wiki/Biot%E2%80%93Savart_law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"dynamo."</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http://en.wikipedia.org/wiki/dynamo</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"Geomagnetism."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http://en.wikipedia.org/wiki/Geomagnetism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http://cnx.org/content/m42375/latest/?collection=col11406/1.7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http://en.wiktionary.org/wiki/magnetic_field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Ampere's Law.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http://cnx.org/content/m31895/latest/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"Ampère's circuital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http://en.wikipedia.org/wiki/Amp%C3%A8re's_circuital_law</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"Biot–Savart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http://en.wikipedia.org/wiki/Biot%E2%80%93Savart_law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Magnetic Field Due to Current in Straight Wire.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http://cnx.org/content/m31103/latest/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d378e20a79e8b2fcb5acf753f7709677}">
                <a14:useLocalDpi xmlns:a14="http://schemas.microsoft.com/office/drawing/2010/main" val="0"/>
              </a:ext>
            </a:extLst>
          </a:blip>
          <a:stretch>
            <a:fillRect/>
          </a:stretch>
        </p:blipFill>
        <p:spPr>
          <a:xfrm>
            <a:off x="152400" y="1447800"/>
            <a:ext cx="2542113"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Ferromagnets and Electromagnets</a:t>
            </a:r>
          </a:p>
        </p:txBody>
      </p:sp>
      <p:sp>
        <p:nvSpPr>
          <p:cNvPr id="21" name="Title 20"/>
          <p:cNvSpPr>
            <a:spLocks noGrp="1"/>
          </p:cNvSpPr>
          <p:nvPr>
            <p:ph type="title"/>
          </p:nvPr>
        </p:nvSpPr>
        <p:spPr>
          <a:xfrm>
            <a:off x="152400" y="381000"/>
            <a:ext cx="8686800" cy="685800"/>
          </a:xfrm>
        </p:spPr>
        <p:txBody>
          <a:bodyPr/>
          <a:lstStyle/>
          <a:p>
            <a:r>
              <a:rPr lang="en-US" dirty="0" smtClean="0"/>
              <a:t>Magnets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Magnets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www.boundless.com/physics/textbooks/boundless-physics-textbook/magnetism-21/magnets-156/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ae1a927178fc944ad540316bdbcb0fac}">
                <a14:useLocalDpi xmlns:a14="http://schemas.microsoft.com/office/drawing/2010/main" val="0"/>
              </a:ext>
            </a:extLst>
          </a:blip>
          <a:stretch>
            <a:fillRect/>
          </a:stretch>
        </p:blipFill>
        <p:spPr>
          <a:xfrm>
            <a:off x="152400" y="1447800"/>
            <a:ext cx="2528401"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Magnitude of the Magnetic Force</a:t>
            </a:r>
          </a:p>
          <a:p>
            <a:pPr marL="115888" indent="-115888"/>
            <a:r>
              <a:rPr lang="en-US" dirty="0" smtClean="0"/>
              <a:t>Direction of the Magnetic Force: The Right Hand Rule</a:t>
            </a:r>
          </a:p>
        </p:txBody>
      </p:sp>
      <p:sp>
        <p:nvSpPr>
          <p:cNvPr id="21" name="Title 20"/>
          <p:cNvSpPr>
            <a:spLocks noGrp="1"/>
          </p:cNvSpPr>
          <p:nvPr>
            <p:ph type="title"/>
          </p:nvPr>
        </p:nvSpPr>
        <p:spPr>
          <a:xfrm>
            <a:off x="152400" y="381000"/>
            <a:ext cx="8686800" cy="685800"/>
          </a:xfrm>
        </p:spPr>
        <p:txBody>
          <a:bodyPr/>
          <a:lstStyle/>
          <a:p>
            <a:r>
              <a:rPr lang="en-US" dirty="0" smtClean="0"/>
              <a:t>Magnetic Force on a Moving Electric Charge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Magnetic Force on a Moving Electric Charge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www.boundless.com/physics/textbooks/boundless-physics-textbook/magnetism-21/magnetic-force-on-a-moving-electric-charge-157/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ae1a927178fc944ad540316bdbcb0fac}">
                <a14:useLocalDpi xmlns:a14="http://schemas.microsoft.com/office/drawing/2010/main" val="0"/>
              </a:ext>
            </a:extLst>
          </a:blip>
          <a:stretch>
            <a:fillRect/>
          </a:stretch>
        </p:blipFill>
        <p:spPr>
          <a:xfrm>
            <a:off x="152400" y="1447800"/>
            <a:ext cx="2528401"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Electric vs. Magnetic Forces</a:t>
            </a:r>
          </a:p>
          <a:p>
            <a:pPr marL="115888" indent="-115888"/>
            <a:r>
              <a:rPr lang="en-US" dirty="0" smtClean="0"/>
              <a:t>Constant Velocity Produces a Straight-Line</a:t>
            </a:r>
          </a:p>
          <a:p>
            <a:pPr marL="115888" indent="-115888"/>
            <a:r>
              <a:rPr lang="en-US" dirty="0"/>
              <a:t/>
            </a:r>
            <a:r>
              <a:rPr lang="en-US" dirty="0"/>
              <a:t>Circular Motion</a:t>
            </a:r>
            <a:r>
              <a:rPr lang="en-US" dirty="0"/>
              <a:t> </a:t>
            </a:r>
            <a:endParaRPr lang="en-US" dirty="0" smtClean="0"/>
          </a:p>
          <a:p>
            <a:pPr marL="115888" indent="-115888"/>
            <a:r>
              <a:rPr lang="en-US" dirty="0"/>
              <a:t/>
            </a:r>
            <a:r>
              <a:rPr lang="en-US" dirty="0"/>
              <a:t>Helical Motion</a:t>
            </a:r>
            <a:r>
              <a:rPr lang="en-US" dirty="0"/>
              <a:t> </a:t>
            </a:r>
            <a:endParaRPr lang="en-US" dirty="0" smtClean="0"/>
          </a:p>
          <a:p>
            <a:pPr marL="115888" indent="-115888"/>
            <a:r>
              <a:rPr lang="en-US" dirty="0"/>
              <a:t/>
            </a:r>
            <a:r>
              <a:rPr lang="en-US" dirty="0"/>
              <a:t>Examples and Applications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Motion of a Charged Particle in a Magnetic Field</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Magnetism</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Motion of a Charged Particle in a Magnetic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www.boundless.com/physics/textbooks/boundless-physics-textbook/magnetism-21/motion-of-a-charged-particle-in-a-magnetic-field-158/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