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image/x-emf" Extension="emf"/>
  <Default ContentType="image/gif" Extension="gif"/>
  <Default ContentType="application/octet-stream" Extension="svg"/>
  <Default ContentType="application/vnd.openxmlformats-officedocument.presentationml.printerSettings" Extension="bin"/>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Override ContentType="application/vnd.openxmlformats-package.core-properties+xml" PartName="/docProps/core.xml"/>
  <Override ContentType="application/vnd.openxmlformats-officedocument.extended-properties+xml" PartName="/docProps/app.xml"/>
  <Override ContentType="application/vnd.openxmlformats-officedocument.theme+xml" PartName="/ppt/theme/noteTheme.xml"/>
  <Override ContentType="application/vnd.openxmlformats-officedocument.theme+xml" PartName="/ppt/theme/slideTheme.xml"/>
  <Override ContentType="application/vnd.openxmlformats-officedocument.presentationml.slideLayout+xml" PartName="/ppt/slideLayouts/slideLayout1.xml"/>
  <Override ContentType="application/vnd.openxmlformats-officedocument.presentationml.slide+xml" PartName="/ppt/slides/slide1.xml"/>
  <Override ContentType="application/vnd.openxmlformats-officedocument.presentationml.slideLayout+xml" PartName="/ppt/slideLayouts/slideLayout2.xml"/>
  <Override ContentType="application/vnd.openxmlformats-officedocument.presentationml.slide+xml" PartName="/ppt/slides/slide2.xml"/>
  <Override ContentType="application/vnd.openxmlformats-officedocument.presentationml.slideLayout+xml" PartName="/ppt/slideLayouts/slideLayout3.xml"/>
  <Override ContentType="application/vnd.openxmlformats-officedocument.presentationml.slide+xml" PartName="/ppt/slides/slide3.xml"/>
  <Override ContentType="application/vnd.openxmlformats-officedocument.presentationml.slideLayout+xml" PartName="/ppt/slideLayouts/slideLayout4.xml"/>
  <Override ContentType="application/vnd.openxmlformats-officedocument.presentationml.slide+xml" PartName="/ppt/slides/slide4.xml"/>
  <Override ContentType="application/vnd.openxmlformats-officedocument.presentationml.slideLayout+xml" PartName="/ppt/slideLayouts/slideLayout5.xml"/>
  <Override ContentType="application/vnd.openxmlformats-officedocument.presentationml.slide+xml" PartName="/ppt/slides/slide5.xml"/>
  <Override ContentType="application/vnd.openxmlformats-officedocument.presentationml.slideLayout+xml" PartName="/ppt/slideLayouts/slideLayout6.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xml" PartName="/ppt/slides/slide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Layout+xml" PartName="/ppt/slideLayouts/slideLayout9.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xml" PartName="/ppt/slides/slide10.xml"/>
  <Override ContentType="application/vnd.openxmlformats-officedocument.presentationml.slideLayout+xml" PartName="/ppt/slideLayouts/slideLayout11.xml"/>
  <Override ContentType="application/vnd.openxmlformats-officedocument.presentationml.slide+xml" PartName="/ppt/slides/slide11.xml"/>
  <Override ContentType="application/vnd.openxmlformats-officedocument.presentationml.slideLayout+xml" PartName="/ppt/slideLayouts/slideLayout12.xml"/>
  <Override ContentType="application/vnd.openxmlformats-officedocument.presentationml.slide+xml" PartName="/ppt/slides/slide12.xml"/>
  <Override ContentType="application/vnd.openxmlformats-officedocument.presentationml.slideLayout+xml" PartName="/ppt/slideLayouts/slideLayout13.xml"/>
  <Override ContentType="application/vnd.openxmlformats-officedocument.presentationml.slide+xml" PartName="/ppt/slides/slide13.xml"/>
  <Override ContentType="application/vnd.openxmlformats-officedocument.presentationml.slideLayout+xml" PartName="/ppt/slideLayouts/slideLayout14.xml"/>
  <Override ContentType="application/vnd.openxmlformats-officedocument.presentationml.slide+xml" PartName="/ppt/slides/slide14.xml"/>
  <Override ContentType="application/vnd.openxmlformats-officedocument.presentationml.slideLayout+xml" PartName="/ppt/slideLayouts/slideLayout15.xml"/>
  <Override ContentType="application/vnd.openxmlformats-officedocument.presentationml.slide+xml" PartName="/ppt/slides/slide15.xml"/>
  <Override ContentType="application/vnd.openxmlformats-officedocument.presentationml.slideLayout+xml" PartName="/ppt/slideLayouts/slideLayout16.xml"/>
  <Override ContentType="application/vnd.openxmlformats-officedocument.presentationml.slide+xml" PartName="/ppt/slides/slide16.xml"/>
  <Override ContentType="application/vnd.openxmlformats-officedocument.presentationml.slideLayout+xml" PartName="/ppt/slideLayouts/slideLayout17.xml"/>
  <Override ContentType="application/vnd.openxmlformats-officedocument.presentationml.slide+xml" PartName="/ppt/slides/slide17.xml"/>
  <Override ContentType="application/vnd.openxmlformats-officedocument.presentationml.slideLayout+xml" PartName="/ppt/slideLayouts/slideLayout18.xml"/>
  <Override ContentType="application/vnd.openxmlformats-officedocument.presentationml.slide+xml" PartName="/ppt/slides/slide18.xml"/>
  <Override ContentType="application/vnd.openxmlformats-officedocument.presentationml.slideLayout+xml" PartName="/ppt/slideLayouts/slideLayout19.xml"/>
  <Override ContentType="application/vnd.openxmlformats-officedocument.presentationml.slide+xml" PartName="/ppt/slides/slide19.xml"/>
  <Override ContentType="application/vnd.openxmlformats-officedocument.presentationml.slideLayout+xml" PartName="/ppt/slideLayouts/slideLayout20.xml"/>
  <Override ContentType="application/vnd.openxmlformats-officedocument.presentationml.slide+xml" PartName="/ppt/slides/slide20.xml"/>
  <Override ContentType="application/vnd.openxmlformats-officedocument.presentationml.slideLayout+xml" PartName="/ppt/slideLayouts/slideLayout21.xml"/>
  <Override ContentType="application/vnd.openxmlformats-officedocument.presentationml.slide+xml" PartName="/ppt/slides/slide21.xml"/>
  <Override ContentType="application/vnd.openxmlformats-officedocument.presentationml.slideLayout+xml" PartName="/ppt/slideLayouts/slideLayout22.xml"/>
  <Override ContentType="application/vnd.openxmlformats-officedocument.presentationml.slide+xml" PartName="/ppt/slides/slide22.xml"/>
  <Override ContentType="application/vnd.openxmlformats-officedocument.presentationml.slideLayout+xml" PartName="/ppt/slideLayouts/slideLayout23.xml"/>
  <Override ContentType="application/vnd.openxmlformats-officedocument.presentationml.slide+xml" PartName="/ppt/slides/slide23.xml"/>
  <Override ContentType="application/vnd.openxmlformats-officedocument.presentationml.slideLayout+xml" PartName="/ppt/slideLayouts/slideLayout24.xml"/>
  <Override ContentType="application/vnd.openxmlformats-officedocument.presentationml.slide+xml" PartName="/ppt/slides/slide24.xml"/>
  <Override ContentType="application/vnd.openxmlformats-officedocument.presentationml.slideLayout+xml" PartName="/ppt/slideLayouts/slideLayout25.xml"/>
  <Override ContentType="application/vnd.openxmlformats-officedocument.presentationml.slide+xml" PartName="/ppt/slides/slide25.xml"/>
  <Override ContentType="application/vnd.openxmlformats-officedocument.presentationml.slideLayout+xml" PartName="/ppt/slideLayouts/slideLayout26.xml"/>
  <Override ContentType="application/vnd.openxmlformats-officedocument.presentationml.slide+xml" PartName="/ppt/slides/slide26.xml"/>
  <Override ContentType="application/vnd.openxmlformats-officedocument.presentationml.slideLayout+xml" PartName="/ppt/slideLayouts/slideLayout27.xml"/>
  <Override ContentType="application/vnd.openxmlformats-officedocument.presentationml.slide+xml" PartName="/ppt/slides/slide27.xml"/>
  <Override ContentType="application/vnd.openxmlformats-officedocument.presentationml.slideLayout+xml" PartName="/ppt/slideLayouts/slideLayout28.xml"/>
  <Override ContentType="application/vnd.openxmlformats-officedocument.presentationml.slide+xml" PartName="/ppt/slides/slide28.xml"/>
  <Override ContentType="application/vnd.openxmlformats-officedocument.presentationml.slideLayout+xml" PartName="/ppt/slideLayouts/slideLayout29.xml"/>
  <Override ContentType="application/vnd.openxmlformats-officedocument.presentationml.slide+xml" PartName="/ppt/slides/slide29.xml"/>
  <Override ContentType="application/vnd.openxmlformats-officedocument.presentationml.slideLayout+xml" PartName="/ppt/slideLayouts/slideLayout30.xml"/>
  <Override ContentType="application/vnd.openxmlformats-officedocument.presentationml.slide+xml" PartName="/ppt/slides/slide30.xml"/>
  <Override ContentType="application/vnd.openxmlformats-officedocument.presentationml.slideLayout+xml" PartName="/ppt/slideLayouts/slideLayout31.xml"/>
  <Override ContentType="application/vnd.openxmlformats-officedocument.presentationml.slide+xml" PartName="/ppt/slides/slide31.xml"/>
  <Override ContentType="application/vnd.openxmlformats-officedocument.presentationml.slideLayout+xml" PartName="/ppt/slideLayouts/slideLayout32.xml"/>
  <Override ContentType="application/vnd.openxmlformats-officedocument.presentationml.slide+xml" PartName="/ppt/slides/slide32.xml"/>
  <Override ContentType="application/vnd.openxmlformats-officedocument.presentationml.slideLayout+xml" PartName="/ppt/slideLayouts/slideLayout33.xml"/>
  <Override ContentType="application/vnd.openxmlformats-officedocument.presentationml.slide+xml" PartName="/ppt/slides/slide33.xml"/>
  <Override ContentType="application/vnd.openxmlformats-officedocument.presentationml.slideLayout+xml" PartName="/ppt/slideLayouts/slideLayout34.xml"/>
  <Override ContentType="application/vnd.openxmlformats-officedocument.presentationml.slide+xml" PartName="/ppt/slides/slide34.xml"/>
  <Override ContentType="application/vnd.openxmlformats-officedocument.presentationml.slideLayout+xml" PartName="/ppt/slideLayouts/slideLayout35.xml"/>
  <Override ContentType="application/vnd.openxmlformats-officedocument.presentationml.slide+xml" PartName="/ppt/slides/slide35.xml"/>
  <Override ContentType="application/vnd.openxmlformats-officedocument.presentationml.slideLayout+xml" PartName="/ppt/slideLayouts/slideLayout36.xml"/>
  <Override ContentType="application/vnd.openxmlformats-officedocument.presentationml.slide+xml" PartName="/ppt/slides/slide36.xml"/>
  <Override ContentType="application/vnd.openxmlformats-officedocument.presentationml.slideLayout+xml" PartName="/ppt/slideLayouts/slideLayout37.xml"/>
  <Override ContentType="application/vnd.openxmlformats-officedocument.presentationml.slide+xml" PartName="/ppt/slides/slide37.xml"/>
  <Override ContentType="application/vnd.openxmlformats-officedocument.presentationml.slideLayout+xml" PartName="/ppt/slideLayouts/slideLayout38.xml"/>
  <Override ContentType="application/vnd.openxmlformats-officedocument.presentationml.slide+xml" PartName="/ppt/slides/slide38.xml"/>
  <Override ContentType="application/vnd.openxmlformats-officedocument.presentationml.slideLayout+xml" PartName="/ppt/slideLayouts/slideLayout39.xml"/>
  <Override ContentType="application/vnd.openxmlformats-officedocument.presentationml.slide+xml" PartName="/ppt/slides/slide39.xml"/>
  <Override ContentType="application/vnd.openxmlformats-officedocument.presentationml.slideLayout+xml" PartName="/ppt/slideLayouts/slideLayout40.xml"/>
  <Override ContentType="application/vnd.openxmlformats-officedocument.presentationml.slide+xml" PartName="/ppt/slides/slide40.xml"/>
  <Override ContentType="application/vnd.openxmlformats-officedocument.presentationml.slideLayout+xml" PartName="/ppt/slideLayouts/slideLayout41.xml"/>
  <Override ContentType="application/vnd.openxmlformats-officedocument.presentationml.slide+xml" PartName="/ppt/slides/slide41.xml"/>
  <Override ContentType="application/vnd.openxmlformats-officedocument.presentationml.slideLayout+xml" PartName="/ppt/slideLayouts/slideLayout42.xml"/>
  <Override ContentType="application/vnd.openxmlformats-officedocument.presentationml.slide+xml" PartName="/ppt/slides/slide42.xml"/>
  <Override ContentType="application/vnd.openxmlformats-officedocument.presentationml.slideLayout+xml" PartName="/ppt/slideLayouts/slideLayout43.xml"/>
  <Override ContentType="application/vnd.openxmlformats-officedocument.presentationml.slide+xml" PartName="/ppt/slides/slide43.xml"/>
  <Override ContentType="application/vnd.openxmlformats-officedocument.presentationml.slideLayout+xml" PartName="/ppt/slideLayouts/slideLayout44.xml"/>
  <Override ContentType="application/vnd.openxmlformats-officedocument.presentationml.slide+xml" PartName="/ppt/slides/slide44.xml"/>
  <Override ContentType="application/vnd.openxmlformats-officedocument.presentationml.slideLayout+xml" PartName="/ppt/slideLayouts/slideLayout45.xml"/>
  <Override ContentType="application/vnd.openxmlformats-officedocument.presentationml.slide+xml" PartName="/ppt/slides/slide45.xml"/>
  <Override ContentType="application/vnd.openxmlformats-officedocument.presentationml.slideLayout+xml" PartName="/ppt/slideLayouts/slideLayout46.xml"/>
  <Override ContentType="application/vnd.openxmlformats-officedocument.presentationml.slide+xml" PartName="/ppt/slides/slide46.xml"/>
  <Override ContentType="application/vnd.openxmlformats-officedocument.presentationml.slideLayout+xml" PartName="/ppt/slideLayouts/slideLayout47.xml"/>
  <Override ContentType="application/vnd.openxmlformats-officedocument.presentationml.slide+xml" PartName="/ppt/slides/slide47.xml"/>
  <Override ContentType="application/vnd.openxmlformats-officedocument.presentationml.slideLayout+xml" PartName="/ppt/slideLayouts/slideLayout48.xml"/>
  <Override ContentType="application/vnd.openxmlformats-officedocument.presentationml.slide+xml" PartName="/ppt/slides/slide48.xml"/>
  <Override ContentType="application/vnd.openxmlformats-officedocument.presentationml.slideLayout+xml" PartName="/ppt/slideLayouts/slideLayout49.xml"/>
  <Override ContentType="application/vnd.openxmlformats-officedocument.presentationml.slide+xml" PartName="/ppt/slides/slide49.xml"/>
  <Override ContentType="application/vnd.openxmlformats-officedocument.presentationml.slideLayout+xml" PartName="/ppt/slideLayouts/slideLayout50.xml"/>
  <Override ContentType="application/vnd.openxmlformats-officedocument.presentationml.slide+xml" PartName="/ppt/slides/slide50.xml"/>
  <Override ContentType="application/vnd.openxmlformats-officedocument.presentationml.slideLayout+xml" PartName="/ppt/slideLayouts/slideLayout51.xml"/>
  <Override ContentType="application/vnd.openxmlformats-officedocument.presentationml.slide+xml" PartName="/ppt/slides/slide51.xml"/>
  <Override ContentType="application/vnd.openxmlformats-officedocument.presentationml.slideLayout+xml" PartName="/ppt/slideLayouts/slideLayout52.xml"/>
  <Override ContentType="application/vnd.openxmlformats-officedocument.presentationml.slide+xml" PartName="/ppt/slides/slide52.xml"/>
  <Override ContentType="application/vnd.openxmlformats-officedocument.presentationml.slideLayout+xml" PartName="/ppt/slideLayouts/slideLayout53.xml"/>
  <Override ContentType="application/vnd.openxmlformats-officedocument.presentationml.slide+xml" PartName="/ppt/slides/slide53.xml"/>
  <Override ContentType="application/vnd.openxmlformats-officedocument.presentationml.slideLayout+xml" PartName="/ppt/slideLayouts/slideLayout54.xml"/>
  <Override ContentType="application/vnd.openxmlformats-officedocument.presentationml.slide+xml" PartName="/ppt/slides/slide54.xml"/>
  <Override ContentType="application/vnd.openxmlformats-officedocument.presentationml.slideLayout+xml" PartName="/ppt/slideLayouts/slideLayout55.xml"/>
  <Override ContentType="application/vnd.openxmlformats-officedocument.presentationml.slide+xml" PartName="/ppt/slides/slide55.xml"/>
  <Override ContentType="application/vnd.openxmlformats-officedocument.presentationml.slideLayout+xml" PartName="/ppt/slideLayouts/slideLayout56.xml"/>
  <Override ContentType="application/vnd.openxmlformats-officedocument.presentationml.slide+xml" PartName="/ppt/slides/slide56.xml"/>
  <Override ContentType="application/vnd.openxmlformats-officedocument.presentationml.slideLayout+xml" PartName="/ppt/slideLayouts/slideLayout57.xml"/>
  <Override ContentType="application/vnd.openxmlformats-officedocument.presentationml.slide+xml" PartName="/ppt/slides/slide57.xml"/>
  <Override ContentType="application/vnd.openxmlformats-officedocument.presentationml.slideLayout+xml" PartName="/ppt/slideLayouts/slideLayout58.xml"/>
  <Override ContentType="application/vnd.openxmlformats-officedocument.presentationml.slide+xml" PartName="/ppt/slides/slide58.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core.xml" Type="http://schemas.openxmlformats.org/package/2006/relationships/metadata/core-properties"/>
  <Relationship Id="rId3"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
  </p:notesMasterIdLst>
  <p:sldIdLst>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564"/>
    <p:restoredTop autoAdjust="0" sz="94671"/>
  </p:normalViewPr>
  <p:slideViewPr>
    <p:cSldViewPr snapToGrid="0" snapToObjects="1">
      <p:cViewPr varScale="1">
        <p:scale>
          <a:sx d="100" n="72"/>
          <a:sy d="100" n="72"/>
        </p:scale>
        <p:origin x="-1520" y="-104"/>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interSettings/printerSettings1.bin" Type="http://schemas.openxmlformats.org/officeDocument/2006/relationships/printerSettings"/>
  <Relationship Id="rId3" Target="notesMasters/notesMaster1.xml" Type="http://schemas.openxmlformats.org/officeDocument/2006/relationships/notesMaster"/>
  <Relationship Id="rId4" Target="presProps.xml" Type="http://schemas.openxmlformats.org/officeDocument/2006/relationships/presProps"/>
  <Relationship Id="rId5" Target="viewProps.xml" Type="http://schemas.openxmlformats.org/officeDocument/2006/relationships/viewProps"/>
  <Relationship Id="rId6" Target="tableStyles.xml" Type="http://schemas.openxmlformats.org/officeDocument/2006/relationships/tableStyles"/>
  <Relationship Id="rId7" Target="theme/slideTheme.xml" Type="http://schemas.openxmlformats.org/officeDocument/2006/relationships/theme"/>
<Relationship Id="rId8" Target="slides/slide1.xml" Type="http://schemas.openxmlformats.org/officeDocument/2006/relationships/slide"/><Relationship Id="rId9" Target="slides/slide2.xml" Type="http://schemas.openxmlformats.org/officeDocument/2006/relationships/slide"/><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38" Target="slides/slide31.xml" Type="http://schemas.openxmlformats.org/officeDocument/2006/relationships/slide"/><Relationship Id="rId39" Target="slides/slide32.xml" Type="http://schemas.openxmlformats.org/officeDocument/2006/relationships/slide"/><Relationship Id="rId40" Target="slides/slide33.xml" Type="http://schemas.openxmlformats.org/officeDocument/2006/relationships/slide"/><Relationship Id="rId41" Target="slides/slide34.xml" Type="http://schemas.openxmlformats.org/officeDocument/2006/relationships/slide"/><Relationship Id="rId42" Target="slides/slide35.xml" Type="http://schemas.openxmlformats.org/officeDocument/2006/relationships/slide"/><Relationship Id="rId43" Target="slides/slide36.xml" Type="http://schemas.openxmlformats.org/officeDocument/2006/relationships/slide"/><Relationship Id="rId44" Target="slides/slide37.xml" Type="http://schemas.openxmlformats.org/officeDocument/2006/relationships/slide"/><Relationship Id="rId45" Target="slides/slide38.xml" Type="http://schemas.openxmlformats.org/officeDocument/2006/relationships/slide"/><Relationship Id="rId46" Target="slides/slide39.xml" Type="http://schemas.openxmlformats.org/officeDocument/2006/relationships/slide"/><Relationship Id="rId47" Target="slides/slide40.xml" Type="http://schemas.openxmlformats.org/officeDocument/2006/relationships/slide"/><Relationship Id="rId48" Target="slides/slide41.xml" Type="http://schemas.openxmlformats.org/officeDocument/2006/relationships/slide"/><Relationship Id="rId49" Target="slides/slide42.xml" Type="http://schemas.openxmlformats.org/officeDocument/2006/relationships/slide"/><Relationship Id="rId50" Target="slides/slide43.xml" Type="http://schemas.openxmlformats.org/officeDocument/2006/relationships/slide"/><Relationship Id="rId51" Target="slides/slide44.xml" Type="http://schemas.openxmlformats.org/officeDocument/2006/relationships/slide"/><Relationship Id="rId52" Target="slides/slide45.xml" Type="http://schemas.openxmlformats.org/officeDocument/2006/relationships/slide"/><Relationship Id="rId53" Target="slides/slide46.xml" Type="http://schemas.openxmlformats.org/officeDocument/2006/relationships/slide"/><Relationship Id="rId54" Target="slides/slide47.xml" Type="http://schemas.openxmlformats.org/officeDocument/2006/relationships/slide"/><Relationship Id="rId55" Target="slides/slide48.xml" Type="http://schemas.openxmlformats.org/officeDocument/2006/relationships/slide"/><Relationship Id="rId56" Target="slides/slide49.xml" Type="http://schemas.openxmlformats.org/officeDocument/2006/relationships/slide"/><Relationship Id="rId57" Target="slides/slide50.xml" Type="http://schemas.openxmlformats.org/officeDocument/2006/relationships/slide"/><Relationship Id="rId58" Target="slides/slide51.xml" Type="http://schemas.openxmlformats.org/officeDocument/2006/relationships/slide"/><Relationship Id="rId59" Target="slides/slide52.xml" Type="http://schemas.openxmlformats.org/officeDocument/2006/relationships/slide"/><Relationship Id="rId60" Target="slides/slide53.xml" Type="http://schemas.openxmlformats.org/officeDocument/2006/relationships/slide"/><Relationship Id="rId61" Target="slides/slide54.xml" Type="http://schemas.openxmlformats.org/officeDocument/2006/relationships/slide"/><Relationship Id="rId62" Target="slides/slide55.xml" Type="http://schemas.openxmlformats.org/officeDocument/2006/relationships/slide"/><Relationship Id="rId63" Target="slides/slide56.xml" Type="http://schemas.openxmlformats.org/officeDocument/2006/relationships/slide"/><Relationship Id="rId64" Target="slides/slide57.xml" Type="http://schemas.openxmlformats.org/officeDocument/2006/relationships/slide"/><Relationship Id="rId65" Target="slides/slide58.xml" Type="http://schemas.openxmlformats.org/officeDocument/2006/relationships/slide"/></Relationships>

</file>

<file path=ppt/notesMasters/_rels/notesMaster1.xml.rels><?xml version="1.0" encoding="UTF-8" standalone="yes"?>
<Relationships xmlns="http://schemas.openxmlformats.org/package/2006/relationships">
  <Relationship Id="rId1" Target="../theme/noteTheme.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vl1pPr>
          </a:lstStyle>
          <a:p>
            <a:fld id="{5A3F0FA6-DD01-074D-9B83-F351BC58F837}" type="datetimeFigureOut">
              <a:rPr lang="en-US" smtClean="0"/>
              <a:t>11/20/13</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vl1pPr>
          </a:lstStyle>
          <a:p>
            <a:fld id="{9B044979-84E1-504C-B1EE-E22D39373971}" type="slidenum">
              <a:rPr lang="en-US" smtClean="0"/>
              <a:t>‹#›</a:t>
            </a:fld>
            <a:endParaRPr lang="en-US"/>
          </a:p>
        </p:txBody>
      </p:sp>
    </p:spTree>
    <p:extLst>
      <p:ext uri="{BB962C8B-B14F-4D97-AF65-F5344CB8AC3E}">
        <p14:creationId xmlns:p14="http://schemas.microsoft.com/office/powerpoint/2010/main" val="2056911298"/>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4724400"/>
            <a:ext cx="3581400" cy="381000"/>
          </a:xfrm>
          <a:prstGeom prst="rect">
            <a:avLst/>
          </a:prstGeom>
        </p:spPr>
        <p:txBody>
          <a:bodyPr vert="horz" lIns="0" tIns="0" rIns="0" bIns="0"/>
          <a:lstStyle>
            <a:lvl1pPr>
              <a:defRPr sz="2000" b="0">
                <a:solidFill>
                  <a:schemeClr val="bg2"/>
                </a:solidFill>
              </a:defRPr>
            </a:lvl1pPr>
          </a:lstStyle>
          <a:p>
            <a:r>
              <a:rPr lang="en-US" dirty="0" smtClean="0"/>
              <a:t>Boundless Lecture Slides</a:t>
            </a:r>
            <a:endParaRPr lang="en-US" dirty="0"/>
          </a:p>
        </p:txBody>
      </p:sp>
    </p:spTree>
    <p:extLst>
      <p:ext uri="{BB962C8B-B14F-4D97-AF65-F5344CB8AC3E}">
        <p14:creationId xmlns:p14="http://schemas.microsoft.com/office/powerpoint/2010/main" val="27723726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_platform">
    <p:spTree>
      <p:nvGrpSpPr>
        <p:cNvPr id="1" name=""/>
        <p:cNvGrpSpPr/>
        <p:nvPr/>
      </p:nvGrpSpPr>
      <p:grpSpPr>
        <a:xfrm>
          <a:off x="0" y="0"/>
          <a:ext cx="0" cy="0"/>
          <a:chOff x="0" y="0"/>
          <a:chExt cx="0" cy="0"/>
        </a:xfrm>
      </p:grpSpPr>
      <p:sp>
        <p:nvSpPr>
          <p:cNvPr id="7" name="Title 6"/>
          <p:cNvSpPr>
            <a:spLocks noGrp="1"/>
          </p:cNvSpPr>
          <p:nvPr>
            <p:ph type="title"/>
          </p:nvPr>
        </p:nvSpPr>
        <p:spPr>
          <a:xfrm>
            <a:off x="3429000" y="274638"/>
            <a:ext cx="5410200" cy="5635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6019800" y="1219200"/>
            <a:ext cx="2819400" cy="5029200"/>
          </a:xfrm>
          <a:prstGeom prst="rect">
            <a:avLst/>
          </a:prstGeom>
        </p:spPr>
        <p:txBody>
          <a:bodyPr vert="horz" lIns="0" tIns="0" rIns="0" bIns="0"/>
          <a:lstStyle>
            <a:lvl1pPr algn="l">
              <a:defRPr>
                <a:solidFill>
                  <a:schemeClr val="tx2"/>
                </a:solidFill>
              </a:defRPr>
            </a:lvl1pPr>
            <a:lvl2pPr marL="0" indent="0" algn="l">
              <a:lnSpc>
                <a:spcPct val="110000"/>
              </a:lnSpc>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168375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_boundles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29000" y="990600"/>
            <a:ext cx="5410200" cy="5410200"/>
          </a:xfrm>
          <a:prstGeom prst="rect">
            <a:avLst/>
          </a:prstGeom>
        </p:spPr>
        <p:txBody>
          <a:bodyPr vert="horz" lIns="0" tIns="0" rIns="0" bIns="0"/>
          <a:lstStyle>
            <a:lvl1pPr marL="0" indent="0">
              <a:defRPr sz="1000">
                <a:solidFill>
                  <a:srgbClr val="808080"/>
                </a:solidFill>
              </a:defRPr>
            </a:lvl1pPr>
            <a:lvl2pPr marL="0" indent="0">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429000" y="274638"/>
            <a:ext cx="5410200" cy="7159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7038126"/>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337005"/>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ppendix_header">
    <p:spTree>
      <p:nvGrpSpPr>
        <p:cNvPr id="1" name=""/>
        <p:cNvGrpSpPr/>
        <p:nvPr/>
      </p:nvGrpSpPr>
      <p:grpSpPr>
        <a:xfrm>
          <a:off x="0" y="0"/>
          <a:ext cx="0" cy="0"/>
          <a:chOff x="0" y="0"/>
          <a:chExt cx="0" cy="0"/>
        </a:xfrm>
      </p:grpSpPr>
      <p:sp>
        <p:nvSpPr>
          <p:cNvPr id="5" name="Line 5"/>
          <p:cNvSpPr>
            <a:spLocks noChangeShapeType="1"/>
          </p:cNvSpPr>
          <p:nvPr userDrawn="1"/>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userDrawn="1"/>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userDrawn="1"/>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457200" y="5029200"/>
            <a:ext cx="8229600" cy="1143000"/>
          </a:xfrm>
          <a:prstGeom prst="rect">
            <a:avLst/>
          </a:prstGeom>
        </p:spPr>
        <p:txBody>
          <a:bodyPr vert="horz"/>
          <a:lstStyle>
            <a:lvl1pPr>
              <a:defRPr sz="48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3456275"/>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
  <Relationship Id="rId1" Target="../theme/slideTheme.xml" Type="http://schemas.openxmlformats.org/officeDocument/2006/relationships/theme"/>
<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 Id="rId54" Type="http://schemas.openxmlformats.org/officeDocument/2006/relationships/slideLayout" Target="../slideLayouts/slideLayout53.xml"/><Relationship Id="rId55" Type="http://schemas.openxmlformats.org/officeDocument/2006/relationships/slideLayout" Target="../slideLayouts/slideLayout54.xml"/><Relationship Id="rId56" Type="http://schemas.openxmlformats.org/officeDocument/2006/relationships/slideLayout" Target="../slideLayouts/slideLayout55.xml"/><Relationship Id="rId57" Type="http://schemas.openxmlformats.org/officeDocument/2006/relationships/slideLayout" Target="../slideLayouts/slideLayout56.xml"/><Relationship Id="rId58" Type="http://schemas.openxmlformats.org/officeDocument/2006/relationships/slideLayout" Target="../slideLayouts/slideLayout57.xml"/><Relationship Id="rId59" Type="http://schemas.openxmlformats.org/officeDocument/2006/relationships/slideLayout" Target="../slideLayouts/slideLayout58.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Lst>
  <p:transition xmlns:p14="http://schemas.microsoft.com/office/powerpoint/2010/main"/>
  <p:txStyles>
    <p:titleStyle>
      <a:lvl1pPr algn="l" eaLnBrk="1" fontAlgn="base" hangingPunct="1" rtl="0">
        <a:spcBef>
          <a:spcPct val="0"/>
        </a:spcBef>
        <a:spcAft>
          <a:spcPct val="0"/>
        </a:spcAft>
        <a:defRPr b="1" sz="3000">
          <a:solidFill>
            <a:srgbClr val="FFFFFF"/>
          </a:solidFill>
          <a:latin typeface="+mj-lt"/>
          <a:ea typeface="+mj-ea"/>
          <a:cs typeface="+mj-cs"/>
          <a:sym charset="0" typeface="Helvetica Neue"/>
        </a:defRPr>
      </a:lvl1pPr>
      <a:lvl2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2pPr>
      <a:lvl3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3pPr>
      <a:lvl4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4pPr>
      <a:lvl5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5pPr>
      <a:lvl6pPr algn="l" eaLnBrk="1" fontAlgn="base" hangingPunct="1" marL="4572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6pPr>
      <a:lvl7pPr algn="l" eaLnBrk="1" fontAlgn="base" hangingPunct="1" marL="9144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7pPr>
      <a:lvl8pPr algn="l" eaLnBrk="1" fontAlgn="base" hangingPunct="1" marL="13716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8pPr>
      <a:lvl9pPr algn="l" eaLnBrk="1" fontAlgn="base" hangingPunct="1" marL="18288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9pPr>
    </p:titleStyle>
    <p:bodyStyle>
      <a:lvl1pPr algn="l" eaLnBrk="1" fontAlgn="base" hangingPunct="1" indent="-342900" marL="342900" rtl="0">
        <a:spcBef>
          <a:spcPts val="800"/>
        </a:spcBef>
        <a:spcAft>
          <a:spcPct val="0"/>
        </a:spcAft>
        <a:defRPr sz="1400">
          <a:solidFill>
            <a:schemeClr val="tx1"/>
          </a:solidFill>
          <a:latin typeface="+mn-lt"/>
          <a:ea typeface="+mn-ea"/>
          <a:cs typeface="+mn-cs"/>
          <a:sym charset="0" typeface="Helvetica Neue"/>
        </a:defRPr>
      </a:lvl1pPr>
      <a:lvl2pPr algn="l" eaLnBrk="1" fontAlgn="base" hangingPunct="1" indent="-127000" marL="127000" rtl="0">
        <a:spcBef>
          <a:spcPts val="400"/>
        </a:spcBef>
        <a:spcAft>
          <a:spcPct val="0"/>
        </a:spcAft>
        <a:buClr>
          <a:srgbClr val="828282"/>
        </a:buClr>
        <a:buSzPct val="100000"/>
        <a:buFont charset="0" typeface="Arial"/>
        <a:buChar char="•"/>
        <a:defRPr sz="1200">
          <a:solidFill>
            <a:srgbClr val="828282"/>
          </a:solidFill>
          <a:latin charset="0" typeface="Arial"/>
          <a:ea typeface="+mn-ea"/>
          <a:cs typeface="+mn-cs"/>
          <a:sym charset="0" typeface="Arial"/>
        </a:defRPr>
      </a:lvl2pPr>
      <a:lvl3pPr algn="l" eaLnBrk="1" fontAlgn="base" hangingPunct="1" indent="-127000" marL="393700" rtl="0">
        <a:spcBef>
          <a:spcPts val="600"/>
        </a:spcBef>
        <a:spcAft>
          <a:spcPct val="0"/>
        </a:spcAft>
        <a:buClr>
          <a:srgbClr val="828282"/>
        </a:buClr>
        <a:buSzPct val="100000"/>
        <a:buFont charset="0" typeface="Helvetica Neue"/>
        <a:buChar char="-"/>
        <a:defRPr sz="1200">
          <a:solidFill>
            <a:srgbClr val="828282"/>
          </a:solidFill>
          <a:latin typeface="+mn-lt"/>
          <a:ea typeface="+mn-ea"/>
          <a:cs typeface="+mn-cs"/>
          <a:sym charset="0" typeface="Helvetica Neue"/>
        </a:defRPr>
      </a:lvl3pPr>
      <a:lvl4pPr algn="l" eaLnBrk="1" fontAlgn="base" hangingPunct="1" indent="-228600" marL="1562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4pPr>
      <a:lvl5pPr algn="l" eaLnBrk="1" fontAlgn="base" hangingPunct="1" indent="-228600" marL="20193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5pPr>
      <a:lvl6pPr algn="l" eaLnBrk="1" fontAlgn="base" hangingPunct="1" indent="-228600" marL="24765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6pPr>
      <a:lvl7pPr algn="l" eaLnBrk="1" fontAlgn="base" hangingPunct="1" indent="-228600" marL="29337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7pPr>
      <a:lvl8pPr algn="l" eaLnBrk="1" fontAlgn="base" hangingPunct="1" indent="-228600" marL="33909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8pPr>
      <a:lvl9pPr algn="l" eaLnBrk="1" fontAlgn="base" hangingPunct="1" indent="-228600" marL="3848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0.xml"/>
<Relationship Id="rId2" Type="http://schemas.openxmlformats.org/officeDocument/2006/relationships/image" Target="../media/image2.png"/>
<Relationship Id="rId3" Type="http://schemas.openxmlformats.org/officeDocument/2006/relationships/image" Target="../media/image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1.xml"/>
<Relationship Id="rId2" Type="http://schemas.openxmlformats.org/officeDocument/2006/relationships/image" Target="../media/image2.png"/>
<Relationship Id="rId3" Type="http://schemas.openxmlformats.org/officeDocument/2006/relationships/image" Target="../media/image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2.xml"/>
<Relationship Id="rId2" Type="http://schemas.openxmlformats.org/officeDocument/2006/relationships/image" Target="../media/image2.png"/>
<Relationship Id="rId3" Type="http://schemas.openxmlformats.org/officeDocument/2006/relationships/image" Target="../media/image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3.xml"/>
<Relationship Id="rId2" Type="http://schemas.openxmlformats.org/officeDocument/2006/relationships/image" Target="../media/image2.png"/>
<Relationship Id="rId3" Type="http://schemas.openxmlformats.org/officeDocument/2006/relationships/image" Target="../media/image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4.xml"/>
<Relationship Id="rId2" Type="http://schemas.openxmlformats.org/officeDocument/2006/relationships/image" Target="../media/image2.png"/>
<Relationship Id="rId3" Type="http://schemas.openxmlformats.org/officeDocument/2006/relationships/image" Target="../media/image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15.xml"/>
<Relationship Id="rId2" Type="http://schemas.openxmlformats.org/officeDocument/2006/relationships/image" Target="../media/image2.png"/>
<Relationship Id="rId3" Type="http://schemas.openxmlformats.org/officeDocument/2006/relationships/image" Target="../media/image5.png"/>
</Relationships>

</file>

<file path=ppt/slides/_rels/slide16.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d/de/PWR_control_rod_assemby.jpg" TargetMode="External"/>
<Relationship Id="rId5" Type="http://schemas.openxmlformats.org/officeDocument/2006/relationships/hyperlink" Target="http://www.boundless.com/physics/textbooks/boundless-physics-textbook/nuclear-physics-and-radioactivity-30/applications-of-nuclear-physics-192/nuclear-fission-in-reactors-723-6317/images/control-rod-assembly/?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6.xml"/>
<Relationship Id="rId2" Type="http://schemas.openxmlformats.org/officeDocument/2006/relationships/image" Target="../media/image5.png"/>
<Relationship Id="rId7" Target="../media/image13.jpg" Type="http://schemas.openxmlformats.org/officeDocument/2006/relationships/image"/>
</Relationships>

</file>

<file path=ppt/slides/_rels/slide17.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en/thumb/e/e3/USRadiumGirls-Argonne1,ca1922-23-150dpi.jpg/761px-USRadiumGirls-Argonne1,ca1922-23-150dpi.jpg" TargetMode="External"/>
<Relationship Id="rId5" Type="http://schemas.openxmlformats.org/officeDocument/2006/relationships/hyperlink" Target="http://www.boundless.com/physics/textbooks/boundless-physics-textbook/nuclear-physics-and-radioactivity-30/applications-of-nuclear-physics-192/biological-effects-of-radiation-718-6323/images/radium-girls/?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7.xml"/>
<Relationship Id="rId2" Type="http://schemas.openxmlformats.org/officeDocument/2006/relationships/image" Target="../media/image5.png"/>
<Relationship Id="rId7" Target="../media/image14.jpg" Type="http://schemas.openxmlformats.org/officeDocument/2006/relationships/image"/>
</Relationships>

</file>

<file path=ppt/slides/_rels/slide18.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3/37/Geiger_counter_2.jpg/800px-Geiger_counter_2.jpg" TargetMode="External"/>
<Relationship Id="rId5" Type="http://schemas.openxmlformats.org/officeDocument/2006/relationships/hyperlink" Target="http://www.boundless.com/physics/textbooks/boundless-physics-textbook/nuclear-physics-and-radioactivity-30/applications-of-nuclear-physics-192/tracers-721-7736/images/geiger-counter/?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8.xml"/>
<Relationship Id="rId2" Type="http://schemas.openxmlformats.org/officeDocument/2006/relationships/image" Target="../media/image5.png"/>
<Relationship Id="rId7" Target="../media/image15.jpg" Type="http://schemas.openxmlformats.org/officeDocument/2006/relationships/image"/>
</Relationships>

</file>

<file path=ppt/slides/_rels/slide19.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c/c2/Fat_man.jpg" TargetMode="External"/>
<Relationship Id="rId5" Type="http://schemas.openxmlformats.org/officeDocument/2006/relationships/hyperlink" Target="http://www.boundless.com/physics/textbooks/boundless-physics-textbook/nuclear-physics-and-radioactivity-30/applications-of-nuclear-physics-192/nuclear-weapons-725-5621/images/fat-man-atomic-bomb/?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9.xml"/>
<Relationship Id="rId2" Type="http://schemas.openxmlformats.org/officeDocument/2006/relationships/image" Target="../media/image5.png"/>
<Relationship Id="rId7" Target="../media/image16.jpg" Type="http://schemas.openxmlformats.org/officeDocument/2006/relationships/image"/>
</Relationships>

</file>

<file path=ppt/slides/_rels/slide2.xml.rels><?xml version="1.0" encoding="UTF-8" standalone="yes"?>
<Relationships xmlns="http://schemas.openxmlformats.org/package/2006/relationships">
<Relationship Id="rId3" Type="http://schemas.openxmlformats.org/officeDocument/2006/relationships/image" Target="../media/image3.png"/>
<Relationship Id="rId4" Type="http://schemas.openxmlformats.org/officeDocument/2006/relationships/image" Target="../media/image2.png"/>
<Relationship Id="rId5" Type="http://schemas.openxmlformats.org/officeDocument/2006/relationships/image" Target="../media/image5.png"/>
<Relationship Id="rId6" Type="http://schemas.openxmlformats.org/officeDocument/2006/relationships/hyperlink" Target="mailto:educators@boundless.com" TargetMode="External"/>
<Relationship Id="rId7" Type="http://schemas.openxmlformats.org/officeDocument/2006/relationships/hyperlink" Target="http://boundless.com/teaching-platform" TargetMode="External"/>
<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0.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e/e0/Nagasakibomb.jpg/502px-Nagasakibomb.jpg" TargetMode="External"/>
<Relationship Id="rId5" Type="http://schemas.openxmlformats.org/officeDocument/2006/relationships/hyperlink" Target="http://www.boundless.com/physics/textbooks/boundless-physics-textbook/nuclear-physics-and-radioactivity-30/applications-of-nuclear-physics-192/nuclear-weapons-725-5621/images/nagasaki-atomic-bombing/?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0.xml"/>
<Relationship Id="rId2" Type="http://schemas.openxmlformats.org/officeDocument/2006/relationships/image" Target="../media/image5.png"/>
<Relationship Id="rId7" Target="../media/image17.jpg" Type="http://schemas.openxmlformats.org/officeDocument/2006/relationships/image"/>
</Relationships>

</file>

<file path=ppt/slides/_rels/slide21.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7/79/Alpha_Decay.svg/250px-Alpha_Decay.svg.png" TargetMode="External"/>
<Relationship Id="rId5" Type="http://schemas.openxmlformats.org/officeDocument/2006/relationships/hyperlink" Target="http://www.boundless.com/physics/textbooks/boundless-physics-textbook/nuclear-physics-and-radioactivity-30/the-nucleus-189/nuclear-stability-704-5645/images/radioactive-decay/?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1.xml"/>
<Relationship Id="rId2" Type="http://schemas.openxmlformats.org/officeDocument/2006/relationships/image" Target="../media/image5.png"/>
</Relationships>

</file>

<file path=ppt/slides/_rels/slide22.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d/d5/Radiation_therapy.jpg/800px-Radiation_therapy.jpg" TargetMode="External"/>
<Relationship Id="rId5" Type="http://schemas.openxmlformats.org/officeDocument/2006/relationships/hyperlink" Target="http://www.boundless.com/physics/textbooks/boundless-physics-textbook/nuclear-physics-and-radioactivity-30/applications-of-nuclear-physics-192/medical-imaging-and-diagnostics-716-6264/images/external-beam-therapy/?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2.xml"/>
<Relationship Id="rId2" Type="http://schemas.openxmlformats.org/officeDocument/2006/relationships/image" Target="../media/image5.png"/>
<Relationship Id="rId7" Target="../media/image10.jpg" Type="http://schemas.openxmlformats.org/officeDocument/2006/relationships/image"/>
</Relationships>

</file>

<file path=ppt/slides/_rels/slide23.xml.rels><?xml version="1.0" encoding="UTF-8" standalone="yes"?>
<Relationships xmlns="http://schemas.openxmlformats.org/package/2006/relationships">
<Relationship Id="rId3" Type="http://schemas.openxmlformats.org/officeDocument/2006/relationships/hyperlink" Target="http://www.boundless.com/physics/textbooks/boundless-physics-textbook/nuclear-physics-and-radioactivity-30/radioactivity-190/beta-decay-710-7378/images/beta-decay-2-2/?campaign_content=book_624_chapter_30&amp;campaign_term=Physics&amp;utm_campaign=powerpoint&amp;utm_medium=direct&amp;utm_source=boundless" TargetMode="External"/>
<Relationship Id="rId4" Type="http://schemas.openxmlformats.org/officeDocument/2006/relationships/image" Target="../media/image12.jpg"/>
<Relationship Id="rId1" Type="http://schemas.openxmlformats.org/officeDocument/2006/relationships/slideLayout" Target="../slideLayouts/slideLayout23.xml"/>
<Relationship Id="rId2" Type="http://schemas.openxmlformats.org/officeDocument/2006/relationships/image" Target="../media/image5.png"/>
<Relationship Id="rId5" Target="../media/image18.jpg" Type="http://schemas.openxmlformats.org/officeDocument/2006/relationships/image"/>
</Relationships>

</file>

<file path=ppt/slides/_rels/slide24.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Half-life" TargetMode="External"/>
<Relationship Id="rId5" Type="http://schemas.openxmlformats.org/officeDocument/2006/relationships/hyperlink" Target="http://www.boundless.com/physics/textbooks/boundless-physics-textbook/nuclear-physics-and-radioactivity-30/radioactivity-190/calculations-involving-half-life-and-decay-rates-713-7379/images/radioactive-decay-simulation/?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4.xml"/>
<Relationship Id="rId2" Type="http://schemas.openxmlformats.org/officeDocument/2006/relationships/image" Target="../media/image5.png"/>
<Relationship Id="rId7" Target="../media/image19.gif" Type="http://schemas.openxmlformats.org/officeDocument/2006/relationships/image"/>
</Relationships>

</file>

<file path=ppt/slides/_rels/slide25.xml.rels><?xml version="1.0" encoding="UTF-8" standalone="yes"?>
<Relationships xmlns="http://schemas.openxmlformats.org/package/2006/relationships">
<Relationship Id="rId3" Type="http://schemas.openxmlformats.org/officeDocument/2006/relationships/hyperlink" Target="http://www.boundless.com/physics/textbooks/boundless-physics-textbook/nuclear-physics-and-radioactivity-30/radioactivity-190/calculations-involving-half-life-and-decay-rates-713-7379/images/half-life/?campaign_content=book_624_chapter_30&amp;campaign_term=Physics&amp;utm_campaign=powerpoint&amp;utm_medium=direct&amp;utm_source=boundless" TargetMode="External"/>
<Relationship Id="rId4" Type="http://schemas.openxmlformats.org/officeDocument/2006/relationships/image" Target="../media/image12.jpg"/>
<Relationship Id="rId1" Type="http://schemas.openxmlformats.org/officeDocument/2006/relationships/slideLayout" Target="../slideLayouts/slideLayout25.xml"/>
<Relationship Id="rId2" Type="http://schemas.openxmlformats.org/officeDocument/2006/relationships/image" Target="../media/image5.png"/>
<Relationship Id="rId5" Target="../media/image20.jpg" Type="http://schemas.openxmlformats.org/officeDocument/2006/relationships/image"/>
</Relationships>

</file>

<file path=ppt/slides/_rels/slide26.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5/55/Natural_Radiation_Atlas_of_Europe.jpg" TargetMode="External"/>
<Relationship Id="rId5" Type="http://schemas.openxmlformats.org/officeDocument/2006/relationships/hyperlink" Target="http://www.boundless.com/physics/textbooks/boundless-physics-textbook/nuclear-physics-and-radioactivity-30/radioactivity-190/natural-radioactivity-706-5641/images/natural-radiation-atlas-of-europe/?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6.xml"/>
<Relationship Id="rId2" Type="http://schemas.openxmlformats.org/officeDocument/2006/relationships/image" Target="../media/image5.png"/>
<Relationship Id="rId7" Target="../media/image8.jpg" Type="http://schemas.openxmlformats.org/officeDocument/2006/relationships/image"/>
</Relationships>

</file>

<file path=ppt/slides/_rels/slide27.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7/70/Carbon_14_formation_and_decay.svg/800px-Carbon_14_formation_and_decay.svg.png" TargetMode="External"/>
<Relationship Id="rId5" Type="http://schemas.openxmlformats.org/officeDocument/2006/relationships/hyperlink" Target="http://www.boundless.com/physics/textbooks/boundless-physics-textbook/nuclear-physics-and-radioactivity-30/radioactivity-190/half-life-and-rate-of-decay-carbon-14-dating-712-10946/images/formation-and-decay-of-carbon-14/?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7.xml"/>
<Relationship Id="rId2" Type="http://schemas.openxmlformats.org/officeDocument/2006/relationships/image" Target="../media/image5.png"/>
</Relationships>

</file>

<file path=ppt/slides/_rels/slide28.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c/c4/16slicePETCT.jpg/785px-16slicePETCT.jpg" TargetMode="External"/>
<Relationship Id="rId5" Type="http://schemas.openxmlformats.org/officeDocument/2006/relationships/hyperlink" Target="http://www.boundless.com/physics/textbooks/boundless-physics-textbook/nuclear-physics-and-radioactivity-30/applications-of-nuclear-physics-192/emission-topography-724-11268/images/pet-ct-system/?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8.xml"/>
<Relationship Id="rId2" Type="http://schemas.openxmlformats.org/officeDocument/2006/relationships/image" Target="../media/image5.png"/>
<Relationship Id="rId7" Target="../media/image21.jpg" Type="http://schemas.openxmlformats.org/officeDocument/2006/relationships/image"/>
</Relationships>

</file>

<file path=ppt/slides/_rels/slide29.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1/15/Nuclear_fission.svg/309px-Nuclear_fission.svg.png" TargetMode="External"/>
<Relationship Id="rId5" Type="http://schemas.openxmlformats.org/officeDocument/2006/relationships/hyperlink" Target="http://www.boundless.com/physics/textbooks/boundless-physics-textbook/nuclear-physics-and-radioactivity-30/applications-of-nuclear-physics-192/nuclear-fission-in-reactors-723-6317/images/nuclear-fission-reaction/?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9.xml"/>
<Relationship Id="rId2" Type="http://schemas.openxmlformats.org/officeDocument/2006/relationships/image" Target="../media/image5.png"/>
</Relationships>

</file>

<file path=ppt/slides/_rels/slide3.xml.rels><?xml version="1.0" encoding="UTF-8" standalone="yes"?>
<Relationships xmlns="http://schemas.openxmlformats.org/package/2006/relationships">
<Relationship Id="rId3" Type="http://schemas.openxmlformats.org/officeDocument/2006/relationships/hyperlink" Target="http://www.boundless.com" TargetMode="External"/>
<Relationship Id="rId4" Type="http://schemas.openxmlformats.org/officeDocument/2006/relationships/image" Target="../media/image2.png"/>
<Relationship Id="rId5" Type="http://schemas.openxmlformats.org/officeDocument/2006/relationships/image" Target="../media/image5.png"/>
<Relationship Id="rId1" Type="http://schemas.openxmlformats.org/officeDocument/2006/relationships/slideLayout" Target="../slideLayouts/slideLayout3.xml"/>
<Relationship Id="rId2" Type="http://schemas.openxmlformats.org/officeDocument/2006/relationships/image" Target="../media/image6.jpg"/>
</Relationships>

</file>

<file path=ppt/slides/_rels/slide30.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9/9d/Radura-Symbol.svg/185px-Radura-Symbol.svg.png" TargetMode="External"/>
<Relationship Id="rId5" Type="http://schemas.openxmlformats.org/officeDocument/2006/relationships/hyperlink" Target="http://www.boundless.com/physics/textbooks/boundless-physics-textbook/nuclear-physics-and-radioactivity-30/applications-of-nuclear-physics-192/radiation-from-food-720-4356/images/radura-logo/?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0.xml"/>
<Relationship Id="rId2" Type="http://schemas.openxmlformats.org/officeDocument/2006/relationships/image" Target="../media/image5.png"/>
<Relationship Id="rId7" Target="../media/image22.png" Type="http://schemas.openxmlformats.org/officeDocument/2006/relationships/image"/>
</Relationships>

</file>

<file path=ppt/slides/_rels/slide31.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e/ee/MRI-Philips.JPG/657px-MRI-Philips.JPG" TargetMode="External"/>
<Relationship Id="rId5" Type="http://schemas.openxmlformats.org/officeDocument/2006/relationships/hyperlink" Target="http://www.boundless.com/physics/textbooks/boundless-physics-textbook/nuclear-physics-and-radioactivity-30/applications-of-nuclear-physics-192/nmr-and-mris-726-8081/images/mri-scanner/?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1.xml"/>
<Relationship Id="rId2" Type="http://schemas.openxmlformats.org/officeDocument/2006/relationships/image" Target="../media/image5.png"/>
<Relationship Id="rId7" Target="../media/image23.jpg" Type="http://schemas.openxmlformats.org/officeDocument/2006/relationships/image"/>
</Relationships>

</file>

<file path=ppt/slides/_rels/slide32.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6/62/Dosimeter.gif" TargetMode="External"/>
<Relationship Id="rId5" Type="http://schemas.openxmlformats.org/officeDocument/2006/relationships/hyperlink" Target="http://www.boundless.com/physics/textbooks/boundless-physics-textbook/nuclear-physics-and-radioactivity-30/applications-of-nuclear-physics-192/dosimetry-717-6694/images/radiation-dosimeter/?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2.xml"/>
<Relationship Id="rId2" Type="http://schemas.openxmlformats.org/officeDocument/2006/relationships/image" Target="../media/image5.png"/>
<Relationship Id="rId7" Target="../media/image24.gif" Type="http://schemas.openxmlformats.org/officeDocument/2006/relationships/image"/>
</Relationships>

</file>

<file path=ppt/slides/_rels/slide33.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a/aa/Beta-minus_Decay.svg/250px-Beta-minus_Decay.svg.png" TargetMode="External"/>
<Relationship Id="rId5" Type="http://schemas.openxmlformats.org/officeDocument/2006/relationships/hyperlink" Target="http://www.boundless.com/physics/textbooks/boundless-physics-textbook/nuclear-physics-and-radioactivity-30/radioactivity-190/beta-decay-710-7378/images/beta-decay/?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3.xml"/>
<Relationship Id="rId2" Type="http://schemas.openxmlformats.org/officeDocument/2006/relationships/image" Target="../media/image5.png"/>
</Relationships>

</file>

<file path=ppt/slides/_rels/slide34.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6/62/Radioactive_decay_chains_diagram.svg/800px-Radioactive_decay_chains_diagram.svg.png" TargetMode="External"/>
<Relationship Id="rId5" Type="http://schemas.openxmlformats.org/officeDocument/2006/relationships/hyperlink" Target="http://www.boundless.com/physics/textbooks/boundless-physics-textbook/nuclear-physics-and-radioactivity-30/radioactivity-190/radioactive-decay-series-introduction-708-1301/images/radioactive-decay-series-diagram/?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4.xml"/>
<Relationship Id="rId2" Type="http://schemas.openxmlformats.org/officeDocument/2006/relationships/image" Target="../media/image5.png"/>
</Relationships>

</file>

<file path=ppt/slides/_rels/slide35.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c/c0/Detectors_summary_3.png/800px-Detectors_summary_3.png" TargetMode="External"/>
<Relationship Id="rId5" Type="http://schemas.openxmlformats.org/officeDocument/2006/relationships/hyperlink" Target="http://www.boundless.com/physics/textbooks/boundless-physics-textbook/nuclear-physics-and-radioactivity-30/radioactivity-190/radiation-detection-707-6242/images/different-types-of-radiation-detectors/?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5.xml"/>
<Relationship Id="rId2" Type="http://schemas.openxmlformats.org/officeDocument/2006/relationships/image" Target="../media/image5.png"/>
<Relationship Id="rId7" Target="../media/image25.png" Type="http://schemas.openxmlformats.org/officeDocument/2006/relationships/image"/>
</Relationships>

</file>

<file path=ppt/slides/_rels/slide36.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c/c1/PET-schema.png/800px-PET-schema.png" TargetMode="External"/>
<Relationship Id="rId5" Type="http://schemas.openxmlformats.org/officeDocument/2006/relationships/hyperlink" Target="http://www.boundless.com/physics/textbooks/boundless-physics-textbook/nuclear-physics-and-radioactivity-30/applications-of-nuclear-physics-192/emission-topography-724-11268/images/positron-emission-tomography-acquisition-process/?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6.xml"/>
<Relationship Id="rId2" Type="http://schemas.openxmlformats.org/officeDocument/2006/relationships/image" Target="../media/image5.png"/>
<Relationship Id="rId7" Target="../media/image26.png" Type="http://schemas.openxmlformats.org/officeDocument/2006/relationships/image"/>
</Relationships>

</file>

<file path=ppt/slides/_rels/slide37.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7/71/Ion-Chamber-Dosimeter-SAAP.jpg" TargetMode="External"/>
<Relationship Id="rId5" Type="http://schemas.openxmlformats.org/officeDocument/2006/relationships/hyperlink" Target="http://www.boundless.com/physics/textbooks/boundless-physics-textbook/nuclear-physics-and-radioactivity-30/applications-of-nuclear-physics-192/dosimetry-717-6694/images/ionization-chamber-dosimeter/?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7.xml"/>
<Relationship Id="rId2" Type="http://schemas.openxmlformats.org/officeDocument/2006/relationships/image" Target="../media/image5.png"/>
<Relationship Id="rId7" Target="../media/image27.jpg" Type="http://schemas.openxmlformats.org/officeDocument/2006/relationships/image"/>
</Relationships>

</file>

<file path=ppt/slides/_rels/slide38.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6/6f/Lead_container_for_nuclear_medications.jpg/317px-Lead_container_for_nuclear_medications.jpg" TargetMode="External"/>
<Relationship Id="rId5" Type="http://schemas.openxmlformats.org/officeDocument/2006/relationships/hyperlink" Target="http://www.boundless.com/physics/textbooks/boundless-physics-textbook/nuclear-physics-and-radioactivity-30/applications-of-nuclear-physics-192/tracers-721-7736/images/iodine-123-radioisotope/?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8.xml"/>
<Relationship Id="rId2" Type="http://schemas.openxmlformats.org/officeDocument/2006/relationships/image" Target="../media/image5.png"/>
<Relationship Id="rId7" Target="../media/image28.jpg" Type="http://schemas.openxmlformats.org/officeDocument/2006/relationships/image"/>
</Relationships>

</file>

<file path=ppt/slides/_rels/slide39.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4/4c/Clinical_applications_of_brachytherapy.jpg" TargetMode="External"/>
<Relationship Id="rId5" Type="http://schemas.openxmlformats.org/officeDocument/2006/relationships/hyperlink" Target="http://www.boundless.com/physics/textbooks/boundless-physics-textbook/nuclear-physics-and-radioactivity-30/applications-of-nuclear-physics-192/therapeutic-uses-of-radiation-719-10953/images/clinical-applications-of-brachytherapy/?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9.xml"/>
<Relationship Id="rId2" Type="http://schemas.openxmlformats.org/officeDocument/2006/relationships/image" Target="../media/image5.png"/>
<Relationship Id="rId7" Target="../media/image29.jpg" Type="http://schemas.openxmlformats.org/officeDocument/2006/relationships/image"/>
</Relationships>

</file>

<file path=ppt/slides/_rels/slide4.xml.rels><?xml version="1.0" encoding="UTF-8" standalone="yes"?>
<Relationships xmlns="http://schemas.openxmlformats.org/package/2006/relationships">
<Relationship Id="rId3" Type="http://schemas.openxmlformats.org/officeDocument/2006/relationships/hyperlink" Target="http://www.boundless.com/physics/textbooks/boundless-physics-textbook/nuclear-physics-and-radioactivity-30/?campaign_content=book_624_chapter_30&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4.xml"/>
<Relationship Id="rId2" Type="http://schemas.openxmlformats.org/officeDocument/2006/relationships/image" Target="../media/image2.png"/>
<Relationship Id="rId6" Target="../media/image8.jpg" Type="http://schemas.openxmlformats.org/officeDocument/2006/relationships/image"/>
<Relationship Id="rId7" Target="../media/image9.png" Type="http://schemas.openxmlformats.org/officeDocument/2006/relationships/image"/>
<Relationship Id="rId8" Target="../media/image10.jpg" Type="http://schemas.openxmlformats.org/officeDocument/2006/relationships/image"/>
</Relationships>

</file>

<file path=ppt/slides/_rels/slide40.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d/d5/Radiation_therapy.jpg/800px-Radiation_therapy.jpg" TargetMode="External"/>
<Relationship Id="rId5" Type="http://schemas.openxmlformats.org/officeDocument/2006/relationships/hyperlink" Target="http://www.boundless.com/physics/textbooks/boundless-physics-textbook/nuclear-physics-and-radioactivity-30/applications-of-nuclear-physics-192/therapeutic-uses-of-radiation-719-10953/images/external-beam-therapy/?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40.xml"/>
<Relationship Id="rId2" Type="http://schemas.openxmlformats.org/officeDocument/2006/relationships/image" Target="../media/image5.png"/>
<Relationship Id="rId7" Target="../media/image10.jpg" Type="http://schemas.openxmlformats.org/officeDocument/2006/relationships/image"/>
</Relationships>

</file>

<file path=ppt/slides/_rels/slide41.xml.rels><?xml version="1.0" encoding="UTF-8" standalone="yes"?>
<Relationships xmlns="http://schemas.openxmlformats.org/package/2006/relationships">
<Relationship Id="rId3" Type="http://schemas.openxmlformats.org/officeDocument/2006/relationships/hyperlink" Target="http://www.boundless.com/physics/textbooks/boundless-physics-textbook/nuclear-physics-and-radioactivity-30/radioactivity-190/half-life-and-rate-of-decay-carbon-14-dating-712-10946/images/half-life/?campaign_content=book_624_chapter_30&amp;campaign_term=Physics&amp;utm_campaign=powerpoint&amp;utm_medium=direct&amp;utm_source=boundless" TargetMode="External"/>
<Relationship Id="rId4" Type="http://schemas.openxmlformats.org/officeDocument/2006/relationships/image" Target="../media/image12.jpg"/>
<Relationship Id="rId1" Type="http://schemas.openxmlformats.org/officeDocument/2006/relationships/slideLayout" Target="../slideLayouts/slideLayout41.xml"/>
<Relationship Id="rId2" Type="http://schemas.openxmlformats.org/officeDocument/2006/relationships/image" Target="../media/image5.png"/>
<Relationship Id="rId5" Target="../media/image30.jpg" Type="http://schemas.openxmlformats.org/officeDocument/2006/relationships/image"/>
</Relationships>

</file>

<file path=ppt/slides/_rels/slide42.xml.rels><?xml version="1.0" encoding="UTF-8" standalone="yes"?>
<Relationships xmlns="http://schemas.openxmlformats.org/package/2006/relationships">
<Relationship Id="rId3" Type="http://schemas.openxmlformats.org/officeDocument/2006/relationships/hyperlink" Target="http://www.boundless.com/physics/textbooks/boundless-physics-textbook/nuclear-physics-and-radioactivity-30/radioactivity-190/beta-decay-710-7378/images/beta-decay-1-2/?campaign_content=book_624_chapter_30&amp;campaign_term=Physics&amp;utm_campaign=powerpoint&amp;utm_medium=direct&amp;utm_source=boundless" TargetMode="External"/>
<Relationship Id="rId4" Type="http://schemas.openxmlformats.org/officeDocument/2006/relationships/image" Target="../media/image12.jpg"/>
<Relationship Id="rId1" Type="http://schemas.openxmlformats.org/officeDocument/2006/relationships/slideLayout" Target="../slideLayouts/slideLayout42.xml"/>
<Relationship Id="rId2" Type="http://schemas.openxmlformats.org/officeDocument/2006/relationships/image" Target="../media/image5.png"/>
<Relationship Id="rId5" Target="../media/image31.jpg" Type="http://schemas.openxmlformats.org/officeDocument/2006/relationships/image"/>
</Relationships>

</file>

<file path=ppt/slides/_rels/slide43.xml.rels><?xml version="1.0" encoding="UTF-8" standalone="yes"?>
<Relationships xmlns="http://schemas.openxmlformats.org/package/2006/relationships">
<Relationship Id="rId3" Type="http://schemas.openxmlformats.org/officeDocument/2006/relationships/hyperlink" Target="http://www.boundless.com/physics/textbooks/boundless-physics-textbook/nuclear-physics-and-radioactivity-30/applications-of-nuclear-physics-192/nuclear-fusion-722-4355/images/fission-and-fusion/?campaign_content=book_624_chapter_30&amp;campaign_term=Physics&amp;utm_campaign=powerpoint&amp;utm_medium=direct&amp;utm_source=boundless" TargetMode="External"/>
<Relationship Id="rId4" Type="http://schemas.openxmlformats.org/officeDocument/2006/relationships/image" Target="../media/image12.jpg"/>
<Relationship Id="rId1" Type="http://schemas.openxmlformats.org/officeDocument/2006/relationships/slideLayout" Target="../slideLayouts/slideLayout43.xml"/>
<Relationship Id="rId2" Type="http://schemas.openxmlformats.org/officeDocument/2006/relationships/image" Target="../media/image5.png"/>
<Relationship Id="rId5" Target="../media/image32.jpg" Type="http://schemas.openxmlformats.org/officeDocument/2006/relationships/image"/>
</Relationships>

</file>

<file path=ppt/slides/_rels/slide44.xml.rels><?xml version="1.0" encoding="UTF-8" standalone="yes"?>
<Relationships xmlns="http://schemas.openxmlformats.org/package/2006/relationships">
<Relationship Id="rId3" Type="http://schemas.openxmlformats.org/officeDocument/2006/relationships/hyperlink" Target="http://www.boundless.com/physics/textbooks/boundless-physics-textbook/nuclear-physics-and-radioactivity-30/applications-of-nuclear-physics-192/nuclear-fission-in-reactors-723-6317/images/fission-and-fusion/?campaign_content=book_624_chapter_30&amp;campaign_term=Physics&amp;utm_campaign=powerpoint&amp;utm_medium=direct&amp;utm_source=boundless" TargetMode="External"/>
<Relationship Id="rId4" Type="http://schemas.openxmlformats.org/officeDocument/2006/relationships/image" Target="../media/image12.jpg"/>
<Relationship Id="rId1" Type="http://schemas.openxmlformats.org/officeDocument/2006/relationships/slideLayout" Target="../slideLayouts/slideLayout44.xml"/>
<Relationship Id="rId2" Type="http://schemas.openxmlformats.org/officeDocument/2006/relationships/image" Target="../media/image5.png"/>
<Relationship Id="rId5" Target="../media/image32.jpg" Type="http://schemas.openxmlformats.org/officeDocument/2006/relationships/image"/>
</Relationships>

</file>

<file path=ppt/slides/_rels/slide45.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ndex.php?title=File:Nuclear_fission.svg&amp;page=1" TargetMode="External"/>
<Relationship Id="rId5" Type="http://schemas.openxmlformats.org/officeDocument/2006/relationships/hyperlink" Target="http://www.boundless.com/physics/textbooks/boundless-physics-textbook/nuclear-physics-and-radioactivity-30/quantum-tunneling-and-conservation-laws-191/conservation-of-nucleon-number-and-other-laws-715-11274/images/nuclear-fission-of-u-235/?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45.xml"/>
<Relationship Id="rId2" Type="http://schemas.openxmlformats.org/officeDocument/2006/relationships/image" Target="../media/image5.png"/>
</Relationships>

</file>

<file path=ppt/slides/_rels/slide46.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7/7d/Fukushima_I_by_Digital_Globe.jpg/800px-Fukushima_I_by_Digital_Globe.jpg" TargetMode="External"/>
<Relationship Id="rId5" Type="http://schemas.openxmlformats.org/officeDocument/2006/relationships/hyperlink" Target="http://www.boundless.com/physics/textbooks/boundless-physics-textbook/nuclear-physics-and-radioactivity-30/applications-of-nuclear-physics-192/nuclear-fission-in-reactors-723-6317/images/fukushima-daiichi-nuclear-disaster/?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46.xml"/>
<Relationship Id="rId2" Type="http://schemas.openxmlformats.org/officeDocument/2006/relationships/image" Target="../media/image5.png"/>
<Relationship Id="rId7" Target="../media/image33.jpg" Type="http://schemas.openxmlformats.org/officeDocument/2006/relationships/image"/>
</Relationships>

</file>

<file path=ppt/slides/_rels/slide47.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P2M0.png" TargetMode="External"/>
<Relationship Id="rId5" Type="http://schemas.openxmlformats.org/officeDocument/2006/relationships/hyperlink" Target="http://www.boundless.com/physics/textbooks/boundless-physics-textbook/nuclear-physics-and-radioactivity-30/quantum-tunneling-and-conservation-laws-191/quantum-tunneling-714-10944/images/p-orbital/?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47.xml"/>
<Relationship Id="rId2" Type="http://schemas.openxmlformats.org/officeDocument/2006/relationships/image" Target="../media/image5.png"/>
<Relationship Id="rId7" Target="../media/image9.png" Type="http://schemas.openxmlformats.org/officeDocument/2006/relationships/image"/>
</Relationships>

</file>

<file path=ppt/slides/_rels/slide48.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c/c3/Rutherford_gold_foil_experiment_results.svg/302px-Rutherford_gold_foil_experiment_results.svg.png" TargetMode="External"/>
<Relationship Id="rId5" Type="http://schemas.openxmlformats.org/officeDocument/2006/relationships/hyperlink" Target="http://www.boundless.com/physics/textbooks/boundless-physics-textbook/nuclear-physics-and-radioactivity-30/the-nucleus-189/nuclear-size-and-density-703-6315/images/rutherford-gold-foil-experiment/?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48.xml"/>
<Relationship Id="rId2" Type="http://schemas.openxmlformats.org/officeDocument/2006/relationships/image" Target="../media/image5.png"/>
</Relationships>

</file>

<file path=ppt/slides/_rels/slide49.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f/f0/Nucleus_drawing.svg/470px-Nucleus_drawing.svg.png" TargetMode="External"/>
<Relationship Id="rId5" Type="http://schemas.openxmlformats.org/officeDocument/2006/relationships/hyperlink" Target="http://www.boundless.com/physics/textbooks/boundless-physics-textbook/nuclear-physics-and-radioactivity-30/the-nucleus-189/binding-energy-and-nuclear-forces-705-3520/images/drawing-of-atomic-nucleus/?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49.xml"/>
<Relationship Id="rId2" Type="http://schemas.openxmlformats.org/officeDocument/2006/relationships/image" Target="../media/image5.png"/>
</Relationships>

</file>

<file path=ppt/slides/_rels/slide5.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nuclear-physics-and-radioactivity-30/the-nucleus-189/?campaign_content=book_624_chapter_30&amp;campaign_term=Physics&amp;utm_campaign=powerpoint&amp;utm_medium=direct&amp;utm_source=boundless" TargetMode="External"/>
<Relationship Id="rId1" Type="http://schemas.openxmlformats.org/officeDocument/2006/relationships/slideLayout" Target="../slideLayouts/slideLayout5.xml"/>
<Relationship Id="rId2" Type="http://schemas.openxmlformats.org/officeDocument/2006/relationships/image" Target="../media/image11.jpg"/>
</Relationships>

</file>

<file path=ppt/slides/_rels/slide50.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e/e0/Cobalt-60_Decay_Scheme.svg/450px-Cobalt-60_Decay_Scheme.svg.png" TargetMode="External"/>
<Relationship Id="rId5" Type="http://schemas.openxmlformats.org/officeDocument/2006/relationships/hyperlink" Target="http://www.boundless.com/physics/textbooks/boundless-physics-textbook/nuclear-physics-and-radioactivity-30/radioactivity-190/gamma-decay-711-6322/images/cobalt-60-decay-scheme/?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50.xml"/>
<Relationship Id="rId2" Type="http://schemas.openxmlformats.org/officeDocument/2006/relationships/image" Target="../media/image5.png"/>
</Relationships>

</file>

<file path=ppt/slides/_rels/slide51.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3/3b/Deuterium-tritium_fusion.svg/248px-Deuterium-tritium_fusion.svg.png" TargetMode="External"/>
<Relationship Id="rId5" Type="http://schemas.openxmlformats.org/officeDocument/2006/relationships/hyperlink" Target="http://www.boundless.com/physics/textbooks/boundless-physics-textbook/nuclear-physics-and-radioactivity-30/applications-of-nuclear-physics-192/nuclear-fusion-722-4355/images/fusion-of-deuterium-with-tritium/?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51.xml"/>
<Relationship Id="rId2" Type="http://schemas.openxmlformats.org/officeDocument/2006/relationships/image" Target="../media/image5.png"/>
</Relationships>

</file>

<file path=ppt/slides/_rels/slide52.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7/79/Alpha_Decay.svg/250px-Alpha_Decay.svg.png" TargetMode="External"/>
<Relationship Id="rId5" Type="http://schemas.openxmlformats.org/officeDocument/2006/relationships/hyperlink" Target="http://www.boundless.com/physics/textbooks/boundless-physics-textbook/nuclear-physics-and-radioactivity-30/radioactivity-190/alpha-decay-709-5221/images/radioactive-decay/?campaign_content=book_624_chapter_30&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52.xml"/>
<Relationship Id="rId2" Type="http://schemas.openxmlformats.org/officeDocument/2006/relationships/image" Target="../media/image5.png"/>
</Relationships>

</file>

<file path=ppt/slides/_rels/slide53.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Binding_energy"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nucleosynthesis"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fusion"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Nuclear_fusion"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gamma_ray" TargetMode="External"/>
<Relationship Id="rId1" Type="http://schemas.openxmlformats.org/officeDocument/2006/relationships/slideLayout" Target="../slideLayouts/slideLayout53.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radioisotope"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half-life"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ionizing_radiation" TargetMode="External"/>
<Relationship Id="rId32" Type="http://schemas.openxmlformats.org/officeDocument/2006/relationships/hyperlink" Target="http://en.wiktionary.org/wiki/x-ray" TargetMode="External"/>
<Relationship Id="rId9" Type="http://schemas.openxmlformats.org/officeDocument/2006/relationships/hyperlink" Target="http://en.wikipedia.org/wiki/Radioactive_decay_series"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decay"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Food_irradiation" TargetMode="External"/>
<Relationship Id="rId35" Type="http://schemas.openxmlformats.org/officeDocument/2006/relationships/image" Target="../media/image2.png"/>
<Relationship Id="rId36" Type="http://schemas.openxmlformats.org/officeDocument/2006/relationships/image" Target="../media/image5.png"/>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quark"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gluon"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nucleus"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Nuclear_force"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Nuclear_binding_energy" TargetMode="External"/>
</Relationships>

</file>

<file path=ppt/slides/_rels/slide54.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radionuclide"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Natural_radioactivity"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radioactive_decay"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radionuclide"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nuclide" TargetMode="External"/>
<Relationship Id="rId1" Type="http://schemas.openxmlformats.org/officeDocument/2006/relationships/slideLayout" Target="../slideLayouts/slideLayout54.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alpha_particle"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radioactive_decay"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Radioactive_decay" TargetMode="External"/>
<Relationship Id="rId32" Type="http://schemas.openxmlformats.org/officeDocument/2006/relationships/hyperlink" Target="http://en.wikipedia.org/wiki/Unstable_isotope" TargetMode="External"/>
<Relationship Id="rId9" Type="http://schemas.openxmlformats.org/officeDocument/2006/relationships/hyperlink" Target="http://en.wiktionary.org/wiki/warfare"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Alpha_decay"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scintillator"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tionary.org/wiki/semiconductor"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fission"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fusion"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Nuclear_weapon"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sievert"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radon"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tionary.org/wiki/diode"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5.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Brachytherapy"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Nuclear_medicine"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www.boundless.com//physics/definition/atomic-spectra"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tionary.org/wiki/nucleus"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particle" TargetMode="External"/>
<Relationship Id="rId1" Type="http://schemas.openxmlformats.org/officeDocument/2006/relationships/slideLayout" Target="../slideLayouts/slideLayout55.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Gaseous_ionization_detector"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Radiation_detector"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Nuclear_density" TargetMode="External"/>
<Relationship Id="rId32" Type="http://schemas.openxmlformats.org/officeDocument/2006/relationships/hyperlink" Target="http://en.wikipedia.org/wiki/Nuclear_size" TargetMode="External"/>
<Relationship Id="rId9" Type="http://schemas.openxmlformats.org/officeDocument/2006/relationships/hyperlink" Target="http://en.wikipedia.org/wiki/Scintillation_detector"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Semiconductor_detector"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control_rod"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tionary.org/wiki/nuclear_reactor"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ionizing_radiation"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external%20beam%20therapy"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brachytherapy"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External_beam_radiotherapy"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Radiation_therapy"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tionary.org/wiki/fission"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6.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ionizing_radiation"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diode"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dosimeter"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Dosimetry"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beta_decay" TargetMode="External"/>
<Relationship Id="rId1" Type="http://schemas.openxmlformats.org/officeDocument/2006/relationships/slideLayout" Target="../slideLayouts/slideLayout56.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Nuclear_reactors"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Nuclear_fission"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transmutation" TargetMode="External"/>
<Relationship Id="rId32" Type="http://schemas.openxmlformats.org/officeDocument/2006/relationships/hyperlink" Target="http://en.wiktionary.org/wiki/positron" TargetMode="External"/>
<Relationship Id="rId9" Type="http://schemas.openxmlformats.org/officeDocument/2006/relationships/hyperlink" Target="http://en.wiktionary.org/wiki/electromagnetic_radiation"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Atomic_reactor"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Beta_decay"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Beta_decay"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gamma_ray"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Gamma_decay%23Gamma_ray_production"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ionizing_radiation"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Biological_effects_of_ionizing_radiation"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Radium_Girls"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radionuclide"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7.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nuclear_magnetic_resonance"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magnetic_resonance_imaging"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Magnetic_resonance_imaging"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tionary.org/wiki/tunneling"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Quantum_tunnelling" TargetMode="External"/>
<Relationship Id="rId1" Type="http://schemas.openxmlformats.org/officeDocument/2006/relationships/slideLayout" Target="../slideLayouts/slideLayout57.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half-life"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Half-life"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carbon-14" TargetMode="External"/>
<Relationship Id="rId32" Type="http://schemas.openxmlformats.org/officeDocument/2006/relationships/hyperlink" Target="http://en.wiktionary.org/wiki/radioisotope" TargetMode="External"/>
<Relationship Id="rId9" Type="http://schemas.openxmlformats.org/officeDocument/2006/relationships/hyperlink" Target="http://en.wikipedia.org/wiki/Radioactive_decay%23Half-life"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Decay_rate"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radiometric%20dating"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Radiocarbon_dating"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radioactive_tracer"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radioactive_decay"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isotope"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Radioactive_tracer"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computed_tomography"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Carbon-14"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8.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tomography"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Positron_emission_tomography"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Tomography"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tionary.org/wiki/fusion"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fission" TargetMode="External"/>
<Relationship Id="rId1" Type="http://schemas.openxmlformats.org/officeDocument/2006/relationships/slideLayout" Target="../slideLayouts/slideLayout58.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ionizing_radiation"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external%20beam%20therapy"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nucleon" TargetMode="External"/>
<Relationship Id="rId32" Type="http://schemas.openxmlformats.org/officeDocument/2006/relationships/hyperlink" Target="http://en.wikipedia.org/wiki/Nuclear_fusion" TargetMode="External"/>
<Relationship Id="rId9" Type="http://schemas.openxmlformats.org/officeDocument/2006/relationships/hyperlink" Target="http://en.wikipedia.org/wiki/Radiation_therapy"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brachytherapy"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Radioactive_decay"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Nuclear_fission"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Nuclear_medicine"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External_beam_radiotherapy"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Brachytherapy"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tracer"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positron" TargetMode="External"/>
<Relationship Id="rId37" Type="http://schemas.openxmlformats.org/officeDocument/2006/relationships/hyperlink" Target="http://attribution.license.19" TargetMode="External"/>
<Relationship Id="rId38" Type="http://schemas.openxmlformats.org/officeDocument/2006/relationships/hyperlink" Target="http://attribution.url.19"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nuclear-physics-and-radioactivity-30/radioactivity-190/?campaign_content=book_624_chapter_30&amp;campaign_term=Physics&amp;utm_campaign=powerpoint&amp;utm_medium=direct&amp;utm_source=boundless" TargetMode="External"/>
<Relationship Id="rId1" Type="http://schemas.openxmlformats.org/officeDocument/2006/relationships/slideLayout" Target="../slideLayouts/slideLayout6.xml"/>
<Relationship Id="rId2" Type="http://schemas.openxmlformats.org/officeDocument/2006/relationships/image" Target="../media/image11.jpg"/>
<Relationship Id="rId6" Target="../media/image8.jpg" Type="http://schemas.openxmlformats.org/officeDocument/2006/relationships/image"/>
</Relationships>

</file>

<file path=ppt/slides/_rels/slide7.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nuclear-physics-and-radioactivity-30/quantum-tunneling-and-conservation-laws-191/?campaign_content=book_624_chapter_30&amp;campaign_term=Physics&amp;utm_campaign=powerpoint&amp;utm_medium=direct&amp;utm_source=boundless" TargetMode="External"/>
<Relationship Id="rId1" Type="http://schemas.openxmlformats.org/officeDocument/2006/relationships/slideLayout" Target="../slideLayouts/slideLayout7.xml"/>
<Relationship Id="rId2" Type="http://schemas.openxmlformats.org/officeDocument/2006/relationships/image" Target="../media/image11.jpg"/>
<Relationship Id="rId6" Target="../media/image9.png" Type="http://schemas.openxmlformats.org/officeDocument/2006/relationships/image"/>
</Relationships>

</file>

<file path=ppt/slides/_rels/slide8.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nuclear-physics-and-radioactivity-30/applications-of-nuclear-physics-192/?campaign_content=book_624_chapter_30&amp;campaign_term=Physics&amp;utm_campaign=powerpoint&amp;utm_medium=direct&amp;utm_source=boundless" TargetMode="External"/>
<Relationship Id="rId1" Type="http://schemas.openxmlformats.org/officeDocument/2006/relationships/slideLayout" Target="../slideLayouts/slideLayout8.xml"/>
<Relationship Id="rId2" Type="http://schemas.openxmlformats.org/officeDocument/2006/relationships/image" Target="../media/image11.jpg"/>
<Relationship Id="rId6" Target="../media/image10.jpg" Type="http://schemas.openxmlformats.org/officeDocument/2006/relationships/image"/>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9.xml"/>
<Relationship Id="rId2" Type="http://schemas.openxmlformats.org/officeDocument/2006/relationships/image" Target="../media/image2.png"/>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800600"/>
            <a:ext cx="3581400" cy="381000"/>
          </a:xfrm>
        </p:spPr>
        <p:txBody>
          <a:bodyPr/>
          <a:lstStyle/>
          <a:p>
            <a:r>
              <a:rPr lang="en-US" dirty="0" smtClean="0"/>
              <a:t>Boundless Lecture Slides</a:t>
            </a:r>
            <a:endParaRPr lang="en-US" dirty="0"/>
          </a:p>
        </p:txBody>
      </p:sp>
      <p:sp>
        <p:nvSpPr>
          <p:cNvPr id="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4572000" y="6578600"/>
            <a:ext cx="3708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7"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Rectangle 8"/>
          <p:cNvSpPr>
            <a:spLocks/>
          </p:cNvSpPr>
          <p:nvPr/>
        </p:nvSpPr>
        <p:spPr bwMode="auto">
          <a:xfrm>
            <a:off x="304800" y="65532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200" dirty="0" smtClean="0">
                <a:solidFill>
                  <a:srgbClr val="828282"/>
                </a:solidFill>
                <a:latin typeface="Arial" charset="0"/>
                <a:ea typeface="ＭＳ Ｐゴシック" charset="0"/>
                <a:sym typeface="Helvetica Neue" charset="0"/>
              </a:rPr>
              <a:t>Available on the Boundless Teaching Platform</a:t>
            </a:r>
            <a:endParaRPr lang="en-US" sz="1200" dirty="0">
              <a:solidFill>
                <a:srgbClr val="828282"/>
              </a:solidFill>
              <a:latin typeface="Arial" charset="0"/>
              <a:ea typeface="ＭＳ Ｐゴシック" charset="0"/>
              <a:sym typeface="Helvetica Neue" charset="0"/>
            </a:endParaRP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6988"/>
            <a:ext cx="4648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25312893"/>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terms</a:t>
            </a:r>
            <a:endParaRPr lang="en-US" dirty="0"/>
          </a:p>
        </p:txBody>
      </p:sp>
      <p:sp>
        <p:nvSpPr>
          <p:cNvPr id="10" name="Text Placeholder 9"/>
          <p:cNvSpPr>
            <a:spLocks noGrp="1"/>
          </p:cNvSpPr>
          <p:nvPr>
            <p:ph type="body" sz="quarter" idx="10"/>
          </p:nvPr>
        </p:nvSpPr>
        <p:spPr/>
        <p:txBody>
          <a:bodyPr/>
          <a:lstStyle/>
          <a:p>
            <a:r>
              <a:rPr lang="en-US" sz="1200" dirty="0" smtClean="0"/>
              <a:t/>
            </a:r>
            <a:r>
              <a:rPr lang="en-US" sz="1200" dirty="0" smtClean="0"/>
              <a:t>alpha particle</a:t>
            </a:r>
            <a:r>
              <a:rPr lang="en-US" sz="1200" dirty="0" smtClean="0"/>
              <a:t> </a:t>
            </a:r>
            <a:r>
              <a:rPr lang="en-US" sz="1200" dirty="0" smtClean="0">
                <a:solidFill>
                  <a:schemeClr val="bg2"/>
                </a:solidFill>
              </a:rPr>
              <a:t>A positively charged nucleus of a helium-4 atom (consisting of two protons and two neutrons), emitted as a consequence of radioactivity; α-particle.</a:t>
            </a:r>
          </a:p>
          <a:p>
            <a:r>
              <a:rPr lang="en-US" sz="1200" dirty="0" smtClean="0"/>
              <a:t/>
            </a:r>
            <a:r>
              <a:rPr lang="en-US" sz="1200" dirty="0" smtClean="0"/>
              <a:t>atomic spectra</a:t>
            </a:r>
            <a:r>
              <a:rPr lang="en-US" sz="1200" dirty="0" smtClean="0"/>
              <a:t> </a:t>
            </a:r>
            <a:r>
              <a:rPr lang="en-US" sz="1200" dirty="0" smtClean="0">
                <a:solidFill>
                  <a:schemeClr val="bg2"/>
                </a:solidFill>
              </a:rPr>
              <a:t>emission or absorption lines formed when an electron makes a transition from one energy level of an atom to another</a:t>
            </a:r>
          </a:p>
          <a:p>
            <a:r>
              <a:rPr lang="en-US" sz="1200" dirty="0" smtClean="0"/>
              <a:t/>
            </a:r>
            <a:r>
              <a:rPr lang="en-US" sz="1200" dirty="0" smtClean="0"/>
              <a:t>beta decay</a:t>
            </a:r>
            <a:r>
              <a:rPr lang="en-US" sz="1200" dirty="0" smtClean="0"/>
              <a:t> </a:t>
            </a:r>
            <a:r>
              <a:rPr lang="en-US" sz="1200" dirty="0">
                <a:solidFill>
                  <a:schemeClr val="bg2"/>
                </a:solidFill>
              </a:rPr>
              <a:t>a nuclear reaction in which a beta particle (electron or positron) is emitted</a:t>
            </a:r>
          </a:p>
          <a:p>
            <a:r>
              <a:rPr lang="en-US" sz="1200" dirty="0"/>
              <a:t/>
            </a:r>
            <a:r>
              <a:rPr lang="en-US" sz="1200" dirty="0"/>
              <a:t>brachytherapy</a:t>
            </a:r>
            <a:r>
              <a:rPr lang="en-US" sz="1200" dirty="0"/>
              <a:t> </a:t>
            </a:r>
            <a:r>
              <a:rPr lang="en-US" sz="1200" dirty="0">
                <a:solidFill>
                  <a:schemeClr val="bg2"/>
                </a:solidFill>
              </a:rPr>
              <a:t>Radiotherapy using radioactive sources positioned within (or close to) the treatment volume.</a:t>
            </a:r>
          </a:p>
          <a:p>
            <a:r>
              <a:rPr lang="en-US" sz="1200" dirty="0"/>
              <a:t/>
            </a:r>
            <a:r>
              <a:rPr lang="en-US" sz="1200" dirty="0"/>
              <a:t>brachytherapy</a:t>
            </a:r>
            <a:r>
              <a:rPr lang="en-US" sz="1200" dirty="0"/>
              <a:t> </a:t>
            </a:r>
            <a:r>
              <a:rPr lang="en-US" sz="1200" dirty="0">
                <a:solidFill>
                  <a:schemeClr val="bg2"/>
                </a:solidFill>
              </a:rPr>
              <a:t>Radiotherapy using radioactive sources positioned within (or close to) the treatment volume.</a:t>
            </a:r>
          </a:p>
          <a:p>
            <a:r>
              <a:rPr lang="en-US" sz="1200" dirty="0"/>
              <a:t/>
            </a:r>
            <a:r>
              <a:rPr lang="en-US" sz="1200" dirty="0"/>
              <a:t>carbon-14</a:t>
            </a:r>
            <a:r>
              <a:rPr lang="en-US" sz="1200" dirty="0"/>
              <a:t> </a:t>
            </a:r>
            <a:r>
              <a:rPr lang="en-US" sz="1200" dirty="0">
                <a:solidFill>
                  <a:schemeClr val="bg2"/>
                </a:solidFill>
              </a:rPr>
              <a:t>carbon-14 is a radioactive isotope of carbon with a nucleus containing 6 protons and 8 neutrons.</a:t>
            </a:r>
          </a:p>
          <a:p>
            <a:r>
              <a:rPr lang="en-US" sz="1200" dirty="0"/>
              <a:t/>
            </a:r>
            <a:r>
              <a:rPr lang="en-US" sz="1200" dirty="0"/>
              <a:t>computed tomography</a:t>
            </a:r>
            <a:r>
              <a:rPr lang="en-US" sz="1200" dirty="0"/>
              <a:t> </a:t>
            </a:r>
            <a:r>
              <a:rPr lang="en-US" sz="1200" dirty="0">
                <a:solidFill>
                  <a:schemeClr val="bg2"/>
                </a:solidFill>
              </a:rPr>
              <a:t>(CT) - A form of radiography which uses computer software to create images, or slices, at various planes of depth from images taken around a body or volume of interest.</a:t>
            </a:r>
          </a:p>
          <a:p>
            <a:r>
              <a:rPr lang="en-US" sz="1200" dirty="0"/>
              <a:t/>
            </a:r>
            <a:r>
              <a:rPr lang="en-US" sz="1200" dirty="0"/>
              <a:t>control rod</a:t>
            </a:r>
            <a:r>
              <a:rPr lang="en-US" sz="1200" dirty="0"/>
              <a:t> </a:t>
            </a:r>
            <a:r>
              <a:rPr lang="en-US" sz="1200" dirty="0">
                <a:solidFill>
                  <a:schemeClr val="bg2"/>
                </a:solidFill>
              </a:rPr>
              <a:t>any of a number of steel tubes, containing boron or another neutron absorber, that is inserted into the core of a nuclear reactor in order to control its rate of reaction</a:t>
            </a:r>
          </a:p>
          <a:p>
            <a:r>
              <a:rPr lang="en-US" sz="1200" dirty="0"/>
              <a:t/>
            </a:r>
            <a:r>
              <a:rPr lang="en-US" sz="1200" dirty="0"/>
              <a:t>decay</a:t>
            </a:r>
            <a:r>
              <a:rPr lang="en-US" sz="1200" dirty="0"/>
              <a:t> </a:t>
            </a:r>
            <a:r>
              <a:rPr lang="en-US" sz="1200" dirty="0">
                <a:solidFill>
                  <a:schemeClr val="bg2"/>
                </a:solidFill>
              </a:rPr>
              <a:t>to change by undergoing fission, by emitting radiation, or by capturing or losing one or more electrons</a:t>
            </a:r>
          </a:p>
          <a:p>
            <a:r>
              <a:rPr lang="en-US" sz="1200" dirty="0"/>
              <a:t/>
            </a:r>
            <a:r>
              <a:rPr lang="en-US" sz="1200" dirty="0"/>
              <a:t>diode</a:t>
            </a:r>
            <a:r>
              <a:rPr lang="en-US" sz="1200" dirty="0"/>
              <a:t> </a:t>
            </a:r>
            <a:r>
              <a:rPr lang="en-US" sz="1200" dirty="0">
                <a:solidFill>
                  <a:schemeClr val="bg2"/>
                </a:solidFill>
              </a:rPr>
              <a:t>an electronic device that allows current to flow in one direction only; a valve</a:t>
            </a:r>
          </a:p>
          <a:p>
            <a:r>
              <a:rPr lang="en-US" sz="1200" dirty="0"/>
              <a:t/>
            </a:r>
            <a:r>
              <a:rPr lang="en-US" sz="1200" dirty="0"/>
              <a:t>diode</a:t>
            </a:r>
            <a:r>
              <a:rPr lang="en-US" sz="1200" dirty="0"/>
              <a:t> </a:t>
            </a:r>
            <a:r>
              <a:rPr lang="en-US" sz="1200" dirty="0">
                <a:solidFill>
                  <a:schemeClr val="bg2"/>
                </a:solidFill>
              </a:rPr>
              <a:t>an electronic device that allows current to flow in one direction only; a valve</a:t>
            </a:r>
          </a:p>
          <a:p>
            <a:r>
              <a:rPr lang="en-US" sz="1200" dirty="0"/>
              <a:t/>
            </a:r>
            <a:r>
              <a:rPr lang="en-US" sz="1200" dirty="0"/>
              <a:t>dosimeter</a:t>
            </a:r>
            <a:r>
              <a:rPr lang="en-US" sz="1200" dirty="0"/>
              <a:t> </a:t>
            </a:r>
            <a:r>
              <a:rPr lang="en-US" sz="1200" dirty="0" smtClean="0">
                <a:solidFill>
                  <a:schemeClr val="bg2"/>
                </a:solidFill>
              </a:rPr>
              <a:t>A dosimeter is a device used to measure a dose of ionizing radiation. These normally take the form of either optically stimulated luminescence (OSL), photographic-film, thermoluminescent (TLD), or electronic personal dosimeters (PDM).</a:t>
            </a:r>
            <a:endParaRPr lang="en-US" sz="1200" dirty="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electromagnetic radiation</a:t>
            </a:r>
            <a:r>
              <a:rPr lang="en-US" sz="1200" dirty="0" smtClean="0"/>
              <a:t> </a:t>
            </a:r>
            <a:r>
              <a:rPr lang="en-US" sz="1200" dirty="0" smtClean="0">
                <a:solidFill>
                  <a:schemeClr val="bg2"/>
                </a:solidFill>
              </a:rPr>
              <a:t>radiation (quantized as photons) consisting of oscillating electric and magnetic fields oriented perpendicularly to each other, moving through space</a:t>
            </a:r>
          </a:p>
          <a:p>
            <a:r>
              <a:rPr lang="en-US" sz="1200" dirty="0"/>
              <a:t/>
            </a:r>
            <a:r>
              <a:rPr lang="en-US" sz="1200" dirty="0"/>
              <a:t>external beam therapy</a:t>
            </a:r>
            <a:r>
              <a:rPr lang="en-US" sz="1200" dirty="0"/>
              <a:t> </a:t>
            </a:r>
            <a:r>
              <a:rPr lang="en-US" sz="1200" dirty="0">
                <a:solidFill>
                  <a:schemeClr val="bg2"/>
                </a:solidFill>
              </a:rPr>
              <a:t>Radiotherapy that directs the radiation at the tumour from outside the body.</a:t>
            </a:r>
          </a:p>
          <a:p>
            <a:r>
              <a:rPr lang="en-US" sz="1200" dirty="0"/>
              <a:t/>
            </a:r>
            <a:r>
              <a:rPr lang="en-US" sz="1200" dirty="0"/>
              <a:t>external beam therapy</a:t>
            </a:r>
            <a:r>
              <a:rPr lang="en-US" sz="1200" dirty="0"/>
              <a:t> </a:t>
            </a:r>
            <a:r>
              <a:rPr lang="en-US" sz="1200" dirty="0">
                <a:solidFill>
                  <a:schemeClr val="bg2"/>
                </a:solidFill>
              </a:rPr>
              <a:t>Radiotherapy that directs the radiation at the tumour from outside the body.</a:t>
            </a:r>
          </a:p>
          <a:p>
            <a:r>
              <a:rPr lang="en-US" sz="1200" dirty="0"/>
              <a:t/>
            </a:r>
            <a:r>
              <a:rPr lang="en-US" sz="1200" dirty="0"/>
              <a:t>fission</a:t>
            </a:r>
            <a:r>
              <a:rPr lang="en-US" sz="1200" dirty="0"/>
              <a:t> </a:t>
            </a:r>
            <a:r>
              <a:rPr lang="en-US" sz="1200" dirty="0">
                <a:solidFill>
                  <a:schemeClr val="bg2"/>
                </a:solidFill>
              </a:rPr>
              <a:t>The process of splitting the nucleus of an atom into smaller particles; nuclear fission.</a:t>
            </a:r>
          </a:p>
          <a:p>
            <a:r>
              <a:rPr lang="en-US" sz="1200" dirty="0"/>
              <a:t/>
            </a:r>
            <a:r>
              <a:rPr lang="en-US" sz="1200" dirty="0"/>
              <a:t>fission</a:t>
            </a:r>
            <a:r>
              <a:rPr lang="en-US" sz="1200" dirty="0"/>
              <a:t> </a:t>
            </a:r>
            <a:r>
              <a:rPr lang="en-US" sz="1200" dirty="0">
                <a:solidFill>
                  <a:schemeClr val="bg2"/>
                </a:solidFill>
              </a:rPr>
              <a:t>The process of splitting the nucleus of an atom into smaller particles; nuclear fission.</a:t>
            </a:r>
          </a:p>
          <a:p>
            <a:r>
              <a:rPr lang="en-US" sz="1200" dirty="0"/>
              <a:t/>
            </a:r>
            <a:r>
              <a:rPr lang="en-US" sz="1200" dirty="0"/>
              <a:t>fission</a:t>
            </a:r>
            <a:r>
              <a:rPr lang="en-US" sz="1200" dirty="0"/>
              <a:t> </a:t>
            </a:r>
            <a:r>
              <a:rPr lang="en-US" sz="1200" dirty="0">
                <a:solidFill>
                  <a:schemeClr val="bg2"/>
                </a:solidFill>
              </a:rPr>
              <a:t>The process of splitting the nucleus of an atom into smaller particles; nuclear fission.</a:t>
            </a:r>
          </a:p>
          <a:p>
            <a:r>
              <a:rPr lang="en-US" sz="1200" dirty="0"/>
              <a:t/>
            </a:r>
            <a:r>
              <a:rPr lang="en-US" sz="1200" dirty="0"/>
              <a:t>fusion</a:t>
            </a:r>
            <a:r>
              <a:rPr lang="en-US" sz="1200" dirty="0"/>
              <a:t> </a:t>
            </a:r>
            <a:r>
              <a:rPr lang="en-US" sz="1200" dirty="0">
                <a:solidFill>
                  <a:schemeClr val="bg2"/>
                </a:solidFill>
              </a:rPr>
              <a:t>A nuclear reaction in which nuclei combine to form more massive nuclei with the concomitant release of energy.</a:t>
            </a:r>
          </a:p>
          <a:p>
            <a:r>
              <a:rPr lang="en-US" sz="1200" dirty="0"/>
              <a:t/>
            </a:r>
            <a:r>
              <a:rPr lang="en-US" sz="1200" dirty="0"/>
              <a:t>fusion</a:t>
            </a:r>
            <a:r>
              <a:rPr lang="en-US" sz="1200" dirty="0"/>
              <a:t> </a:t>
            </a:r>
            <a:r>
              <a:rPr lang="en-US" sz="1200" dirty="0">
                <a:solidFill>
                  <a:schemeClr val="bg2"/>
                </a:solidFill>
              </a:rPr>
              <a:t>A nuclear reaction in which nuclei combine to form more massive nuclei with the concomitant release of energy.</a:t>
            </a:r>
          </a:p>
          <a:p>
            <a:r>
              <a:rPr lang="en-US" sz="1200" dirty="0"/>
              <a:t/>
            </a:r>
            <a:r>
              <a:rPr lang="en-US" sz="1200" dirty="0"/>
              <a:t>fusion</a:t>
            </a:r>
            <a:r>
              <a:rPr lang="en-US" sz="1200" dirty="0"/>
              <a:t> </a:t>
            </a:r>
            <a:r>
              <a:rPr lang="en-US" sz="1200" dirty="0">
                <a:solidFill>
                  <a:schemeClr val="bg2"/>
                </a:solidFill>
              </a:rPr>
              <a:t>A nuclear reaction in which nuclei combine to form more massive nuclei with the concomitant release of energy.</a:t>
            </a:r>
          </a:p>
          <a:p>
            <a:r>
              <a:rPr lang="en-US" sz="1200" dirty="0"/>
              <a:t/>
            </a:r>
            <a:r>
              <a:rPr lang="en-US" sz="1200" dirty="0"/>
              <a:t>gamma ray</a:t>
            </a:r>
            <a:r>
              <a:rPr lang="en-US" sz="1200" dirty="0"/>
              <a:t> </a:t>
            </a:r>
            <a:r>
              <a:rPr lang="en-US" sz="1200" dirty="0">
                <a:solidFill>
                  <a:schemeClr val="bg2"/>
                </a:solidFill>
              </a:rPr>
              <a:t>A very high frequency (and therefore very high energy) electromagnetic radiation emitted as a consequence of radioactivity.</a:t>
            </a:r>
          </a:p>
          <a:p>
            <a:r>
              <a:rPr lang="en-US" sz="1200" dirty="0"/>
              <a:t/>
            </a:r>
            <a:r>
              <a:rPr lang="en-US" sz="1200" dirty="0"/>
              <a:t>gamma ray</a:t>
            </a:r>
            <a:r>
              <a:rPr lang="en-US" sz="1200" dirty="0"/>
              <a:t> </a:t>
            </a:r>
            <a:r>
              <a:rPr lang="en-US" sz="1200" dirty="0">
                <a:solidFill>
                  <a:schemeClr val="bg2"/>
                </a:solidFill>
              </a:rPr>
              <a:t>A very high frequency (and therefore very high energy) electromagnetic radiation emitted as a consequence of radioactivity.</a:t>
            </a:r>
          </a:p>
          <a:p>
            <a:r>
              <a:rPr lang="en-US" sz="1200" dirty="0"/>
              <a:t/>
            </a:r>
            <a:r>
              <a:rPr lang="en-US" sz="1200" dirty="0"/>
              <a:t>gluon</a:t>
            </a:r>
            <a:r>
              <a:rPr lang="en-US" sz="1200" dirty="0"/>
              <a:t> </a:t>
            </a:r>
            <a:r>
              <a:rPr lang="en-US" sz="1200" dirty="0" smtClean="0">
                <a:solidFill>
                  <a:schemeClr val="bg2"/>
                </a:solidFill>
              </a:rPr>
              <a:t>A massless gauge boson that binds quarks together to form baryons, mesons and other hadrons; it is associated with the strong nuclear force.</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half-life</a:t>
            </a:r>
            <a:r>
              <a:rPr lang="en-US" sz="1200" dirty="0" smtClean="0"/>
              <a:t> </a:t>
            </a:r>
            <a:r>
              <a:rPr lang="en-US" sz="1200" dirty="0" smtClean="0">
                <a:solidFill>
                  <a:schemeClr val="bg2"/>
                </a:solidFill>
              </a:rPr>
              <a:t>the time required for half of the nuclei in a sample of a specific isotope to undergo radioactive decay</a:t>
            </a:r>
          </a:p>
          <a:p>
            <a:r>
              <a:rPr lang="en-US" sz="1200" dirty="0"/>
              <a:t/>
            </a:r>
            <a:r>
              <a:rPr lang="en-US" sz="1200" dirty="0"/>
              <a:t>half-life</a:t>
            </a:r>
            <a:r>
              <a:rPr lang="en-US" sz="1200" dirty="0"/>
              <a:t> </a:t>
            </a:r>
            <a:r>
              <a:rPr lang="en-US" sz="1200" dirty="0">
                <a:solidFill>
                  <a:schemeClr val="bg2"/>
                </a:solidFill>
              </a:rPr>
              <a:t>the time required for half of the nuclei in a sample of a specific isotope to undergo radioactive decay</a:t>
            </a:r>
          </a:p>
          <a:p>
            <a:r>
              <a:rPr lang="en-US" sz="1200" dirty="0"/>
              <a:t/>
            </a:r>
            <a:r>
              <a:rPr lang="en-US" sz="1200" dirty="0"/>
              <a:t>ionizing radiation</a:t>
            </a:r>
            <a:r>
              <a:rPr lang="en-US" sz="1200" dirty="0"/>
              <a:t> </a:t>
            </a:r>
            <a:r>
              <a:rPr lang="en-US" sz="1200" dirty="0">
                <a:solidFill>
                  <a:schemeClr val="bg2"/>
                </a:solidFill>
              </a:rPr>
              <a:t>high-energy radiation that is capable of causing ionization in substances through which it passes; also includes high-energy particles</a:t>
            </a:r>
          </a:p>
          <a:p>
            <a:r>
              <a:rPr lang="en-US" sz="1200" dirty="0"/>
              <a:t/>
            </a:r>
            <a:r>
              <a:rPr lang="en-US" sz="1200" dirty="0"/>
              <a:t>ionizing radiation</a:t>
            </a:r>
            <a:r>
              <a:rPr lang="en-US" sz="1200" dirty="0"/>
              <a:t> </a:t>
            </a:r>
            <a:r>
              <a:rPr lang="en-US" sz="1200" dirty="0">
                <a:solidFill>
                  <a:schemeClr val="bg2"/>
                </a:solidFill>
              </a:rPr>
              <a:t>high-energy radiation that is capable of causing ionization in substances through which it passes; also includes high-energy particles</a:t>
            </a:r>
          </a:p>
          <a:p>
            <a:r>
              <a:rPr lang="en-US" sz="1200" dirty="0"/>
              <a:t/>
            </a:r>
            <a:r>
              <a:rPr lang="en-US" sz="1200" dirty="0"/>
              <a:t>ionizing radiation</a:t>
            </a:r>
            <a:r>
              <a:rPr lang="en-US" sz="1200" dirty="0"/>
              <a:t> </a:t>
            </a:r>
            <a:r>
              <a:rPr lang="en-US" sz="1200" dirty="0">
                <a:solidFill>
                  <a:schemeClr val="bg2"/>
                </a:solidFill>
              </a:rPr>
              <a:t>high-energy radiation that is capable of causing ionization in substances through which it passes; also includes high-energy particles</a:t>
            </a:r>
          </a:p>
          <a:p>
            <a:r>
              <a:rPr lang="en-US" sz="1200" dirty="0"/>
              <a:t/>
            </a:r>
            <a:r>
              <a:rPr lang="en-US" sz="1200" dirty="0"/>
              <a:t>ionizing radiation</a:t>
            </a:r>
            <a:r>
              <a:rPr lang="en-US" sz="1200" dirty="0"/>
              <a:t> </a:t>
            </a:r>
            <a:r>
              <a:rPr lang="en-US" sz="1200" dirty="0">
                <a:solidFill>
                  <a:schemeClr val="bg2"/>
                </a:solidFill>
              </a:rPr>
              <a:t>high-energy radiation that is capable of causing ionization in substances through which it passes; also includes high-energy particles</a:t>
            </a:r>
          </a:p>
          <a:p>
            <a:r>
              <a:rPr lang="en-US" sz="1200" dirty="0"/>
              <a:t/>
            </a:r>
            <a:r>
              <a:rPr lang="en-US" sz="1200" dirty="0"/>
              <a:t>ionizing radiation</a:t>
            </a:r>
            <a:r>
              <a:rPr lang="en-US" sz="1200" dirty="0"/>
              <a:t> </a:t>
            </a:r>
            <a:r>
              <a:rPr lang="en-US" sz="1200" dirty="0">
                <a:solidFill>
                  <a:schemeClr val="bg2"/>
                </a:solidFill>
              </a:rPr>
              <a:t>high-energy radiation that is capable of causing ionization in substances through which it passes; also includes high-energy particles</a:t>
            </a:r>
          </a:p>
          <a:p>
            <a:r>
              <a:rPr lang="en-US" sz="1200" dirty="0"/>
              <a:t/>
            </a:r>
            <a:r>
              <a:rPr lang="en-US" sz="1200" dirty="0"/>
              <a:t>isotope</a:t>
            </a:r>
            <a:r>
              <a:rPr lang="en-US" sz="1200" dirty="0"/>
              <a:t> </a:t>
            </a:r>
            <a:r>
              <a:rPr lang="en-US" sz="1200" dirty="0">
                <a:solidFill>
                  <a:schemeClr val="bg2"/>
                </a:solidFill>
              </a:rPr>
              <a:t>any of two or more forms of an element where the atoms have the same number of protons but a different number of neutrons within their nuclei. As a consequence, atoms for the same isotope will have the same atomic number but different mass numbers (atomic weights)</a:t>
            </a:r>
          </a:p>
          <a:p>
            <a:r>
              <a:rPr lang="en-US" sz="1200" dirty="0"/>
              <a:t/>
            </a:r>
            <a:r>
              <a:rPr lang="en-US" sz="1200" dirty="0"/>
              <a:t>magnetic resonance imaging</a:t>
            </a:r>
            <a:r>
              <a:rPr lang="en-US" sz="1200" dirty="0"/>
              <a:t> </a:t>
            </a:r>
            <a:r>
              <a:rPr lang="en-US" sz="1200" dirty="0">
                <a:solidFill>
                  <a:schemeClr val="bg2"/>
                </a:solidFill>
              </a:rPr>
              <a:t>Commonly referred to as MRI; a technique that uses nuclear magnetic resonance to form cross sectional images of the human body for diagnostic purposes.</a:t>
            </a:r>
          </a:p>
          <a:p>
            <a:r>
              <a:rPr lang="en-US" sz="1200" dirty="0"/>
              <a:t/>
            </a:r>
            <a:r>
              <a:rPr lang="en-US" sz="1200" dirty="0"/>
              <a:t>nuclear magnetic resonance</a:t>
            </a:r>
            <a:r>
              <a:rPr lang="en-US" sz="1200" dirty="0"/>
              <a:t> </a:t>
            </a:r>
            <a:r>
              <a:rPr lang="en-US" sz="1200" dirty="0">
                <a:solidFill>
                  <a:schemeClr val="bg2"/>
                </a:solidFill>
              </a:rPr>
              <a:t>(NMRI) - The absorption of electromagnetic radiation (radio waves), at a specific frequency, by an atomic nucleus placed in a strong magnetic field; used in spectroscopy and in magnetic resonance imaging.</a:t>
            </a:r>
          </a:p>
          <a:p>
            <a:r>
              <a:rPr lang="en-US" sz="1200" dirty="0"/>
              <a:t/>
            </a:r>
            <a:r>
              <a:rPr lang="en-US" sz="1200" dirty="0"/>
              <a:t>nuclear reactor</a:t>
            </a:r>
            <a:r>
              <a:rPr lang="en-US" sz="1200" dirty="0"/>
              <a:t> </a:t>
            </a:r>
            <a:r>
              <a:rPr lang="en-US" sz="1200" dirty="0">
                <a:solidFill>
                  <a:schemeClr val="bg2"/>
                </a:solidFill>
              </a:rPr>
              <a:t>any device in which a controlled chain reaction is maintained for the purpose of creating heat (for power generation) or for creating neutrons and other fission products for experimental, medical, or other purposes</a:t>
            </a:r>
          </a:p>
          <a:p>
            <a:r>
              <a:rPr lang="en-US" sz="1200" dirty="0"/>
              <a:t/>
            </a:r>
            <a:r>
              <a:rPr lang="en-US" sz="1200" dirty="0"/>
              <a:t>nucleon</a:t>
            </a:r>
            <a:r>
              <a:rPr lang="en-US" sz="1200" dirty="0"/>
              <a:t> </a:t>
            </a:r>
            <a:r>
              <a:rPr lang="en-US" sz="1200" dirty="0" smtClean="0">
                <a:solidFill>
                  <a:schemeClr val="bg2"/>
                </a:solidFill>
              </a:rPr>
              <a:t>One of the subatomic particles of the atomic nucleus (i.e., a proton or a neutron).</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nucleosynthesis</a:t>
            </a:r>
            <a:r>
              <a:rPr lang="en-US" sz="1200" dirty="0" smtClean="0"/>
              <a:t> </a:t>
            </a:r>
            <a:r>
              <a:rPr lang="en-US" sz="1200" dirty="0" smtClean="0">
                <a:solidFill>
                  <a:schemeClr val="bg2"/>
                </a:solidFill>
              </a:rPr>
              <a:t>any of several processes that lead to the synthesis of heavier atomic nuclei</a:t>
            </a:r>
          </a:p>
          <a:p>
            <a:r>
              <a:rPr lang="en-US" sz="1200" dirty="0"/>
              <a:t/>
            </a:r>
            <a:r>
              <a:rPr lang="en-US" sz="1200" dirty="0"/>
              <a:t>nucleus</a:t>
            </a:r>
            <a:r>
              <a:rPr lang="en-US" sz="1200" dirty="0"/>
              <a:t> </a:t>
            </a:r>
            <a:r>
              <a:rPr lang="en-US" sz="1200" dirty="0">
                <a:solidFill>
                  <a:schemeClr val="bg2"/>
                </a:solidFill>
              </a:rPr>
              <a:t>the massive, positively charged central part of an atom, made up of protons and neutrons</a:t>
            </a:r>
          </a:p>
          <a:p>
            <a:r>
              <a:rPr lang="en-US" sz="1200" dirty="0"/>
              <a:t/>
            </a:r>
            <a:r>
              <a:rPr lang="en-US" sz="1200" dirty="0"/>
              <a:t>nucleus</a:t>
            </a:r>
            <a:r>
              <a:rPr lang="en-US" sz="1200" dirty="0"/>
              <a:t> </a:t>
            </a:r>
            <a:r>
              <a:rPr lang="en-US" sz="1200" dirty="0">
                <a:solidFill>
                  <a:schemeClr val="bg2"/>
                </a:solidFill>
              </a:rPr>
              <a:t>the massive, positively charged central part of an atom, made up of protons and neutrons</a:t>
            </a:r>
          </a:p>
          <a:p>
            <a:r>
              <a:rPr lang="en-US" sz="1200" dirty="0"/>
              <a:t/>
            </a:r>
            <a:r>
              <a:rPr lang="en-US" sz="1200" dirty="0"/>
              <a:t>nuclide</a:t>
            </a:r>
            <a:r>
              <a:rPr lang="en-US" sz="1200" dirty="0"/>
              <a:t> </a:t>
            </a:r>
            <a:r>
              <a:rPr lang="en-US" sz="1200" dirty="0">
                <a:solidFill>
                  <a:schemeClr val="bg2"/>
                </a:solidFill>
              </a:rPr>
              <a:t>A nuclide (from "nucleus") is an atomic species characterized by the specific constitution of its nucleus -- i.e., by its number of protons (), its number of neutrons (), and its nuclear energy state.</a:t>
            </a:r>
          </a:p>
          <a:p>
            <a:r>
              <a:rPr lang="en-US" sz="1200" dirty="0"/>
              <a:t/>
            </a:r>
            <a:r>
              <a:rPr lang="en-US" sz="1200" dirty="0"/>
              <a:t>positron</a:t>
            </a:r>
            <a:r>
              <a:rPr lang="en-US" sz="1200" dirty="0"/>
              <a:t> </a:t>
            </a:r>
            <a:r>
              <a:rPr lang="en-US" sz="1200" dirty="0">
                <a:solidFill>
                  <a:schemeClr val="bg2"/>
                </a:solidFill>
              </a:rPr>
              <a:t>The antimatter equivalent of an electron, having the same mass but a positive charge.</a:t>
            </a:r>
          </a:p>
          <a:p>
            <a:r>
              <a:rPr lang="en-US" sz="1200" dirty="0"/>
              <a:t/>
            </a:r>
            <a:r>
              <a:rPr lang="en-US" sz="1200" dirty="0"/>
              <a:t>positron</a:t>
            </a:r>
            <a:r>
              <a:rPr lang="en-US" sz="1200" dirty="0"/>
              <a:t> </a:t>
            </a:r>
            <a:r>
              <a:rPr lang="en-US" sz="1200" dirty="0">
                <a:solidFill>
                  <a:schemeClr val="bg2"/>
                </a:solidFill>
              </a:rPr>
              <a:t>The antimatter equivalent of an electron, having the same mass but a positive charge.</a:t>
            </a:r>
          </a:p>
          <a:p>
            <a:r>
              <a:rPr lang="en-US" sz="1200" dirty="0"/>
              <a:t/>
            </a:r>
            <a:r>
              <a:rPr lang="en-US" sz="1200" dirty="0"/>
              <a:t>quark</a:t>
            </a:r>
            <a:r>
              <a:rPr lang="en-US" sz="1200" dirty="0"/>
              <a:t> </a:t>
            </a:r>
            <a:r>
              <a:rPr lang="en-US" sz="1200" dirty="0">
                <a:solidFill>
                  <a:schemeClr val="bg2"/>
                </a:solidFill>
              </a:rPr>
              <a:t>In the Standard Model, an elementary subatomic particle that forms matter. Quarks are never found alone in nature, but combine to form hadrons, such as protons and neutrons.</a:t>
            </a:r>
          </a:p>
          <a:p>
            <a:r>
              <a:rPr lang="en-US" sz="1200" dirty="0"/>
              <a:t/>
            </a:r>
            <a:r>
              <a:rPr lang="en-US" sz="1200" dirty="0"/>
              <a:t>radioactive decay</a:t>
            </a:r>
            <a:r>
              <a:rPr lang="en-US" sz="1200" dirty="0"/>
              <a:t> </a:t>
            </a:r>
            <a:r>
              <a:rPr lang="en-US" sz="1200" dirty="0">
                <a:solidFill>
                  <a:schemeClr val="bg2"/>
                </a:solidFill>
              </a:rPr>
              <a:t>any of several processes by which unstable nuclei emit subatomic particles and/or ionizing radiation and disintegrate into one or more smaller nuclei</a:t>
            </a:r>
          </a:p>
          <a:p>
            <a:r>
              <a:rPr lang="en-US" sz="1200" dirty="0"/>
              <a:t/>
            </a:r>
            <a:r>
              <a:rPr lang="en-US" sz="1200" dirty="0"/>
              <a:t>radioactive decay</a:t>
            </a:r>
            <a:r>
              <a:rPr lang="en-US" sz="1200" dirty="0"/>
              <a:t> </a:t>
            </a:r>
            <a:r>
              <a:rPr lang="en-US" sz="1200" dirty="0">
                <a:solidFill>
                  <a:schemeClr val="bg2"/>
                </a:solidFill>
              </a:rPr>
              <a:t>any of several processes by which unstable nuclei emit subatomic particles and/or ionizing radiation and disintegrate into one or more smaller nuclei</a:t>
            </a:r>
          </a:p>
          <a:p>
            <a:r>
              <a:rPr lang="en-US" sz="1200" dirty="0"/>
              <a:t/>
            </a:r>
            <a:r>
              <a:rPr lang="en-US" sz="1200" dirty="0"/>
              <a:t>radioactive decay</a:t>
            </a:r>
            <a:r>
              <a:rPr lang="en-US" sz="1200" dirty="0"/>
              <a:t> </a:t>
            </a:r>
            <a:r>
              <a:rPr lang="en-US" sz="1200" dirty="0">
                <a:solidFill>
                  <a:schemeClr val="bg2"/>
                </a:solidFill>
              </a:rPr>
              <a:t>any of several processes by which unstable nuclei emit subatomic particles and/or ionizing radiation and disintegrate into one or more smaller nuclei</a:t>
            </a:r>
          </a:p>
          <a:p>
            <a:r>
              <a:rPr lang="en-US" sz="1200" dirty="0"/>
              <a:t/>
            </a:r>
            <a:r>
              <a:rPr lang="en-US" sz="1200" dirty="0"/>
              <a:t>radioactive tracer</a:t>
            </a:r>
            <a:r>
              <a:rPr lang="en-US" sz="1200" dirty="0"/>
              <a:t> </a:t>
            </a:r>
            <a:r>
              <a:rPr lang="en-US" sz="1200" dirty="0">
                <a:solidFill>
                  <a:schemeClr val="bg2"/>
                </a:solidFill>
              </a:rPr>
              <a:t>a radioactive isotope that, when injected into a chemically similar substance, or artificially attached to a biological or physical system, can be traced by radiation detection devices</a:t>
            </a:r>
          </a:p>
          <a:p>
            <a:r>
              <a:rPr lang="en-US" sz="1200" dirty="0"/>
              <a:t/>
            </a:r>
            <a:r>
              <a:rPr lang="en-US" sz="1200" dirty="0"/>
              <a:t>radioisotope</a:t>
            </a:r>
            <a:r>
              <a:rPr lang="en-US" sz="1200" dirty="0"/>
              <a:t> </a:t>
            </a:r>
            <a:r>
              <a:rPr lang="en-US" sz="1200" dirty="0" smtClean="0">
                <a:solidFill>
                  <a:schemeClr val="bg2"/>
                </a:solidFill>
              </a:rPr>
              <a:t>a radioactive isotope of an element</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radioisotope</a:t>
            </a:r>
            <a:r>
              <a:rPr lang="en-US" sz="1200" dirty="0" smtClean="0"/>
              <a:t> </a:t>
            </a:r>
            <a:r>
              <a:rPr lang="en-US" sz="1200" dirty="0" smtClean="0">
                <a:solidFill>
                  <a:schemeClr val="bg2"/>
                </a:solidFill>
              </a:rPr>
              <a:t>a radioactive isotope of an element</a:t>
            </a:r>
          </a:p>
          <a:p>
            <a:r>
              <a:rPr lang="en-US" sz="1200" dirty="0"/>
              <a:t/>
            </a:r>
            <a:r>
              <a:rPr lang="en-US" sz="1200" dirty="0"/>
              <a:t>radiometric dating</a:t>
            </a:r>
            <a:r>
              <a:rPr lang="en-US" sz="1200" dirty="0"/>
              <a:t> </a:t>
            </a:r>
            <a:r>
              <a:rPr lang="en-US" sz="1200" dirty="0">
                <a:solidFill>
                  <a:schemeClr val="bg2"/>
                </a:solidFill>
              </a:rPr>
              <a:t>Radiometric dating is a technique used to date objects based on a comparison between the observed abundance of a naturally occurring radioactive isotope and its decay products using known decay rates.</a:t>
            </a:r>
          </a:p>
          <a:p>
            <a:r>
              <a:rPr lang="en-US" sz="1200" dirty="0"/>
              <a:t/>
            </a:r>
            <a:r>
              <a:rPr lang="en-US" sz="1200" dirty="0"/>
              <a:t>radionuclide</a:t>
            </a:r>
            <a:r>
              <a:rPr lang="en-US" sz="1200" dirty="0"/>
              <a:t> </a:t>
            </a:r>
            <a:r>
              <a:rPr lang="en-US" sz="1200" dirty="0">
                <a:solidFill>
                  <a:schemeClr val="bg2"/>
                </a:solidFill>
              </a:rPr>
              <a:t>A radionuclide is an atom with an unstable nucleus, characterized by excess energy available to be imparted either to a newly created radiation particle within the nucleus or via internal conversion.</a:t>
            </a:r>
          </a:p>
          <a:p>
            <a:r>
              <a:rPr lang="en-US" sz="1200" dirty="0"/>
              <a:t/>
            </a:r>
            <a:r>
              <a:rPr lang="en-US" sz="1200" dirty="0"/>
              <a:t>radionuclide</a:t>
            </a:r>
            <a:r>
              <a:rPr lang="en-US" sz="1200" dirty="0"/>
              <a:t> </a:t>
            </a:r>
            <a:r>
              <a:rPr lang="en-US" sz="1200" dirty="0">
                <a:solidFill>
                  <a:schemeClr val="bg2"/>
                </a:solidFill>
              </a:rPr>
              <a:t>A radionuclide is an atom with an unstable nucleus, characterized by excess energy available to be imparted either to a newly created radiation particle within the nucleus or via internal conversion.</a:t>
            </a:r>
          </a:p>
          <a:p>
            <a:r>
              <a:rPr lang="en-US" sz="1200" dirty="0"/>
              <a:t/>
            </a:r>
            <a:r>
              <a:rPr lang="en-US" sz="1200" dirty="0"/>
              <a:t>radionuclide</a:t>
            </a:r>
            <a:r>
              <a:rPr lang="en-US" sz="1200" dirty="0"/>
              <a:t> </a:t>
            </a:r>
            <a:r>
              <a:rPr lang="en-US" sz="1200" dirty="0">
                <a:solidFill>
                  <a:schemeClr val="bg2"/>
                </a:solidFill>
              </a:rPr>
              <a:t>A radionuclide is an atom with an unstable nucleus, characterized by excess energy available to be imparted either to a newly created radiation particle within the nucleus or via internal conversion.</a:t>
            </a:r>
          </a:p>
          <a:p>
            <a:r>
              <a:rPr lang="en-US" sz="1200" dirty="0"/>
              <a:t/>
            </a:r>
            <a:r>
              <a:rPr lang="en-US" sz="1200" dirty="0"/>
              <a:t>radon</a:t>
            </a:r>
            <a:r>
              <a:rPr lang="en-US" sz="1200" dirty="0"/>
              <a:t> </a:t>
            </a:r>
            <a:r>
              <a:rPr lang="en-US" sz="1200" dirty="0">
                <a:solidFill>
                  <a:schemeClr val="bg2"/>
                </a:solidFill>
              </a:rPr>
              <a:t>a radioactive chemical element (symbol Rn, formerly Ro) with atomic number 86; one of the noble gases</a:t>
            </a:r>
          </a:p>
          <a:p>
            <a:r>
              <a:rPr lang="en-US" sz="1200" dirty="0"/>
              <a:t/>
            </a:r>
            <a:r>
              <a:rPr lang="en-US" sz="1200" dirty="0"/>
              <a:t>scintillator</a:t>
            </a:r>
            <a:r>
              <a:rPr lang="en-US" sz="1200" dirty="0"/>
              <a:t> </a:t>
            </a:r>
            <a:r>
              <a:rPr lang="en-US" sz="1200" dirty="0">
                <a:solidFill>
                  <a:schemeClr val="bg2"/>
                </a:solidFill>
              </a:rPr>
              <a:t>any substance that glows under the action of photons or other high-energy particles</a:t>
            </a:r>
          </a:p>
          <a:p>
            <a:r>
              <a:rPr lang="en-US" sz="1200" dirty="0"/>
              <a:t/>
            </a:r>
            <a:r>
              <a:rPr lang="en-US" sz="1200" dirty="0"/>
              <a:t>semiconductor</a:t>
            </a:r>
            <a:r>
              <a:rPr lang="en-US" sz="1200" dirty="0"/>
              <a:t> </a:t>
            </a:r>
            <a:r>
              <a:rPr lang="en-US" sz="1200" dirty="0">
                <a:solidFill>
                  <a:schemeClr val="bg2"/>
                </a:solidFill>
              </a:rPr>
              <a:t>A substance with electrical properties intermediate between a good conductor and a good insulator.</a:t>
            </a:r>
          </a:p>
          <a:p>
            <a:r>
              <a:rPr lang="en-US" sz="1200" dirty="0"/>
              <a:t/>
            </a:r>
            <a:r>
              <a:rPr lang="en-US" sz="1200" dirty="0"/>
              <a:t>sievert</a:t>
            </a:r>
            <a:r>
              <a:rPr lang="en-US" sz="1200" dirty="0"/>
              <a:t> </a:t>
            </a:r>
            <a:r>
              <a:rPr lang="en-US" sz="1200" dirty="0">
                <a:solidFill>
                  <a:schemeClr val="bg2"/>
                </a:solidFill>
              </a:rPr>
              <a:t>in the International System of Units, the derived unit of radiation dose; the dose received in one hour at a distance of 1 cm from a point source of 1 mg of radium in a 0.5 mm thick platinum enclosure; symbol: Sv</a:t>
            </a:r>
          </a:p>
          <a:p>
            <a:r>
              <a:rPr lang="en-US" sz="1200" dirty="0"/>
              <a:t/>
            </a:r>
            <a:r>
              <a:rPr lang="en-US" sz="1200" dirty="0"/>
              <a:t>tomography</a:t>
            </a:r>
            <a:r>
              <a:rPr lang="en-US" sz="1200" dirty="0"/>
              <a:t> </a:t>
            </a:r>
            <a:r>
              <a:rPr lang="en-US" sz="1200" dirty="0">
                <a:solidFill>
                  <a:schemeClr val="bg2"/>
                </a:solidFill>
              </a:rPr>
              <a:t>Imaging by sections or sectioning.</a:t>
            </a:r>
          </a:p>
          <a:p>
            <a:r>
              <a:rPr lang="en-US" sz="1200" dirty="0"/>
              <a:t/>
            </a:r>
            <a:r>
              <a:rPr lang="en-US" sz="1200" dirty="0"/>
              <a:t>tracer</a:t>
            </a:r>
            <a:r>
              <a:rPr lang="en-US" sz="1200" dirty="0"/>
              <a:t> </a:t>
            </a:r>
            <a:r>
              <a:rPr lang="en-US" sz="1200" dirty="0">
                <a:solidFill>
                  <a:schemeClr val="bg2"/>
                </a:solidFill>
              </a:rPr>
              <a:t>A chemical used to track the progress or history of a natural process.</a:t>
            </a:r>
          </a:p>
          <a:p>
            <a:r>
              <a:rPr lang="en-US" sz="1200" dirty="0"/>
              <a:t/>
            </a:r>
            <a:r>
              <a:rPr lang="en-US" sz="1200" dirty="0"/>
              <a:t>transmutation</a:t>
            </a:r>
            <a:r>
              <a:rPr lang="en-US" sz="1200" dirty="0"/>
              <a:t> </a:t>
            </a:r>
            <a:r>
              <a:rPr lang="en-US" sz="1200" dirty="0" smtClean="0">
                <a:solidFill>
                  <a:schemeClr val="bg2"/>
                </a:solidFill>
              </a:rPr>
              <a:t>the transformation of one element into another by a nuclear reaction</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tunneling</a:t>
            </a:r>
            <a:r>
              <a:rPr lang="en-US" sz="1200" dirty="0" smtClean="0"/>
              <a:t> </a:t>
            </a:r>
            <a:r>
              <a:rPr lang="en-US" sz="1200" dirty="0" smtClean="0">
                <a:solidFill>
                  <a:schemeClr val="bg2"/>
                </a:solidFill>
              </a:rPr>
              <a:t>the quantum-mechanical passing of a particle through an energy barrier</a:t>
            </a:r>
          </a:p>
          <a:p>
            <a:r>
              <a:rPr lang="en-US" sz="1200" dirty="0"/>
              <a:t/>
            </a:r>
            <a:r>
              <a:rPr lang="en-US" sz="1200" dirty="0"/>
              <a:t>warfare</a:t>
            </a:r>
            <a:r>
              <a:rPr lang="en-US" sz="1200" dirty="0"/>
              <a:t> </a:t>
            </a:r>
            <a:r>
              <a:rPr lang="en-US" sz="1200" dirty="0">
                <a:solidFill>
                  <a:schemeClr val="bg2"/>
                </a:solidFill>
              </a:rPr>
              <a:t>The waging of war or armed conflict against an enemy.</a:t>
            </a:r>
          </a:p>
          <a:p>
            <a:r>
              <a:rPr lang="en-US" sz="1200" dirty="0"/>
              <a:t/>
            </a:r>
            <a:r>
              <a:rPr lang="en-US" sz="1200" dirty="0"/>
              <a:t>x-ray</a:t>
            </a:r>
            <a:r>
              <a:rPr lang="en-US" sz="1200" dirty="0"/>
              <a:t> </a:t>
            </a:r>
            <a:r>
              <a:rPr lang="en-US" sz="1200" dirty="0">
                <a:solidFill>
                  <a:schemeClr val="bg2"/>
                </a:solidFill>
              </a:rPr>
              <a:t>Short-wavelength electromagnetic radiation usually produced by bombarding a metal target in a vacuum. Used to create images of the internal structure of objects; this is possible because x-rays pass through most objects and can expose photographic film</a:t>
            </a:r>
          </a:p>
          <a:p>
            <a:r>
              <a:rPr lang="en-US" sz="1200" dirty="0"/>
              <a:t/>
            </a:r>
            <a:r>
              <a:rPr lang="en-US" sz="1200" dirty="0"/>
              <a:t>α-particle</a:t>
            </a:r>
            <a:r>
              <a:rPr lang="en-US" sz="1200" dirty="0"/>
              <a:t> </a:t>
            </a:r>
            <a:r>
              <a:rPr lang="en-US" sz="1200" dirty="0">
                <a:solidFill>
                  <a:schemeClr val="bg2"/>
                </a:solidFill>
              </a:rPr>
              <a:t>two protons and two neutrons bound together into a particle identical to a helium nucleus</a:t>
            </a: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Control Rod Assembly</a:t>
            </a:r>
          </a:p>
          <a:p>
            <a:pPr lvl="1"/>
            <a:r>
              <a:rPr lang="en-US" dirty="0" smtClean="0"/>
              <a:t>Control rod assembly, above fuel element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http://upload.wikimedia.org/wikipedia/commons/d/de/PWR_control_rod_assemby.jpg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c4b0d35ba02313c1595888dff905232}">
                <a14:useLocalDpi xmlns:a14="http://schemas.microsoft.com/office/drawing/2010/main" val="0"/>
              </a:ext>
            </a:extLst>
          </a:blip>
          <a:stretch>
            <a:fillRect/>
          </a:stretch>
        </p:blipFill>
        <p:spPr>
          <a:xfrm>
            <a:off x="2670556" y="533400"/>
            <a:ext cx="380288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Radium Girls</a:t>
            </a:r>
          </a:p>
          <a:p>
            <a:pPr lvl="1"/>
            <a:r>
              <a:rPr lang="en-US" dirty="0" smtClean="0"/>
              <a:t>Radium dial painters working in a factory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http://upload.wikimedia.org/wikipedia/en/thumb/e/e3/USRadiumGirls-Argonne1,ca1922-23-150dpi.jpg/761px-USRadiumGirls-Argonne1,ca1922-23-150dpi.jpg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37cc552a8d0fe43a020f9b137d0a8f4}">
                <a14:useLocalDpi xmlns:a14="http://schemas.microsoft.com/office/drawing/2010/main" val="0"/>
              </a:ext>
            </a:extLst>
          </a:blip>
          <a:stretch>
            <a:fillRect/>
          </a:stretch>
        </p:blipFill>
        <p:spPr>
          <a:xfrm>
            <a:off x="1817560" y="533400"/>
            <a:ext cx="5508879"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Geiger Counter</a:t>
            </a:r>
          </a:p>
          <a:p>
            <a:pPr lvl="1"/>
            <a:r>
              <a:rPr lang="en-US" dirty="0" smtClean="0"/>
              <a:t>Image of a Geiger counter with pancake-type probe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http://upload.wikimedia.org/wikipedia/commons/thumb/3/37/Geiger_counter_2.jpg/800px-Geiger_counter_2.jpg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003074676d5dac259770ecf5755e73c}">
                <a14:useLocalDpi xmlns:a14="http://schemas.microsoft.com/office/drawing/2010/main" val="0"/>
              </a:ext>
            </a:extLst>
          </a:blip>
          <a:stretch>
            <a:fillRect/>
          </a:stretch>
        </p:blipFill>
        <p:spPr>
          <a:xfrm>
            <a:off x="1306286" y="533400"/>
            <a:ext cx="653142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Fat Man Atomic Bomb</a:t>
            </a:r>
          </a:p>
          <a:p>
            <a:pPr lvl="1"/>
            <a:r>
              <a:rPr lang="en-US" dirty="0" smtClean="0"/>
              <a:t>The first nuclear weapons were gravity bombs, such as this "Fat Man" weapon dropped on Nagasaki, Japan. They were very large and could only be delivered by heavy bomber aircraft.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http://upload.wikimedia.org/wikipedia/commons/c/c2/Fat_man.jpg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0d3175e5cc7c29a546c46edc414ba8a}">
                <a14:useLocalDpi xmlns:a14="http://schemas.microsoft.com/office/drawing/2010/main" val="0"/>
              </a:ext>
            </a:extLst>
          </a:blip>
          <a:stretch>
            <a:fillRect/>
          </a:stretch>
        </p:blipFill>
        <p:spPr>
          <a:xfrm>
            <a:off x="1300763" y="533400"/>
            <a:ext cx="654247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dirty="0"/>
          </a:p>
        </p:txBody>
      </p:sp>
      <p:sp>
        <p:nvSpPr>
          <p:cNvPr id="2" name="Title 1"/>
          <p:cNvSpPr>
            <a:spLocks noGrp="1"/>
          </p:cNvSpPr>
          <p:nvPr>
            <p:ph type="title"/>
          </p:nvPr>
        </p:nvSpPr>
        <p:spPr/>
        <p:txBody>
          <a:bodyPr/>
          <a:lstStyle/>
          <a:p>
            <a:r>
              <a:rPr lang="en-US" smtClean="0"/>
              <a:t>Using Boundless Presentations</a:t>
            </a:r>
            <a:endParaRPr lang="en-US" dirty="0"/>
          </a:p>
        </p:txBody>
      </p:sp>
      <p:sp>
        <p:nvSpPr>
          <p:cNvPr id="23" name="Text Placeholder 22"/>
          <p:cNvSpPr>
            <a:spLocks noGrp="1"/>
          </p:cNvSpPr>
          <p:nvPr>
            <p:ph type="body" sz="quarter" idx="10"/>
          </p:nvPr>
        </p:nvSpPr>
        <p:spPr/>
        <p:txBody>
          <a:bodyPr/>
          <a:lstStyle/>
          <a:p>
            <a:r>
              <a:rPr lang="en-US" dirty="0" smtClean="0"/>
              <a:t>The Appendix</a:t>
            </a:r>
          </a:p>
          <a:p>
            <a:pPr lvl="1"/>
            <a:r>
              <a:rPr lang="en-US" dirty="0" smtClean="0"/>
              <a:t>The appendix is for you to use to add depth and breadth to your lectures. You can simply drag and drop slides from the appendix into the main presentation to make for a richer lecture experience.</a:t>
            </a:r>
            <a:endParaRPr lang="en-US" dirty="0"/>
          </a:p>
        </p:txBody>
      </p:sp>
      <p:sp>
        <p:nvSpPr>
          <p:cNvPr id="4"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t="598" r="246" b="369"/>
          <a:stretch>
            <a:fillRect/>
          </a:stretch>
        </p:blipFill>
        <p:spPr bwMode="auto">
          <a:xfrm>
            <a:off x="3267075" y="3544887"/>
            <a:ext cx="2571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b="1579"/>
          <a:stretch>
            <a:fillRect/>
          </a:stretch>
        </p:blipFill>
        <p:spPr bwMode="auto">
          <a:xfrm>
            <a:off x="3429000" y="1219200"/>
            <a:ext cx="2401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Text Placeholder 10"/>
          <p:cNvSpPr txBox="1">
            <a:spLocks/>
          </p:cNvSpPr>
          <p:nvPr/>
        </p:nvSpPr>
        <p:spPr>
          <a:xfrm>
            <a:off x="6019800" y="3581400"/>
            <a:ext cx="2819400" cy="1828800"/>
          </a:xfrm>
          <a:prstGeom prst="rect">
            <a:avLst/>
          </a:prstGeom>
        </p:spPr>
        <p:txBody>
          <a:bodyPr vert="horz" lIns="0" tIns="0" rIns="0" bIns="0"/>
          <a:lstStyle>
            <a:lvl1pPr marL="342900" indent="-342900" algn="l" rtl="0" eaLnBrk="1" fontAlgn="base" hangingPunct="1">
              <a:spcBef>
                <a:spcPts val="800"/>
              </a:spcBef>
              <a:spcAft>
                <a:spcPct val="0"/>
              </a:spcAft>
              <a:defRPr sz="1400">
                <a:solidFill>
                  <a:schemeClr val="tx2"/>
                </a:solidFill>
                <a:latin typeface="+mn-lt"/>
                <a:ea typeface="+mn-ea"/>
                <a:cs typeface="+mn-cs"/>
                <a:sym typeface="Helvetica Neue" charset="0"/>
              </a:defRPr>
            </a:lvl1pPr>
            <a:lvl2pPr marL="0" indent="0" algn="l" rtl="0" eaLnBrk="1" fontAlgn="base" hangingPunct="1">
              <a:spcBef>
                <a:spcPts val="400"/>
              </a:spcBef>
              <a:spcAft>
                <a:spcPct val="0"/>
              </a:spcAft>
              <a:buClr>
                <a:srgbClr val="828282"/>
              </a:buClr>
              <a:buSzPct val="100000"/>
              <a:buFont typeface="Arial" charset="0"/>
              <a:buNone/>
              <a:defRPr sz="1000">
                <a:solidFill>
                  <a:srgbClr val="828282"/>
                </a:solidFill>
                <a:latin typeface="Arial" charset="0"/>
                <a:ea typeface="+mn-ea"/>
                <a:cs typeface="+mn-cs"/>
                <a:sym typeface="Arial" charset="0"/>
              </a:defRPr>
            </a:lvl2pPr>
            <a:lvl3pPr marL="393700" indent="-127000" algn="l" rtl="0" eaLnBrk="1" fontAlgn="base" hangingPunct="1">
              <a:spcBef>
                <a:spcPts val="600"/>
              </a:spcBef>
              <a:spcAft>
                <a:spcPct val="0"/>
              </a:spcAft>
              <a:buClr>
                <a:srgbClr val="828282"/>
              </a:buClr>
              <a:buSzPct val="100000"/>
              <a:buFont typeface="Helvetica Neue" charset="0"/>
              <a:buChar char="-"/>
              <a:defRPr sz="1200">
                <a:solidFill>
                  <a:srgbClr val="828282"/>
                </a:solidFill>
                <a:latin typeface="+mn-lt"/>
                <a:ea typeface="+mn-ea"/>
                <a:cs typeface="+mn-cs"/>
                <a:sym typeface="Helvetica Neue" charset="0"/>
              </a:defRPr>
            </a:lvl3pPr>
            <a:lvl4pPr marL="1562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4pPr>
            <a:lvl5pPr marL="20193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5pPr>
            <a:lvl6pPr marL="24765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6pPr>
            <a:lvl7pPr marL="29337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7pPr>
            <a:lvl8pPr marL="33909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8pPr>
            <a:lvl9pPr marL="3848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9pPr>
          </a:lstStyle>
          <a:p>
            <a:r>
              <a:rPr lang="en-US" dirty="0" smtClean="0"/>
              <a:t>Free to edit, share, and copy</a:t>
            </a:r>
          </a:p>
          <a:p>
            <a:pPr lvl="1">
              <a:lnSpc>
                <a:spcPct val="110000"/>
              </a:lnSpc>
            </a:pPr>
            <a:r>
              <a:rPr lang="en-US" dirty="0" smtClean="0"/>
              <a:t>Feel free to edit, share, and make as many copies of the Boundless presentations as you like. We encourage you to take these presentations and make them your own.</a:t>
            </a:r>
            <a:endParaRPr lang="en-US" dirty="0"/>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extBox 16"/>
          <p:cNvSpPr txBox="1"/>
          <p:nvPr/>
        </p:nvSpPr>
        <p:spPr>
          <a:xfrm>
            <a:off x="228600" y="304800"/>
            <a:ext cx="2590800" cy="2784353"/>
          </a:xfrm>
          <a:prstGeom prst="rect">
            <a:avLst/>
          </a:prstGeom>
          <a:noFill/>
        </p:spPr>
        <p:txBody>
          <a:bodyPr wrap="square" lIns="0" tIns="0" rIns="0" bIns="0" rtlCol="0">
            <a:spAutoFit/>
          </a:bodyPr>
          <a:lstStyle/>
          <a:p>
            <a:pPr algn="l"/>
            <a:r>
              <a:rPr lang="en-US" sz="1800" dirty="0" smtClean="0">
                <a:solidFill>
                  <a:schemeClr val="bg1"/>
                </a:solidFill>
                <a:latin typeface="Arial"/>
                <a:cs typeface="Arial"/>
              </a:rPr>
              <a:t>Boundless Teaching Platform</a:t>
            </a:r>
          </a:p>
          <a:p>
            <a:pPr algn="l">
              <a:lnSpc>
                <a:spcPct val="110000"/>
              </a:lnSpc>
              <a:spcBef>
                <a:spcPts val="800"/>
              </a:spcBef>
            </a:pPr>
            <a:r>
              <a:rPr lang="en-US" sz="800" dirty="0">
                <a:solidFill>
                  <a:srgbClr val="FFFFFF"/>
                </a:solidFill>
                <a:latin typeface="Arial" charset="0"/>
                <a:ea typeface="ＭＳ Ｐゴシック" charset="0"/>
                <a:sym typeface="Helvetica Neue" charset="0"/>
              </a:rPr>
              <a:t>Boundless empowers educators to engage their students with affordable, customizable textbooks and intuitive teaching tools. The free Boundless Teaching Platform gives educators the ability to customize textbooks in more than 20 subjects that align to hundreds of popular titles. Get started by using high quality Boundless books, or make switching to our platform easier by building from Boundless content pre-organized to match the assigned textbook. This platform gives educators the tools they need to assign readings and assessments, monitor student activity, and lead their classes with pre-made teaching resources.</a:t>
            </a:r>
          </a:p>
          <a:p>
            <a:pPr algn="l">
              <a:spcBef>
                <a:spcPts val="800"/>
              </a:spcBef>
            </a:pPr>
            <a:r>
              <a:rPr lang="en-US" sz="800" dirty="0">
                <a:solidFill>
                  <a:srgbClr val="FFFFFF"/>
                </a:solidFill>
                <a:latin typeface="Helvetica Neue" charset="0"/>
                <a:ea typeface="ＭＳ Ｐゴシック" charset="0"/>
                <a:sym typeface="Helvetica Neue" charset="0"/>
              </a:rPr>
              <a:t>Get started now at:</a:t>
            </a:r>
          </a:p>
          <a:p>
            <a:pPr algn="l"/>
            <a:endParaRPr lang="en-US" sz="1800" dirty="0">
              <a:solidFill>
                <a:schemeClr val="bg1"/>
              </a:solidFill>
              <a:latin typeface="Arial"/>
              <a:cs typeface="Arial"/>
            </a:endParaRPr>
          </a:p>
        </p:txBody>
      </p:sp>
      <p:sp>
        <p:nvSpPr>
          <p:cNvPr id="19" name="TextBox 18"/>
          <p:cNvSpPr txBox="1"/>
          <p:nvPr/>
        </p:nvSpPr>
        <p:spPr>
          <a:xfrm>
            <a:off x="228600" y="5867400"/>
            <a:ext cx="2590800" cy="340606"/>
          </a:xfrm>
          <a:prstGeom prst="rect">
            <a:avLst/>
          </a:prstGeom>
          <a:noFill/>
        </p:spPr>
        <p:txBody>
          <a:bodyPr wrap="square" lIns="0" tIns="0" rIns="0" bIns="0" rtlCol="0">
            <a:spAutoFit/>
          </a:bodyPr>
          <a:lstStyle/>
          <a:p>
            <a:pPr algn="l">
              <a:lnSpc>
                <a:spcPct val="110000"/>
              </a:lnSpc>
              <a:spcBef>
                <a:spcPts val="800"/>
              </a:spcBef>
            </a:pPr>
            <a:r>
              <a:rPr lang="en-US" sz="800" dirty="0" smtClean="0">
                <a:solidFill>
                  <a:srgbClr val="FFFFFF"/>
                </a:solidFill>
                <a:latin typeface="Arial" charset="0"/>
                <a:ea typeface="ＭＳ Ｐゴシック" charset="0"/>
                <a:sym typeface="Helvetica Neue" charset="0"/>
              </a:rPr>
              <a:t>If you have any questions or problems please email:</a:t>
            </a:r>
          </a:p>
          <a:p>
            <a:pPr algn="l">
              <a:lnSpc>
                <a:spcPct val="80000"/>
              </a:lnSpc>
              <a:spcBef>
                <a:spcPts val="800"/>
              </a:spcBef>
            </a:pPr>
            <a:r>
              <a:rPr lang="en-US" sz="800" dirty="0" err="1" smtClean="0">
                <a:solidFill>
                  <a:srgbClr val="FFFFFF"/>
                </a:solidFill>
                <a:latin typeface="Arial" charset="0"/>
                <a:ea typeface="ＭＳ Ｐゴシック" charset="0"/>
                <a:cs typeface="Arial"/>
                <a:sym typeface="Helvetica Neue" charset="0"/>
                <a:hlinkClick r:id="rId6"/>
              </a:rPr>
              <a:t>educators@boundless.com</a:t>
            </a:r>
            <a:endParaRPr lang="en-US" sz="1800" dirty="0">
              <a:solidFill>
                <a:schemeClr val="bg1"/>
              </a:solidFill>
              <a:latin typeface="Arial"/>
              <a:cs typeface="Arial"/>
            </a:endParaRPr>
          </a:p>
        </p:txBody>
      </p:sp>
      <p:sp>
        <p:nvSpPr>
          <p:cNvPr id="3" name="TextBox 2"/>
          <p:cNvSpPr txBox="1"/>
          <p:nvPr/>
        </p:nvSpPr>
        <p:spPr>
          <a:xfrm>
            <a:off x="228600" y="2819400"/>
            <a:ext cx="2590800" cy="123111"/>
          </a:xfrm>
          <a:prstGeom prst="rect">
            <a:avLst/>
          </a:prstGeom>
          <a:noFill/>
        </p:spPr>
        <p:txBody>
          <a:bodyPr wrap="square" lIns="0" tIns="0" rIns="0" bIns="0" rtlCol="0">
            <a:spAutoFit/>
          </a:bodyPr>
          <a:lstStyle/>
          <a:p>
            <a:pPr algn="l"/>
            <a:r>
              <a:rPr lang="en-US" sz="800" dirty="0" smtClean="0">
                <a:latin typeface="Arial"/>
                <a:cs typeface="Arial"/>
                <a:hlinkClick r:id="rId7"/>
              </a:rPr>
              <a:t>http://</a:t>
            </a:r>
            <a:r>
              <a:rPr lang="en-US" sz="800" dirty="0" err="1" smtClean="0">
                <a:latin typeface="Arial"/>
                <a:cs typeface="Arial"/>
                <a:hlinkClick r:id="rId7"/>
              </a:rPr>
              <a:t>boundless.com</a:t>
            </a:r>
            <a:r>
              <a:rPr lang="en-US" sz="800" dirty="0" smtClean="0">
                <a:latin typeface="Arial"/>
                <a:cs typeface="Arial"/>
                <a:hlinkClick r:id="rId7"/>
              </a:rPr>
              <a:t>/teaching-platform</a:t>
            </a:r>
            <a:endParaRPr lang="en-US" sz="800" dirty="0">
              <a:latin typeface="Arial"/>
              <a:cs typeface="Arial"/>
            </a:endParaRPr>
          </a:p>
        </p:txBody>
      </p:sp>
    </p:spTree>
    <p:extLst>
      <p:ext uri="{BB962C8B-B14F-4D97-AF65-F5344CB8AC3E}">
        <p14:creationId xmlns:p14="http://schemas.microsoft.com/office/powerpoint/2010/main" val="33778588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Nagasaki Atomic Bombing</a:t>
            </a:r>
          </a:p>
          <a:p>
            <a:pPr lvl="1"/>
            <a:r>
              <a:rPr lang="en-US" dirty="0" smtClean="0"/>
              <a:t>The mushroom cloud of the atomic bombing of Nagasaki, Japan (August 9,1945) rose some 18 kilometers (11 mi) above the bomb's hypocenter.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http://upload.wikimedia.org/wikipedia/commons/thumb/e/e0/Nagasakibomb.jpg/502px-Nagasakibomb.jpg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7869029f893117b2bae70ca6e0967a4}">
                <a14:useLocalDpi xmlns:a14="http://schemas.microsoft.com/office/drawing/2010/main" val="0"/>
              </a:ext>
            </a:extLst>
          </a:blip>
          <a:stretch>
            <a:fillRect/>
          </a:stretch>
        </p:blipFill>
        <p:spPr>
          <a:xfrm>
            <a:off x="2755011" y="533400"/>
            <a:ext cx="363397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Alpha Decay</a:t>
            </a:r>
          </a:p>
          <a:p>
            <a:pPr lvl="1"/>
            <a:r>
              <a:rPr lang="en-US" dirty="0" smtClean="0"/>
              <a:t>Alpha decay is one type of radioactive decay. An atomic nucleus emits an alpha particle and thereby transforms ("decays") into an atom with a mass number smaller by four and an atomic number smaller by two. Many other types of decay are possible.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http://upload.wikimedia.org/wikipedia/commons/thumb/7/79/Alpha_Decay.svg/250px-Alpha_Decay.svg.png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External Beam Therapy</a:t>
            </a:r>
          </a:p>
          <a:p>
            <a:pPr lvl="1"/>
            <a:r>
              <a:rPr lang="en-US" dirty="0" smtClean="0"/>
              <a:t>Radiation therapy of the pelvis. Lasers and a mold under the legs are used for precise positioning</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http://upload.wikimedia.org/wikipedia/commons/thumb/d/d5/Radiation_therapy.jpg/800px-Radiation_therapy.jpg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6d3a2c1e82b8646c13a24c5e83e77df}">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Beta Decay 2/2</a:t>
            </a:r>
          </a:p>
          <a:p>
            <a:pPr lvl="1"/>
            <a:r>
              <a:rPr lang="en-US" dirty="0" smtClean="0"/>
              <a:t>In this video I introduce Beta decay and discuss it from an basic level to a perhaps second or third year University level.</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18f3fdfe0b568057e4e56fbf39e70b90}">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Radioactive decay simulation</a:t>
            </a:r>
          </a:p>
          <a:p>
            <a:pPr lvl="1"/>
            <a:r>
              <a:rPr lang="en-US" dirty="0" smtClean="0"/>
              <a:t>A simulation of many identical atoms undergoing radioactive decay, starting with four atoms (left) and 400 atoms (right). The number at the top indicates how many half-lives have elapsed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"Half-life."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http://en.wikipedia.org/wiki/Half-life</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6e73150500f3bd3afdc2756bc2878fa}">
                <a14:useLocalDpi xmlns:a14="http://schemas.microsoft.com/office/drawing/2010/main" val="0"/>
              </a:ext>
            </a:extLst>
          </a:blip>
          <a:stretch>
            <a:fillRect/>
          </a:stretch>
        </p:blipFill>
        <p:spPr>
          <a:xfrm>
            <a:off x="3416840" y="533400"/>
            <a:ext cx="2310319"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Half-life</a:t>
            </a:r>
          </a:p>
          <a:p>
            <a:pPr lvl="1"/>
            <a:r>
              <a:rPr lang="en-US" dirty="0" smtClean="0"/>
              <a:t>Part of a series of videos on physics problem-solving. The problems are taken from "The Joy of Physics. " This one deals with radioactive half-life. The viewer is urged to pause the video at the problem statement and work the problem before watching the rest of the video.</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735bc3551eb8fdaa94ed2163b673dfff}">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Natural Radiation Atlas of Europe</a:t>
            </a:r>
          </a:p>
          <a:p>
            <a:pPr lvl="1"/>
            <a:r>
              <a:rPr lang="en-US" dirty="0" smtClean="0"/>
              <a:t>Bar chart of average annual dosages from natural radiation sources for major European countries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http://upload.wikimedia.org/wikipedia/commons/5/55/Natural_Radiation_Atlas_of_Europe.jpg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0e058747c0394c967b172eecb2eebde}">
                <a14:useLocalDpi xmlns:a14="http://schemas.microsoft.com/office/drawing/2010/main" val="0"/>
              </a:ext>
            </a:extLst>
          </a:blip>
          <a:stretch>
            <a:fillRect/>
          </a:stretch>
        </p:blipFill>
        <p:spPr>
          <a:xfrm>
            <a:off x="965427" y="533400"/>
            <a:ext cx="721314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Formation and Decay of Carbon-14</a:t>
            </a:r>
          </a:p>
          <a:p>
            <a:pPr lvl="1"/>
            <a:r>
              <a:rPr lang="en-US" dirty="0" smtClean="0"/>
              <a:t>Diagram of the formation of carbon-14 (1), the decay of carbon-14 (2), and equations describing the carbon-12:carbon-14 ratio in living and dead organisms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http://upload.wikimedia.org/wikipedia/commons/thumb/7/70/Carbon_14_formation_and_decay.svg/800px-Carbon_14_formation_and_decay.svg.png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PET/CT-System</a:t>
            </a:r>
          </a:p>
          <a:p>
            <a:pPr lvl="1"/>
            <a:r>
              <a:rPr lang="en-US" dirty="0" smtClean="0"/>
              <a:t>PET/CT-System with 16-slice CT; the ceiling mounted device is an injection pump for CT contrast agent.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http://upload.wikimedia.org/wikipedia/commons/thumb/c/c4/16slicePETCT.jpg/785px-16slicePETCT.jpg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028a1bc861c77dcbc2d02aa28e306e8}">
                <a14:useLocalDpi xmlns:a14="http://schemas.microsoft.com/office/drawing/2010/main" val="0"/>
              </a:ext>
            </a:extLst>
          </a:blip>
          <a:stretch>
            <a:fillRect/>
          </a:stretch>
        </p:blipFill>
        <p:spPr>
          <a:xfrm>
            <a:off x="1730692" y="533400"/>
            <a:ext cx="568261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Nuclear Fission Reaction</a:t>
            </a:r>
          </a:p>
          <a:p>
            <a:pPr lvl="1"/>
            <a:r>
              <a:rPr lang="en-US" dirty="0" smtClean="0"/>
              <a:t>An induced nuclear fission event. A neutron is absorbed by the nucleus of a uranium-235 atom, which in turn splits into fast-moving lighter elements (fission products) and free neutrons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http://upload.wikimedia.org/wikipedia/commons/thumb/1/15/Nuclear_fission.svg/309px-Nuclear_fission.svg.png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oundlessHQ_sm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8000" cy="6464300"/>
          </a:xfrm>
          <a:prstGeom prst="rect">
            <a:avLst/>
          </a:prstGeom>
        </p:spPr>
      </p:pic>
      <p:sp>
        <p:nvSpPr>
          <p:cNvPr id="16" name="Text Placeholder 15"/>
          <p:cNvSpPr>
            <a:spLocks noGrp="1"/>
          </p:cNvSpPr>
          <p:nvPr>
            <p:ph type="body" sz="quarter" idx="10"/>
          </p:nvPr>
        </p:nvSpPr>
        <p:spPr/>
        <p:txBody>
          <a:bodyPr/>
          <a:lstStyle/>
          <a:p>
            <a:pPr>
              <a:lnSpc>
                <a:spcPct val="110000"/>
              </a:lnSpc>
            </a:pPr>
            <a:r>
              <a:rPr lang="en-US" dirty="0" smtClean="0"/>
              <a:t>Boundless is an innovative technology company making education more affordable and accessible for students everywhere. The company creates the world’s best open educational content in 20+ subjects that align to more than 1,000 popular college textbooks. Boundless integrates learning technology into all its premium books to help students study more efficiently at a fraction of the cost of traditional textbooks. The company also empowers educators to engage their students more effectively through customizable books and intuitive teaching tools as part of the Boundless Teaching Platform. More than 2 million learners access Boundless free and premium content each month across the company’s wide distribution platforms, including its website, </a:t>
            </a:r>
            <a:r>
              <a:rPr lang="en-US" dirty="0" err="1" smtClean="0"/>
              <a:t>iOS</a:t>
            </a:r>
            <a:r>
              <a:rPr lang="en-US" dirty="0" smtClean="0"/>
              <a:t> apps, Kindle books, and </a:t>
            </a:r>
            <a:r>
              <a:rPr lang="en-US" dirty="0" err="1" smtClean="0"/>
              <a:t>iBooks</a:t>
            </a:r>
            <a:r>
              <a:rPr lang="en-US" dirty="0" smtClean="0"/>
              <a:t>. To get started learning or teaching with Boundless, visit </a:t>
            </a:r>
            <a:r>
              <a:rPr lang="en-US" dirty="0" smtClean="0">
                <a:hlinkClick r:id="rId3"/>
              </a:rPr>
              <a:t>boundless.com</a:t>
            </a:r>
            <a:r>
              <a:rPr lang="en-US" dirty="0" smtClean="0"/>
              <a:t>.</a:t>
            </a:r>
            <a:endParaRPr lang="en-US" dirty="0"/>
          </a:p>
        </p:txBody>
      </p:sp>
      <p:sp>
        <p:nvSpPr>
          <p:cNvPr id="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9"/>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itle 16"/>
          <p:cNvSpPr>
            <a:spLocks noGrp="1"/>
          </p:cNvSpPr>
          <p:nvPr>
            <p:ph type="title"/>
          </p:nvPr>
        </p:nvSpPr>
        <p:spPr/>
        <p:txBody>
          <a:bodyPr/>
          <a:lstStyle/>
          <a:p>
            <a:r>
              <a:rPr lang="en-US" dirty="0" smtClean="0"/>
              <a:t>About Boundless</a:t>
            </a:r>
            <a:endParaRPr lang="en-US" dirty="0"/>
          </a:p>
        </p:txBody>
      </p:sp>
    </p:spTree>
    <p:extLst>
      <p:ext uri="{BB962C8B-B14F-4D97-AF65-F5344CB8AC3E}">
        <p14:creationId xmlns:p14="http://schemas.microsoft.com/office/powerpoint/2010/main" val="1703359636"/>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Radura Logo</a:t>
            </a:r>
          </a:p>
          <a:p>
            <a:pPr lvl="1"/>
            <a:r>
              <a:rPr lang="en-US" dirty="0" smtClean="0"/>
              <a:t>The Radura logo, required by U.S. Food and Drug Administration regulations to show a food has been treated with ionizing radiation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http://upload.wikimedia.org/wikipedia/commons/thumb/9/9d/Radura-Symbol.svg/185px-Radura-Symbol.svg.png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c9910be0999fdb776ad9f9b7e075547}">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MRI Scanner</a:t>
            </a:r>
          </a:p>
          <a:p>
            <a:pPr lvl="1"/>
            <a:r>
              <a:rPr lang="en-US" dirty="0" smtClean="0"/>
              <a:t>Phillips MRI scanner in Gothenburg, Sweden.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http://upload.wikimedia.org/wikipedia/commons/thumb/e/ee/MRI-Philips.JPG/657px-MRI-Philips.JPG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de9a331ff2cfa06f35e9fb1e7dad231}">
                <a14:useLocalDpi xmlns:a14="http://schemas.microsoft.com/office/drawing/2010/main" val="0"/>
              </a:ext>
            </a:extLst>
          </a:blip>
          <a:stretch>
            <a:fillRect/>
          </a:stretch>
        </p:blipFill>
        <p:spPr>
          <a:xfrm>
            <a:off x="2190019" y="533400"/>
            <a:ext cx="476396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Personal Radiation Dosimeter</a:t>
            </a:r>
          </a:p>
          <a:p>
            <a:pPr lvl="1"/>
            <a:r>
              <a:rPr lang="en-US" dirty="0" smtClean="0"/>
              <a:t>A physician wearing a personal radiation dosimeter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http://upload.wikimedia.org/wikipedia/commons/6/62/Dosimeter.gif</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8ae2dae86cd70afa4855a1e17e47076}">
                <a14:useLocalDpi xmlns:a14="http://schemas.microsoft.com/office/drawing/2010/main" val="0"/>
              </a:ext>
            </a:extLst>
          </a:blip>
          <a:stretch>
            <a:fillRect/>
          </a:stretch>
        </p:blipFill>
        <p:spPr>
          <a:xfrm>
            <a:off x="3706159" y="533400"/>
            <a:ext cx="173168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Beta Decay</a:t>
            </a:r>
          </a:p>
          <a:p>
            <a:pPr lvl="1"/>
            <a:r>
              <a:rPr lang="en-US" dirty="0" smtClean="0"/>
              <a:t>β decay in an atomic nucleus (the accompanying antineutrino is omitted). The inset shows beta decay of a free neutron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http://upload.wikimedia.org/wikipedia/commons/thumb/a/aa/Beta-minus_Decay.svg/250px-Beta-minus_Decay.svg.png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Radioactive Decay Series Diagram</a:t>
            </a:r>
          </a:p>
          <a:p>
            <a:pPr lvl="1"/>
            <a:r>
              <a:rPr lang="en-US" dirty="0" smtClean="0"/>
              <a:t>This diagram provides examples of four decay series: thorium (in blue), radium (in red), actinium (in green), and neptunium (in purple).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http://upload.wikimedia.org/wikipedia/commons/thumb/6/62/Radioactive_decay_chains_diagram.svg/800px-Radioactive_decay_chains_diagram.svg.png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Different Types of Radiation Detectors</a:t>
            </a:r>
          </a:p>
          <a:p>
            <a:pPr lvl="1"/>
            <a:r>
              <a:rPr lang="en-US" dirty="0" smtClean="0"/>
              <a:t>different types of radiation detectors (counters)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http://upload.wikimedia.org/wikipedia/commons/thumb/c/c0/Detectors_summary_3.png/800px-Detectors_summary_3.png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02cf3d5812a9c69770818a630203378}">
                <a14:useLocalDpi xmlns:a14="http://schemas.microsoft.com/office/drawing/2010/main" val="0"/>
              </a:ext>
            </a:extLst>
          </a:blip>
          <a:stretch>
            <a:fillRect/>
          </a:stretch>
        </p:blipFill>
        <p:spPr>
          <a:xfrm>
            <a:off x="1497027" y="533400"/>
            <a:ext cx="614994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Positron Emission Tomography Acquisition Process</a:t>
            </a:r>
          </a:p>
          <a:p>
            <a:pPr lvl="1"/>
            <a:r>
              <a:rPr lang="en-US" dirty="0" smtClean="0"/>
              <a:t>Schema of a PET acquisition process.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http://upload.wikimedia.org/wikipedia/commons/thumb/c/c1/PET-schema.png/800px-PET-schema.png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df03b55d0d8bf0f4beb6e5ce0a74c02}">
                <a14:useLocalDpi xmlns:a14="http://schemas.microsoft.com/office/drawing/2010/main" val="0"/>
              </a:ext>
            </a:extLst>
          </a:blip>
          <a:stretch>
            <a:fillRect/>
          </a:stretch>
        </p:blipFill>
        <p:spPr>
          <a:xfrm>
            <a:off x="1607222" y="533400"/>
            <a:ext cx="592955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Ionization Chamber</a:t>
            </a:r>
          </a:p>
          <a:p>
            <a:pPr lvl="1"/>
            <a:r>
              <a:rPr lang="en-US" dirty="0" smtClean="0"/>
              <a:t>This ionization chamber was used in the South Atlantic Anomaly Probe project.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http://upload.wikimedia.org/wikipedia/commons/7/71/Ion-Chamber-Dosimeter-SAAP.jpg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d38ac5ebb8c81cd82b10c1c548b05c0}">
                <a14:useLocalDpi xmlns:a14="http://schemas.microsoft.com/office/drawing/2010/main" val="0"/>
              </a:ext>
            </a:extLst>
          </a:blip>
          <a:stretch>
            <a:fillRect/>
          </a:stretch>
        </p:blipFill>
        <p:spPr>
          <a:xfrm>
            <a:off x="2882417" y="533400"/>
            <a:ext cx="337916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Iodine; 123 Radioisotope</a:t>
            </a:r>
          </a:p>
          <a:p>
            <a:pPr lvl="1"/>
            <a:r>
              <a:rPr lang="en-US" dirty="0" smtClean="0"/>
              <a:t>Lead container containing iodine-123 radioisotope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http://upload.wikimedia.org/wikipedia/commons/thumb/6/6f/Lead_container_for_nuclear_medications.jpg/317px-Lead_container_for_nuclear_medications.jpg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cf4778b4533b6288c9a5be0e0ad6e48}">
                <a14:useLocalDpi xmlns:a14="http://schemas.microsoft.com/office/drawing/2010/main" val="0"/>
              </a:ext>
            </a:extLst>
          </a:blip>
          <a:stretch>
            <a:fillRect/>
          </a:stretch>
        </p:blipFill>
        <p:spPr>
          <a:xfrm>
            <a:off x="3422703" y="533400"/>
            <a:ext cx="229859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Clinical Applications of Brachytherapy</a:t>
            </a:r>
          </a:p>
          <a:p>
            <a:pPr lvl="1"/>
            <a:r>
              <a:rPr lang="en-US" dirty="0" smtClean="0"/>
              <a:t>Body sites in which brachytherapy can be used to treat cancer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http://upload.wikimedia.org/wikipedia/commons/4/4c/Clinical_applications_of_brachytherapy.jpg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b157429ccaa03f43716a35dca3dc656}">
                <a14:useLocalDpi xmlns:a14="http://schemas.microsoft.com/office/drawing/2010/main" val="0"/>
              </a:ext>
            </a:extLst>
          </a:blip>
          <a:stretch>
            <a:fillRect/>
          </a:stretch>
        </p:blipFill>
        <p:spPr>
          <a:xfrm>
            <a:off x="1378324" y="533400"/>
            <a:ext cx="638735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Nuclear Physics and Radioactivity</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Nuclear Physics and Radioactivity</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The Nucleus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7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Radioactivity</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90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Quantum Tunneling and Conservation Laws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3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Applications of Nuclear Physics</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 name="Picture 1" descr="chapterimage.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0400" y="304800"/>
            <a:ext cx="863600" cy="863600"/>
          </a:xfrm>
          <a:prstGeom prst="rect">
            <a:avLst/>
          </a:prstGeom>
        </p:spPr>
      </p:pic>
      <p:pic>
        <p:nvPicPr>
          <p:cNvPr id="29" name="Picture 28" descr="chapterimage.jpg"/>
          <p:cNvPicPr>
            <a:picLocks noChangeAspect="1"/>
          </p:cNvPicPr>
          <p:nvPr/>
        </p:nvPicPr>
        <p:blipFill>
          <a:blip r:embed="rId6">
            <a:extLst>
              <a:ext uri="{30e058747c0394c967b172eecb2eebde}">
                <a14:useLocalDpi xmlns:a14="http://schemas.microsoft.com/office/drawing/2010/main" val="0"/>
              </a:ext>
            </a:extLst>
          </a:blip>
          <a:stretch>
            <a:fillRect/>
          </a:stretch>
        </p:blipFill>
        <p:spPr>
          <a:xfrm>
            <a:off x="3200400" y="1447800"/>
            <a:ext cx="863600" cy="520017"/>
          </a:xfrm>
          <a:prstGeom prst="rect">
            <a:avLst/>
          </a:prstGeom>
        </p:spPr>
      </p:pic>
      <p:pic>
        <p:nvPicPr>
          <p:cNvPr id="30" name="Picture 29" descr="chapterimage.jpg"/>
          <p:cNvPicPr>
            <a:picLocks noChangeAspect="1"/>
          </p:cNvPicPr>
          <p:nvPr/>
        </p:nvPicPr>
        <p:blipFill>
          <a:blip r:embed="rId7">
            <a:extLst>
              <a:ext uri="{f4bbca3cdc0c23682dfbe7c01cf7df4e}">
                <a14:useLocalDpi xmlns:a14="http://schemas.microsoft.com/office/drawing/2010/main" val="0"/>
              </a:ext>
            </a:extLst>
          </a:blip>
          <a:stretch>
            <a:fillRect/>
          </a:stretch>
        </p:blipFill>
        <p:spPr>
          <a:xfrm>
            <a:off x="3200400" y="2590800"/>
            <a:ext cx="863600" cy="863600"/>
          </a:xfrm>
          <a:prstGeom prst="rect">
            <a:avLst/>
          </a:prstGeom>
        </p:spPr>
      </p:pic>
      <p:pic>
        <p:nvPicPr>
          <p:cNvPr id="31" name="Picture 30" descr="chapterimage.jpg"/>
          <p:cNvPicPr>
            <a:picLocks noChangeAspect="1"/>
          </p:cNvPicPr>
          <p:nvPr/>
        </p:nvPicPr>
        <p:blipFill>
          <a:blip r:embed="rId8">
            <a:extLst>
              <a:ext uri="{36d3a2c1e82b8646c13a24c5e83e77df}">
                <a14:useLocalDpi xmlns:a14="http://schemas.microsoft.com/office/drawing/2010/main" val="0"/>
              </a:ext>
            </a:extLst>
          </a:blip>
          <a:stretch>
            <a:fillRect/>
          </a:stretch>
        </p:blipFill>
        <p:spPr>
          <a:xfrm>
            <a:off x="3200400" y="3733800"/>
            <a:ext cx="863600" cy="647700"/>
          </a:xfrm>
          <a:prstGeom prst="rect">
            <a:avLst/>
          </a:prstGeom>
        </p:spPr>
      </p:pic>
    </p:spTree>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External Beam Therapy</a:t>
            </a:r>
          </a:p>
          <a:p>
            <a:pPr lvl="1"/>
            <a:r>
              <a:rPr lang="en-US" dirty="0" smtClean="0"/>
              <a:t>Radiation therapy of the pelvis. Lasers and a mold under the legs are used for precise positioning</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http://upload.wikimedia.org/wikipedia/commons/thumb/d/d5/Radiation_therapy.jpg/800px-Radiation_therapy.jpg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6d3a2c1e82b8646c13a24c5e83e77df}">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Half-life</a:t>
            </a:r>
          </a:p>
          <a:p>
            <a:pPr lvl="1"/>
            <a:r>
              <a:rPr lang="en-US" dirty="0" smtClean="0"/>
              <a:t>Describes radioactive half life and how to do some simple calculations using half life.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8d2c8bde0a3d8ecf2a6d1debf6f74c2c}">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Beta Decay 1/2</a:t>
            </a:r>
          </a:p>
          <a:p>
            <a:pPr lvl="1"/>
            <a:r>
              <a:rPr lang="en-US" dirty="0" smtClean="0"/>
              <a:t>In this video I introduce Beta decay and discuss it from an basic level to a perhaps second or third year University level.</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d4777905a4e27f37d08e3276a57b987d}">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Fission and Fusion</a:t>
            </a:r>
          </a:p>
          <a:p>
            <a:pPr lvl="1"/>
            <a:r>
              <a:rPr lang="en-US" dirty="0" smtClean="0"/>
              <a:t>Describes the difference between fission and fusion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2a82582509951a26c97d42135bccc49e}">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Fission and Fusion</a:t>
            </a:r>
          </a:p>
          <a:p>
            <a:pPr lvl="1"/>
            <a:r>
              <a:rPr lang="en-US" dirty="0" smtClean="0"/>
              <a:t>Describes the difference between fission and fusion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2a82582509951a26c97d42135bccc49e}">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Nuclear fission of U-235</a:t>
            </a:r>
          </a:p>
          <a:p>
            <a:pPr lvl="1"/>
            <a:r>
              <a:rPr lang="en-US" dirty="0" smtClean="0"/>
              <a:t>If U-235 is bombarded with a neutron (light blue small circe), the resulting U-236 produced is unstable and undergoes fission. The resulting elements (shown here as Kr-92 and Ba-141) do not contain as many nucleons as U-236, with the remaining three neutrons being released as high-energy particles, able to bombard another U-235 atom and maintain a chain reaction.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"File:Nuclear fission.svg - Wikipedia, the free encyclopedia."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http://en.wikipedia.org/w/index.php?title=File:Nuclear_fission.svg&amp;page=1</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Fukushima Daiichi Nuclear Disaster</a:t>
            </a:r>
          </a:p>
          <a:p>
            <a:pPr lvl="1"/>
            <a:r>
              <a:rPr lang="en-US" dirty="0" smtClean="0"/>
              <a:t>Satellite image taken March 16, 2011 of the four damaged reactor buildings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http://upload.wikimedia.org/wikipedia/commons/thumb/7/7d/Fukushima_I_by_Digital_Globe.jpg/800px-Fukushima_I_by_Digital_Globe.jpg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bfecbfe92c62833326a8d43d7e40ede}">
                <a14:useLocalDpi xmlns:a14="http://schemas.microsoft.com/office/drawing/2010/main" val="0"/>
              </a:ext>
            </a:extLst>
          </a:blip>
          <a:stretch>
            <a:fillRect/>
          </a:stretch>
        </p:blipFill>
        <p:spPr>
          <a:xfrm>
            <a:off x="835742" y="533400"/>
            <a:ext cx="747251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P-Orbital</a:t>
            </a:r>
          </a:p>
          <a:p>
            <a:pPr lvl="1"/>
            <a:r>
              <a:rPr lang="en-US" dirty="0" smtClean="0"/>
              <a:t>The red and blue lobes represent the volume in which there is a 90 percent probability of finding an electron at any given time if the orbital is occupied.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"P2M0."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http://en.wikipedia.org/wiki/File:P2M0.png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4bbca3cdc0c23682dfbe7c01cf7df4e}">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Figure 1</a:t>
            </a:r>
          </a:p>
          <a:p>
            <a:pPr lvl="1"/>
            <a:r>
              <a:rPr lang="en-US" dirty="0" smtClean="0"/>
              <a:t>Top: Expected results: alpha particles passing through the plum pudding model of the atom undisturbed.Bottom: Observed results: a small portion of the particles were deflected, indicating a small, concentrated positive charge. Note that the image is not to scale; in reality the nucleus is vastly smaller than the electron shell.</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http://upload.wikimedia.org/wikipedia/commons/thumb/c/c3/Rutherford_gold_foil_experiment_results.svg/302px-Rutherford_gold_foil_experiment_results.svg.png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Drawing of Atomic Nucleus</a:t>
            </a:r>
          </a:p>
          <a:p>
            <a:pPr lvl="1"/>
            <a:r>
              <a:rPr lang="en-US" dirty="0" smtClean="0"/>
              <a:t>A model of the atomic nucleus showing it as a compact bundle of the two types of nucleons: protons (red) and neutrons (blue).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http://upload.wikimedia.org/wikipedia/commons/thumb/f/f0/Nucleus_drawing.svg/470px-Nucleus_drawing.svg.png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47800"/>
            <a:ext cx="2768600"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Nuclear Size and Density</a:t>
            </a:r>
          </a:p>
          <a:p>
            <a:pPr marL="115888" indent="-115888"/>
            <a:r>
              <a:rPr lang="en-US" dirty="0" smtClean="0"/>
              <a:t>Nuclear Stability</a:t>
            </a:r>
          </a:p>
          <a:p>
            <a:pPr marL="115888" indent="-115888"/>
            <a:r>
              <a:rPr lang="en-US" dirty="0"/>
              <a:t/>
            </a:r>
            <a:r>
              <a:rPr lang="en-US" dirty="0"/>
              <a:t>Binding Energy and Nuclear Forces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The Nucleus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The Nucleus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www.boundless.com/physics/textbooks/boundless-physics-textbook/nuclear-physics-and-radioactivity-30/the-nucleus-189/</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Cobalt-60 Decay Scheme</a:t>
            </a:r>
          </a:p>
          <a:p>
            <a:pPr lvl="1"/>
            <a:r>
              <a:rPr lang="en-US" dirty="0" smtClean="0"/>
              <a:t>Path of decay of Co-60 to Ni-60. Excited levels for Ni-60 that drop to ground state via emission of gamma rays are indicated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http://upload.wikimedia.org/wikipedia/commons/thumb/e/e0/Cobalt-60_Decay_Scheme.svg/450px-Cobalt-60_Decay_Scheme.svg.png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Fusion of Deuterium with Tritium</a:t>
            </a:r>
          </a:p>
          <a:p>
            <a:pPr lvl="1"/>
            <a:r>
              <a:rPr lang="en-US" dirty="0" smtClean="0"/>
              <a:t>Fusion of deuterium with tritium creating helium-4, freeing a neutron, and releasing 17.59 MeV of energy; some mass changes form to appear as the kinetic energy of the products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http://upload.wikimedia.org/wikipedia/commons/thumb/3/3b/Deuterium-tritium_fusion.svg/248px-Deuterium-tritium_fusion.svg.png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Alpha Decay</a:t>
            </a:r>
          </a:p>
          <a:p>
            <a:pPr lvl="1"/>
            <a:r>
              <a:rPr lang="en-US" dirty="0" smtClean="0"/>
              <a:t>Alpha decay is one type of radioactive decay. An atomic nucleus emits an alpha particle and thereby transforms ("decays") into an atom with a mass number smaller by four and an atomic number smaller by two. Many other types of decay are possible.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http://upload.wikimedia.org/wikipedia/commons/thumb/7/79/Alpha_Decay.svg/250px-Alpha_Decay.svg.png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10" name="Text Placeholder 9"/>
          <p:cNvSpPr>
            <a:spLocks noGrp="1"/>
          </p:cNvSpPr>
          <p:nvPr>
            <p:ph type="body" sz="quarter" idx="10"/>
          </p:nvPr>
        </p:nvSpPr>
        <p:spPr/>
        <p:txBody>
          <a:bodyPr/>
          <a:lstStyle/>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"radioisotope."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
              </a:rPr>
              <a:t>http://en.wiktionary.org/wiki/radioisotope</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"half-life."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http://en.wiktionary.org/wiki/half-life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"decay."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http://en.wiktionary.org/wiki/decay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"Radioactive decay series."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http://en.wikipedia.org/wiki/Radioactive_decay_series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"quark."</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http://en.wiktionary.org/wiki/quark</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"gluon."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http://en.wiktionary.org/wiki/gluon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"nucleus."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http://en.wiktionary.org/wiki/nucleus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"Nuclear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http://en.wikipedia.org/wiki/Nuclear_force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"Nuclear binding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http://en.wikipedia.org/wiki/Nuclear_binding_energy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"Binding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http://en.wikipedia.org/wiki/Binding_energy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"nucleosynthesis."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3"/>
              </a:rPr>
              <a:t>http://en.wiktionary.org/wiki/nucleosynthesis</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"fusion."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http://en.wiktionary.org/wiki/fusion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"Nuclear fusion."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http://en.wikipedia.org/wiki/Nuclear_fusion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"gamma ray."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9"/>
              </a:rPr>
              <a:t>http://en.wiktionary.org/wiki/gamma_ray</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"ionizing radiation."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1"/>
              </a:rPr>
              <a:t>http://en.wiktionary.org/wiki/ionizing_radiation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"x-ray."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http://en.wiktionary.org/wiki/x-ray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"Food irradiation."</a:t>
            </a:r>
            <a:r>
              <a:rPr lang="en-US" sz="1200" dirty="0">
                <a:solidFill>
                  <a:schemeClr val="accent1"/>
                </a:solidFill>
                <a:latin typeface="Arial" charset="0"/>
                <a:ea typeface="ＭＳ Ｐゴシック" charset="0"/>
              </a:rPr>
              <a:t> </a:t>
            </a:r>
            <a:r>
              <a:rPr lang="en-US" sz="1200">
                <a:solidFill>
                  <a:schemeClr val="accent1"/>
                </a:solidFill>
                <a:latin typeface="Arial" charset="0"/>
                <a:ea typeface="ＭＳ Ｐゴシック" charset="0"/>
                <a:hlinkClick r:id="rId33"/>
              </a:rPr>
              <a:t>CC BY-SA 3.0</a:t>
            </a:r>
            <a:r>
              <a:rPr lang="en-US" sz="1200">
                <a:solidFill>
                  <a:schemeClr val="accent1"/>
                </a:solidFill>
                <a:latin typeface="Arial" charset="0"/>
                <a:ea typeface="ＭＳ Ｐゴシック" charset="0"/>
              </a:rPr>
              <a:t> </a:t>
            </a:r>
            <a:r>
              <a:rPr lang="en-US" sz="1200" smtClean="0">
                <a:solidFill>
                  <a:schemeClr val="accent1"/>
                </a:solidFill>
                <a:latin typeface="Arial" charset="0"/>
                <a:ea typeface="ＭＳ Ｐゴシック" charset="0"/>
                <a:hlinkClick r:id="rId34"/>
              </a:rPr>
              <a:t>http://en.wikipedia.org/wiki/Food_irradiation</a:t>
            </a:r>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"alpha particle."</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http://en.wiktionary.org/wiki/alpha_particle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"radioactive decay."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http://en.wiktionary.org/wiki/radioactive_decay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"Alpha decay."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http://en.wikipedia.org/wiki/Alpha_decay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"warfare."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http://en.wiktionary.org/wiki/warfare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"fission."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http://en.wiktionary.org/wiki/fission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"fusion."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http://en.wiktionary.org/wiki/fusion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"Nuclear weapon."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http://en.wikipedia.org/wiki/Nuclear_weapon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"sievert."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http://en.wiktionary.org/wiki/sievert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http://en.wiktionary.org/wiki/radon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"radionuclide."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http://en.wikipedia.org/wiki/radionuclide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"Natural radioactivity."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http://en.wikipedia.org/wiki/Natural_radioactivity</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"radioactive decay."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http://en.wiktionary.org/wiki/radioactive_decay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"radionuclide."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http://en.wikipedia.org/wiki/radionuclide</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"nuclide."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http://en.wiktionary.org/wiki/nuclide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"Radioactive decay."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http://en.wikipedia.org/wiki/Radioactive_decay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"Unstable isotope."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http://en.wikipedia.org/wiki/Unstable_isotope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"scintillator."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http://en.wiktionary.org/wiki/scintillator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"semiconductor."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http://en.wiktionary.org/wiki/semiconductor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"diode."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http://en.wiktionary.org/wiki/diode</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"Gaseous ionization detector."</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http://en.wikipedia.org/wiki/Gaseous_ionization_detector</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"Radiation detector."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http://en.wikipedia.org/wiki/Radiation_detector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"Semiconductor detector."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http://en.wikipedia.org/wiki/Semiconductor_detector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"Scintillation detector."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http://en.wikipedia.org/wiki/Scintillation_detector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"ionizing radiation."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http://en.wiktionary.org/wiki/ionizing_radiation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"external beam therapy."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http://en.wikipedia.org/wiki/external%20beam%20therapy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"brachytherapy."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http://en.wiktionary.org/wiki/brachytherapy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"External beam radiotherapy."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http://en.wikipedia.org/wiki/External_beam_radiotherapy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"Radiation therapy."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http://en.wikipedia.org/wiki/Radiation_therapy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"Brachytherapy."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http://en.wikipedia.org/wiki/Brachytherapy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"Nuclear medicine."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http://en.wikipedia.org/wiki/Nuclear_medicine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http://www.boundless.com//physics/definition/atomic-spectra</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"nucleus."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http://en.wiktionary.org/wiki/nucleus</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"Wikipedia, the free encyclopedia."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http://en.wikipedia.org/wiki/?-particle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"Nuclear density."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http://en.wikipedia.org/wiki/Nuclear_density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"Nuclear size."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http://en.wikipedia.org/wiki/Nuclear_size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"control rod."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http://en.wiktionary.org/wiki/control_rod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"nuclear reactor."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http://en.wiktionary.org/wiki/nuclear_reactor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"fission."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http://en.wiktionary.org/wiki/fission</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"Nuclear reactors."</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http://en.wikipedia.org/wiki/Nuclear_reactors</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"Nuclear fission."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http://en.wikipedia.org/wiki/Nuclear_fission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"Atomic reactor."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http://en.wikipedia.org/wiki/Atomic_reactor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"electromagnetic radiation."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http://en.wiktionary.org/wiki/electromagnetic_radiation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"gamma ray."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http://en.wiktionary.org/wiki/gamma_ray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"Gamma decay."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http://en.wikipedia.org/wiki/Gamma_decay%23Gamma_ray_production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"ionizing radiation."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http://en.wiktionary.org/wiki/ionizing_radiation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"Biological effects of ionizing radiation."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http://en.wikipedia.org/wiki/Biological_effects_of_ionizing_radiation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"Radium Girls."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http://en.wikipedia.org/wiki/Radium_Girls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"ionizing radiation."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http://en.wiktionary.org/wiki/ionizing_radiation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"diode."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http://en.wiktionary.org/wiki/diode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"dosimeter."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http://en.wiktionary.org/wiki/dosimeter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"Dosimetry."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http://en.wikipedia.org/wiki/Dosimetry</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"beta decay."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http://en.wiktionary.org/wiki/beta_decay</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"transmutation."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http://en.wiktionary.org/wiki/transmutation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"positron."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http://en.wiktionary.org/wiki/positron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"Beta decay."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http://en.wikipedia.org/wiki/Beta_decay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"Beta decay."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http://en.wikipedia.org/wiki/Beta_decay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"radionuclide."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http://en.wikipedia.org/wiki/radionuclide</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"half-life."</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http://en.wiktionary.org/wiki/half-life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"Half-life."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http://en.wikipedia.org/wiki/Half-life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"Decay rate."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http://en.wikipedia.org/wiki/Decay_rate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"Radioactive decay."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http://en.wikipedia.org/wiki/Radioactive_decay%23Half-life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"radioactive tracer."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http://en.wiktionary.org/wiki/radioactive_tracer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"radioactive decay."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http://en.wiktionary.org/wiki/radioactive_decay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"isotope."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http://en.wiktionary.org/wiki/isotope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"Radioactive tracer."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http://en.wikipedia.org/wiki/Radioactive_tracer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"computed tomography."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http://en.wiktionary.org/wiki/computed_tomography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"nuclear magnetic resonance."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http://en.wiktionary.org/wiki/nuclear_magnetic_resonance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"magnetic resonance imaging."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http://en.wiktionary.org/wiki/magnetic_resonance_imaging</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"Magnetic resonance imaging."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http://en.wikipedia.org/wiki/Magnetic_resonance_imaging</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"tunneling."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http://en.wiktionary.org/wiki/tunneling</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"Quantum tunnelling."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http://en.wikipedia.org/wiki/Quantum_tunnelling</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"carbon-14."</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http://en.wikipedia.org/wiki/carbon-14</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"radioisotope."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http://en.wiktionary.org/wiki/radioisotope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"radiometric dating."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http://en.wikipedia.org/wiki/radiometric%20dating</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"Radiocarbon dating."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http://en.wikipedia.org/wiki/Radiocarbon_dating</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"Carbon-14."</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http://en.wikipedia.org/wiki/Carbon-14</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"ionizing radiation."</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http://en.wiktionary.org/wiki/ionizing_radiation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"external beam therapy."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http://en.wikipedia.org/wiki/external%20beam%20therapy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"brachytherapy."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http://en.wiktionary.org/wiki/brachytherapy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"Radiation therapy."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http://en.wikipedia.org/wiki/Radiation_therapy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"Nuclear medicine."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http://en.wikipedia.org/wiki/Nuclear_medicine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"External beam radiotherapy."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http://en.wikipedia.org/wiki/External_beam_radiotherapy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"Brachytherapy."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http://en.wikipedia.org/wiki/Brachytherapy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"tracer."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http://en.wiktionary.org/wiki/tracer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"positron."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http://en.wiktionary.org/wiki/positron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"tomography."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http://en.wiktionary.org/wiki/tomography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"Positron emission tomography."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http://en.wikipedia.org/wiki/Positron_emission_tomography</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"Tomography."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http://en.wikipedia.org/wiki/Tomography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"fusion."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http://en.wiktionary.org/wiki/fusion</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"fission."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http://en.wiktionary.org/wiki/fission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"nucleon."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http://en.wiktionary.org/wiki/nucleon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"Nuclear fusion."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http://en.wikipedia.org/wiki/Nuclear_fusion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"Radioactive decay."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http://en.wikipedia.org/wiki/Radioactive_decay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"Nuclear fission."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http://en.wikipedia.org/wiki/Nuclear_fission</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30e058747c0394c967b172eecb2eebde}">
                <a14:useLocalDpi xmlns:a14="http://schemas.microsoft.com/office/drawing/2010/main" val="0"/>
              </a:ext>
            </a:extLst>
          </a:blip>
          <a:stretch>
            <a:fillRect/>
          </a:stretch>
        </p:blipFill>
        <p:spPr>
          <a:xfrm>
            <a:off x="152400" y="1447800"/>
            <a:ext cx="2768600" cy="1667113"/>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Natural Radioactivity</a:t>
            </a:r>
          </a:p>
          <a:p>
            <a:pPr marL="115888" indent="-115888"/>
            <a:r>
              <a:rPr lang="en-US" dirty="0" smtClean="0"/>
              <a:t>Radiation Detection</a:t>
            </a:r>
          </a:p>
          <a:p>
            <a:pPr marL="115888" indent="-115888"/>
            <a:r>
              <a:rPr lang="en-US" dirty="0"/>
              <a:t/>
            </a:r>
            <a:r>
              <a:rPr lang="en-US" dirty="0"/>
              <a:t>Radioactive Decay Series: Introduction</a:t>
            </a:r>
            <a:r>
              <a:rPr lang="en-US" dirty="0"/>
              <a:t> </a:t>
            </a:r>
            <a:endParaRPr lang="en-US" dirty="0" smtClean="0"/>
          </a:p>
          <a:p>
            <a:pPr marL="115888" indent="-115888"/>
            <a:r>
              <a:rPr lang="en-US" dirty="0"/>
              <a:t/>
            </a:r>
            <a:r>
              <a:rPr lang="en-US" dirty="0"/>
              <a:t>Alpha Decay</a:t>
            </a:r>
            <a:r>
              <a:rPr lang="en-US" dirty="0"/>
              <a:t> </a:t>
            </a:r>
            <a:endParaRPr lang="en-US" dirty="0" smtClean="0"/>
          </a:p>
          <a:p>
            <a:pPr marL="115888" indent="-115888"/>
            <a:r>
              <a:rPr lang="en-US" dirty="0"/>
              <a:t/>
            </a:r>
            <a:r>
              <a:rPr lang="en-US" dirty="0"/>
              <a:t>Beta Decay</a:t>
            </a:r>
            <a:r>
              <a:rPr lang="en-US" dirty="0"/>
              <a:t> </a:t>
            </a:r>
            <a:endParaRPr lang="en-US" dirty="0" smtClean="0"/>
          </a:p>
          <a:p>
            <a:pPr marL="115888" indent="-115888"/>
            <a:r>
              <a:rPr lang="en-US" dirty="0"/>
              <a:t/>
            </a:r>
            <a:r>
              <a:rPr lang="en-US" dirty="0"/>
              <a:t>Gamma Decay</a:t>
            </a:r>
            <a:r>
              <a:rPr lang="en-US" dirty="0"/>
              <a:t> </a:t>
            </a:r>
            <a:endParaRPr lang="en-US" dirty="0" smtClean="0"/>
          </a:p>
          <a:p>
            <a:pPr marL="115888" indent="-115888"/>
            <a:r>
              <a:rPr lang="en-US" dirty="0"/>
              <a:t/>
            </a:r>
            <a:r>
              <a:rPr lang="en-US" dirty="0"/>
              <a:t>Half-Life and Rate of Decay; Carbon-14 Dating</a:t>
            </a:r>
            <a:r>
              <a:rPr lang="en-US" dirty="0"/>
              <a:t> </a:t>
            </a:r>
            <a:endParaRPr lang="en-US" dirty="0" smtClean="0"/>
          </a:p>
          <a:p>
            <a:pPr marL="115888" indent="-115888"/>
            <a:r>
              <a:rPr lang="en-US" dirty="0"/>
              <a:t/>
            </a:r>
            <a:r>
              <a:rPr lang="en-US" dirty="0"/>
              <a:t>Calculations Involving Half-Life and Decay-Rates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Radioactivity</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Radioactivity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www.boundless.com/physics/textbooks/boundless-physics-textbook/nuclear-physics-and-radioactivity-30/radioactivity-190/</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f4bbca3cdc0c23682dfbe7c01cf7df4e}">
                <a14:useLocalDpi xmlns:a14="http://schemas.microsoft.com/office/drawing/2010/main" val="0"/>
              </a:ext>
            </a:extLst>
          </a:blip>
          <a:stretch>
            <a:fillRect/>
          </a:stretch>
        </p:blipFill>
        <p:spPr>
          <a:xfrm>
            <a:off x="152400" y="1447800"/>
            <a:ext cx="2768600"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Quantum Tunneling</a:t>
            </a:r>
          </a:p>
          <a:p>
            <a:pPr marL="115888" indent="-115888"/>
            <a:r>
              <a:rPr lang="en-US" dirty="0" smtClean="0"/>
              <a:t>Conservation of Nucleon Number and Other Laws</a:t>
            </a:r>
          </a:p>
        </p:txBody>
      </p:sp>
      <p:sp>
        <p:nvSpPr>
          <p:cNvPr id="21" name="Title 20"/>
          <p:cNvSpPr>
            <a:spLocks noGrp="1"/>
          </p:cNvSpPr>
          <p:nvPr>
            <p:ph type="title"/>
          </p:nvPr>
        </p:nvSpPr>
        <p:spPr>
          <a:xfrm>
            <a:off x="152400" y="381000"/>
            <a:ext cx="8686800" cy="685800"/>
          </a:xfrm>
        </p:spPr>
        <p:txBody>
          <a:bodyPr/>
          <a:lstStyle/>
          <a:p>
            <a:r>
              <a:rPr lang="en-US" dirty="0" smtClean="0"/>
              <a:t>Quantum Tunneling and Conservation Laws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Quantum Tunneling and Conservation Laws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www.boundless.com/physics/textbooks/boundless-physics-textbook/nuclear-physics-and-radioactivity-30/quantum-tunneling-and-conservation-laws-191/</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36d3a2c1e82b8646c13a24c5e83e77df}">
                <a14:useLocalDpi xmlns:a14="http://schemas.microsoft.com/office/drawing/2010/main" val="0"/>
              </a:ext>
            </a:extLst>
          </a:blip>
          <a:stretch>
            <a:fillRect/>
          </a:stretch>
        </p:blipFill>
        <p:spPr>
          <a:xfrm>
            <a:off x="152400" y="1447800"/>
            <a:ext cx="2768600" cy="207645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Medical Imaging and Diagnostics</a:t>
            </a:r>
          </a:p>
          <a:p>
            <a:pPr marL="115888" indent="-115888"/>
            <a:r>
              <a:rPr lang="en-US" dirty="0" smtClean="0"/>
              <a:t>Dosimetry</a:t>
            </a:r>
          </a:p>
          <a:p>
            <a:pPr marL="115888" indent="-115888"/>
            <a:r>
              <a:rPr lang="en-US" dirty="0"/>
              <a:t/>
            </a:r>
            <a:r>
              <a:rPr lang="en-US" dirty="0"/>
              <a:t>Biological Effects of Radiation</a:t>
            </a:r>
            <a:r>
              <a:rPr lang="en-US" dirty="0"/>
              <a:t> </a:t>
            </a:r>
            <a:endParaRPr lang="en-US" dirty="0" smtClean="0"/>
          </a:p>
          <a:p>
            <a:pPr marL="115888" indent="-115888"/>
            <a:r>
              <a:rPr lang="en-US" dirty="0"/>
              <a:t/>
            </a:r>
            <a:r>
              <a:rPr lang="en-US" dirty="0"/>
              <a:t>Therapeutic Uses of Radiation</a:t>
            </a:r>
            <a:r>
              <a:rPr lang="en-US" dirty="0"/>
              <a:t> </a:t>
            </a:r>
            <a:endParaRPr lang="en-US" dirty="0" smtClean="0"/>
          </a:p>
          <a:p>
            <a:pPr marL="115888" indent="-115888"/>
            <a:r>
              <a:rPr lang="en-US" dirty="0"/>
              <a:t/>
            </a:r>
            <a:r>
              <a:rPr lang="en-US" dirty="0"/>
              <a:t>Radiation from Food</a:t>
            </a:r>
            <a:r>
              <a:rPr lang="en-US" dirty="0"/>
              <a:t> </a:t>
            </a:r>
            <a:endParaRPr lang="en-US" dirty="0" smtClean="0"/>
          </a:p>
          <a:p>
            <a:pPr marL="115888" indent="-115888"/>
            <a:r>
              <a:rPr lang="en-US" dirty="0"/>
              <a:t/>
            </a:r>
            <a:r>
              <a:rPr lang="en-US" dirty="0"/>
              <a:t>Tracers</a:t>
            </a:r>
            <a:r>
              <a:rPr lang="en-US" dirty="0"/>
              <a:t> </a:t>
            </a:r>
            <a:endParaRPr lang="en-US" dirty="0" smtClean="0"/>
          </a:p>
          <a:p>
            <a:pPr marL="115888" indent="-115888"/>
            <a:r>
              <a:rPr lang="en-US" dirty="0"/>
              <a:t/>
            </a:r>
            <a:r>
              <a:rPr lang="en-US" dirty="0"/>
              <a:t>Nuclear Fusion</a:t>
            </a:r>
            <a:r>
              <a:rPr lang="en-US" dirty="0"/>
              <a:t> </a:t>
            </a:r>
            <a:endParaRPr lang="en-US" dirty="0" smtClean="0"/>
          </a:p>
          <a:p>
            <a:pPr marL="115888" indent="-115888"/>
            <a:r>
              <a:rPr lang="en-US" dirty="0"/>
              <a:t/>
            </a:r>
            <a:r>
              <a:rPr lang="en-US" dirty="0"/>
              <a:t>Nuclear Fission in Reactors</a:t>
            </a:r>
            <a:r>
              <a:rPr lang="en-US" dirty="0"/>
              <a:t> </a:t>
            </a:r>
            <a:endParaRPr lang="en-US" dirty="0" smtClean="0"/>
          </a:p>
          <a:p>
            <a:pPr marL="115888" indent="-115888"/>
            <a:r>
              <a:rPr lang="en-US" dirty="0" smtClean="0"/>
              <a:t>Emission Topography</a:t>
            </a:r>
          </a:p>
          <a:p>
            <a:pPr marL="115888" indent="-115888"/>
            <a:r>
              <a:rPr lang="en-US" dirty="0"/>
              <a:t/>
            </a:r>
            <a:r>
              <a:rPr lang="en-US" dirty="0"/>
              <a:t>Nuclear Weapons</a:t>
            </a:r>
            <a:r>
              <a:rPr lang="en-US" dirty="0"/>
              <a:t> </a:t>
            </a:r>
            <a:endParaRPr lang="en-US" dirty="0" smtClean="0"/>
          </a:p>
          <a:p>
            <a:pPr marL="115888" indent="-115888"/>
            <a:r>
              <a:rPr lang="en-US" dirty="0"/>
              <a:t/>
            </a:r>
            <a:r>
              <a:rPr lang="en-US" dirty="0"/>
              <a:t>NMR and MRIs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Applications of Nuclear Physics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Nuclear Physics and Radioactivity</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Applications of Nuclear Physics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www.boundless.com/physics/textbooks/boundless-physics-textbook/nuclear-physics-and-radioactivity-30/applications-of-nuclear-physics-192/</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 name="Title 1"/>
          <p:cNvSpPr>
            <a:spLocks noGrp="1"/>
          </p:cNvSpPr>
          <p:nvPr>
            <p:ph type="title"/>
          </p:nvPr>
        </p:nvSpPr>
        <p:spPr/>
        <p:txBody>
          <a:bodyPr/>
          <a:lstStyle/>
          <a:p>
            <a:r>
              <a:rPr lang="en-US" smtClean="0"/>
              <a:t>Appendix</a:t>
            </a:r>
            <a:endParaRPr lang="en-US" dirty="0"/>
          </a:p>
        </p:txBody>
      </p:sp>
    </p:spTree>
    <p:extLst>
      <p:ext uri="{BB962C8B-B14F-4D97-AF65-F5344CB8AC3E}">
        <p14:creationId xmlns:p14="http://schemas.microsoft.com/office/powerpoint/2010/main" val="1737923768"/>
      </p:ext>
    </p:extLst>
  </p:cSld>
  <p:clrMapOvr>
    <a:masterClrMapping/>
  </p:clrMapOvr>
  <p:transition xmlns:p14="http://schemas.microsoft.com/office/powerpoint/2010/main"/>
</p:sld>
</file>

<file path=ppt/theme/noteTheme.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slideTheme.xml><?xml version="1.0" encoding="utf-8"?>
<a:theme xmlns:a="http://schemas.openxmlformats.org/drawingml/2006/main" name="Boundless_Theme">
  <a:themeElements>
    <a:clrScheme name="Boundless">
      <a:dk1>
        <a:srgbClr val="FFFFFF"/>
      </a:dk1>
      <a:lt1>
        <a:srgbClr val="FFFFFF"/>
      </a:lt1>
      <a:dk2>
        <a:srgbClr val="000000"/>
      </a:dk2>
      <a:lt2>
        <a:srgbClr val="808080"/>
      </a:lt2>
      <a:accent1>
        <a:srgbClr val="2E2E2E"/>
      </a:accent1>
      <a:accent2>
        <a:srgbClr val="7BBB45"/>
      </a:accent2>
      <a:accent3>
        <a:srgbClr val="353535"/>
      </a:accent3>
      <a:accent4>
        <a:srgbClr val="2C2C2C"/>
      </a:accent4>
      <a:accent5>
        <a:srgbClr val="ADADAD"/>
      </a:accent5>
      <a:accent6>
        <a:srgbClr val="FEB720"/>
      </a:accent6>
      <a:hlink>
        <a:srgbClr val="228DBC"/>
      </a:hlink>
      <a:folHlink>
        <a:srgbClr val="228D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spDef>
    <a:ln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lnDef>
  </a:objectDefaults>
  <a:extraClrSchemeLst>
    <a:extraClrScheme>
      <a:clrScheme name="Chapte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otalTime>1464</TotalTime>
  <Words>0</Words>
  <Application>Microsoft Macintosh PowerPoint</Application>
  <PresentationFormat>On-screen Show (4:3)</PresentationFormat>
  <Paragraphs>0</Paragraphs>
  <Slides>1</Slides>
  <Notes>0</Notes>
  <HiddenSlides>0</HiddenSlides>
  <MMClips>0</MMClips>
  <ScaleCrop>false</ScaleCrop>
  <HeadingPairs>
    <vt:vector baseType="variant" size="4">
      <vt:variant>
        <vt:lpstr>Theme</vt:lpstr>
      </vt:variant>
      <vt:variant>
        <vt:i4>1</vt:i4>
      </vt:variant>
      <vt:variant>
        <vt:lpstr>Slide Titles</vt:lpstr>
      </vt:variant>
      <vt:variant>
        <vt:i4>1</vt:i4>
      </vt:variant>
    </vt:vector>
  </HeadingPairs>
  <TitlesOfParts>
    <vt:vector baseType="lpstr" size="2">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Boundless Study Slides</dc:title>
  <dc:creator>Boundless</dc:creator>
  <cp:lastModifiedBy>Boundless</cp:lastModifiedBy>
  <cp:revision>1</cp:revision>
  <dcterms:created xsi:type="dcterms:W3CDTF">2013-10-07T14:37:03Z</dcterms:created>
  <dcterms:modified xsi:type="dcterms:W3CDTF">2013-11-19T21:58:14Z</dcterms:modified>
</cp:coreProperties>
</file>