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rotational-kinetic-energy-85/?campaign_content=book_624_chapter_9&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8.jpg"/>
<Relationship Id="rId6" Target="../media/image12.jp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conservation-of-angular-momentum-86/?campaign_content=book_624_chapter_9&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8.jpg"/>
<Relationship Id="rId6" Target="../media/image13.jp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vector-nature-of-rotational-kinematics-87/?campaign_content=book_624_chapter_9&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8.jpg"/>
<Relationship Id="rId6" Target="../media/image14.jp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problem-solving-88/?campaign_content=book_624_chapter_9&amp;campaign_term=Physics&amp;utm_campaign=powerpoint&amp;utm_medium=direct&amp;utm_source=boundless" TargetMode="External"/>
<Relationship Id="rId1" Type="http://schemas.openxmlformats.org/officeDocument/2006/relationships/slideLayout" Target="../slideLayouts/slideLayout13.xml"/>
<Relationship Id="rId2" Type="http://schemas.openxmlformats.org/officeDocument/2006/relationships/image" Target="../media/image18.jpg"/>
<Relationship Id="rId6" Target="../media/image15.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linear-and-rotational-quantities-89/?campaign_content=book_624_chapter_9&amp;campaign_term=Physics&amp;utm_campaign=powerpoint&amp;utm_medium=direct&amp;utm_source=boundless" TargetMode="External"/>
<Relationship Id="rId1" Type="http://schemas.openxmlformats.org/officeDocument/2006/relationships/slideLayout" Target="../slideLayouts/slideLayout14.xml"/>
<Relationship Id="rId2" Type="http://schemas.openxmlformats.org/officeDocument/2006/relationships/image" Target="../media/image18.jpg"/>
<Relationship Id="rId6" Target="../media/image16.gif"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conservation-of-energy-90/?campaign_content=book_624_chapter_9&amp;campaign_term=Physics&amp;utm_campaign=powerpoint&amp;utm_medium=direct&amp;utm_source=boundless" TargetMode="External"/>
<Relationship Id="rId1" Type="http://schemas.openxmlformats.org/officeDocument/2006/relationships/slideLayout" Target="../slideLayouts/slideLayout15.xml"/>
<Relationship Id="rId2" Type="http://schemas.openxmlformats.org/officeDocument/2006/relationships/image" Target="../media/image18.jpg"/>
<Relationship Id="rId6" Target="../media/image17.jpg" Type="http://schemas.openxmlformats.org/officeDocument/2006/relationships/image"/>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8.xml"/>
<Relationship Id="rId2" Type="http://schemas.openxmlformats.org/officeDocument/2006/relationships/image" Target="../media/image2.png"/>
<Relationship Id="rId3"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9.xml"/>
<Relationship Id="rId2" Type="http://schemas.openxmlformats.org/officeDocument/2006/relationships/image" Target="../media/image2.png"/>
<Relationship Id="rId3" Type="http://schemas.openxmlformats.org/officeDocument/2006/relationships/image" Target="../media/image5.png"/>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014/latest/" TargetMode="External"/>
<Relationship Id="rId5" Type="http://schemas.openxmlformats.org/officeDocument/2006/relationships/hyperlink" Target="http://www.boundless.com/physics/textbooks/boundless-physics-textbook/rotational-kinematics-angular-momentum-and-energy-9/linear-and-rotational-quantities-89/relationship-between-linear-and-rotational-quantitues-333-7735/images/a-rotating-body/?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6.gif"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9/latest/?collection=col11406/1.7" TargetMode="External"/>
<Relationship Id="rId5" Type="http://schemas.openxmlformats.org/officeDocument/2006/relationships/hyperlink" Target="http://www.boundless.com/physics/textbooks/boundless-physics-textbook/rotational-kinematics-angular-momentum-and-energy-9/rotational-kinetic-energy-85/moment-of-inertia-327-6212/images/moment-of-inertia-on-a-merry-go-round/?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0.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rotational-kinetic-energy-85/moment-of-inertia-327-6212/images/moment-of-inertia/?campaign_content=book_624_chapter_9&amp;campaign_term=Physics&amp;utm_campaign=powerpoint&amp;utm_medium=direct&amp;utm_source=boundless" TargetMode="External"/>
<Relationship Id="rId4" Type="http://schemas.openxmlformats.org/officeDocument/2006/relationships/image" Target="../media/image19.jpg"/>
<Relationship Id="rId1" Type="http://schemas.openxmlformats.org/officeDocument/2006/relationships/slideLayout" Target="../slideLayouts/slideLayout22.xml"/>
<Relationship Id="rId2" Type="http://schemas.openxmlformats.org/officeDocument/2006/relationships/image" Target="../media/image5.png"/>
<Relationship Id="rId5" Target="../media/image21.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collection=col11406/1.7" TargetMode="External"/>
<Relationship Id="rId5" Type="http://schemas.openxmlformats.org/officeDocument/2006/relationships/hyperlink" Target="http://www.boundless.com/physics/textbooks/boundless-physics-textbook/rotational-kinematics-angular-momentum-and-energy-9/quantities-of-rotational-kinematics-81/angular-position-theta-320-6240/images/angle-and-arc-length-s/?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collection=col11406/1.7" TargetMode="External"/>
<Relationship Id="rId5" Type="http://schemas.openxmlformats.org/officeDocument/2006/relationships/hyperlink" Target="http://www.boundless.com/physics/textbooks/boundless-physics-textbook/rotational-kinematics-angular-momentum-and-energy-9/quantities-of-rotational-kinematics-81/angular-position-theta-320-6240/images/rotation-angle/?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8.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problem-solving-88/problem-solving-techniques-332-6291/images/rotational-motion/?campaign_content=book_624_chapter_9&amp;campaign_term=Physics&amp;utm_campaign=powerpoint&amp;utm_medium=direct&amp;utm_source=boundless" TargetMode="External"/>
<Relationship Id="rId4" Type="http://schemas.openxmlformats.org/officeDocument/2006/relationships/image" Target="../media/image19.jpg"/>
<Relationship Id="rId1" Type="http://schemas.openxmlformats.org/officeDocument/2006/relationships/slideLayout" Target="../slideLayouts/slideLayout25.xml"/>
<Relationship Id="rId2" Type="http://schemas.openxmlformats.org/officeDocument/2006/relationships/image" Target="../media/image5.png"/>
<Relationship Id="rId5" Target="../media/image15.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9/latest/?collection=col11406/1.7" TargetMode="External"/>
<Relationship Id="rId5" Type="http://schemas.openxmlformats.org/officeDocument/2006/relationships/hyperlink" Target="http://www.boundless.com/physics/textbooks/boundless-physics-textbook/rotational-kinematics-angular-momentum-and-energy-9/dynamics-84/rotational-inertia-325-6299/images/rotational-inertia/?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11.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4/latest/?collection=col11406/1.7" TargetMode="External"/>
<Relationship Id="rId5" Type="http://schemas.openxmlformats.org/officeDocument/2006/relationships/hyperlink" Target="http://www.boundless.com/physics/textbooks/boundless-physics-textbook/rotational-kinematics-angular-momentum-and-energy-9/vector-nature-of-rotational-kinematics-87/gyroscopes-331-6302/images/gyroscopic-effect/?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3.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4/latest/?collection=col11406/1.7" TargetMode="External"/>
<Relationship Id="rId5" Type="http://schemas.openxmlformats.org/officeDocument/2006/relationships/hyperlink" Target="http://www.boundless.com/physics/textbooks/boundless-physics-textbook/rotational-kinematics-angular-momentum-and-energy-9/vector-nature-of-rotational-kinematics-87/gyroscopes-331-6302/images/gyroscopes/?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4.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4cc462b483dab00d000947/arrow.jpg" TargetMode="External"/>
<Relationship Id="rId5" Type="http://schemas.openxmlformats.org/officeDocument/2006/relationships/hyperlink" Target="http://www.boundless.com/physics/textbooks/boundless-physics-textbook/rotational-kinematics-angular-momentum-and-energy-9/conservation-of-angular-momentum-86/rotational-collisions-329-530/images/arrow-hitting-cyclinde/?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5.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7/latest/?collection=col11406/1.7" TargetMode="External"/>
<Relationship Id="rId5" Type="http://schemas.openxmlformats.org/officeDocument/2006/relationships/hyperlink" Target="http://www.boundless.com/physics/textbooks/boundless-physics-textbook/rotational-kinematics-angular-momentum-and-energy-9/quantities-of-rotational-kinematics-81/angular-acceleration-alpha-322-7377/images/centripetal-acceleration/?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6.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4/latest/?collection=col11406/1.7" TargetMode="External"/>
<Relationship Id="rId5" Type="http://schemas.openxmlformats.org/officeDocument/2006/relationships/hyperlink" Target="http://www.boundless.com/physics/textbooks/boundless-physics-textbook/rotational-kinematics-angular-momentum-and-energy-9/vector-nature-of-rotational-kinematics-87/gyroscopes-331-6302/images/direction-of-torque-and-angular-momentum/?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7.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311/latest/" TargetMode="External"/>
<Relationship Id="rId5" Type="http://schemas.openxmlformats.org/officeDocument/2006/relationships/hyperlink" Target="http://www.boundless.com/physics/textbooks/boundless-physics-textbook/rotational-kinematics-angular-momentum-and-energy-9/rotational-kinematics-83/rolling-without-slipping-324-1131/images/rolling-motion/?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8.gif"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3/latest/?collection=col11406/1.7" TargetMode="External"/>
<Relationship Id="rId5" Type="http://schemas.openxmlformats.org/officeDocument/2006/relationships/hyperlink" Target="http://www.boundless.com/physics/textbooks/boundless-physics-textbook/rotational-kinematics-angular-momentum-and-energy-9/quantities-of-rotational-kinematics-81/angular-velocity-omega-321-6953/images/angular-velocity/?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9.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7/latest/?collection=col11406/1.7" TargetMode="External"/>
<Relationship Id="rId5" Type="http://schemas.openxmlformats.org/officeDocument/2006/relationships/hyperlink" Target="http://www.boundless.com/physics/textbooks/boundless-physics-textbook/rotational-kinematics-angular-momentum-and-energy-9/quantities-of-rotational-kinematics-81/angular-acceleration-alpha-322-7377/images/tangential-acceleration/?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30.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3/30/Globespin.gif" TargetMode="External"/>
<Relationship Id="rId5" Type="http://schemas.openxmlformats.org/officeDocument/2006/relationships/hyperlink" Target="http://www.boundless.com/physics/textbooks/boundless-physics-textbook/rotational-kinematics-angular-momentum-and-energy-9/rotational-kinetic-energy-85/rotational-kinetic-energy-work-energy-and-power-326-1964/images/the-rotating-earth/?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1.gif"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7/latest/?collection=col11406/1.7" TargetMode="External"/>
<Relationship Id="rId5" Type="http://schemas.openxmlformats.org/officeDocument/2006/relationships/hyperlink" Target="http://www.boundless.com/physics/textbooks/boundless-physics-textbook/rotational-kinematics-angular-momentum-and-energy-9/angular-acceleration-82/constant-angular-acceleration-323-5637/images/linear-and-angular/?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9.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Ball" TargetMode="External"/>
<Relationship Id="rId5" Type="http://schemas.openxmlformats.org/officeDocument/2006/relationships/hyperlink" Target="http://www.boundless.com/physics/textbooks/boundless-physics-textbook/rotational-kinematics-angular-momentum-and-energy-9/conservation-of-angular-momentum-86/rotational-collisions-329-530/images/bowling-ball-and-pi/?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2.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8/latest/" TargetMode="External"/>
<Relationship Id="rId5" Type="http://schemas.openxmlformats.org/officeDocument/2006/relationships/hyperlink" Target="http://www.boundless.com/physics/textbooks/boundless-physics-textbook/rotational-kinematics-angular-momentum-and-energy-9/problem-solving-88/problem-solving-techniques-332-6291/images/equation-list/?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3.pn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2/latest/?collection=col11406/1.7" TargetMode="External"/>
<Relationship Id="rId5" Type="http://schemas.openxmlformats.org/officeDocument/2006/relationships/hyperlink" Target="http://www.boundless.com/physics/textbooks/boundless-physics-textbook/rotational-kinematics-angular-momentum-and-energy-9/conservation-of-angular-momentum-86/conservation-of-angular-momentum-328-11269/images/conservation-of-angular-momentum/?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13.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campaign_content=book_624_chapter_9&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 Id="rId10" Target="../media/image12.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311/latest/" TargetMode="External"/>
<Relationship Id="rId5" Type="http://schemas.openxmlformats.org/officeDocument/2006/relationships/hyperlink" Target="http://www.boundless.com/physics/textbooks/boundless-physics-textbook/rotational-kinematics-angular-momentum-and-energy-9/rotational-kinematics-83/rolling-without-slipping-324-1131/images/rolling-without-slipping/?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4.gif"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conservation-of-angular-momentum-86/conservation-of-angular-momentum-328-11269/images/conservation-of-angular-momentum-theory/?campaign_content=book_624_chapter_9&amp;campaign_term=Physics&amp;utm_campaign=powerpoint&amp;utm_medium=direct&amp;utm_source=boundless" TargetMode="External"/>
<Relationship Id="rId4" Type="http://schemas.openxmlformats.org/officeDocument/2006/relationships/image" Target="../media/image19.jpg"/>
<Relationship Id="rId1" Type="http://schemas.openxmlformats.org/officeDocument/2006/relationships/slideLayout" Target="../slideLayouts/slideLayout41.xml"/>
<Relationship Id="rId2" Type="http://schemas.openxmlformats.org/officeDocument/2006/relationships/image" Target="../media/image5.png"/>
<Relationship Id="rId5" Target="../media/image35.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rotational-kinematics-83/rolling-without-slipping-324-1131/images/connecting-linear-and-rotational-motion-rolling-without-slipping/?campaign_content=book_624_chapter_9&amp;campaign_term=Physics&amp;utm_campaign=powerpoint&amp;utm_medium=direct&amp;utm_source=boundless" TargetMode="External"/>
<Relationship Id="rId4" Type="http://schemas.openxmlformats.org/officeDocument/2006/relationships/image" Target="../media/image19.jpg"/>
<Relationship Id="rId1" Type="http://schemas.openxmlformats.org/officeDocument/2006/relationships/slideLayout" Target="../slideLayouts/slideLayout42.xml"/>
<Relationship Id="rId2" Type="http://schemas.openxmlformats.org/officeDocument/2006/relationships/image" Target="../media/image5.png"/>
<Relationship Id="rId5" Target="../media/image10.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rotational-kinetic-energy-85/rotational-kinetic-energy-work-energy-and-power-326-1964/images/kinetic-energy-of-rotation/?campaign_content=book_624_chapter_9&amp;campaign_term=Physics&amp;utm_campaign=powerpoint&amp;utm_medium=direct&amp;utm_source=boundless" TargetMode="External"/>
<Relationship Id="rId4" Type="http://schemas.openxmlformats.org/officeDocument/2006/relationships/image" Target="../media/image19.jpg"/>
<Relationship Id="rId1" Type="http://schemas.openxmlformats.org/officeDocument/2006/relationships/slideLayout" Target="../slideLayouts/slideLayout43.xml"/>
<Relationship Id="rId2" Type="http://schemas.openxmlformats.org/officeDocument/2006/relationships/image" Target="../media/image5.png"/>
<Relationship Id="rId5" Target="../media/image12.jp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0/latest/Figure_11_04_01a.jpg" TargetMode="External"/>
<Relationship Id="rId5" Type="http://schemas.openxmlformats.org/officeDocument/2006/relationships/hyperlink" Target="http://www.boundless.com/physics/textbooks/boundless-physics-textbook/rotational-kinematics-angular-momentum-and-energy-9/conservation-of-energy-90/conservation-of-energy-in-rotational-motion-334-2461/images/grindstone/?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17.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84/latest/?collection=col11406/1.7" TargetMode="External"/>
<Relationship Id="rId5" Type="http://schemas.openxmlformats.org/officeDocument/2006/relationships/hyperlink" Target="http://www.boundless.com/physics/textbooks/boundless-physics-textbook/rotational-kinematics-angular-momentum-and-energy-9/vector-nature-of-rotational-kinematics-87/angular-quantities-as-vectors-330-4362/images/the-right-hand-rule/?campaign_content=book_624_chapter_9&amp;campaign_term=Physics&amp;utm_campaign=powerpoint&amp;utm_medium=direct&amp;utm_source=boundless" TargetMode="External"/>
<Relationship Id="rId6" Type="http://schemas.openxmlformats.org/officeDocument/2006/relationships/image" Target="../media/image19.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14.jpg" Type="http://schemas.openxmlformats.org/officeDocument/2006/relationships/image"/>
</Relationships>

</file>

<file path=ppt/slides/_rels/slide4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torqu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www.boundless.com//physics/definition/angular-velocit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inertia"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38440/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Rotational_energy" TargetMode="External"/>
<Relationship Id="rId1" Type="http://schemas.openxmlformats.org/officeDocument/2006/relationships/slideLayout" Target="../slideLayouts/slideLayout46.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rota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momentum"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www.boundless.com//physics/definition/angular-velocity" TargetMode="External"/>
<Relationship Id="rId32" Type="http://schemas.openxmlformats.org/officeDocument/2006/relationships/hyperlink" Target="http://www.boundless.com//physics/definition/rotational-inertia" TargetMode="External"/>
<Relationship Id="rId9" Type="http://schemas.openxmlformats.org/officeDocument/2006/relationships/hyperlink" Target="http://lightandmatter.com/meh.pdf"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182/latest/?collection=col11406/1.7" TargetMode="External"/>
<Relationship Id="rId8" Type="http://schemas.openxmlformats.org/officeDocument/2006/relationships/hyperlink" Target="http://creativecommons.org/licenses/by/3.0/us/"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work"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www.vegetarianusa.com/physics/essentialphysics1.pdf"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velocit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www.boundless.com//physics/definition/angular-velocit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Kinematics%23Rolling_without_slipping"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14311/latest/" TargetMode="External"/>
</Relationships>

</file>

<file path=ppt/slides/_rels/slide4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inertia"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179/latest/?collection=col11406/1.7"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Moment_of_inertia"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Angular%20posi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Angle_of_rotation" TargetMode="External"/>
<Relationship Id="rId1" Type="http://schemas.openxmlformats.org/officeDocument/2006/relationships/slideLayout" Target="../slideLayouts/slideLayout47.xml"/>
<Relationship Id="rId2" Type="http://schemas.openxmlformats.org/officeDocument/2006/relationships/hyperlink" Target="http://creativecommons.org/licenses/by/3.0/" TargetMode="External"/>
<Relationship Id="rId3" Type="http://schemas.openxmlformats.org/officeDocument/2006/relationships/hyperlink" Target="http://cnx.org/content/m42180/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right-hand-rul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083/latest/?collection=col11406/1.7" TargetMode="External"/>
<Relationship Id="rId32" Type="http://schemas.openxmlformats.org/officeDocument/2006/relationships/hyperlink" Target="http://en.wiktionary.org/wiki/kinematics" TargetMode="External"/>
<Relationship Id="rId9" Type="http://schemas.openxmlformats.org/officeDocument/2006/relationships/hyperlink" Target="http://www.boundless.com//physics/definition/angular-momentum" TargetMode="External"/>
<Relationship Id="rId6" Type="http://schemas.openxmlformats.org/officeDocument/2006/relationships/hyperlink" Target="http://creativecommons.org/licenses/by-sa/3.0/" TargetMode="External"/>
<Relationship Id="rId7" Type="http://schemas.openxmlformats.org/officeDocument/2006/relationships/hyperlink" Target="http://www.boundless.com//physics/definition/angular-veloc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178/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torque" TargetMode="External"/>
<Relationship Id="rId10" Type="http://schemas.openxmlformats.org/officeDocument/2006/relationships/hyperlink" Target="http://creativecommons.org/licenses/by/3.0/" TargetMode="External"/>
<Relationship Id="rId11" Type="http://schemas.openxmlformats.org/officeDocument/2006/relationships/hyperlink" Target="http://cnx.org/content/m42184/latest/?collection=col11406/1.7"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angular"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kinematics"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78/late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torque"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www.boundless.com//physics/definition/rotational-inertia"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angular_accelerat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www.boundless.com//physics/definition/tangential-accelera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Angular_acceleration"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177/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www.boundless.com//physics/definition/rotational-inertia" TargetMode="External"/>
<Relationship Id="rId1" Type="http://schemas.openxmlformats.org/officeDocument/2006/relationships/slideLayout" Target="../slideLayouts/slideLayout48.xml"/>
<Relationship Id="rId2" Type="http://schemas.openxmlformats.org/officeDocument/2006/relationships/hyperlink" Target="http://creativecommons.org/licenses/by/3.0/" TargetMode="External"/>
<Relationship Id="rId3" Type="http://schemas.openxmlformats.org/officeDocument/2006/relationships/hyperlink" Target="http://cnx.org/content/m42179/latest/?collection=col11406/1.7"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179/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torque" TargetMode="External"/>
<Relationship Id="rId32" Type="http://schemas.openxmlformats.org/officeDocument/2006/relationships/hyperlink" Target="http://www.boundless.com//physics/definition/uniform-circular-motion" TargetMode="External"/>
<Relationship Id="rId9" Type="http://schemas.openxmlformats.org/officeDocument/2006/relationships/hyperlink" Target="http://en.wiktionary.org/wiki/gimbal"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torqu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14014/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quantum_mechanic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right-hand-rul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184/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Gyroscop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angular-velocity"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083/latest/?collection=col11406/1.7"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torqu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9.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9.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angular-momentum" TargetMode="External"/>
<Relationship Id="rId4" Type="http://schemas.openxmlformats.org/officeDocument/2006/relationships/hyperlink" Target="http://creativecommons.org/licenses/by/3.0/us/" TargetMode="External"/>
<Relationship Id="rId5" Type="http://schemas.openxmlformats.org/officeDocument/2006/relationships/hyperlink" Target="http://lightandmatter.com/simplee.pdf"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attribution.url.4"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182/latest/?collection=col11406/1.7" TargetMode="External"/>
<Relationship Id="rId8" Type="http://schemas.openxmlformats.org/officeDocument/2006/relationships/hyperlink" Target="http://attribution.license.4"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attribution.license.5" TargetMode="External"/>
<Relationship Id="rId11" Type="http://schemas.openxmlformats.org/officeDocument/2006/relationships/hyperlink" Target="http://attribution.url.5" TargetMode="External"/>
<Relationship Id="rId12" Type="http://schemas.openxmlformats.org/officeDocument/2006/relationships/hyperlink" Target="http://attribution.license.6" TargetMode="External"/>
<Relationship Id="rId13" Type="http://schemas.openxmlformats.org/officeDocument/2006/relationships/hyperlink" Target="http://attribution.url.6"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rotational-kinematics-angular-momentum-and-energy-9/?campaign_content=book_624_chapter_9&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3.jpg" Type="http://schemas.openxmlformats.org/officeDocument/2006/relationships/image"/>
<Relationship Id="rId7" Target="../media/image14.jpg" Type="http://schemas.openxmlformats.org/officeDocument/2006/relationships/image"/>
<Relationship Id="rId8" Target="../media/image15.jpg" Type="http://schemas.openxmlformats.org/officeDocument/2006/relationships/image"/>
<Relationship Id="rId9" Target="../media/image16.gif" Type="http://schemas.openxmlformats.org/officeDocument/2006/relationships/image"/>
<Relationship Id="rId10" Target="../media/image17.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quantities-of-rotational-kinematics-81/?campaign_content=book_624_chapter_9&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8.jpg"/>
<Relationship Id="rId6" Target="../media/image8.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angular-acceleration-82/?campaign_content=book_624_chapter_9&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8.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rotational-kinematics-83/?campaign_content=book_624_chapter_9&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8.jpg"/>
<Relationship Id="rId6" Target="../media/image10.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rotational-kinematics-angular-momentum-and-energy-9/dynamics-84/?campaign_content=book_624_chapter_9&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8.jpg"/>
<Relationship Id="rId6" Target="../media/image11.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23c0607f88a7069f6d1a62db31b4095}">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Rotational Kinetic Energy: Work, Energy, and Power</a:t>
            </a:r>
          </a:p>
          <a:p>
            <a:pPr marL="115888" indent="-115888"/>
            <a:r>
              <a:rPr lang="en-US" dirty="0" smtClean="0"/>
              <a:t>Moment of Inertia</a:t>
            </a:r>
          </a:p>
        </p:txBody>
      </p:sp>
      <p:sp>
        <p:nvSpPr>
          <p:cNvPr id="21" name="Title 20"/>
          <p:cNvSpPr>
            <a:spLocks noGrp="1"/>
          </p:cNvSpPr>
          <p:nvPr>
            <p:ph type="title"/>
          </p:nvPr>
        </p:nvSpPr>
        <p:spPr>
          <a:xfrm>
            <a:off x="152400" y="381000"/>
            <a:ext cx="8686800" cy="685800"/>
          </a:xfrm>
        </p:spPr>
        <p:txBody>
          <a:bodyPr/>
          <a:lstStyle/>
          <a:p>
            <a:r>
              <a:rPr lang="en-US" dirty="0" smtClean="0"/>
              <a:t>Rotational Kinetic Energy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Kinetic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www.boundless.com/physics/textbooks/boundless-physics-textbook/rotational-kinematics-angular-momentum-and-energy-9/rotational-kinetic-energy-85/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c52c7cc1c223b85f4d776e94f8f5642}">
                <a14:useLocalDpi xmlns:a14="http://schemas.microsoft.com/office/drawing/2010/main" val="0"/>
              </a:ext>
            </a:extLst>
          </a:blip>
          <a:stretch>
            <a:fillRect/>
          </a:stretch>
        </p:blipFill>
        <p:spPr>
          <a:xfrm>
            <a:off x="152400" y="1447800"/>
            <a:ext cx="2768600" cy="168192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Conservation of Angular Momentum</a:t>
            </a:r>
          </a:p>
          <a:p>
            <a:pPr marL="115888" indent="-115888"/>
            <a:r>
              <a:rPr lang="en-US" dirty="0" smtClean="0"/>
              <a:t>Rotational Collisions</a:t>
            </a:r>
          </a:p>
        </p:txBody>
      </p:sp>
      <p:sp>
        <p:nvSpPr>
          <p:cNvPr id="21" name="Title 20"/>
          <p:cNvSpPr>
            <a:spLocks noGrp="1"/>
          </p:cNvSpPr>
          <p:nvPr>
            <p:ph type="title"/>
          </p:nvPr>
        </p:nvSpPr>
        <p:spPr>
          <a:xfrm>
            <a:off x="152400" y="381000"/>
            <a:ext cx="8686800" cy="685800"/>
          </a:xfrm>
        </p:spPr>
        <p:txBody>
          <a:bodyPr/>
          <a:lstStyle/>
          <a:p>
            <a:r>
              <a:rPr lang="en-US" dirty="0" smtClean="0"/>
              <a:t>Conservation of Angular Momentum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Conservation of Angular Momentum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www.boundless.com/physics/textbooks/boundless-physics-textbook/rotational-kinematics-angular-momentum-and-energy-9/conservation-of-angular-momentum-86/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2541b8161cf1f3d73eea33c562bba64}">
                <a14:useLocalDpi xmlns:a14="http://schemas.microsoft.com/office/drawing/2010/main" val="0"/>
              </a:ext>
            </a:extLst>
          </a:blip>
          <a:stretch>
            <a:fillRect/>
          </a:stretch>
        </p:blipFill>
        <p:spPr>
          <a:xfrm>
            <a:off x="152400" y="1447800"/>
            <a:ext cx="2768600" cy="125279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Angular Quantities as Vectors</a:t>
            </a:r>
          </a:p>
          <a:p>
            <a:pPr marL="115888" indent="-115888"/>
            <a:r>
              <a:rPr lang="en-US" dirty="0" smtClean="0"/>
              <a:t>Gyroscopes</a:t>
            </a:r>
          </a:p>
        </p:txBody>
      </p:sp>
      <p:sp>
        <p:nvSpPr>
          <p:cNvPr id="21" name="Title 20"/>
          <p:cNvSpPr>
            <a:spLocks noGrp="1"/>
          </p:cNvSpPr>
          <p:nvPr>
            <p:ph type="title"/>
          </p:nvPr>
        </p:nvSpPr>
        <p:spPr>
          <a:xfrm>
            <a:off x="152400" y="381000"/>
            <a:ext cx="8686800" cy="685800"/>
          </a:xfrm>
        </p:spPr>
        <p:txBody>
          <a:bodyPr/>
          <a:lstStyle/>
          <a:p>
            <a:r>
              <a:rPr lang="en-US" dirty="0" smtClean="0"/>
              <a:t>Vector Nature of Rotational Kinematics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Vector Nature of Rotational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www.boundless.com/physics/textbooks/boundless-physics-textbook/rotational-kinematics-angular-momentum-and-energy-9/vector-nature-of-rotational-kinematics-87/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69ec7af8b9e1c9ec5de3825fa631a13}">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Problem-Solving Techniques</a:t>
            </a:r>
          </a:p>
        </p:txBody>
      </p:sp>
      <p:sp>
        <p:nvSpPr>
          <p:cNvPr id="21" name="Title 20"/>
          <p:cNvSpPr>
            <a:spLocks noGrp="1"/>
          </p:cNvSpPr>
          <p:nvPr>
            <p:ph type="title"/>
          </p:nvPr>
        </p:nvSpPr>
        <p:spPr>
          <a:xfrm>
            <a:off x="152400" y="381000"/>
            <a:ext cx="8686800" cy="685800"/>
          </a:xfrm>
        </p:spPr>
        <p:txBody>
          <a:bodyPr/>
          <a:lstStyle/>
          <a:p>
            <a:r>
              <a:rPr lang="en-US" dirty="0" smtClean="0"/>
              <a:t>Problem Solving</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Problem Solving</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www.boundless.com/physics/textbooks/boundless-physics-textbook/rotational-kinematics-angular-momentum-and-energy-9/problem-solving-88/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8a560cf3909f1f2f207d956d90c55f7}">
                <a14:useLocalDpi xmlns:a14="http://schemas.microsoft.com/office/drawing/2010/main" val="0"/>
              </a:ext>
            </a:extLst>
          </a:blip>
          <a:stretch>
            <a:fillRect/>
          </a:stretch>
        </p:blipFill>
        <p:spPr>
          <a:xfrm>
            <a:off x="152400" y="1447800"/>
            <a:ext cx="2768600" cy="241907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Relationship Between Linear and Rotational Quantitues</a:t>
            </a:r>
          </a:p>
        </p:txBody>
      </p:sp>
      <p:sp>
        <p:nvSpPr>
          <p:cNvPr id="21" name="Title 20"/>
          <p:cNvSpPr>
            <a:spLocks noGrp="1"/>
          </p:cNvSpPr>
          <p:nvPr>
            <p:ph type="title"/>
          </p:nvPr>
        </p:nvSpPr>
        <p:spPr>
          <a:xfrm>
            <a:off x="152400" y="381000"/>
            <a:ext cx="8686800" cy="685800"/>
          </a:xfrm>
        </p:spPr>
        <p:txBody>
          <a:bodyPr/>
          <a:lstStyle/>
          <a:p>
            <a:r>
              <a:rPr lang="en-US" dirty="0" smtClean="0"/>
              <a:t>Linear and Rotational Quantities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Linear and Rotational Quantities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www.boundless.com/physics/textbooks/boundless-physics-textbook/rotational-kinematics-angular-momentum-and-energy-9/linear-and-rotational-quantities-89/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09daea0f5ad57c0def802b1a9c46b3c5}">
                <a14:useLocalDpi xmlns:a14="http://schemas.microsoft.com/office/drawing/2010/main" val="0"/>
              </a:ext>
            </a:extLst>
          </a:blip>
          <a:stretch>
            <a:fillRect/>
          </a:stretch>
        </p:blipFill>
        <p:spPr>
          <a:xfrm>
            <a:off x="152400" y="1447800"/>
            <a:ext cx="2768600" cy="184111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Conservation of Energy in Rotational Motion</a:t>
            </a:r>
          </a:p>
        </p:txBody>
      </p:sp>
      <p:sp>
        <p:nvSpPr>
          <p:cNvPr id="21" name="Title 20"/>
          <p:cNvSpPr>
            <a:spLocks noGrp="1"/>
          </p:cNvSpPr>
          <p:nvPr>
            <p:ph type="title"/>
          </p:nvPr>
        </p:nvSpPr>
        <p:spPr>
          <a:xfrm>
            <a:off x="152400" y="381000"/>
            <a:ext cx="8686800" cy="685800"/>
          </a:xfrm>
        </p:spPr>
        <p:txBody>
          <a:bodyPr/>
          <a:lstStyle/>
          <a:p>
            <a:r>
              <a:rPr lang="en-US" dirty="0" smtClean="0"/>
              <a:t>Conservation of Energy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Conservation of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www.boundless.com/physics/textbooks/boundless-physics-textbook/rotational-kinematics-angular-momentum-and-energy-9/conservation-of-energy-90/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angular</a:t>
            </a:r>
            <a:r>
              <a:rPr lang="en-US" sz="1200" dirty="0" smtClean="0"/>
              <a:t> </a:t>
            </a:r>
            <a:r>
              <a:rPr lang="en-US" sz="1200" dirty="0" smtClean="0">
                <a:solidFill>
                  <a:schemeClr val="bg2"/>
                </a:solidFill>
              </a:rPr>
              <a:t>Relating to an angle or angles; having an angle or angles; forming an angle or corner; sharp-cornered; pointed; as in, an angular figure.</a:t>
            </a:r>
          </a:p>
          <a:p>
            <a:r>
              <a:rPr lang="en-US" sz="1200" dirty="0" smtClean="0"/>
              <a:t/>
            </a:r>
            <a:r>
              <a:rPr lang="en-US" sz="1200" dirty="0" smtClean="0"/>
              <a:t>angular acceleration</a:t>
            </a:r>
            <a:r>
              <a:rPr lang="en-US" sz="1200" dirty="0" smtClean="0"/>
              <a:t> </a:t>
            </a:r>
            <a:r>
              <a:rPr lang="en-US" sz="1200" dirty="0" smtClean="0">
                <a:solidFill>
                  <a:schemeClr val="bg2"/>
                </a:solidFill>
              </a:rPr>
              <a:t>The rate of change of angular velocity, often represented by α.</a:t>
            </a:r>
          </a:p>
          <a:p>
            <a:r>
              <a:rPr lang="en-US" sz="1200" dirty="0" smtClean="0"/>
              <a:t/>
            </a:r>
            <a:r>
              <a:rPr lang="en-US" sz="1200" dirty="0" smtClean="0"/>
              <a:t>angular momentum</a:t>
            </a:r>
            <a:r>
              <a:rPr lang="en-US" sz="1200" dirty="0" smtClean="0"/>
              <a:t> </a:t>
            </a:r>
            <a:r>
              <a:rPr lang="en-US" sz="1200" dirty="0">
                <a:solidFill>
                  <a:schemeClr val="bg2"/>
                </a:solidFill>
              </a:rPr>
              <a:t>A vector quantity describing an object in circular motion; its magnitude is equal to the momentum of the particle, and the direction is perpendicular to the plane of its circular motion.</a:t>
            </a:r>
          </a:p>
          <a:p>
            <a:r>
              <a:rPr lang="en-US" sz="1200" dirty="0"/>
              <a:t/>
            </a:r>
            <a:r>
              <a:rPr lang="en-US" sz="1200" dirty="0"/>
              <a:t>angular momentum</a:t>
            </a:r>
            <a:r>
              <a:rPr lang="en-US" sz="1200" dirty="0"/>
              <a:t> </a:t>
            </a:r>
            <a:r>
              <a:rPr lang="en-US" sz="1200" dirty="0">
                <a:solidFill>
                  <a:schemeClr val="bg2"/>
                </a:solidFill>
              </a:rPr>
              <a:t>A vector quantity describing an object in circular motion; its magnitude is equal to the momentum of the particle, and the direction is perpendicular to the plane of its circular motion.</a:t>
            </a:r>
          </a:p>
          <a:p>
            <a:r>
              <a:rPr lang="en-US" sz="1200" dirty="0"/>
              <a:t/>
            </a:r>
            <a:r>
              <a:rPr lang="en-US" sz="1200" dirty="0"/>
              <a:t>Angular position</a:t>
            </a:r>
            <a:r>
              <a:rPr lang="en-US" sz="1200" dirty="0"/>
              <a:t> </a:t>
            </a:r>
            <a:r>
              <a:rPr lang="en-US" sz="1200" dirty="0">
                <a:solidFill>
                  <a:schemeClr val="bg2"/>
                </a:solidFill>
              </a:rPr>
              <a:t>The angle in radians (degrees, revolutions) through which a point or line has been rotated in a specified sense about a specified axis.</a:t>
            </a:r>
          </a:p>
          <a:p>
            <a:r>
              <a:rPr lang="en-US" sz="1200" dirty="0"/>
              <a:t/>
            </a:r>
            <a:r>
              <a:rPr lang="en-US" sz="1200" dirty="0"/>
              <a:t>angular velocity</a:t>
            </a:r>
            <a:r>
              <a:rPr lang="en-US" sz="1200" dirty="0"/>
              <a:t> </a:t>
            </a:r>
            <a:r>
              <a:rPr lang="en-US" sz="1200" dirty="0">
                <a:solidFill>
                  <a:schemeClr val="bg2"/>
                </a:solidFill>
              </a:rPr>
              <a:t>A vector quantity describing the motion of an object in circular motion; its magnitude is equal to the angular speed ()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angular velocity</a:t>
            </a:r>
            <a:r>
              <a:rPr lang="en-US" sz="1200" dirty="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gimbal</a:t>
            </a:r>
            <a:r>
              <a:rPr lang="en-US" sz="1200" dirty="0"/>
              <a:t> </a:t>
            </a:r>
            <a:r>
              <a:rPr lang="en-US" sz="1200" dirty="0">
                <a:solidFill>
                  <a:schemeClr val="bg2"/>
                </a:solidFill>
              </a:rPr>
              <a:t>A device for suspending something, such as a ship's compass, so that it will remain level when its support is tipped.</a:t>
            </a:r>
          </a:p>
          <a:p>
            <a:r>
              <a:rPr lang="en-US" sz="1200" dirty="0"/>
              <a:t/>
            </a:r>
            <a:r>
              <a:rPr lang="en-US" sz="1200" dirty="0"/>
              <a:t>inertia</a:t>
            </a:r>
            <a:r>
              <a:rPr lang="en-US" sz="1200" dirty="0"/>
              <a:t> </a:t>
            </a:r>
            <a:r>
              <a:rPr lang="en-US" sz="1200" dirty="0" smtClean="0">
                <a:solidFill>
                  <a:schemeClr val="bg2"/>
                </a:solidFill>
              </a:rPr>
              <a:t>The property of a body that resists any change to its uniform motion; equivalent to its mass.</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inertia</a:t>
            </a:r>
            <a:r>
              <a:rPr lang="en-US" sz="1200" dirty="0" smtClean="0"/>
              <a:t> </a:t>
            </a:r>
            <a:r>
              <a:rPr lang="en-US" sz="1200" dirty="0" smtClean="0">
                <a:solidFill>
                  <a:schemeClr val="bg2"/>
                </a:solidFill>
              </a:rPr>
              <a:t>The property of a body that resists any change to its uniform motion; equivalent to its mass.</a:t>
            </a:r>
          </a:p>
          <a:p>
            <a:r>
              <a:rPr lang="en-US" sz="1200" dirty="0"/>
              <a:t/>
            </a:r>
            <a:r>
              <a:rPr lang="en-US" sz="1200" dirty="0"/>
              <a:t>kinematics</a:t>
            </a:r>
            <a:r>
              <a:rPr lang="en-US" sz="1200" dirty="0"/>
              <a:t> </a:t>
            </a:r>
            <a:r>
              <a:rPr lang="en-US" sz="1200" dirty="0">
                <a:solidFill>
                  <a:schemeClr val="bg2"/>
                </a:solidFill>
              </a:rPr>
              <a:t>The branch of mechanics concerned with objects in motion, but not with the forces involved.</a:t>
            </a:r>
          </a:p>
          <a:p>
            <a:r>
              <a:rPr lang="en-US" sz="1200" dirty="0"/>
              <a:t/>
            </a:r>
            <a:r>
              <a:rPr lang="en-US" sz="1200" dirty="0"/>
              <a:t>kinematics</a:t>
            </a:r>
            <a:r>
              <a:rPr lang="en-US" sz="1200" dirty="0"/>
              <a:t> </a:t>
            </a:r>
            <a:r>
              <a:rPr lang="en-US" sz="1200" dirty="0">
                <a:solidFill>
                  <a:schemeClr val="bg2"/>
                </a:solidFill>
              </a:rPr>
              <a:t>The branch of mechanics concerned with objects in motion, but not with the forces involved.</a:t>
            </a:r>
          </a:p>
          <a:p>
            <a:r>
              <a:rPr lang="en-US" sz="1200" dirty="0"/>
              <a:t/>
            </a:r>
            <a:r>
              <a:rPr lang="en-US" sz="1200" dirty="0"/>
              <a:t>linear velocity</a:t>
            </a:r>
            <a:r>
              <a:rPr lang="en-US" sz="1200" dirty="0"/>
              <a:t> </a:t>
            </a:r>
            <a:r>
              <a:rPr lang="en-US" sz="1200" dirty="0">
                <a:solidFill>
                  <a:schemeClr val="bg2"/>
                </a:solidFill>
              </a:rPr>
              <a:t>A vector quantity that denotes the rate of change of position with respect to time of the object's center of mass.</a:t>
            </a:r>
          </a:p>
          <a:p>
            <a:r>
              <a:rPr lang="en-US" sz="1200" dirty="0"/>
              <a:t/>
            </a:r>
            <a:r>
              <a:rPr lang="en-US" sz="1200" dirty="0"/>
              <a:t>momentum</a:t>
            </a:r>
            <a:r>
              <a:rPr lang="en-US" sz="1200" dirty="0"/>
              <a:t> </a:t>
            </a:r>
            <a:r>
              <a:rPr lang="en-US" sz="1200" dirty="0">
                <a:solidFill>
                  <a:schemeClr val="bg2"/>
                </a:solidFill>
              </a:rPr>
              <a:t>(of a body in motion) the product of its mass and velocity.</a:t>
            </a:r>
          </a:p>
          <a:p>
            <a:r>
              <a:rPr lang="en-US" sz="1200" dirty="0"/>
              <a:t/>
            </a:r>
            <a:r>
              <a:rPr lang="en-US" sz="1200" dirty="0"/>
              <a:t>quantum mechanics</a:t>
            </a:r>
            <a:r>
              <a:rPr lang="en-US" sz="1200" dirty="0"/>
              <a:t> </a:t>
            </a:r>
            <a:r>
              <a:rPr lang="en-US" sz="1200" dirty="0">
                <a:solidFill>
                  <a:schemeClr val="bg2"/>
                </a:solidFill>
              </a:rPr>
              <a:t>The branch of physics that studies matter and energy at the level of atoms and other elementary particles; it substitutes probabilistic mechanisms for classical Newtonian ones.</a:t>
            </a:r>
          </a:p>
          <a:p>
            <a:r>
              <a:rPr lang="en-US" sz="1200" dirty="0"/>
              <a:t/>
            </a:r>
            <a:r>
              <a:rPr lang="en-US" sz="1200" dirty="0"/>
              <a:t>right hand rule</a:t>
            </a:r>
            <a:r>
              <a:rPr lang="en-US" sz="1200" dirty="0"/>
              <a:t> </a:t>
            </a:r>
            <a:r>
              <a:rPr lang="en-US" sz="1200" dirty="0">
                <a:solidFill>
                  <a:schemeClr val="bg2"/>
                </a:solidFill>
              </a:rPr>
              <a:t>Direction of angular velocity ω and angular momentum L in which the thumb of your right hand points when you curl your fingers in the direction of rotation.</a:t>
            </a:r>
          </a:p>
          <a:p>
            <a:r>
              <a:rPr lang="en-US" sz="1200" dirty="0"/>
              <a:t/>
            </a:r>
            <a:r>
              <a:rPr lang="en-US" sz="1200" dirty="0"/>
              <a:t>right hand rule</a:t>
            </a:r>
            <a:r>
              <a:rPr lang="en-US" sz="1200" dirty="0"/>
              <a:t> </a:t>
            </a:r>
            <a:r>
              <a:rPr lang="en-US" sz="1200" dirty="0">
                <a:solidFill>
                  <a:schemeClr val="bg2"/>
                </a:solidFill>
              </a:rPr>
              <a:t>Direction of angular velocity ω and angular momentum L in which the thumb of your right hand points when you curl your fingers in the direction of rotation.</a:t>
            </a:r>
          </a:p>
          <a:p>
            <a:r>
              <a:rPr lang="en-US" sz="1200" dirty="0"/>
              <a:t/>
            </a:r>
            <a:r>
              <a:rPr lang="en-US" sz="1200" dirty="0"/>
              <a:t>rotation</a:t>
            </a:r>
            <a:r>
              <a:rPr lang="en-US" sz="1200" dirty="0"/>
              <a:t> </a:t>
            </a:r>
            <a:r>
              <a:rPr lang="en-US" sz="1200" dirty="0">
                <a:solidFill>
                  <a:schemeClr val="bg2"/>
                </a:solidFill>
              </a:rPr>
              <a:t>The act of turning around a centre or an axis.</a:t>
            </a:r>
          </a:p>
          <a:p>
            <a:r>
              <a:rPr lang="en-US" sz="1200" dirty="0"/>
              <a:t/>
            </a:r>
            <a:r>
              <a:rPr lang="en-US" sz="1200" dirty="0"/>
              <a:t>rotational inertia</a:t>
            </a:r>
            <a:r>
              <a:rPr lang="en-US" sz="1200" dirty="0"/>
              <a:t> </a:t>
            </a:r>
            <a:r>
              <a:rPr lang="en-US" sz="1200" dirty="0">
                <a:solidFill>
                  <a:schemeClr val="bg2"/>
                </a:solidFill>
              </a:rPr>
              <a:t>The tendency of a rotating object to remain rotating unless a torque is applied to it.</a:t>
            </a:r>
          </a:p>
          <a:p>
            <a:r>
              <a:rPr lang="en-US" sz="1200" dirty="0"/>
              <a:t/>
            </a:r>
            <a:r>
              <a:rPr lang="en-US" sz="1200" dirty="0"/>
              <a:t>rotational inertia</a:t>
            </a:r>
            <a:r>
              <a:rPr lang="en-US" sz="1200" dirty="0"/>
              <a:t> </a:t>
            </a:r>
            <a:r>
              <a:rPr lang="en-US" sz="1200" dirty="0">
                <a:solidFill>
                  <a:schemeClr val="bg2"/>
                </a:solidFill>
              </a:rPr>
              <a:t>The tendency of a rotating object to remain rotating unless a torque is applied to it.</a:t>
            </a:r>
          </a:p>
          <a:p>
            <a:r>
              <a:rPr lang="en-US" sz="1200" dirty="0"/>
              <a:t/>
            </a:r>
            <a:r>
              <a:rPr lang="en-US" sz="1200" dirty="0"/>
              <a:t>rotational inertia</a:t>
            </a:r>
            <a:r>
              <a:rPr lang="en-US" sz="1200" dirty="0"/>
              <a:t> </a:t>
            </a:r>
            <a:r>
              <a:rPr lang="en-US" sz="1200" dirty="0" smtClean="0">
                <a:solidFill>
                  <a:schemeClr val="bg2"/>
                </a:solidFill>
              </a:rPr>
              <a:t>The tendency of a rotating object to remain rotating unless a torque is applied to it.</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tangential acceleration</a:t>
            </a:r>
            <a:r>
              <a:rPr lang="en-US" sz="1200" dirty="0" smtClean="0"/>
              <a:t> </a:t>
            </a:r>
            <a:r>
              <a:rPr lang="en-US" sz="1200" dirty="0" smtClean="0">
                <a:solidFill>
                  <a:schemeClr val="bg2"/>
                </a:solidFill>
              </a:rPr>
              <a:t>The acceleration in a direction tangent to the circle at the point of interest in circular motion.</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uniform circular motion</a:t>
            </a:r>
            <a:r>
              <a:rPr lang="en-US" sz="1200" dirty="0"/>
              <a:t> </a:t>
            </a:r>
            <a:r>
              <a:rPr lang="en-US" sz="1200" dirty="0">
                <a:solidFill>
                  <a:schemeClr val="bg2"/>
                </a:solidFill>
              </a:rPr>
              <a:t>Movement around a circular path with constant speed.</a:t>
            </a:r>
          </a:p>
          <a:p>
            <a:r>
              <a:rPr lang="en-US" sz="1200" dirty="0"/>
              <a:t/>
            </a:r>
            <a:r>
              <a:rPr lang="en-US" sz="1200" dirty="0"/>
              <a:t>work</a:t>
            </a:r>
            <a:r>
              <a:rPr lang="en-US" sz="1200" dirty="0"/>
              <a:t> </a:t>
            </a:r>
            <a:r>
              <a:rPr lang="en-US" sz="1200" dirty="0">
                <a:solidFill>
                  <a:schemeClr val="bg2"/>
                </a:solidFill>
              </a:rPr>
              <a:t>A measure of energy expended in moving an object; most commonly, force times displacement. No work is done if the object does not move.</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Rotating Body</a:t>
            </a:r>
          </a:p>
          <a:p>
            <a:pPr lvl="1"/>
            <a:r>
              <a:rPr lang="en-US" dirty="0" smtClean="0"/>
              <a:t>Each particle constituting the body executes a uniform circular motion about the fixed axis. For the description of the motion, angular quantities are the better choice.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Circular Motion and Rotational Kinematics. February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http://cnx.org/content/m14014/latest/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8a560cf3909f1f2f207d956d90c55f7}">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Moment of Inertia on a Merry-Go-Round</a:t>
            </a:r>
          </a:p>
          <a:p>
            <a:pPr lvl="1"/>
            <a:r>
              <a:rPr lang="en-US" dirty="0" smtClean="0"/>
              <a:t>A father pushes a playground merry-go-round at its edge and perpendicular to its radius to achieve maximum torque.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b13d6c5481e1244ce81269c9816016c}">
                <a14:useLocalDpi xmlns:a14="http://schemas.microsoft.com/office/drawing/2010/main" val="0"/>
              </a:ext>
            </a:extLst>
          </a:blip>
          <a:stretch>
            <a:fillRect/>
          </a:stretch>
        </p:blipFill>
        <p:spPr>
          <a:xfrm>
            <a:off x="2009522" y="533400"/>
            <a:ext cx="512495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Moment of Inertia</a:t>
            </a:r>
          </a:p>
          <a:p>
            <a:pPr lvl="1"/>
            <a:r>
              <a:rPr lang="en-US" dirty="0" smtClean="0"/>
              <a:t>A brief introduction to moment of inertia (rotational inertia) for calculus-based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0b6ab578cb91f206817795cb18bb3f6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Angle θ and Arc Length s</a:t>
            </a:r>
          </a:p>
          <a:p>
            <a:pPr lvl="1"/>
            <a:r>
              <a:rPr lang="en-US" dirty="0" smtClean="0"/>
              <a:t>The radius of a circle is rotated through an angle Δ. The arc length Δs is described on the circumference.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61f15a9ae63a11dfc482935cfe4e1ce}">
                <a14:useLocalDpi xmlns:a14="http://schemas.microsoft.com/office/drawing/2010/main" val="0"/>
              </a:ext>
            </a:extLst>
          </a:blip>
          <a:stretch>
            <a:fillRect/>
          </a:stretch>
        </p:blipFill>
        <p:spPr>
          <a:xfrm>
            <a:off x="1965960" y="533400"/>
            <a:ext cx="52120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Rotation Angle</a:t>
            </a:r>
          </a:p>
          <a:p>
            <a:pPr lvl="1"/>
            <a:r>
              <a:rPr lang="en-US" dirty="0" smtClean="0"/>
              <a:t>All points on a CD travel in circular arcs. The pits along a line from the center to the edge all move through the same angle Δ in a time Δt.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025b9b266b1497124b0924ebf975b13}">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Rotational motion</a:t>
            </a:r>
          </a:p>
          <a:p>
            <a:pPr lvl="1"/>
            <a:r>
              <a:rPr lang="en-US" dirty="0" smtClean="0"/>
              <a:t>Part of a series of videos on physics problem-solving. The problems are taken from "The Joy of Physics. " This one deals with angular motion. The viewer is urged to pause the video at the problem statement and work the problem before watching the rest of the video.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69ec7af8b9e1c9ec5de3825fa631a13}">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Rotational Inertia</a:t>
            </a:r>
          </a:p>
          <a:p>
            <a:pPr lvl="1"/>
            <a:r>
              <a:rPr lang="en-US" dirty="0" smtClean="0"/>
              <a:t>Force is required to spin the bike wheel. The greater the force, the greater the angular acceleration produced. The more massive the wheel, the smaller the angular acceleration. If you push on a spoke closer to the axle, the angular acceleration will be smaller.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7b793444e3e83508d6d12aa993ed656}">
                <a14:useLocalDpi xmlns:a14="http://schemas.microsoft.com/office/drawing/2010/main" val="0"/>
              </a:ext>
            </a:extLst>
          </a:blip>
          <a:stretch>
            <a:fillRect/>
          </a:stretch>
        </p:blipFill>
        <p:spPr>
          <a:xfrm>
            <a:off x="2118102" y="533400"/>
            <a:ext cx="490779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Gyroscopic Effect</a:t>
            </a:r>
          </a:p>
          <a:p>
            <a:pPr lvl="1"/>
            <a:r>
              <a:rPr lang="en-US" dirty="0" smtClean="0"/>
              <a:t>In figure (a), a person holding the spinning bike wheel lifts it with her right hand and pushes down with her left hand in an attempt to rotate the wheel. This action creates a torque directly toward her. This torque causes a change in angular momentum ΔL in exactly the same direction. Figure (b) shows a vector diagram depicting how ΔL and L add, producing a new angular momentum pointing more toward the person. The wheel moves toward the person, perpendicular to the forces she exerts on 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cba32c5001e325b8bc2bb61ddb1e24f}">
                <a14:useLocalDpi xmlns:a14="http://schemas.microsoft.com/office/drawing/2010/main" val="0"/>
              </a:ext>
            </a:extLst>
          </a:blip>
          <a:stretch>
            <a:fillRect/>
          </a:stretch>
        </p:blipFill>
        <p:spPr>
          <a:xfrm>
            <a:off x="3095244" y="533400"/>
            <a:ext cx="295351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Gyroscopes</a:t>
            </a:r>
          </a:p>
          <a:p>
            <a:pPr lvl="1"/>
            <a:r>
              <a:rPr lang="en-US" dirty="0" smtClean="0"/>
              <a:t>As seen in figure (a), the forces on a spinning gyroscope are its weight and the supporting force from the stand. These forces create a horizontal torque on the gyroscope, which create a change in angular momentum ΔL that is also horizontal. In figure (b), ΔL and L add to produce a new angular momentum with the same magnitude, but different direction, so that the gyroscope precesses in the direction shown instead of falling over.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b7c1804e8f589bac643d6e016b65373}">
                <a14:useLocalDpi xmlns:a14="http://schemas.microsoft.com/office/drawing/2010/main" val="0"/>
              </a:ext>
            </a:extLst>
          </a:blip>
          <a:stretch>
            <a:fillRect/>
          </a:stretch>
        </p:blipFill>
        <p:spPr>
          <a:xfrm>
            <a:off x="1899138" y="533400"/>
            <a:ext cx="534572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Arrow hitting cyclinde</a:t>
            </a:r>
          </a:p>
          <a:p>
            <a:pPr lvl="1"/>
            <a:r>
              <a:rPr lang="en-US" dirty="0" smtClean="0"/>
              <a:t>The arrow hits the edge of the cylinder causing it to roll.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http://s3.amazonaws.com/figures.boundless.com/514cc462b483dab00d000947/arrow.jpg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6161cb906d215948028ab85b3af1446}">
                <a14:useLocalDpi xmlns:a14="http://schemas.microsoft.com/office/drawing/2010/main" val="0"/>
              </a:ext>
            </a:extLst>
          </a:blip>
          <a:stretch>
            <a:fillRect/>
          </a:stretch>
        </p:blipFill>
        <p:spPr>
          <a:xfrm>
            <a:off x="1560059" y="533400"/>
            <a:ext cx="602388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Centripetal Acceleration</a:t>
            </a:r>
          </a:p>
          <a:p>
            <a:pPr lvl="1"/>
            <a:r>
              <a:rPr lang="en-US" dirty="0" smtClean="0"/>
              <a:t>Centripetal acceleration occurs as the direction of velocity changes; it is perpendicular to the circular motion. Centripetal and tangential acceleration are thus perpendicular to each other.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90bdedefca12a1e1849ff689c9adf71}">
                <a14:useLocalDpi xmlns:a14="http://schemas.microsoft.com/office/drawing/2010/main" val="0"/>
              </a:ext>
            </a:extLst>
          </a:blip>
          <a:stretch>
            <a:fillRect/>
          </a:stretch>
        </p:blipFill>
        <p:spPr>
          <a:xfrm>
            <a:off x="2671762" y="533400"/>
            <a:ext cx="38004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Direction of Torque and Angular Momentum</a:t>
            </a:r>
          </a:p>
          <a:p>
            <a:pPr lvl="1"/>
            <a:r>
              <a:rPr lang="en-US" dirty="0" smtClean="0"/>
              <a:t>In figure (a), the torque is perpendicular to the plane formed by r and F and is the direction your right thumb would point to if you curled your fingers in the direction of F. Figure (b) shows that the direction of the torque is the same as that of the angular momentum it produces.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273ce488a9d7ed624d92bc6f2f626d1}">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Rolling Motion</a:t>
            </a:r>
          </a:p>
          <a:p>
            <a:pPr lvl="1"/>
            <a:r>
              <a:rPr lang="en-US" dirty="0" smtClean="0"/>
              <a:t>Rolling motion is a combination of rotational and translational motion.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Rolling Motion. November 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http://cnx.org/content/m14311/latest/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cbedc4ef322de31be8d956277a3c6a3}">
                <a14:useLocalDpi xmlns:a14="http://schemas.microsoft.com/office/drawing/2010/main" val="0"/>
              </a:ext>
            </a:extLst>
          </a:blip>
          <a:stretch>
            <a:fillRect/>
          </a:stretch>
        </p:blipFill>
        <p:spPr>
          <a:xfrm>
            <a:off x="266700" y="533400"/>
            <a:ext cx="8610600" cy="275591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Angular Velocity</a:t>
            </a:r>
          </a:p>
          <a:p>
            <a:pPr lvl="1"/>
            <a:r>
              <a:rPr lang="en-US" dirty="0" smtClean="0"/>
              <a:t>A car moving at a velocity v to the right has a tire rotating with an angular velocity ω. The speed of the tread of the tire relative to the axle is v, the same as if the car were jacked up. Thus the car moves forward at linear velocity v=rω, where r is the tire radius. A larger angular velocity for the tire means a greater velocity for the car.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db245455f0c5576ad069588fd2b3e1e}">
                <a14:useLocalDpi xmlns:a14="http://schemas.microsoft.com/office/drawing/2010/main" val="0"/>
              </a:ext>
            </a:extLst>
          </a:blip>
          <a:stretch>
            <a:fillRect/>
          </a:stretch>
        </p:blipFill>
        <p:spPr>
          <a:xfrm>
            <a:off x="2204462" y="533400"/>
            <a:ext cx="473507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Tangential acceleration</a:t>
            </a:r>
          </a:p>
          <a:p>
            <a:pPr lvl="1"/>
            <a:r>
              <a:rPr lang="en-US" dirty="0" smtClean="0"/>
              <a:t>In circular motion, acceleration can occur as the magnitude of the velocity changes: a is tangent to the motion. This acceleration is called tangential acceleration.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e4b85c0e05ce60df1c7016139a4863f}">
                <a14:useLocalDpi xmlns:a14="http://schemas.microsoft.com/office/drawing/2010/main" val="0"/>
              </a:ext>
            </a:extLst>
          </a:blip>
          <a:stretch>
            <a:fillRect/>
          </a:stretch>
        </p:blipFill>
        <p:spPr>
          <a:xfrm>
            <a:off x="2861786" y="533400"/>
            <a:ext cx="34204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Rotating Earth</a:t>
            </a:r>
          </a:p>
          <a:p>
            <a:pPr lvl="1"/>
            <a:r>
              <a:rPr lang="en-US" dirty="0" smtClean="0"/>
              <a:t>The earth's rotation is a prominent example of rotational kinetic energy.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http://upload.wikimedia.org/wikipedia/commons/3/30/Globespin.gif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dbea95490134b54cf7b03fac0730fbc}">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Linear and Angular</a:t>
            </a:r>
          </a:p>
          <a:p>
            <a:pPr lvl="1"/>
            <a:r>
              <a:rPr lang="en-US" dirty="0" smtClean="0"/>
              <a:t>This figure shows uniform circular motion and some of its defined quantities.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17,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http://cnx.org/content/m42177/latest/?collection=col11406/1.7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1886fff4e50518b666265fb5517ea54}">
                <a14:useLocalDpi xmlns:a14="http://schemas.microsoft.com/office/drawing/2010/main" val="0"/>
              </a:ext>
            </a:extLst>
          </a:blip>
          <a:stretch>
            <a:fillRect/>
          </a:stretch>
        </p:blipFill>
        <p:spPr>
          <a:xfrm>
            <a:off x="1695576" y="533400"/>
            <a:ext cx="575284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Bowling ball and pi</a:t>
            </a:r>
          </a:p>
          <a:p>
            <a:pPr lvl="1"/>
            <a:r>
              <a:rPr lang="en-US" dirty="0" smtClean="0"/>
              <a:t>When a bowling ball collides with a pin, linear and angular momentum is conserved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"Ball."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http://en.wikipedia.org/wiki/Ball</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9858301dd2a77a6cd12a159cb1b02c6}">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Equation list</a:t>
            </a:r>
          </a:p>
          <a:p>
            <a:pPr lvl="1"/>
            <a:r>
              <a:rPr lang="en-US" dirty="0" smtClean="0"/>
              <a:t>Rotational and translational kinematic equations.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Kinematics of Rotational Motion. February 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90e1b55499afb4e1d7ac79715b0ec76}">
                <a14:useLocalDpi xmlns:a14="http://schemas.microsoft.com/office/drawing/2010/main" val="0"/>
              </a:ext>
            </a:extLst>
          </a:blip>
          <a:stretch>
            <a:fillRect/>
          </a:stretch>
        </p:blipFill>
        <p:spPr>
          <a:xfrm>
            <a:off x="1826542" y="533400"/>
            <a:ext cx="549091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Conservation of Angular Momentum</a:t>
            </a:r>
          </a:p>
          <a:p>
            <a:pPr lvl="1"/>
            <a:r>
              <a:rPr lang="en-US" dirty="0" smtClean="0"/>
              <a:t>An ice skater is spinning on the tip of her skate with her arms extended. Her angular momentum is conserved because the net torque on her is negligibly small. In the next image, her rate of spin increases greatly when she pulls in her arms, decreasing her moment of inertia. The work she does to pull in her arms results in an increase in rotational kinetic energy.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c52c7cc1c223b85f4d776e94f8f5642}">
                <a14:useLocalDpi xmlns:a14="http://schemas.microsoft.com/office/drawing/2010/main" val="0"/>
              </a:ext>
            </a:extLst>
          </a:blip>
          <a:stretch>
            <a:fillRect/>
          </a:stretch>
        </p:blipFill>
        <p:spPr>
          <a:xfrm>
            <a:off x="997185" y="533400"/>
            <a:ext cx="714962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Rotational Kinematics, Angular Momentum, and En...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Rotational Kinematics, Angular Momentum, and Energy</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Quantities of Rotational Kinematics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Angular Acceleration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Rotational Kinematics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Dynamics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Rotational Kinetic Energy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8025b9b266b1497124b0924ebf975b13}">
                <a14:useLocalDpi xmlns:a14="http://schemas.microsoft.com/office/drawing/2010/main" val="0"/>
              </a:ext>
            </a:extLst>
          </a:blip>
          <a:stretch>
            <a:fillRect/>
          </a:stretch>
        </p:blipFill>
        <p:spPr>
          <a:xfrm>
            <a:off x="3200400" y="304800"/>
            <a:ext cx="863600" cy="863600"/>
          </a:xfrm>
          <a:prstGeom prst="rect">
            <a:avLst/>
          </a:prstGeom>
        </p:spPr>
      </p:pic>
      <p:pic>
        <p:nvPicPr>
          <p:cNvPr id="29" name="Picture 28" descr="chapterimage.jpg"/>
          <p:cNvPicPr>
            <a:picLocks noChangeAspect="1"/>
          </p:cNvPicPr>
          <p:nvPr/>
        </p:nvPicPr>
        <p:blipFill>
          <a:blip r:embed="rId7">
            <a:extLst>
              <a:ext uri="{31886fff4e50518b666265fb5517ea54}">
                <a14:useLocalDpi xmlns:a14="http://schemas.microsoft.com/office/drawing/2010/main" val="0"/>
              </a:ext>
            </a:extLst>
          </a:blip>
          <a:stretch>
            <a:fillRect/>
          </a:stretch>
        </p:blipFill>
        <p:spPr>
          <a:xfrm>
            <a:off x="3200400" y="1447800"/>
            <a:ext cx="863600" cy="652018"/>
          </a:xfrm>
          <a:prstGeom prst="rect">
            <a:avLst/>
          </a:prstGeom>
        </p:spPr>
      </p:pic>
      <p:pic>
        <p:nvPicPr>
          <p:cNvPr id="30" name="Picture 29" descr="chapterimage.jpg"/>
          <p:cNvPicPr>
            <a:picLocks noChangeAspect="1"/>
          </p:cNvPicPr>
          <p:nvPr/>
        </p:nvPicPr>
        <p:blipFill>
          <a:blip r:embed="rId8">
            <a:extLst>
              <a:ext uri="{f5f7cd24422c18ed4dd849afb8faf11f}">
                <a14:useLocalDpi xmlns:a14="http://schemas.microsoft.com/office/drawing/2010/main" val="0"/>
              </a:ext>
            </a:extLst>
          </a:blip>
          <a:stretch>
            <a:fillRect/>
          </a:stretch>
        </p:blipFill>
        <p:spPr>
          <a:xfrm>
            <a:off x="3200400" y="2590800"/>
            <a:ext cx="863600" cy="647700"/>
          </a:xfrm>
          <a:prstGeom prst="rect">
            <a:avLst/>
          </a:prstGeom>
        </p:spPr>
      </p:pic>
      <p:pic>
        <p:nvPicPr>
          <p:cNvPr id="31" name="Picture 30" descr="chapterimage.jpg"/>
          <p:cNvPicPr>
            <a:picLocks noChangeAspect="1"/>
          </p:cNvPicPr>
          <p:nvPr/>
        </p:nvPicPr>
        <p:blipFill>
          <a:blip r:embed="rId9">
            <a:extLst>
              <a:ext uri="{47b793444e3e83508d6d12aa993ed656}">
                <a14:useLocalDpi xmlns:a14="http://schemas.microsoft.com/office/drawing/2010/main" val="0"/>
              </a:ext>
            </a:extLst>
          </a:blip>
          <a:stretch>
            <a:fillRect/>
          </a:stretch>
        </p:blipFill>
        <p:spPr>
          <a:xfrm>
            <a:off x="3200400" y="3733800"/>
            <a:ext cx="863600" cy="764286"/>
          </a:xfrm>
          <a:prstGeom prst="rect">
            <a:avLst/>
          </a:prstGeom>
        </p:spPr>
      </p:pic>
      <p:pic>
        <p:nvPicPr>
          <p:cNvPr id="32" name="Picture 31" descr="chapterimage.jpg"/>
          <p:cNvPicPr>
            <a:picLocks noChangeAspect="1"/>
          </p:cNvPicPr>
          <p:nvPr/>
        </p:nvPicPr>
        <p:blipFill>
          <a:blip r:embed="rId10">
            <a:extLst>
              <a:ext uri="{c23c0607f88a7069f6d1a62db31b4095}">
                <a14:useLocalDpi xmlns:a14="http://schemas.microsoft.com/office/drawing/2010/main" val="0"/>
              </a:ext>
            </a:extLst>
          </a:blip>
          <a:stretch>
            <a:fillRect/>
          </a:stretch>
        </p:blipFill>
        <p:spPr>
          <a:xfrm>
            <a:off x="3200400" y="4876800"/>
            <a:ext cx="863600" cy="6477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Rolling Without Slipping</a:t>
            </a:r>
          </a:p>
          <a:p>
            <a:pPr lvl="1"/>
            <a:r>
              <a:rPr lang="en-US" dirty="0" smtClean="0"/>
              <a:t>A body rolling a distance of x on a plane without slipping.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Rolling Motion. November 8,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http://cnx.org/content/m14311/latest/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463b4cb1a0949a5b2b57a510cfe7b5a}">
                <a14:useLocalDpi xmlns:a14="http://schemas.microsoft.com/office/drawing/2010/main" val="0"/>
              </a:ext>
            </a:extLst>
          </a:blip>
          <a:stretch>
            <a:fillRect/>
          </a:stretch>
        </p:blipFill>
        <p:spPr>
          <a:xfrm>
            <a:off x="1219786" y="533400"/>
            <a:ext cx="67044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Conservation of Angular Momentum Theory</a:t>
            </a:r>
          </a:p>
          <a:p>
            <a:pPr lvl="1"/>
            <a:r>
              <a:rPr lang="en-US" dirty="0" smtClean="0"/>
              <a:t>What it do?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5ce8a6723ab11456c0d0cf748836b03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Connecting Linear and Rotational Motion! Rolling without Slipping!</a:t>
            </a:r>
          </a:p>
          <a:p>
            <a:pPr lvl="1"/>
            <a:r>
              <a:rPr lang="en-US" dirty="0" smtClean="0"/>
              <a:t>How fast does the axle of a bike wheel move? How fast does the BOTTOM of a wheel move?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f5f7cd24422c18ed4dd849afb8faf11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Kinetic Energy of Rotation</a:t>
            </a:r>
          </a:p>
          <a:p>
            <a:pPr lvl="1"/>
            <a:r>
              <a:rPr lang="en-US" dirty="0" smtClean="0"/>
              <a:t>Things that roll without slipping have some fraction of their energy as translational kinetic and the remainder as rotational kinetic. The ratio depends on the moment of inertia of the object that's rolling.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23c0607f88a7069f6d1a62db31b409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Grindstone</a:t>
            </a:r>
          </a:p>
          <a:p>
            <a:pPr lvl="1"/>
            <a:r>
              <a:rPr lang="en-US" dirty="0" smtClean="0"/>
              <a:t>The motor works in spinning the grindstone, giving it rotational kinetic energy. That energy is then converted to heat, light, sound, and vibration. (Credit: U.S. Navy photo by Mass Communication Specialist Seaman Zachary David Bell.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Rotational Kinetic Energy: Work and Energy Revisited. February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http://cnx.org/content/m42180/latest/Figure_11_04_01a.jpg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9daea0f5ad57c0def802b1a9c46b3c5}">
                <a14:useLocalDpi xmlns:a14="http://schemas.microsoft.com/office/drawing/2010/main" val="0"/>
              </a:ext>
            </a:extLst>
          </a:blip>
          <a:stretch>
            <a:fillRect/>
          </a:stretch>
        </p:blipFill>
        <p:spPr>
          <a:xfrm>
            <a:off x="1306286" y="533400"/>
            <a:ext cx="65314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Right Hand Rule</a:t>
            </a:r>
          </a:p>
          <a:p>
            <a:pPr lvl="1"/>
            <a:r>
              <a:rPr lang="en-US" dirty="0" smtClean="0"/>
              <a:t>Figure (a) shows a disk is rotating counterclockwise when viewed from above. Figure (b) shows the right-hand rule. The direction of angular velocity ω size and angular momentum L are defined to be the direction in which the thumb of your right hand points when you curl your fingers in the direction of the disk's rotation as shown.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http://cnx.org/content/m42184/latest/?collection=col11406/1.7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2541b8161cf1f3d73eea33c562bba64}">
                <a14:useLocalDpi xmlns:a14="http://schemas.microsoft.com/office/drawing/2010/main" val="0"/>
              </a:ext>
            </a:extLst>
          </a:blip>
          <a:stretch>
            <a:fillRect/>
          </a:stretch>
        </p:blipFill>
        <p:spPr>
          <a:xfrm>
            <a:off x="266700" y="533400"/>
            <a:ext cx="8610600" cy="38962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"rotation."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http://en.wiktionary.org/wiki/rotation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http://cnx.org/content/m42182/latest/?collection=col11406/1.7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http://lightandmatter.com/meh.pdf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Vegetarian USA.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http://www.vegetarianusa.com/physics/essentialphysics1.pdf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http://en.wikipedia.org/wiki/Kinematics%23Rolling_without_slipping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Rolling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http://cnx.org/content/m14311/latest/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http://www.boundless.com//physics/definition/angular-velocity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"Richard Baldwin, Phy1300: Angular Momentum -- Rotational Kinetic Energy and Inertia.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http://cnx.org/content/m38440/latest/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"Rotational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http://en.wikipedia.org/wiki/Rotational_energy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http://www.boundless.com//physics/definition/rotational-inertia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http://en.wiktionary.org/wiki/work</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Rotational Kinetic Energy: Work and Energy Revisited.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http://cnx.org/content/m42180/latest/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http://www.boundless.com//physics/definition/right-hand-rule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http://www.boundless.com//physics/definition/angular-momentum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http://cnx.org/content/m42184/latest/?collection=col11406/1.7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http://en.wiktionary.org/wiki/angular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http://en.wiktionary.org/wiki/kinematics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Kinematics of Rotational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http://cnx.org/content/m42178/latest/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http://cnx.org/content/m42179/latest/?collection=col11406/1.7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 of 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http://en.wikipedia.org/wiki/Moment_of_inertia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position."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http://en.wikipedia.org/wiki/Angular%20position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"Angle of rotation."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http://en.wikipedia.org/wiki/Angle_of_rotation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http://cnx.org/content/m42083/latest/?collection=col11406/1.7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http://en.wiktionary.org/wiki/kinematics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Kinematics of Rotational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http://cnx.org/content/m42178/latest/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http://www.boundless.com//physics/definition/rotational-inertia</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http://cnx.org/content/m42179/latest/?collection=col11406/1.7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http://cnx.org/content/m42179/latest/?collection=col11406/1.7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"gimbal."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http://en.wiktionary.org/wiki/gimbal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http://www.boundless.com//physics/definition/right-hand-rule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http://cnx.org/content/m42184/latest/?collection=col11406/1.7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"Gyroscope."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http://en.wikipedia.org/wiki/Gyroscope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http://cnx.org/content/m42083/latest/?collection=col11406/1.7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http://en.wiktionary.org/wiki/angular_acceleration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http://www.boundless.com//physics/definition/tangential-acceleration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http://en.wikipedia.org/wiki/Angular_acceleration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http://cnx.org/content/m42177/latest/?collection=col11406/1.7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http://www.boundless.com//physics/definition/rotational-inertia</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http://www.boundless.com//physics/definition/uniform-circular-motion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Circular Motion and Rotational Kinematics.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http://cnx.org/content/m14014/latest/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"quantum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http://en.wiktionary.org/wiki/quantum_mechanics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http://en.wiktionary.org/wiki/torque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Boundless Learning.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"Boundless."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http://www.boundless.com//physics/definition/angular-momentum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http://lightandmatter.com/simplee.pdf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http://cnx.org/content/m42182/latest/?collection=col11406/1.7</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Rotational Kinematics, Angular Momentum, and En...</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Rotational Kinematics, Angular Momentum, and Energy</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Conservation of Angular Momentum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Vector Nature of Rotational Kinematics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Problem Solving</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Linear and Rotational Quantities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Conservation of Energy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bc52c7cc1c223b85f4d776e94f8f5642}">
                <a14:useLocalDpi xmlns:a14="http://schemas.microsoft.com/office/drawing/2010/main" val="0"/>
              </a:ext>
            </a:extLst>
          </a:blip>
          <a:stretch>
            <a:fillRect/>
          </a:stretch>
        </p:blipFill>
        <p:spPr>
          <a:xfrm>
            <a:off x="3200400" y="304800"/>
            <a:ext cx="863600" cy="524637"/>
          </a:xfrm>
          <a:prstGeom prst="rect">
            <a:avLst/>
          </a:prstGeom>
        </p:spPr>
      </p:pic>
      <p:pic>
        <p:nvPicPr>
          <p:cNvPr id="29" name="Picture 28" descr="chapterimage.jpg"/>
          <p:cNvPicPr>
            <a:picLocks noChangeAspect="1"/>
          </p:cNvPicPr>
          <p:nvPr/>
        </p:nvPicPr>
        <p:blipFill>
          <a:blip r:embed="rId7">
            <a:extLst>
              <a:ext uri="{62541b8161cf1f3d73eea33c562bba64}">
                <a14:useLocalDpi xmlns:a14="http://schemas.microsoft.com/office/drawing/2010/main" val="0"/>
              </a:ext>
            </a:extLst>
          </a:blip>
          <a:stretch>
            <a:fillRect/>
          </a:stretch>
        </p:blipFill>
        <p:spPr>
          <a:xfrm>
            <a:off x="3200400" y="1447800"/>
            <a:ext cx="863600" cy="390779"/>
          </a:xfrm>
          <a:prstGeom prst="rect">
            <a:avLst/>
          </a:prstGeom>
        </p:spPr>
      </p:pic>
      <p:pic>
        <p:nvPicPr>
          <p:cNvPr id="30" name="Picture 29" descr="chapterimage.jpg"/>
          <p:cNvPicPr>
            <a:picLocks noChangeAspect="1"/>
          </p:cNvPicPr>
          <p:nvPr/>
        </p:nvPicPr>
        <p:blipFill>
          <a:blip r:embed="rId8">
            <a:extLst>
              <a:ext uri="{c69ec7af8b9e1c9ec5de3825fa631a13}">
                <a14:useLocalDpi xmlns:a14="http://schemas.microsoft.com/office/drawing/2010/main" val="0"/>
              </a:ext>
            </a:extLst>
          </a:blip>
          <a:stretch>
            <a:fillRect/>
          </a:stretch>
        </p:blipFill>
        <p:spPr>
          <a:xfrm>
            <a:off x="3200400" y="2590800"/>
            <a:ext cx="863600" cy="647700"/>
          </a:xfrm>
          <a:prstGeom prst="rect">
            <a:avLst/>
          </a:prstGeom>
        </p:spPr>
      </p:pic>
      <p:pic>
        <p:nvPicPr>
          <p:cNvPr id="31" name="Picture 30" descr="chapterimage.jpg"/>
          <p:cNvPicPr>
            <a:picLocks noChangeAspect="1"/>
          </p:cNvPicPr>
          <p:nvPr/>
        </p:nvPicPr>
        <p:blipFill>
          <a:blip r:embed="rId9">
            <a:extLst>
              <a:ext uri="{28a560cf3909f1f2f207d956d90c55f7}">
                <a14:useLocalDpi xmlns:a14="http://schemas.microsoft.com/office/drawing/2010/main" val="0"/>
              </a:ext>
            </a:extLst>
          </a:blip>
          <a:stretch>
            <a:fillRect/>
          </a:stretch>
        </p:blipFill>
        <p:spPr>
          <a:xfrm>
            <a:off x="3200400" y="3733800"/>
            <a:ext cx="863600" cy="754574"/>
          </a:xfrm>
          <a:prstGeom prst="rect">
            <a:avLst/>
          </a:prstGeom>
        </p:spPr>
      </p:pic>
      <p:pic>
        <p:nvPicPr>
          <p:cNvPr id="32" name="Picture 31" descr="chapterimage.jpg"/>
          <p:cNvPicPr>
            <a:picLocks noChangeAspect="1"/>
          </p:cNvPicPr>
          <p:nvPr/>
        </p:nvPicPr>
        <p:blipFill>
          <a:blip r:embed="rId10">
            <a:extLst>
              <a:ext uri="{09daea0f5ad57c0def802b1a9c46b3c5}">
                <a14:useLocalDpi xmlns:a14="http://schemas.microsoft.com/office/drawing/2010/main" val="0"/>
              </a:ext>
            </a:extLst>
          </a:blip>
          <a:stretch>
            <a:fillRect/>
          </a:stretch>
        </p:blipFill>
        <p:spPr>
          <a:xfrm>
            <a:off x="3200400" y="4876800"/>
            <a:ext cx="863600" cy="574294"/>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025b9b266b1497124b0924ebf975b13}">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Angular Position, Theta</a:t>
            </a:r>
          </a:p>
          <a:p>
            <a:pPr marL="115888" indent="-115888"/>
            <a:r>
              <a:rPr lang="en-US" dirty="0" smtClean="0"/>
              <a:t>Angular Velocity, Omega</a:t>
            </a:r>
          </a:p>
          <a:p>
            <a:pPr marL="115888" indent="-115888"/>
            <a:r>
              <a:rPr lang="en-US" dirty="0"/>
              <a:t/>
            </a:r>
            <a:r>
              <a:rPr lang="en-US" dirty="0"/>
              <a:t>Angular Acceleration, Alpha</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Quantities of Rotational Kinematics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Quantities of Rotational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www.boundless.com/physics/textbooks/boundless-physics-textbook/rotational-kinematics-angular-momentum-and-energy-9/quantities-of-rotational-kinematics-81/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1886fff4e50518b666265fb5517ea54}">
                <a14:useLocalDpi xmlns:a14="http://schemas.microsoft.com/office/drawing/2010/main" val="0"/>
              </a:ext>
            </a:extLst>
          </a:blip>
          <a:stretch>
            <a:fillRect/>
          </a:stretch>
        </p:blipFill>
        <p:spPr>
          <a:xfrm>
            <a:off x="152400" y="1447800"/>
            <a:ext cx="2768600" cy="209029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Constant Angular Acceleration</a:t>
            </a:r>
          </a:p>
        </p:txBody>
      </p:sp>
      <p:sp>
        <p:nvSpPr>
          <p:cNvPr id="21" name="Title 20"/>
          <p:cNvSpPr>
            <a:spLocks noGrp="1"/>
          </p:cNvSpPr>
          <p:nvPr>
            <p:ph type="title"/>
          </p:nvPr>
        </p:nvSpPr>
        <p:spPr>
          <a:xfrm>
            <a:off x="152400" y="381000"/>
            <a:ext cx="8686800" cy="685800"/>
          </a:xfrm>
        </p:spPr>
        <p:txBody>
          <a:bodyPr/>
          <a:lstStyle/>
          <a:p>
            <a:r>
              <a:rPr lang="en-US" dirty="0" smtClean="0"/>
              <a:t>Angular Acceleration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Angular Acceleration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www.boundless.com/physics/textbooks/boundless-physics-textbook/rotational-kinematics-angular-momentum-and-energy-9/angular-acceleration-82/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5f7cd24422c18ed4dd849afb8faf11f}">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Rolling Without Slipping</a:t>
            </a:r>
          </a:p>
        </p:txBody>
      </p:sp>
      <p:sp>
        <p:nvSpPr>
          <p:cNvPr id="21" name="Title 20"/>
          <p:cNvSpPr>
            <a:spLocks noGrp="1"/>
          </p:cNvSpPr>
          <p:nvPr>
            <p:ph type="title"/>
          </p:nvPr>
        </p:nvSpPr>
        <p:spPr>
          <a:xfrm>
            <a:off x="152400" y="381000"/>
            <a:ext cx="8686800" cy="685800"/>
          </a:xfrm>
        </p:spPr>
        <p:txBody>
          <a:bodyPr/>
          <a:lstStyle/>
          <a:p>
            <a:r>
              <a:rPr lang="en-US" dirty="0" smtClean="0"/>
              <a:t>Rotational Kinematics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www.boundless.com/physics/textbooks/boundless-physics-textbook/rotational-kinematics-angular-momentum-and-energy-9/rotational-kinematics-83/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7b793444e3e83508d6d12aa993ed656}">
                <a14:useLocalDpi xmlns:a14="http://schemas.microsoft.com/office/drawing/2010/main" val="0"/>
              </a:ext>
            </a:extLst>
          </a:blip>
          <a:stretch>
            <a:fillRect/>
          </a:stretch>
        </p:blipFill>
        <p:spPr>
          <a:xfrm>
            <a:off x="152400" y="1447800"/>
            <a:ext cx="2768600" cy="245021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Rotational Inertia</a:t>
            </a:r>
          </a:p>
        </p:txBody>
      </p:sp>
      <p:sp>
        <p:nvSpPr>
          <p:cNvPr id="21" name="Title 20"/>
          <p:cNvSpPr>
            <a:spLocks noGrp="1"/>
          </p:cNvSpPr>
          <p:nvPr>
            <p:ph type="title"/>
          </p:nvPr>
        </p:nvSpPr>
        <p:spPr>
          <a:xfrm>
            <a:off x="152400" y="381000"/>
            <a:ext cx="8686800" cy="685800"/>
          </a:xfrm>
        </p:spPr>
        <p:txBody>
          <a:bodyPr/>
          <a:lstStyle/>
          <a:p>
            <a:r>
              <a:rPr lang="en-US" dirty="0" smtClean="0"/>
              <a:t>Dynamics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Rotational Kinematics, Angular Momentum, and En...</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www.boundless.com/physics/textbooks/boundless-physics-textbook/rotational-kinematics-angular-momentum-and-energy-9/dynamics-84/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