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ile:Earth_to_Sun_-_en.png" TargetMode="External"/>
<Relationship Id="rId5" Type="http://schemas.openxmlformats.org/officeDocument/2006/relationships/hyperlink" Target="http://www.boundless.com/physics/textbooks/boundless-physics-textbook/special-relativity-27/introduction-178/the-speed-of-light-653-5598/images/sunlight-s-flight-to-earth/?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3.pn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2/Traincar_Relativity2.svg/800px-Traincar_Relativity2.svg.png" TargetMode="External"/>
<Relationship Id="rId5" Type="http://schemas.openxmlformats.org/officeDocument/2006/relationships/hyperlink" Target="http://www.boundless.com/physics/textbooks/boundless-physics-textbook/special-relativity-27/consequences-of-special-relativity-179/simultaneity-654-6235/images/observer-standing-on-the-platform/?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5.xml"/>
<Relationship Id="rId2" Type="http://schemas.openxmlformats.org/officeDocument/2006/relationships/image" Target="../media/image5.png"/>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e/Twin_Paradox_Minkowski_Diagram.svg/485px-Twin_Paradox_Minkowski_Diagram.svg.png" TargetMode="External"/>
<Relationship Id="rId5" Type="http://schemas.openxmlformats.org/officeDocument/2006/relationships/hyperlink" Target="http://www.boundless.com/physics/textbooks/boundless-physics-textbook/special-relativity-27/consequences-of-special-relativity-179/effects-of-time-dilation-the-twin-paradox-and-the-decay-of-the-muon-656-6251/images/minkowski-diagram-of-the-twin-paradox/?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s>

</file>

<file path=ppt/slides/_rels/slide17.xml.rels><?xml version="1.0" encoding="UTF-8" standalone="yes"?>
<Relationships xmlns="http://schemas.openxmlformats.org/package/2006/relationships">
<Relationship Id="rId3" Type="http://schemas.openxmlformats.org/officeDocument/2006/relationships/hyperlink" Target="https://www.boundless.com/terms/" TargetMode="External"/>
<Relationship Id="rId4" Type="http://schemas.openxmlformats.org/officeDocument/2006/relationships/hyperlink" Target="http://s3.amazonaws.com/figures.boundless.com/50947657e4b0b4558d8e4fac/sr_lightmeasure.png" TargetMode="External"/>
<Relationship Id="rId5" Type="http://schemas.openxmlformats.org/officeDocument/2006/relationships/hyperlink" Target="http://www.boundless.com/physics/textbooks/boundless-physics-textbook/special-relativity-27/implications-of-special-relativity-181/shifting-the-paradigm-of-physics-663-6246/images/measuring-light/?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0.pn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Frames_of_reference_in_relative_motion.svg&amp;page=1" TargetMode="External"/>
<Relationship Id="rId5" Type="http://schemas.openxmlformats.org/officeDocument/2006/relationships/hyperlink" Target="http://www.boundless.com/physics/textbooks/boundless-physics-textbook/special-relativity-27/implications-of-special-relativity-181/four-dimensional-space-time-664-1118/images/two-coordinate-systems/?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pacetime_curvature.png" TargetMode="External"/>
<Relationship Id="rId5" Type="http://schemas.openxmlformats.org/officeDocument/2006/relationships/hyperlink" Target="http://www.boundless.com/physics/textbooks/boundless-physics-textbook/special-relativity-27/implications-of-special-relativity-181/the-relativistic-universe-665-5218/images/curvature/?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4.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6/66/Einstein_1921_by_F_Schmutzer.jpg" TargetMode="External"/>
<Relationship Id="rId5" Type="http://schemas.openxmlformats.org/officeDocument/2006/relationships/hyperlink" Target="http://www.boundless.com/physics/textbooks/boundless-physics-textbook/special-relativity-27/introduction-178/einstein-s-postulates-652-8448/images/albert-einstein/?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5.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2527/latest/" TargetMode="External"/>
<Relationship Id="rId5" Type="http://schemas.openxmlformats.org/officeDocument/2006/relationships/hyperlink" Target="http://www.boundless.com/physics/textbooks/boundless-physics-textbook/special-relativity-27/introduction-178/gallilean-newtonian-relativity-651-6276/images/galilean-invariance/?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8.gif"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ests_of_relativistic_energy_and_momentum" TargetMode="External"/>
<Relationship Id="rId5" Type="http://schemas.openxmlformats.org/officeDocument/2006/relationships/hyperlink" Target="http://www.boundless.com/physics/textbooks/boundless-physics-textbook/special-relativity-27/relativistic-quantities-180/relativistic-energy-and-mass-660-6188/images/relativistic-and-newtonian-kinetic-energy/?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creationwiki.org/images/9/91/Srlc1.png" TargetMode="External"/>
<Relationship Id="rId5" Type="http://schemas.openxmlformats.org/officeDocument/2006/relationships/hyperlink" Target="http://www.boundless.com/physics/textbooks/boundless-physics-textbook/special-relativity-27/consequences-of-special-relativity-179/length-contraction-657-6319/images/length-contraction/?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6.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e/Traincar_Relativity1.svg/735px-Traincar_Relativity1.svg.png" TargetMode="External"/>
<Relationship Id="rId5" Type="http://schemas.openxmlformats.org/officeDocument/2006/relationships/hyperlink" Target="http://www.boundless.com/physics/textbooks/boundless-physics-textbook/special-relativity-27/consequences-of-special-relativity-179/simultaneity-654-6235/images/observer-on-the-board-of-the-train/?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f/f5/Einstein_1921_portrait2.jpg/480px-Einstein_1921_portrait2.jpg" TargetMode="External"/>
<Relationship Id="rId5" Type="http://schemas.openxmlformats.org/officeDocument/2006/relationships/hyperlink" Target="http://www.boundless.com/physics/textbooks/boundless-physics-textbook/special-relativity-27/relativistic-quantities-180/relativistic-momentum-659-3522/images/albert-einstein/?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17.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b/b8/3D_image_of_Antihydrogen.jpg" TargetMode="External"/>
<Relationship Id="rId5" Type="http://schemas.openxmlformats.org/officeDocument/2006/relationships/hyperlink" Target="http://www.boundless.com/physics/textbooks/boundless-physics-textbook/special-relativity-27/relativistic-quantities-180/matter-and-antimatter-661-5638/images/antihydrogen-and-hydrogen-atoms/?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18.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c/c7/Tolman_&amp;_Einstein.jpg" TargetMode="External"/>
<Relationship Id="rId5" Type="http://schemas.openxmlformats.org/officeDocument/2006/relationships/hyperlink" Target="http://www.boundless.com/physics/textbooks/boundless-physics-textbook/special-relativity-27/relativistic-quantities-180/relativistic-energy-and-mass-660-6188/images/richard-c-tolman-and-albert-einstein/?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19.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en/thumb/a/a7/Fizeau-Mascart1_retouched.png/799px-Fizeau-Mascart1_retouched.png" TargetMode="External"/>
<Relationship Id="rId5" Type="http://schemas.openxmlformats.org/officeDocument/2006/relationships/hyperlink" Target="http://www.boundless.com/physics/textbooks/boundless-physics-textbook/special-relativity-27/relativistic-quantities-180/relativistic-addition-of-velocities-658-4360/images/setup-of-the-fizeau-experiment/?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9.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ime_dilation%23Simple_inference_of_time_dilation_due_to_relative_velocity" TargetMode="External"/>
<Relationship Id="rId5" Type="http://schemas.openxmlformats.org/officeDocument/2006/relationships/hyperlink" Target="http://www.boundless.com/physics/textbooks/boundless-physics-textbook/special-relativity-27/consequences-of-special-relativity-179/length-contraction-657-6319/images/geometry-for-clock-at-rest/?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ime_dilation%23Simple_inference_of_time_dilation_due_to_relative_velocity" TargetMode="External"/>
<Relationship Id="rId5" Type="http://schemas.openxmlformats.org/officeDocument/2006/relationships/hyperlink" Target="http://www.boundless.com/physics/textbooks/boundless-physics-textbook/special-relativity-27/consequences-of-special-relativity-179/length-contraction-657-6319/images/geometry-for-moving-clock/?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en/5/57/Einstein_-_Time_Magazine_-_July_1,_1946.jpg" TargetMode="External"/>
<Relationship Id="rId5" Type="http://schemas.openxmlformats.org/officeDocument/2006/relationships/hyperlink" Target="http://www.boundless.com/physics/textbooks/boundless-physics-textbook/special-relativity-27/relativistic-quantities-180/relativistic-kinetic-energy-662-6210/images/time-magazine-july-1-1946/?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0.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4/4f/Time_dilation.svg/480px-Time_dilation.svg.png" TargetMode="External"/>
<Relationship Id="rId5" Type="http://schemas.openxmlformats.org/officeDocument/2006/relationships/hyperlink" Target="http://www.boundless.com/physics/textbooks/boundless-physics-textbook/special-relativity-27/consequences-of-special-relativity-179/time-dilation-655-7732/images/lorentz-factor/?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1.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ests_of_relativistic_energy_and_momentum" TargetMode="External"/>
<Relationship Id="rId5" Type="http://schemas.openxmlformats.org/officeDocument/2006/relationships/hyperlink" Target="http://www.boundless.com/physics/textbooks/boundless-physics-textbook/special-relativity-27/relativistic-quantities-180/relativistic-momentum-659-3522/images/relativistic-and-newtonian-momentum/?campaign_content=book_624_chapter_27&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s>

</file>

<file path=ppt/slides/_rels/slide3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Momentum"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Invariant_(physic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speed_of_ligh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special_relativit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interferometer" TargetMode="External"/>
<Relationship Id="rId1" Type="http://schemas.openxmlformats.org/officeDocument/2006/relationships/slideLayout" Target="../slideLayouts/slideLayout34.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Lorentz_transforma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relativity-of-simultane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Velocity-addition_formula" TargetMode="External"/>
<Relationship Id="rId32" Type="http://schemas.openxmlformats.org/officeDocument/2006/relationships/hyperlink" Target="http://en.wikipedia.org/wiki/Velocity-addition_formula" TargetMode="External"/>
<Relationship Id="rId9" Type="http://schemas.openxmlformats.org/officeDocument/2006/relationships/hyperlink" Target="http://en.wikipedia.org/wiki/Relativity_of_simultaneity" TargetMode="External"/>
<Relationship Id="rId6" Type="http://schemas.openxmlformats.org/officeDocument/2006/relationships/hyperlink" Target="http://creativecommons.org/licenses/by-sa/3.0/" TargetMode="External"/>
<Relationship Id="rId7" Type="http://schemas.openxmlformats.org/officeDocument/2006/relationships/hyperlink" Target="http://www.boundless.com//physics/definition/line-elemen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general_relativity"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Special_relativit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special_relativ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Lorentz_transform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Galilean%20transform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Four-momentum" TargetMode="External"/>
</Relationships>

</file>

<file path=ppt/slides/_rels/slide3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annihilat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antimatter"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Antimatter"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Positron_emission_tomograph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Lorentz_factor" TargetMode="External"/>
<Relationship Id="rId1" Type="http://schemas.openxmlformats.org/officeDocument/2006/relationships/slideLayout" Target="../slideLayouts/slideLayout35.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minkowski-space--2"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metric"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rest_mass" TargetMode="External"/>
<Relationship Id="rId32" Type="http://schemas.openxmlformats.org/officeDocument/2006/relationships/hyperlink" Target="http://en.wiktionary.org/wiki/special_relativity" TargetMode="External"/>
<Relationship Id="rId9" Type="http://schemas.openxmlformats.org/officeDocument/2006/relationships/hyperlink" Target="http://en.wikipedia.org/wiki/Metric_(mathematic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General_relativ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Mass_in_special_relativit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Mass_in_special_relativity%23Relativistic_mas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special_relativit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Lorentz_transforma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luminiferous%20aether"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Speed_of_light%23Fundamental_role_in_physic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positr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Mass%23Mass_and_energy_in_special_relativity"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special_relativit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aether"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Simultaneit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Relativity_of_simultaneit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special_relativity" TargetMode="External"/>
<Relationship Id="rId1" Type="http://schemas.openxmlformats.org/officeDocument/2006/relationships/slideLayout" Target="../slideLayouts/slideLayout3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Mass_in_special_relativity%23Relativistic_mas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Tests_of_special_relativ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time_dilation" TargetMode="External"/>
<Relationship Id="rId32" Type="http://schemas.openxmlformats.org/officeDocument/2006/relationships/hyperlink" Target="http://en.wikipedia.org/wiki/length%20contraction" TargetMode="External"/>
<Relationship Id="rId9" Type="http://schemas.openxmlformats.org/officeDocument/2006/relationships/hyperlink" Target="http://en.wiktionary.org/wiki/Lorentz_facto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Mass-energy_equivalenc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Time_dilation%23Muon_lifetime"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Speed_of_sound"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classical_mechanic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special_relativ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Kinetic_energ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Kinetic_energ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Correspondence_principl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Special_relativity"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Lorentz_factor"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speed_of_ligh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time_dilat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luminiferous%20aethe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Maxwell's%20equations" TargetMode="External"/>
<Relationship Id="rId1" Type="http://schemas.openxmlformats.org/officeDocument/2006/relationships/slideLayout" Target="../slideLayouts/slideLayout3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special_relativit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time_dilation" TargetMode="External"/>
<Relationship Id="rId30" Type="http://schemas.openxmlformats.org/officeDocument/2006/relationships/hyperlink" Target="http://creativecommons.org/licenses/by/3.0/" TargetMode="External"/>
<Relationship Id="rId31" Type="http://schemas.openxmlformats.org/officeDocument/2006/relationships/hyperlink" Target="http://cnx.org/content/m32527/latest/" TargetMode="External"/>
<Relationship Id="rId32" Type="http://schemas.openxmlformats.org/officeDocument/2006/relationships/hyperlink" Target="http://cnx.org/content/m42528/latest/?collection=col11406/1.7" TargetMode="External"/>
<Relationship Id="rId9" Type="http://schemas.openxmlformats.org/officeDocument/2006/relationships/hyperlink" Target="http://www.boundless.com//physics/definition/lorentz-invarianc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Twin_paradox"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absolute%20spac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Galilean_invariance%23Electromagnetism"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speed_of_ligh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Time_dilation%23Simple_inference_of_time_dilation_due_to_relative_velocit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Length_contraction"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special-relativity-27/?campaign_content=book_624_chapter_27&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gif" Type="http://schemas.openxmlformats.org/officeDocument/2006/relationships/image"/>
<Relationship Id="rId7" Target="../media/image9.png" Type="http://schemas.openxmlformats.org/officeDocument/2006/relationships/image"/>
<Relationship Id="rId8" Target="../media/image10.pn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pecial-relativity-27/introduction-178/?campaign_content=book_624_chapter_27&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 Id="rId6" Target="../media/image8.gif"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pecial-relativity-27/consequences-of-special-relativity-179/?campaign_content=book_624_chapter_27&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pecial-relativity-27/relativistic-quantities-180/?campaign_content=book_624_chapter_27&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9.pn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pecial-relativity-27/implications-of-special-relativity-181/?campaign_content=book_624_chapter_27&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1.jpg"/>
<Relationship Id="rId6" Target="../media/image10.png" Type="http://schemas.openxmlformats.org/officeDocument/2006/relationships/image"/>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absolute space</a:t>
            </a:r>
            <a:r>
              <a:rPr lang="en-US" sz="1200" dirty="0" smtClean="0"/>
              <a:t> </a:t>
            </a:r>
            <a:r>
              <a:rPr lang="en-US" sz="1200" dirty="0" smtClean="0">
                <a:solidFill>
                  <a:schemeClr val="bg2"/>
                </a:solidFill>
              </a:rPr>
              <a:t>A concept introduced by Newton that assumes space remains always similar and immovable.</a:t>
            </a:r>
          </a:p>
          <a:p>
            <a:r>
              <a:rPr lang="en-US" sz="1200" dirty="0" smtClean="0"/>
              <a:t/>
            </a:r>
            <a:r>
              <a:rPr lang="en-US" sz="1200" dirty="0" smtClean="0"/>
              <a:t>aether</a:t>
            </a:r>
            <a:r>
              <a:rPr lang="en-US" sz="1200" dirty="0" smtClean="0"/>
              <a:t> </a:t>
            </a:r>
            <a:r>
              <a:rPr lang="en-US" sz="1200" dirty="0" smtClean="0">
                <a:solidFill>
                  <a:schemeClr val="bg2"/>
                </a:solidFill>
              </a:rPr>
              <a:t>A space-filling substance or field, thought to be necessary as a transmission medium for the propagation of electromagnetic or gravitational forces.</a:t>
            </a:r>
          </a:p>
          <a:p>
            <a:r>
              <a:rPr lang="en-US" sz="1200" dirty="0" smtClean="0"/>
              <a:t/>
            </a:r>
            <a:r>
              <a:rPr lang="en-US" sz="1200" dirty="0" smtClean="0"/>
              <a:t>annihilation</a:t>
            </a:r>
            <a:r>
              <a:rPr lang="en-US" sz="1200" dirty="0" smtClean="0"/>
              <a:t> </a:t>
            </a:r>
            <a:r>
              <a:rPr lang="en-US" sz="1200" dirty="0">
                <a:solidFill>
                  <a:schemeClr val="bg2"/>
                </a:solidFill>
              </a:rPr>
              <a:t>the process of a particle and its corresponding antiparticle combining to produce energy</a:t>
            </a:r>
          </a:p>
          <a:p>
            <a:r>
              <a:rPr lang="en-US" sz="1200" dirty="0"/>
              <a:t/>
            </a:r>
            <a:r>
              <a:rPr lang="en-US" sz="1200" dirty="0"/>
              <a:t>antimatter</a:t>
            </a:r>
            <a:r>
              <a:rPr lang="en-US" sz="1200" dirty="0"/>
              <a:t> </a:t>
            </a:r>
            <a:r>
              <a:rPr lang="en-US" sz="1200" dirty="0">
                <a:solidFill>
                  <a:schemeClr val="bg2"/>
                </a:solidFill>
              </a:rPr>
              <a:t>matter that is composed of the antiparticles of those that constitute normal matter</a:t>
            </a:r>
          </a:p>
          <a:p>
            <a:r>
              <a:rPr lang="en-US" sz="1200" dirty="0"/>
              <a:t/>
            </a:r>
            <a:r>
              <a:rPr lang="en-US" sz="1200" dirty="0"/>
              <a:t>classical mechanics</a:t>
            </a:r>
            <a:r>
              <a:rPr lang="en-US" sz="1200" dirty="0"/>
              <a:t> </a:t>
            </a:r>
            <a:r>
              <a:rPr lang="en-US" sz="1200" dirty="0">
                <a:solidFill>
                  <a:schemeClr val="bg2"/>
                </a:solidFill>
              </a:rPr>
              <a:t>All of the physical laws of nature that account for the behaviour of the normal world, but break down when dealing with the very small (see quantum mechanics) or the very fast or very heavy (see relativity).</a:t>
            </a:r>
          </a:p>
          <a:p>
            <a:r>
              <a:rPr lang="en-US" sz="1200" dirty="0"/>
              <a:t/>
            </a:r>
            <a:r>
              <a:rPr lang="en-US" sz="1200" dirty="0"/>
              <a:t>Galilean transformation</a:t>
            </a:r>
            <a:r>
              <a:rPr lang="en-US" sz="1200" dirty="0"/>
              <a:t> </a:t>
            </a:r>
            <a:r>
              <a:rPr lang="en-US" sz="1200" dirty="0">
                <a:solidFill>
                  <a:schemeClr val="bg2"/>
                </a:solidFill>
              </a:rPr>
              <a:t>a transformation used to transform between the coordinates of two reference frames which differ only by constant relative motion within the constructs of Newtonian physics.</a:t>
            </a:r>
          </a:p>
          <a:p>
            <a:r>
              <a:rPr lang="en-US" sz="1200" dirty="0"/>
              <a:t/>
            </a:r>
            <a:r>
              <a:rPr lang="en-US" sz="1200" dirty="0"/>
              <a:t>general relativity</a:t>
            </a:r>
            <a:r>
              <a:rPr lang="en-US" sz="1200" dirty="0"/>
              <a:t> </a:t>
            </a:r>
            <a:r>
              <a:rPr lang="en-US" sz="1200" dirty="0">
                <a:solidFill>
                  <a:schemeClr val="bg2"/>
                </a:solidFill>
              </a:rPr>
              <a:t>A theory extending special relativity and uniformly accounting for gravity and accelerated frames of reference, postulating that space-time curves in the presence of mass.</a:t>
            </a:r>
          </a:p>
          <a:p>
            <a:r>
              <a:rPr lang="en-US" sz="1200" dirty="0"/>
              <a:t/>
            </a:r>
            <a:r>
              <a:rPr lang="en-US" sz="1200" dirty="0"/>
              <a:t>interferometer</a:t>
            </a:r>
            <a:r>
              <a:rPr lang="en-US" sz="1200" dirty="0"/>
              <a:t> </a:t>
            </a:r>
            <a:r>
              <a:rPr lang="en-US" sz="1200" dirty="0">
                <a:solidFill>
                  <a:schemeClr val="bg2"/>
                </a:solidFill>
              </a:rPr>
              <a:t>Any of several instruments that use the interference of waves to determine wavelengths and wave velocities, determine refractive indices, and measure small distances, temperature changes, stresses, and many other useful measurements.</a:t>
            </a:r>
          </a:p>
          <a:p>
            <a:r>
              <a:rPr lang="en-US" sz="1200" dirty="0"/>
              <a:t/>
            </a:r>
            <a:r>
              <a:rPr lang="en-US" sz="1200" dirty="0"/>
              <a:t>length contraction</a:t>
            </a:r>
            <a:r>
              <a:rPr lang="en-US" sz="1200" dirty="0"/>
              <a:t> </a:t>
            </a:r>
            <a:r>
              <a:rPr lang="en-US" sz="1200" dirty="0">
                <a:solidFill>
                  <a:schemeClr val="bg2"/>
                </a:solidFill>
              </a:rPr>
              <a:t>Observers measure a moving object's length as being smaller than it would be if it were stationary.</a:t>
            </a:r>
          </a:p>
          <a:p>
            <a:r>
              <a:rPr lang="en-US" sz="1200" dirty="0"/>
              <a:t/>
            </a:r>
            <a:r>
              <a:rPr lang="en-US" sz="1200" dirty="0"/>
              <a:t>line element</a:t>
            </a:r>
            <a:r>
              <a:rPr lang="en-US" sz="1200" dirty="0"/>
              <a:t> </a:t>
            </a:r>
            <a:r>
              <a:rPr lang="en-US" sz="1200" dirty="0">
                <a:solidFill>
                  <a:schemeClr val="bg2"/>
                </a:solidFill>
              </a:rPr>
              <a:t>An invariant quantity in special relativity</a:t>
            </a:r>
          </a:p>
          <a:p>
            <a:r>
              <a:rPr lang="en-US" sz="1200" dirty="0"/>
              <a:t/>
            </a:r>
            <a:r>
              <a:rPr lang="en-US" sz="1200" dirty="0"/>
              <a:t>Lorentz factor</a:t>
            </a:r>
            <a:r>
              <a:rPr lang="en-US" sz="1200" dirty="0"/>
              <a:t> </a:t>
            </a:r>
            <a:r>
              <a:rPr lang="en-US" sz="1200" dirty="0">
                <a:solidFill>
                  <a:schemeClr val="bg2"/>
                </a:solidFill>
              </a:rPr>
              <a:t>The factor, used in special relativity, to calculate the degree of time dilation, length contraction and relativistic mass of an object moving relative to an observer.</a:t>
            </a:r>
          </a:p>
          <a:p>
            <a:r>
              <a:rPr lang="en-US" sz="1200" dirty="0"/>
              <a:t/>
            </a:r>
            <a:r>
              <a:rPr lang="en-US" sz="1200" dirty="0"/>
              <a:t>Lorentz factor</a:t>
            </a:r>
            <a:r>
              <a:rPr lang="en-US" sz="1200" dirty="0"/>
              <a:t> </a:t>
            </a:r>
            <a:r>
              <a:rPr lang="en-US" sz="1200" dirty="0" smtClean="0">
                <a:solidFill>
                  <a:schemeClr val="bg2"/>
                </a:solidFill>
              </a:rPr>
              <a:t>The factor, used in special relativity, to calculate the degree of time dilation, length contraction and relativistic mass of an object moving relative to an observer.</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Lorentz factor</a:t>
            </a:r>
            <a:r>
              <a:rPr lang="en-US" sz="1200" dirty="0" smtClean="0"/>
              <a:t> </a:t>
            </a:r>
            <a:r>
              <a:rPr lang="en-US" sz="1200" dirty="0" smtClean="0">
                <a:solidFill>
                  <a:schemeClr val="bg2"/>
                </a:solidFill>
              </a:rPr>
              <a:t>The factor, used in special relativity, to calculate the degree of time dilation, length contraction and relativistic mass of an object moving relative to an observer.</a:t>
            </a:r>
          </a:p>
          <a:p>
            <a:r>
              <a:rPr lang="en-US" sz="1200" dirty="0"/>
              <a:t/>
            </a:r>
            <a:r>
              <a:rPr lang="en-US" sz="1200" dirty="0"/>
              <a:t>Lorentz invariance</a:t>
            </a:r>
            <a:r>
              <a:rPr lang="en-US" sz="1200" dirty="0"/>
              <a:t> </a:t>
            </a:r>
            <a:r>
              <a:rPr lang="en-US" sz="1200" dirty="0">
                <a:solidFill>
                  <a:schemeClr val="bg2"/>
                </a:solidFill>
              </a:rPr>
              <a:t>First introduced by Lorentz in an effort to explain how the speed of light was observed to be independent of the reference frame, and to understand the symmetries of the laws of electromagnetism.</a:t>
            </a:r>
          </a:p>
          <a:p>
            <a:r>
              <a:rPr lang="en-US" sz="1200" dirty="0"/>
              <a:t/>
            </a:r>
            <a:r>
              <a:rPr lang="en-US" sz="1200" dirty="0"/>
              <a:t>Lorentz transformation</a:t>
            </a:r>
            <a:r>
              <a:rPr lang="en-US" sz="1200" dirty="0"/>
              <a:t> </a:t>
            </a:r>
            <a:r>
              <a:rPr lang="en-US" sz="1200" dirty="0">
                <a:solidFill>
                  <a:schemeClr val="bg2"/>
                </a:solidFill>
              </a:rPr>
              <a:t>a transformation relating the spacetime coordinates of one frame of reference to another in special relativity</a:t>
            </a:r>
          </a:p>
          <a:p>
            <a:r>
              <a:rPr lang="en-US" sz="1200" dirty="0"/>
              <a:t/>
            </a:r>
            <a:r>
              <a:rPr lang="en-US" sz="1200" dirty="0"/>
              <a:t>Lorentz transformation</a:t>
            </a:r>
            <a:r>
              <a:rPr lang="en-US" sz="1200" dirty="0"/>
              <a:t> </a:t>
            </a:r>
            <a:r>
              <a:rPr lang="en-US" sz="1200" dirty="0">
                <a:solidFill>
                  <a:schemeClr val="bg2"/>
                </a:solidFill>
              </a:rPr>
              <a:t>a transformation relating the spacetime coordinates of one frame of reference to another in special relativity</a:t>
            </a:r>
          </a:p>
          <a:p>
            <a:r>
              <a:rPr lang="en-US" sz="1200" dirty="0"/>
              <a:t/>
            </a:r>
            <a:r>
              <a:rPr lang="en-US" sz="1200" dirty="0"/>
              <a:t>Lorentz transformation</a:t>
            </a:r>
            <a:r>
              <a:rPr lang="en-US" sz="1200" dirty="0"/>
              <a:t> </a:t>
            </a:r>
            <a:r>
              <a:rPr lang="en-US" sz="1200" dirty="0">
                <a:solidFill>
                  <a:schemeClr val="bg2"/>
                </a:solidFill>
              </a:rPr>
              <a:t>a transformation relating the spacetime coordinates of one frame of reference to another in special relativity</a:t>
            </a:r>
          </a:p>
          <a:p>
            <a:r>
              <a:rPr lang="en-US" sz="1200" dirty="0"/>
              <a:t/>
            </a:r>
            <a:r>
              <a:rPr lang="en-US" sz="1200" dirty="0"/>
              <a:t>luminiferous aether</a:t>
            </a:r>
            <a:r>
              <a:rPr lang="en-US" sz="1200" dirty="0"/>
              <a:t> </a:t>
            </a:r>
            <a:r>
              <a:rPr lang="en-US" sz="1200" dirty="0">
                <a:solidFill>
                  <a:schemeClr val="bg2"/>
                </a:solidFill>
              </a:rPr>
              <a:t>Light-bearing aether; the postulated medium for the propagation of light.</a:t>
            </a:r>
          </a:p>
          <a:p>
            <a:r>
              <a:rPr lang="en-US" sz="1200" dirty="0"/>
              <a:t/>
            </a:r>
            <a:r>
              <a:rPr lang="en-US" sz="1200" dirty="0"/>
              <a:t>luminiferous aether</a:t>
            </a:r>
            <a:r>
              <a:rPr lang="en-US" sz="1200" dirty="0"/>
              <a:t> </a:t>
            </a:r>
            <a:r>
              <a:rPr lang="en-US" sz="1200" dirty="0">
                <a:solidFill>
                  <a:schemeClr val="bg2"/>
                </a:solidFill>
              </a:rPr>
              <a:t>Light-bearing aether; the postulated medium for the propagation of light.</a:t>
            </a:r>
          </a:p>
          <a:p>
            <a:r>
              <a:rPr lang="en-US" sz="1200" dirty="0"/>
              <a:t/>
            </a:r>
            <a:r>
              <a:rPr lang="en-US" sz="1200" dirty="0"/>
              <a:t>Maxwell's equations</a:t>
            </a:r>
            <a:r>
              <a:rPr lang="en-US" sz="1200" dirty="0"/>
              <a:t> </a:t>
            </a:r>
            <a:r>
              <a:rPr lang="en-US" sz="1200" dirty="0">
                <a:solidFill>
                  <a:schemeClr val="bg2"/>
                </a:solidFill>
              </a:rPr>
              <a:t>A set of equations describing how electric and magnetic fields are generated and altered by each other and by charges and currents.</a:t>
            </a:r>
          </a:p>
          <a:p>
            <a:r>
              <a:rPr lang="en-US" sz="1200" dirty="0"/>
              <a:t/>
            </a:r>
            <a:r>
              <a:rPr lang="en-US" sz="1200" dirty="0"/>
              <a:t>metric</a:t>
            </a:r>
            <a:r>
              <a:rPr lang="en-US" sz="1200" dirty="0"/>
              <a:t> </a:t>
            </a:r>
            <a:r>
              <a:rPr lang="en-US" sz="1200" dirty="0">
                <a:solidFill>
                  <a:schemeClr val="bg2"/>
                </a:solidFill>
              </a:rPr>
              <a:t>A metric, or distance function, is a function which defines a distance between elements of a set.</a:t>
            </a:r>
          </a:p>
          <a:p>
            <a:r>
              <a:rPr lang="en-US" sz="1200" dirty="0"/>
              <a:t/>
            </a:r>
            <a:r>
              <a:rPr lang="en-US" sz="1200" dirty="0"/>
              <a:t>Minkowski space</a:t>
            </a:r>
            <a:r>
              <a:rPr lang="en-US" sz="1200" dirty="0"/>
              <a:t> </a:t>
            </a:r>
            <a:r>
              <a:rPr lang="en-US" sz="1200" dirty="0">
                <a:solidFill>
                  <a:schemeClr val="bg2"/>
                </a:solidFill>
              </a:rPr>
              <a:t>A four dimensional flat space-time. Because it is flat, it is devoid of matter.</a:t>
            </a:r>
          </a:p>
          <a:p>
            <a:r>
              <a:rPr lang="en-US" sz="1200" dirty="0"/>
              <a:t/>
            </a:r>
            <a:r>
              <a:rPr lang="en-US" sz="1200" dirty="0"/>
              <a:t>positron</a:t>
            </a:r>
            <a:r>
              <a:rPr lang="en-US" sz="1200" dirty="0"/>
              <a:t> </a:t>
            </a:r>
            <a:r>
              <a:rPr lang="en-US" sz="1200" dirty="0">
                <a:solidFill>
                  <a:schemeClr val="bg2"/>
                </a:solidFill>
              </a:rPr>
              <a:t>The antimatter equivalent of an electron, having the same mass but a positive charge.</a:t>
            </a:r>
          </a:p>
          <a:p>
            <a:r>
              <a:rPr lang="en-US" sz="1200" dirty="0"/>
              <a:t/>
            </a:r>
            <a:r>
              <a:rPr lang="en-US" sz="1200" dirty="0"/>
              <a:t>relativity of simultaneity</a:t>
            </a:r>
            <a:r>
              <a:rPr lang="en-US" sz="1200" dirty="0"/>
              <a:t> </a:t>
            </a:r>
            <a:r>
              <a:rPr lang="en-US" sz="1200" dirty="0" smtClean="0">
                <a:solidFill>
                  <a:schemeClr val="bg2"/>
                </a:solidFill>
              </a:rPr>
              <a:t>For space-like separated space-time points, the time-ordering between events is relative.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rest mass</a:t>
            </a:r>
            <a:r>
              <a:rPr lang="en-US" sz="1200" dirty="0" smtClean="0"/>
              <a:t> </a:t>
            </a:r>
            <a:r>
              <a:rPr lang="en-US" sz="1200" dirty="0" smtClean="0">
                <a:solidFill>
                  <a:schemeClr val="bg2"/>
                </a:solidFill>
              </a:rPr>
              <a:t>the mass of a body when it is not moving relative to an observer</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speed of light</a:t>
            </a:r>
            <a:r>
              <a:rPr lang="en-US" sz="1200" dirty="0"/>
              <a:t> </a:t>
            </a:r>
            <a:r>
              <a:rPr lang="en-US" sz="1200" dirty="0">
                <a:solidFill>
                  <a:schemeClr val="bg2"/>
                </a:solidFill>
              </a:rPr>
              <a:t>the speed of electromagnetic radiation in a perfect vacuum: exactly 299,792,458 meters per second by definition</a:t>
            </a:r>
          </a:p>
          <a:p>
            <a:r>
              <a:rPr lang="en-US" sz="1200" dirty="0"/>
              <a:t/>
            </a:r>
            <a:r>
              <a:rPr lang="en-US" sz="1200" dirty="0"/>
              <a:t>speed of light</a:t>
            </a:r>
            <a:r>
              <a:rPr lang="en-US" sz="1200" dirty="0"/>
              <a:t> </a:t>
            </a:r>
            <a:r>
              <a:rPr lang="en-US" sz="1200" dirty="0">
                <a:solidFill>
                  <a:schemeClr val="bg2"/>
                </a:solidFill>
              </a:rPr>
              <a:t>the speed of electromagnetic radiation in a perfect vacuum: exactly 299,792,458 meters per second by definition</a:t>
            </a:r>
          </a:p>
          <a:p>
            <a:r>
              <a:rPr lang="en-US" sz="1200" dirty="0"/>
              <a:t/>
            </a:r>
            <a:r>
              <a:rPr lang="en-US" sz="1200" dirty="0"/>
              <a:t>speed of light</a:t>
            </a:r>
            <a:r>
              <a:rPr lang="en-US" sz="1200" dirty="0"/>
              <a:t> </a:t>
            </a:r>
            <a:r>
              <a:rPr lang="en-US" sz="1200" dirty="0" smtClean="0">
                <a:solidFill>
                  <a:schemeClr val="bg2"/>
                </a:solidFill>
              </a:rPr>
              <a:t>the speed of electromagnetic radiation in a perfect vacuum: exactly 299,792,458 meters per second by definition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time dilation</a:t>
            </a:r>
            <a:r>
              <a:rPr lang="en-US" sz="1200" dirty="0" smtClean="0"/>
              <a:t> </a:t>
            </a:r>
            <a:r>
              <a:rPr lang="en-US" sz="1200" dirty="0" smtClean="0">
                <a:solidFill>
                  <a:schemeClr val="bg2"/>
                </a:solidFill>
              </a:rPr>
              <a:t>The slowing of the passage of time experienced by objects in motion relative to an observer; measurable only at relativistic speeds.</a:t>
            </a:r>
          </a:p>
          <a:p>
            <a:r>
              <a:rPr lang="en-US" sz="1200" dirty="0"/>
              <a:t/>
            </a:r>
            <a:r>
              <a:rPr lang="en-US" sz="1200" dirty="0"/>
              <a:t>time dilation</a:t>
            </a:r>
            <a:r>
              <a:rPr lang="en-US" sz="1200" dirty="0"/>
              <a:t> </a:t>
            </a:r>
            <a:r>
              <a:rPr lang="en-US" sz="1200" dirty="0">
                <a:solidFill>
                  <a:schemeClr val="bg2"/>
                </a:solidFill>
              </a:rPr>
              <a:t>The slowing of the passage of time experienced by objects in motion relative to an observer; measurable only at relativistic speeds.</a:t>
            </a:r>
          </a:p>
          <a:p>
            <a:r>
              <a:rPr lang="en-US" sz="1200" dirty="0"/>
              <a:t/>
            </a:r>
            <a:r>
              <a:rPr lang="en-US" sz="1200" dirty="0"/>
              <a:t>time dilation</a:t>
            </a:r>
            <a:r>
              <a:rPr lang="en-US" sz="1200" dirty="0"/>
              <a:t> </a:t>
            </a:r>
            <a:r>
              <a:rPr lang="en-US" sz="1200" dirty="0">
                <a:solidFill>
                  <a:schemeClr val="bg2"/>
                </a:solidFill>
              </a:rPr>
              <a:t>The slowing of the passage of time experienced by objects in motion relative to an observer; measurable only at relativistic speeds.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Sunlight's Flight to Earth</a:t>
            </a:r>
          </a:p>
          <a:p>
            <a:pPr lvl="1"/>
            <a:r>
              <a:rPr lang="en-US" dirty="0" smtClean="0"/>
              <a:t>Sunlight takes about 8 minutes and 19 seconds to reach the earth (based on the average distance between the sun and the earth)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"Earth to Sun - 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http://en.wikipedia.org/wiki/File:Earth_to_Sun_-_en.png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84aa10f8a8713598ed246a5a4788f28}">
                <a14:useLocalDpi xmlns:a14="http://schemas.microsoft.com/office/drawing/2010/main" val="0"/>
              </a:ext>
            </a:extLst>
          </a:blip>
          <a:stretch>
            <a:fillRect/>
          </a:stretch>
        </p:blipFill>
        <p:spPr>
          <a:xfrm>
            <a:off x="735026" y="533400"/>
            <a:ext cx="76739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Observer Standing on the Platform</a:t>
            </a:r>
          </a:p>
          <a:p>
            <a:pPr lvl="1"/>
            <a:r>
              <a:rPr lang="en-US" dirty="0" smtClean="0"/>
              <a:t>Reference frame of an observer standing on the platform (length contraction not depicted).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http://upload.wikimedia.org/wikipedia/commons/thumb/7/72/Traincar_Relativity2.svg/800px-Traincar_Relativity2.svg.png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Spacetime Diagram of the Twin Paradox</a:t>
            </a:r>
          </a:p>
          <a:p>
            <a:pPr lvl="1"/>
            <a:r>
              <a:rPr lang="en-US" dirty="0" smtClean="0"/>
              <a:t>Spacetime diagram of the twin paradox. Time is relative, but both twins are not equivalent (the ship experiences additional acceleration to changes the direction of travel).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http://upload.wikimedia.org/wikipedia/commons/thumb/c/ce/Twin_Paradox_Minkowski_Diagram.svg/485px-Twin_Paradox_Minkowski_Diagram.svg.png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Measuring Light</a:t>
            </a:r>
          </a:p>
          <a:p>
            <a:pPr lvl="1"/>
            <a:r>
              <a:rPr lang="en-US" dirty="0" smtClean="0"/>
              <a:t>A stationary observer will measure the same speed of light as an observer who is moving in a rocket ship even if that rocket is moving close to light speed.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License: Other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http://s3.amazonaws.com/figures.boundless.com/50947657e4b0b4558d8e4fac/sr_lightmeasure.png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89861ecb71a961c141f55f44dd3f52f}">
                <a14:useLocalDpi xmlns:a14="http://schemas.microsoft.com/office/drawing/2010/main" val="0"/>
              </a:ext>
            </a:extLst>
          </a:blip>
          <a:stretch>
            <a:fillRect/>
          </a:stretch>
        </p:blipFill>
        <p:spPr>
          <a:xfrm>
            <a:off x="1181765" y="533400"/>
            <a:ext cx="678046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Two Coordinate Systems</a:t>
            </a:r>
          </a:p>
          <a:p>
            <a:pPr lvl="1"/>
            <a:r>
              <a:rPr lang="en-US" dirty="0" smtClean="0"/>
              <a:t>Two coordinate systems in which the primed frame moves with velocity v with respect to the unprimed frame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"File:Frames of reference in relative motion.svg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http://en.wikipedia.org/w/index.php?title=File:Frames_of_reference_in_relative_motion.svg&amp;page=1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Curvature of space-time</a:t>
            </a:r>
          </a:p>
          <a:p>
            <a:pPr lvl="1"/>
            <a:r>
              <a:rPr lang="en-US" dirty="0" smtClean="0"/>
              <a:t>The massive Earth is altering the curvature of space-time.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"Spacetime curvature."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http://en.wikipedia.org/wiki/File:Spacetime_curvature.png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231b5f82c2fedd8bc28e7f54a13bc4c}">
                <a14:useLocalDpi xmlns:a14="http://schemas.microsoft.com/office/drawing/2010/main" val="0"/>
              </a:ext>
            </a:extLst>
          </a:blip>
          <a:stretch>
            <a:fillRect/>
          </a:stretch>
        </p:blipFill>
        <p:spPr>
          <a:xfrm>
            <a:off x="266700" y="533400"/>
            <a:ext cx="8610600" cy="379649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Albert Einstein</a:t>
            </a:r>
          </a:p>
          <a:p>
            <a:pPr lvl="1"/>
            <a:r>
              <a:rPr lang="en-US" dirty="0" smtClean="0"/>
              <a:t>Albert Einstein, a true pioneer of modern physics. His work on relativity, gavity, quantum mechanics, and statistical physics revolutionized physics.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http://upload.wikimedia.org/wikipedia/commons/6/66/Einstein_1921_by_F_Schmutzer.jpg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e6cd925a3fa07b5f4a9c8028c172d27}">
                <a14:useLocalDpi xmlns:a14="http://schemas.microsoft.com/office/drawing/2010/main" val="0"/>
              </a:ext>
            </a:extLst>
          </a:blip>
          <a:stretch>
            <a:fillRect/>
          </a:stretch>
        </p:blipFill>
        <p:spPr>
          <a:xfrm>
            <a:off x="2918602" y="533400"/>
            <a:ext cx="330679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Galilean Invariance</a:t>
            </a:r>
          </a:p>
          <a:p>
            <a:pPr lvl="1"/>
            <a:r>
              <a:rPr lang="en-US" dirty="0" smtClean="0"/>
              <a:t>Newtonian mechanics is invariant under a Galilean transformation between observation frames (shown). This is called Galilean invariance.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Special Theory of Relativity. January 30,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http://cnx.org/content/m32527/latest/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ce87bb131b81a1e6c69a1ea80e92d1f}">
                <a14:useLocalDpi xmlns:a14="http://schemas.microsoft.com/office/drawing/2010/main" val="0"/>
              </a:ext>
            </a:extLst>
          </a:blip>
          <a:stretch>
            <a:fillRect/>
          </a:stretch>
        </p:blipFill>
        <p:spPr>
          <a:xfrm>
            <a:off x="1808755" y="533400"/>
            <a:ext cx="55264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Relativistic and Newtonian Kinetic Energy</a:t>
            </a:r>
          </a:p>
          <a:p>
            <a:pPr lvl="1"/>
            <a:r>
              <a:rPr lang="en-US" dirty="0" smtClean="0"/>
              <a:t>This figure illustrates how relativistic and Newtonian Kinetic Energy are related to the speed of an object. The relativistic kinetic energy increases to infinity when an object approaches the speed of light, this indicates that no body with mass can reach the speed of light. On the other hand, Newtonian kinetic energy continues to increase without bound as the speed of an object increases.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"Tests of relativistic energy and momentum."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http://en.wikipedia.org/wiki/Tests_of_relativistic_energy_and_momentum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Observed Length of an Object</a:t>
            </a:r>
          </a:p>
          <a:p>
            <a:pPr lvl="1"/>
            <a:r>
              <a:rPr lang="en-US" dirty="0" smtClean="0"/>
              <a:t>Observed length of an object at rest and at different speeds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Creation Wiki.</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http://creationwiki.org/images/9/91/Srlc1.png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9efdea9e95522f010dce0727d1210f5}">
                <a14:useLocalDpi xmlns:a14="http://schemas.microsoft.com/office/drawing/2010/main" val="0"/>
              </a:ext>
            </a:extLst>
          </a:blip>
          <a:stretch>
            <a:fillRect/>
          </a:stretch>
        </p:blipFill>
        <p:spPr>
          <a:xfrm>
            <a:off x="1842541" y="533400"/>
            <a:ext cx="545891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Observer Onboard the Train</a:t>
            </a:r>
          </a:p>
          <a:p>
            <a:pPr lvl="1"/>
            <a:r>
              <a:rPr lang="en-US" dirty="0" smtClean="0"/>
              <a:t>The train-and-platform experiment from the reference frame of an observer onboard the train.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http://upload.wikimedia.org/wikipedia/commons/thumb/c/ce/Traincar_Relativity1.svg/735px-Traincar_Relativity1.svg.png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Albert Einstein</a:t>
            </a:r>
          </a:p>
          <a:p>
            <a:pPr lvl="1"/>
            <a:r>
              <a:rPr lang="en-US" dirty="0" smtClean="0"/>
              <a:t>Albert Einstein in 1921</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http://upload.wikimedia.org/wikipedia/commons/thumb/f/f5/Einstein_1921_portrait2.jpg/480px-Einstein_1921_portrait2.jpg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a3ebfeafbd4d7952f21bbbbc3632551}">
                <a14:useLocalDpi xmlns:a14="http://schemas.microsoft.com/office/drawing/2010/main" val="0"/>
              </a:ext>
            </a:extLst>
          </a:blip>
          <a:stretch>
            <a:fillRect/>
          </a:stretch>
        </p:blipFill>
        <p:spPr>
          <a:xfrm>
            <a:off x="2831740" y="533400"/>
            <a:ext cx="34805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Antihydrogen and Hydrogen Atoms</a:t>
            </a:r>
          </a:p>
          <a:p>
            <a:pPr lvl="1"/>
            <a:r>
              <a:rPr lang="en-US" dirty="0" smtClean="0"/>
              <a:t>Antihydrogen consists of an antiproton and a positron; hydrogen consists of a proton and an electron.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http://upload.wikimedia.org/wikipedia/commons/b/b8/3D_image_of_Antihydrogen.jpg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328cb2be4c9e0a0090d842c4a027de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Richard C. Tolman and Albert Einstein</a:t>
            </a:r>
          </a:p>
          <a:p>
            <a:pPr lvl="1"/>
            <a:r>
              <a:rPr lang="en-US" dirty="0" smtClean="0"/>
              <a:t>Richard C. Tolman (1881 - 1948) with Albert Einstein (1879 - 1955) at Caltech, 1932</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http://upload.wikimedia.org/wikipedia/commons/c/c7/Tolman_&amp;_Einstein.jpg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4e64f7fe6eac0c61c9512b0a4b4a25d}">
                <a14:useLocalDpi xmlns:a14="http://schemas.microsoft.com/office/drawing/2010/main" val="0"/>
              </a:ext>
            </a:extLst>
          </a:blip>
          <a:stretch>
            <a:fillRect/>
          </a:stretch>
        </p:blipFill>
        <p:spPr>
          <a:xfrm>
            <a:off x="1383760" y="533400"/>
            <a:ext cx="63764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Setup of the Fizeau Experiment</a:t>
            </a:r>
          </a:p>
          <a:p>
            <a:pPr lvl="1"/>
            <a:r>
              <a:rPr lang="en-US" dirty="0" smtClean="0"/>
              <a:t>A light ray emanating from the source S' is reflected by a beam splitter G and is collimated into a parallel beam by lens L. After passing the slits O1 and O2, two rays of light travel through the tubes A1 and A2, through which water is streaming back and forth as shown by the arrows. The rays reflect off a mirror m at the focus of lens L', so that one ray always propagates in the same direction as the water stream, and the other ray opposite to the direction of the water stream. After passing back and forth through the tubes, both rays unite at S, where they produce interference fringes that can be visualized through the illustrated eyepiece. The interference pattern can be analyzed to determine the speed of light traveling along each leg of the tube.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http://upload.wikimedia.org/wikipedia/en/thumb/a/a7/Fizeau-Mascart1_retouched.png/799px-Fizeau-Mascart1_retouched.png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c586583660100dff1f7327a73152418}">
                <a14:useLocalDpi xmlns:a14="http://schemas.microsoft.com/office/drawing/2010/main" val="0"/>
              </a:ext>
            </a:extLst>
          </a:blip>
          <a:stretch>
            <a:fillRect/>
          </a:stretch>
        </p:blipFill>
        <p:spPr>
          <a:xfrm>
            <a:off x="266700" y="533400"/>
            <a:ext cx="8610600" cy="106689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Geometry for a Clock at Rest</a:t>
            </a:r>
          </a:p>
          <a:p>
            <a:pPr lvl="1"/>
            <a:r>
              <a:rPr lang="en-US" dirty="0" smtClean="0"/>
              <a:t>This illustrates the path that light must traverse when the clock is at rest.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"Time dilation."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http://en.wikipedia.org/wiki/Time_dilation%23Simple_inference_of_time_dilation_due_to_relative_velocity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Geometry for a Moving Clock</a:t>
            </a:r>
          </a:p>
          <a:p>
            <a:pPr lvl="1"/>
            <a:r>
              <a:rPr lang="en-US" dirty="0" smtClean="0"/>
              <a:t>This illustrates the path that light must traverse when the clock is moving from the perspective of a stationary observer.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"Time dilation."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http://en.wikipedia.org/wiki/Time_dilation%23Simple_inference_of_time_dilation_due_to_relative_velocity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Time Magazine - July 1, 1946</a:t>
            </a:r>
          </a:p>
          <a:p>
            <a:pPr lvl="1"/>
            <a:r>
              <a:rPr lang="en-US" dirty="0" smtClean="0"/>
              <a:t>The popular connection between Einstein, E = mc2, and the atomic bomb was prominently indicated on the cover of Time magazine (July 1946) by the writing of the equation on the mushroom cloud itself.</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http://upload.wikimedia.org/wikipedia/en/5/57/Einstein_-_Time_Magazine_-_July_1,_1946.jpg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9fd1a16c683ff061f4be9cc1a9d8bac}">
                <a14:useLocalDpi xmlns:a14="http://schemas.microsoft.com/office/drawing/2010/main" val="0"/>
              </a:ext>
            </a:extLst>
          </a:blip>
          <a:stretch>
            <a:fillRect/>
          </a:stretch>
        </p:blipFill>
        <p:spPr>
          <a:xfrm>
            <a:off x="2923651" y="533400"/>
            <a:ext cx="32966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Lorentz Factor</a:t>
            </a:r>
          </a:p>
          <a:p>
            <a:pPr lvl="1"/>
            <a:r>
              <a:rPr lang="en-US" dirty="0" smtClean="0"/>
              <a:t>Lorentz factor as a function of speed (in natural units where c = 1). Notice that for small speeds (less than 0.1), γ is approximately 1.</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http://upload.wikimedia.org/wikipedia/commons/thumb/4/4f/Time_dilation.svg/480px-Time_dilation.svg.png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24bd4cbbdfaa52cb42f1cc889f67e72}">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Relativistic and Newtonian Momentum</a:t>
            </a:r>
          </a:p>
          <a:p>
            <a:pPr lvl="1"/>
            <a:r>
              <a:rPr lang="en-US" dirty="0" smtClean="0"/>
              <a:t>This figure illustrates that relativistic momentum approaches infinity as the speed of light is approached. Newtonian momentum increases linearly with speed.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"Tests of relativistic energy and momentum."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http://en.wikipedia.org/wiki/Tests_of_relativistic_energy_and_momentum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transformation."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http://en.wiktionary.org/wiki/Lorentz_transformation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http://www.boundless.com//physics/definition/relativity-of-simultaneity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http://www.boundless.com//physics/definition/line-element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"Relativity of simultaneity."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http://en.wikipedia.org/wiki/Relativity_of_simultaneity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transformation."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http://en.wiktionary.org/wiki/Lorentz_transformation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"Galilean transformation."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http://en.wikipedia.org/wiki/Galilean%20transformation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"Four-momentum."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http://en.wikipedia.org/wiki/Four-momentum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"Invariant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http://en.wikipedia.org/wiki/Invariant_(physics)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http://en.wiktionary.org/wiki/speed_of_light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"interferometer."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http://en.wiktionary.org/wiki/interferometer</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"Velocity-addition formula."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http://en.wikipedia.org/wiki/Velocity-addition_formula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"Velocity-addition formula."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http://en.wikipedia.org/wiki/Velocity-addition_formula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"general relativity."</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http://en.wiktionary.org/wiki/general_relativity</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"Boundless."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http://www.boundless.com//physics/definition/minkowski-space--2</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http://en.wikipedia.org/wiki/metric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"General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http://en.wikipedia.org/wiki/General_relativity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"Metric (mathematics)."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http://en.wikipedia.org/wiki/Metric_(mathematics)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transformation."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http://en.wiktionary.org/wiki/Lorentz_transformation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"luminiferous aether."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http://en.wikipedia.org/wiki/luminiferous%20aether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http://en.wikipedia.org/wiki/Speed_of_light%23Fundamental_role_in_physics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http://en.wiktionary.org/wiki/positron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"annihilation."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http://en.wiktionary.org/wiki/annihilation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"antimatter."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http://en.wiktionary.org/wiki/antimatter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"Antimatter."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http://en.wikipedia.org/wiki/Antimatter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 emission 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http://en.wikipedia.org/wiki/Positron_emission_tomography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"Lorentz factor."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http://en.wiktionary.org/wiki/Lorentz_factor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"rest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http://en.wiktionary.org/wiki/rest_mass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 in 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http://en.wikipedia.org/wiki/Mass_in_special_relativity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 in 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http://en.wikipedia.org/wiki/Mass_in_special_relativity%23Relativistic_mass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http://en.wikipedia.org/wiki/Mass%23Mass_and_energy_in_special_relativity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"Mass in special relativity."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http://en.wikipedia.org/wiki/Mass_in_special_relativity%23Relativistic_mass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"Tests of 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http://en.wikipedia.org/wiki/Tests_of_special_relativity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"Mass-energy equivalence."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http://en.wikipedia.org/wiki/Mass-energy_equivalence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factor."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http://en.wiktionary.org/wiki/Lorentz_factor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"classical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http://en.wiktionary.org/wiki/classical_mechanics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http://en.wikipedia.org/wiki/Kinetic_energy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http://en.wikipedia.org/wiki/Kinetic_energy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"Correspondence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http://en.wikipedia.org/wiki/Correspondence_principle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"aether."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http://en.wikipedia.org/wiki/aether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"Simultaneity."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http://en.wikipedia.org/wiki/Simultaneity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"Relativity of simultaneity."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http://en.wikipedia.org/wiki/Relativity_of_simultaneity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http://en.wiktionary.org/wiki/special_relativity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"time dilation."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http://en.wiktionary.org/wiki/time_dilation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"length contraction."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http://en.wikipedia.org/wiki/length%20contraction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"Time dilation."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http://en.wikipedia.org/wiki/Time_dilation%23Muon_lifetime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sound."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http://en.wikipedia.org/wiki/Speed_of_sound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http://en.wikipedia.org/wiki/Special_relativity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"special relativity."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http://en.wiktionary.org/wiki/special_relativity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"time dilation."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http://en.wiktionary.org/wiki/time_dilation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"Twin paradox."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http://en.wikipedia.org/wiki/Twin_paradox</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http://www.boundless.com//physics/definition/lorentz-invariance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space."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http://en.wikipedia.org/wiki/absolute%20space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"Galilean invariance."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http://en.wikipedia.org/wiki/Galilean_invariance%23Electromagnetism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http://en.wiktionary.org/wiki/speed_of_light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"Time dilation."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http://en.wikipedia.org/wiki/Time_dilation%23Simple_inference_of_time_dilation_due_to_relative_velocity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"Length contraction."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http://en.wikipedia.org/wiki/Length_contraction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factor."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http://en.wiktionary.org/wiki/Lorentz_factor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http://en.wiktionary.org/wiki/speed_of_light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"time dilation."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http://en.wiktionary.org/wiki/time_dilation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"luminiferous aether."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http://en.wikipedia.org/wiki/luminiferous%20aether</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"Maxwell's equations."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http://en.wikipedia.org/wiki/Maxwell's%20equations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Special Theory of Relativity.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http://cnx.org/content/m32527/latest/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http://cnx.org/content/m42528/latest/?collection=col11406/1.7</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Special Relativity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Special Relativity</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Consequences of Special Relativity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Relativistic Quantities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Implications of Special Relativity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dce87bb131b81a1e6c69a1ea80e92d1f}">
                <a14:useLocalDpi xmlns:a14="http://schemas.microsoft.com/office/drawing/2010/main" val="0"/>
              </a:ext>
            </a:extLst>
          </a:blip>
          <a:stretch>
            <a:fillRect/>
          </a:stretch>
        </p:blipFill>
        <p:spPr>
          <a:xfrm>
            <a:off x="3200400" y="304800"/>
            <a:ext cx="863600" cy="678723"/>
          </a:xfrm>
          <a:prstGeom prst="rect">
            <a:avLst/>
          </a:prstGeom>
        </p:spPr>
      </p:pic>
      <p:pic>
        <p:nvPicPr>
          <p:cNvPr id="29" name="Picture 28"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1447800"/>
            <a:ext cx="863600" cy="863600"/>
          </a:xfrm>
          <a:prstGeom prst="rect">
            <a:avLst/>
          </a:prstGeom>
        </p:spPr>
      </p:pic>
      <p:pic>
        <p:nvPicPr>
          <p:cNvPr id="30" name="Picture 29" descr="chapterimage.jpg"/>
          <p:cNvPicPr>
            <a:picLocks noChangeAspect="1"/>
          </p:cNvPicPr>
          <p:nvPr/>
        </p:nvPicPr>
        <p:blipFill>
          <a:blip r:embed="rId7">
            <a:extLst>
              <a:ext uri="{8c586583660100dff1f7327a73152418}">
                <a14:useLocalDpi xmlns:a14="http://schemas.microsoft.com/office/drawing/2010/main" val="0"/>
              </a:ext>
            </a:extLst>
          </a:blip>
          <a:stretch>
            <a:fillRect/>
          </a:stretch>
        </p:blipFill>
        <p:spPr>
          <a:xfrm>
            <a:off x="3200400" y="2590800"/>
            <a:ext cx="863600" cy="107004"/>
          </a:xfrm>
          <a:prstGeom prst="rect">
            <a:avLst/>
          </a:prstGeom>
        </p:spPr>
      </p:pic>
      <p:pic>
        <p:nvPicPr>
          <p:cNvPr id="31" name="Picture 30" descr="chapterimage.jpg"/>
          <p:cNvPicPr>
            <a:picLocks noChangeAspect="1"/>
          </p:cNvPicPr>
          <p:nvPr/>
        </p:nvPicPr>
        <p:blipFill>
          <a:blip r:embed="rId8">
            <a:extLst>
              <a:ext uri="{989861ecb71a961c141f55f44dd3f52f}">
                <a14:useLocalDpi xmlns:a14="http://schemas.microsoft.com/office/drawing/2010/main" val="0"/>
              </a:ext>
            </a:extLst>
          </a:blip>
          <a:stretch>
            <a:fillRect/>
          </a:stretch>
        </p:blipFill>
        <p:spPr>
          <a:xfrm>
            <a:off x="3200400" y="3733800"/>
            <a:ext cx="863600" cy="553200"/>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ce87bb131b81a1e6c69a1ea80e92d1f}">
                <a14:useLocalDpi xmlns:a14="http://schemas.microsoft.com/office/drawing/2010/main" val="0"/>
              </a:ext>
            </a:extLst>
          </a:blip>
          <a:stretch>
            <a:fillRect/>
          </a:stretch>
        </p:blipFill>
        <p:spPr>
          <a:xfrm>
            <a:off x="152400" y="1447800"/>
            <a:ext cx="2768600" cy="217590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Gallilean-Newtonian Relativity</a:t>
            </a:r>
          </a:p>
          <a:p>
            <a:pPr marL="115888" indent="-115888"/>
            <a:r>
              <a:rPr lang="en-US" dirty="0" smtClean="0"/>
              <a:t>Einstein's Postulates</a:t>
            </a:r>
          </a:p>
          <a:p>
            <a:pPr marL="115888" indent="-115888"/>
            <a:r>
              <a:rPr lang="en-US" dirty="0"/>
              <a:t/>
            </a:r>
            <a:r>
              <a:rPr lang="en-US" dirty="0"/>
              <a:t>The Speed of Light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www.boundless.com/physics/textbooks/boundless-physics-textbook/special-relativity-27/introduction-178/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Simultaneity</a:t>
            </a:r>
          </a:p>
          <a:p>
            <a:pPr marL="115888" indent="-115888"/>
            <a:r>
              <a:rPr lang="en-US" dirty="0" smtClean="0"/>
              <a:t>Time Dilation</a:t>
            </a:r>
          </a:p>
          <a:p>
            <a:pPr marL="115888" indent="-115888"/>
            <a:r>
              <a:rPr lang="en-US" dirty="0"/>
              <a:t/>
            </a:r>
            <a:r>
              <a:rPr lang="en-US" dirty="0"/>
              <a:t>Effects of Time Dilation: The Twin Paradox and the Decay of the Muon</a:t>
            </a:r>
            <a:r>
              <a:rPr lang="en-US" dirty="0"/>
              <a:t> </a:t>
            </a:r>
            <a:endParaRPr lang="en-US" dirty="0" smtClean="0"/>
          </a:p>
          <a:p>
            <a:pPr marL="115888" indent="-115888"/>
            <a:r>
              <a:rPr lang="en-US" dirty="0"/>
              <a:t/>
            </a:r>
            <a:r>
              <a:rPr lang="en-US" dirty="0"/>
              <a:t>Length Contraction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Consequences of Special Relativity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Consequences of 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www.boundless.com/physics/textbooks/boundless-physics-textbook/special-relativity-27/consequences-of-special-relativity-179/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c586583660100dff1f7327a73152418}">
                <a14:useLocalDpi xmlns:a14="http://schemas.microsoft.com/office/drawing/2010/main" val="0"/>
              </a:ext>
            </a:extLst>
          </a:blip>
          <a:stretch>
            <a:fillRect/>
          </a:stretch>
        </p:blipFill>
        <p:spPr>
          <a:xfrm>
            <a:off x="152400" y="1447800"/>
            <a:ext cx="2768600" cy="34304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Relativistic Addition of Velocities</a:t>
            </a:r>
          </a:p>
          <a:p>
            <a:pPr marL="115888" indent="-115888"/>
            <a:r>
              <a:rPr lang="en-US" dirty="0" smtClean="0"/>
              <a:t>Relativistic Momentum</a:t>
            </a:r>
          </a:p>
          <a:p>
            <a:pPr marL="115888" indent="-115888"/>
            <a:r>
              <a:rPr lang="en-US" dirty="0"/>
              <a:t/>
            </a:r>
            <a:r>
              <a:rPr lang="en-US" dirty="0"/>
              <a:t>Relativistic Energy and Mass</a:t>
            </a:r>
            <a:r>
              <a:rPr lang="en-US" dirty="0"/>
              <a:t> </a:t>
            </a:r>
            <a:endParaRPr lang="en-US" dirty="0" smtClean="0"/>
          </a:p>
          <a:p>
            <a:pPr marL="115888" indent="-115888"/>
            <a:r>
              <a:rPr lang="en-US" dirty="0"/>
              <a:t/>
            </a:r>
            <a:r>
              <a:rPr lang="en-US" dirty="0"/>
              <a:t>Matter and Antimatter</a:t>
            </a:r>
            <a:r>
              <a:rPr lang="en-US" dirty="0"/>
              <a:t> </a:t>
            </a:r>
            <a:endParaRPr lang="en-US" dirty="0" smtClean="0"/>
          </a:p>
          <a:p>
            <a:pPr marL="115888" indent="-115888"/>
            <a:r>
              <a:rPr lang="en-US" dirty="0"/>
              <a:t/>
            </a:r>
            <a:r>
              <a:rPr lang="en-US" dirty="0"/>
              <a:t>Relativistic Kinetic Energy</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Relativistic Quantities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Relativistic Quantities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www.boundless.com/physics/textbooks/boundless-physics-textbook/special-relativity-27/relativistic-quantities-180/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89861ecb71a961c141f55f44dd3f52f}">
                <a14:useLocalDpi xmlns:a14="http://schemas.microsoft.com/office/drawing/2010/main" val="0"/>
              </a:ext>
            </a:extLst>
          </a:blip>
          <a:stretch>
            <a:fillRect/>
          </a:stretch>
        </p:blipFill>
        <p:spPr>
          <a:xfrm>
            <a:off x="152400" y="1447800"/>
            <a:ext cx="2768600" cy="177349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Shifting the Paradigm of Physics</a:t>
            </a:r>
          </a:p>
          <a:p>
            <a:pPr marL="115888" indent="-115888"/>
            <a:r>
              <a:rPr lang="en-US" dirty="0" smtClean="0"/>
              <a:t>Four-Dimensional Space-Time</a:t>
            </a:r>
          </a:p>
          <a:p>
            <a:pPr marL="115888" indent="-115888"/>
            <a:r>
              <a:rPr lang="en-US" dirty="0"/>
              <a:t/>
            </a:r>
            <a:r>
              <a:rPr lang="en-US" dirty="0"/>
              <a:t>The Relativistic Universe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Implications of Special Relativity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Special Relativity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Implications of Special Relativity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www.boundless.com/physics/textbooks/boundless-physics-textbook/special-relativity-27/implications-of-special-relativity-181/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