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applications-of-statics-77/?campaign_content=book_624_chapter_8&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5.jpg"/>
<Relationship Id="rId6" Target="../media/image11.jp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elasticity-stress-strain-and-fracture-78/?campaign_content=book_624_chapter_8&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5.jpg"/>
<Relationship Id="rId6" Target="../media/image12.jp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the-center-of-gravity-79/?campaign_content=book_624_chapter_8&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5.jpg"/>
<Relationship Id="rId6" Target="../media/image13.gif"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torque-and-angular-acceleration-80/?campaign_content=book_624_chapter_8&amp;campaign_term=Physics&amp;utm_campaign=powerpoint&amp;utm_medium=direct&amp;utm_source=boundless" TargetMode="External"/>
<Relationship Id="rId1" Type="http://schemas.openxmlformats.org/officeDocument/2006/relationships/slideLayout" Target="../slideLayouts/slideLayout13.xml"/>
<Relationship Id="rId2" Type="http://schemas.openxmlformats.org/officeDocument/2006/relationships/image" Target="../media/image15.jpg"/>
<Relationship Id="rId6" Target="../media/image14.jpg" Type="http://schemas.openxmlformats.org/officeDocument/2006/relationships/image"/>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0/latest/?collection=col11406/1.7" TargetMode="External"/>
<Relationship Id="rId5" Type="http://schemas.openxmlformats.org/officeDocument/2006/relationships/hyperlink" Target="http://www.boundless.com/physics/textbooks/boundless-physics-textbook/static-equilibrium-elasticity-and-torque-8/conditions-for-equilibrium-74/two-component-forces-310-4589/images/car-moving-at-constant-velocity/?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7.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4/latest/" TargetMode="External"/>
<Relationship Id="rId5" Type="http://schemas.openxmlformats.org/officeDocument/2006/relationships/hyperlink" Target="http://www.boundless.com/physics/textbooks/boundless-physics-textbook/static-equilibrium-elasticity-and-torque-8/applications-of-statics-77/simple-machines-313-6360/images/lever/?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8.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402/latest/tp4.gif" TargetMode="External"/>
<Relationship Id="rId5" Type="http://schemas.openxmlformats.org/officeDocument/2006/relationships/hyperlink" Target="http://www.boundless.com/physics/textbooks/boundless-physics-textbook/static-equilibrium-elasticity-and-torque-8/introduction-73/torque-307-746/images/torque/?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9.gif"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1/latest/" TargetMode="External"/>
<Relationship Id="rId5" Type="http://schemas.openxmlformats.org/officeDocument/2006/relationships/hyperlink" Target="http://www.boundless.com/physics/textbooks/boundless-physics-textbook/static-equilibrium-elasticity-and-torque-8/elasticity-stress-strain-and-fracture-78/elasticity-stress-and-strain-316-6337/images/tension-compression/?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2.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5/latest/" TargetMode="External"/>
<Relationship Id="rId5" Type="http://schemas.openxmlformats.org/officeDocument/2006/relationships/hyperlink" Target="http://www.boundless.com/physics/textbooks/boundless-physics-textbook/static-equilibrium-elasticity-and-torque-8/applications-of-statics-77/muscles-and-joints-315-6349/images/the-forearm-of-a-person-holding-a-book/?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0.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81/latest/Figure_06_03_01a.jpg" TargetMode="External"/>
<Relationship Id="rId5" Type="http://schemas.openxmlformats.org/officeDocument/2006/relationships/hyperlink" Target="http://www.boundless.com/physics/textbooks/boundless-physics-textbook/static-equilibrium-elasticity-and-torque-8/elasticity-stress-strain-and-fracture-78/fracture-317-5629/images/fracture/?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1.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0/09/Torque_animation.gif" TargetMode="External"/>
<Relationship Id="rId5" Type="http://schemas.openxmlformats.org/officeDocument/2006/relationships/hyperlink" Target="http://www.boundless.com/physics/textbooks/boundless-physics-textbook/static-equilibrium-elasticity-and-torque-8/torque-and-angular-acceleration-80/relationship-between-torque-and-angular-acceleration-319-6062/images/figure-1/?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2.gif"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 TargetMode="External"/>
<Relationship Id="rId5" Type="http://schemas.openxmlformats.org/officeDocument/2006/relationships/hyperlink" Target="http://www.boundless.com/physics/textbooks/boundless-physics-textbook/static-equilibrium-elasticity-and-torque-8/the-center-of-gravity-79/center-of-gravity-318-11272/images/center-of-mass/?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3.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File:Table_of_Mechanicks,_Cyclopaedia,_Volume_2.png" TargetMode="External"/>
<Relationship Id="rId5" Type="http://schemas.openxmlformats.org/officeDocument/2006/relationships/hyperlink" Target="http://www.boundless.com/physics/textbooks/boundless-physics-textbook/static-equilibrium-elasticity-and-torque-8/applications-of-statics-77/simple-machines-313-6360/images/simple-machines/?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4.pn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4/latest/" TargetMode="External"/>
<Relationship Id="rId5" Type="http://schemas.openxmlformats.org/officeDocument/2006/relationships/hyperlink" Target="http://www.boundless.com/physics/textbooks/boundless-physics-textbook/static-equilibrium-elasticity-and-torque-8/applications-of-statics-77/simple-machines-313-6360/images/examples-of-simple-machines/?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5.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static-equilibrium-elasticity-and-torque-8/introduction-73/torque-307-746/images/torque/?campaign_content=book_624_chapter_8&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8.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boundless.com/physics/textbooks/boundless-physics-textbook/static-equilibrium-elasticity-and-torque-8/applications-of-statics-77/simple-machines-313-6360/images/simple-machines-pulleys-forces-distances-and-ma/?campaign_content=book_624_chapter_8&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29.xml"/>
<Relationship Id="rId2" Type="http://schemas.openxmlformats.org/officeDocument/2006/relationships/image" Target="../media/image5.png"/>
<Relationship Id="rId5" Target="../media/image11.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www.boundless.com/physics/textbooks/boundless-physics-textbook/static-equilibrium-elasticity-and-torque-8/torque-and-angular-acceleration-80/relationship-between-torque-and-angular-acceleration-319-6062/images/torque-angular-acceleration-and-the-role-of-the-church-in-the-french-revolution/?campaign_content=book_624_chapter_8&amp;campaign_term=Physics&amp;utm_campaign=powerpoint&amp;utm_medium=direct&amp;utm_source=boundless" TargetMode="External"/>
<Relationship Id="rId4" Type="http://schemas.openxmlformats.org/officeDocument/2006/relationships/image" Target="../media/image16.jpg"/>
<Relationship Id="rId1" Type="http://schemas.openxmlformats.org/officeDocument/2006/relationships/slideLayout" Target="../slideLayouts/slideLayout30.xml"/>
<Relationship Id="rId2" Type="http://schemas.openxmlformats.org/officeDocument/2006/relationships/image" Target="../media/image5.png"/>
<Relationship Id="rId5" Target="../media/image14.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119/latest/" TargetMode="External"/>
<Relationship Id="rId5" Type="http://schemas.openxmlformats.org/officeDocument/2006/relationships/hyperlink" Target="http://www.boundless.com/physics/textbooks/boundless-physics-textbook/static-equilibrium-elasticity-and-torque-8/the-center-of-gravity-79/center-of-gravity-318-11272/images/center-of-gravity/?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3.gif"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Arch" TargetMode="External"/>
<Relationship Id="rId5" Type="http://schemas.openxmlformats.org/officeDocument/2006/relationships/hyperlink" Target="http://www.boundless.com/physics/textbooks/boundless-physics-textbook/static-equilibrium-elasticity-and-torque-8/applications-of-statics-77/arches-and-domes-314-11286/images/arches/?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6.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ki/File:Unstable_equilibrium.svg" TargetMode="External"/>
<Relationship Id="rId5" Type="http://schemas.openxmlformats.org/officeDocument/2006/relationships/hyperlink" Target="http://www.boundless.com/physics/textbooks/boundless-physics-textbook/static-equilibrium-elasticity-and-torque-8/stability-75/stability-balance-and-center-of-mass-311-1643/images/unstable-equilibrium/?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10.pn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endentive_and_Dome.png" TargetMode="External"/>
<Relationship Id="rId5" Type="http://schemas.openxmlformats.org/officeDocument/2006/relationships/hyperlink" Target="http://www.boundless.com/physics/textbooks/boundless-physics-textbook/static-equilibrium-elasticity-and-torque-8/applications-of-statics-77/arches-and-domes-314-11286/images/compound-dome/?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7.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0/latest/?collection=col11406/1.7" TargetMode="External"/>
<Relationship Id="rId5" Type="http://schemas.openxmlformats.org/officeDocument/2006/relationships/hyperlink" Target="http://www.boundless.com/physics/textbooks/boundless-physics-textbook/static-equilibrium-elasticity-and-torque-8/conditions-for-equilibrium-74/first-condition-308-6359/images/car-in-equilibrium/?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17.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0/latest/Figure_10_01_01a.jpg" TargetMode="External"/>
<Relationship Id="rId5" Type="http://schemas.openxmlformats.org/officeDocument/2006/relationships/hyperlink" Target="http://www.boundless.com/physics/textbooks/boundless-physics-textbook/static-equilibrium-elasticity-and-torque-8/conditions-for-equilibrium-74/first-condition-308-6359/images/static-equilibrium/?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9.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71/latest/?collection=col11406/1.7" TargetMode="External"/>
<Relationship Id="rId5" Type="http://schemas.openxmlformats.org/officeDocument/2006/relationships/hyperlink" Target="http://www.boundless.com/physics/textbooks/boundless-physics-textbook/static-equilibrium-elasticity-and-torque-8/conditions-for-equilibrium-74/second-condition-309-4760/images/two-children-on-a-seesaw/?campaign_content=book_624_chapter_8&amp;campaign_term=Physics&amp;utm_campaign=powerpoint&amp;utm_medium=direct&amp;utm_source=boundless" TargetMode="External"/>
<Relationship Id="rId6" Type="http://schemas.openxmlformats.org/officeDocument/2006/relationships/image" Target="../media/image16.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28.jpg" Type="http://schemas.openxmlformats.org/officeDocument/2006/relationships/image"/>
</Relationships>

</file>

<file path=ppt/slides/_rels/slide3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Potential_energ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Center_of_mas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equilibrium"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books.org/wiki/Statics/Newton's_Laws_and_Equilibrium"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167/latest/?collection=col11406/1.7" TargetMode="External"/>
<Relationship Id="rId1" Type="http://schemas.openxmlformats.org/officeDocument/2006/relationships/slideLayout" Target="../slideLayouts/slideLayout3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angular%20mo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angular-veloc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equilibrium" TargetMode="External"/>
<Relationship Id="rId32" Type="http://schemas.openxmlformats.org/officeDocument/2006/relationships/hyperlink" Target="http://en.wiktionary.org/wiki/torque" TargetMode="External"/>
<Relationship Id="rId9" Type="http://schemas.openxmlformats.org/officeDocument/2006/relationships/hyperlink" Target="http://cnx.org/content/m14402/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vector"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170/latest/?collection=col11406/1.7"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static_equilibrium"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stable%20equilibrium"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enter%20of%20mas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Mechanical_equilibrium"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Mechanical_equilibrium" TargetMode="External"/>
</Relationships>

</file>

<file path=ppt/slides/_rels/slide39.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torque"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167/latest/?collection=col11406/1.7"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173/latest/?collection=col11406/1.7"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deformation"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081/latest/" TargetMode="External"/>
<Relationship Id="rId1" Type="http://schemas.openxmlformats.org/officeDocument/2006/relationships/slideLayout" Target="../slideLayouts/slideLayout39.xml"/>
<Relationship Id="rId2" Type="http://schemas.openxmlformats.org/officeDocument/2006/relationships/hyperlink" Target="http://creativecommons.org/licenses/by/3.0/" TargetMode="External"/>
<Relationship Id="rId3" Type="http://schemas.openxmlformats.org/officeDocument/2006/relationships/hyperlink" Target="http://cnx.org/content/m42171/latest/?collection=col11406/1.7"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elastic"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joint" TargetMode="External"/>
<Relationship Id="rId32" Type="http://schemas.openxmlformats.org/officeDocument/2006/relationships/hyperlink" Target="http://en.wiktionary.org/wiki/muscle" TargetMode="External"/>
<Relationship Id="rId9" Type="http://schemas.openxmlformats.org/officeDocument/2006/relationships/hyperlink" Target="http://en.wikipedia.org/wiki/Fractur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strai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175/lates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torque"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angular_acceler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rotational-inertia"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torque"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38460/latest/"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moment_of_inertia"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force"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static-equilibrium-elasticity-and-torque-8/?campaign_content=book_624_chapter_8&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png" Type="http://schemas.openxmlformats.org/officeDocument/2006/relationships/image"/>
<Relationship Id="rId9" Target="../media/image11.jpg" Type="http://schemas.openxmlformats.org/officeDocument/2006/relationships/image"/>
</Relationships>

</file>

<file path=ppt/slides/_rels/slide40.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Center_of_gravit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pendentiv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tensile%20stress"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compressive%20stres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Dome%23General_types" TargetMode="External"/>
<Relationship Id="rId1" Type="http://schemas.openxmlformats.org/officeDocument/2006/relationships/slideLayout" Target="../slideLayouts/slideLayout40.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translation"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170/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Arch"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leverage"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170/latest/?collection=col11406/1.7"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machine"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Simple_machines"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174/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enter%20of%20mass"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14119/latest/"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static-equilibrium-elasticity-and-torque-8/?campaign_content=book_624_chapter_8&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2.jpg" Type="http://schemas.openxmlformats.org/officeDocument/2006/relationships/image"/>
<Relationship Id="rId7" Target="../media/image13.gif" Type="http://schemas.openxmlformats.org/officeDocument/2006/relationships/image"/>
<Relationship Id="rId8" Target="../media/image14.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introduction-73/?campaign_content=book_624_chapter_8&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5.jpg"/>
<Relationship Id="rId6" Target="../media/image8.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conditions-for-equilibrium-74/?campaign_content=book_624_chapter_8&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5.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stability-75/?campaign_content=book_624_chapter_8&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5.jpg"/>
<Relationship Id="rId6" Target="../media/image10.pn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static-equilibrium-elasticity-and-torque-8/solving-statics-problems-76/?campaign_content=book_624_chapter_8&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5.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29e81a058ab1ce586c31d8971e989eb}">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Simple Machines</a:t>
            </a:r>
          </a:p>
          <a:p>
            <a:pPr marL="115888" indent="-115888"/>
            <a:r>
              <a:rPr lang="en-US" dirty="0" smtClean="0"/>
              <a:t>Arches and Domes</a:t>
            </a:r>
          </a:p>
          <a:p>
            <a:pPr marL="115888" indent="-115888"/>
            <a:r>
              <a:rPr lang="en-US" dirty="0"/>
              <a:t/>
            </a:r>
            <a:r>
              <a:rPr lang="en-US" dirty="0"/>
              <a:t>Muscles and Joints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Applications of Statics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Statics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www.boundless.com/physics/textbooks/boundless-physics-textbook/static-equilibrium-elasticity-and-torque-8/applications-of-statics-77/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6b8b365b24a9e650d9b92583fb1509c}">
                <a14:useLocalDpi xmlns:a14="http://schemas.microsoft.com/office/drawing/2010/main" val="0"/>
              </a:ext>
            </a:extLst>
          </a:blip>
          <a:stretch>
            <a:fillRect/>
          </a:stretch>
        </p:blipFill>
        <p:spPr>
          <a:xfrm>
            <a:off x="152400" y="1447800"/>
            <a:ext cx="1878177"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Elasticity, Stress, and Strain</a:t>
            </a:r>
          </a:p>
          <a:p>
            <a:pPr marL="115888" indent="-115888"/>
            <a:r>
              <a:rPr lang="en-US" dirty="0" smtClean="0"/>
              <a:t>Fracture</a:t>
            </a:r>
          </a:p>
        </p:txBody>
      </p:sp>
      <p:sp>
        <p:nvSpPr>
          <p:cNvPr id="21" name="Title 20"/>
          <p:cNvSpPr>
            <a:spLocks noGrp="1"/>
          </p:cNvSpPr>
          <p:nvPr>
            <p:ph type="title"/>
          </p:nvPr>
        </p:nvSpPr>
        <p:spPr>
          <a:xfrm>
            <a:off x="152400" y="381000"/>
            <a:ext cx="8686800" cy="685800"/>
          </a:xfrm>
        </p:spPr>
        <p:txBody>
          <a:bodyPr/>
          <a:lstStyle/>
          <a:p>
            <a:r>
              <a:rPr lang="en-US" dirty="0" smtClean="0"/>
              <a:t>Elasticity, Stress, Strain, and Fracture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Elasticity, Stress, Strain, and Fracture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www.boundless.com/physics/textbooks/boundless-physics-textbook/static-equilibrium-elasticity-and-torque-8/elasticity-stress-strain-and-fracture-78/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9d4b2116a9a0d90f671b4f86052d5d7}">
                <a14:useLocalDpi xmlns:a14="http://schemas.microsoft.com/office/drawing/2010/main" val="0"/>
              </a:ext>
            </a:extLst>
          </a:blip>
          <a:stretch>
            <a:fillRect/>
          </a:stretch>
        </p:blipFill>
        <p:spPr>
          <a:xfrm>
            <a:off x="152400" y="1447800"/>
            <a:ext cx="2768600" cy="241907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Center of Gravity</a:t>
            </a:r>
          </a:p>
        </p:txBody>
      </p:sp>
      <p:sp>
        <p:nvSpPr>
          <p:cNvPr id="21" name="Title 20"/>
          <p:cNvSpPr>
            <a:spLocks noGrp="1"/>
          </p:cNvSpPr>
          <p:nvPr>
            <p:ph type="title"/>
          </p:nvPr>
        </p:nvSpPr>
        <p:spPr>
          <a:xfrm>
            <a:off x="152400" y="381000"/>
            <a:ext cx="8686800" cy="685800"/>
          </a:xfrm>
        </p:spPr>
        <p:txBody>
          <a:bodyPr/>
          <a:lstStyle/>
          <a:p>
            <a:r>
              <a:rPr lang="en-US" dirty="0" smtClean="0"/>
              <a:t>The Center of Gravity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Center of Gravity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www.boundless.com/physics/textbooks/boundless-physics-textbook/static-equilibrium-elasticity-and-torque-8/the-center-of-gravity-79/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761fa5b90306e01bd107bcb8534c7ef}">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Relationship Between Torque and Angular Acceleration</a:t>
            </a:r>
          </a:p>
        </p:txBody>
      </p:sp>
      <p:sp>
        <p:nvSpPr>
          <p:cNvPr id="21" name="Title 20"/>
          <p:cNvSpPr>
            <a:spLocks noGrp="1"/>
          </p:cNvSpPr>
          <p:nvPr>
            <p:ph type="title"/>
          </p:nvPr>
        </p:nvSpPr>
        <p:spPr>
          <a:xfrm>
            <a:off x="152400" y="381000"/>
            <a:ext cx="8686800" cy="685800"/>
          </a:xfrm>
        </p:spPr>
        <p:txBody>
          <a:bodyPr/>
          <a:lstStyle/>
          <a:p>
            <a:r>
              <a:rPr lang="en-US" dirty="0" smtClean="0"/>
              <a:t>Torque and Angular Acceleration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Torque and Angular Acceleration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www.boundless.com/physics/textbooks/boundless-physics-textbook/static-equilibrium-elasticity-and-torque-8/torque-and-angular-acceleration-80/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angular acceleration</a:t>
            </a:r>
            <a:r>
              <a:rPr lang="en-US" sz="1200" dirty="0" smtClean="0"/>
              <a:t> </a:t>
            </a:r>
            <a:r>
              <a:rPr lang="en-US" sz="1200" dirty="0" smtClean="0">
                <a:solidFill>
                  <a:schemeClr val="bg2"/>
                </a:solidFill>
              </a:rPr>
              <a:t>The rate of change of angular velocity, often represented by α.</a:t>
            </a:r>
          </a:p>
          <a:p>
            <a:r>
              <a:rPr lang="en-US" sz="1200" dirty="0" smtClean="0"/>
              <a:t/>
            </a:r>
            <a:r>
              <a:rPr lang="en-US" sz="1200" dirty="0" smtClean="0"/>
              <a:t>angular motion</a:t>
            </a:r>
            <a:r>
              <a:rPr lang="en-US" sz="1200" dirty="0" smtClean="0"/>
              <a:t> </a:t>
            </a:r>
            <a:r>
              <a:rPr lang="en-US" sz="1200" dirty="0" smtClean="0">
                <a:solidFill>
                  <a:schemeClr val="bg2"/>
                </a:solidFill>
              </a:rPr>
              <a:t>The motion of a body about a fixed point or fixed axis (as of a planet or pendulum). It is equal to the angle passed over at the point or axis by a line drawn to the body.</a:t>
            </a:r>
          </a:p>
          <a:p>
            <a:r>
              <a:rPr lang="en-US" sz="1200" dirty="0" smtClean="0"/>
              <a:t/>
            </a:r>
            <a:r>
              <a:rPr lang="en-US" sz="1200" dirty="0" smtClean="0"/>
              <a:t>angular velocity</a:t>
            </a:r>
            <a:r>
              <a:rPr lang="en-US" sz="1200" dirty="0" smtClean="0"/>
              <a:t> </a:t>
            </a:r>
            <a:r>
              <a:rPr lang="en-US" sz="1200" dirty="0">
                <a:solidFill>
                  <a:schemeClr val="bg2"/>
                </a:solidFill>
              </a:rPr>
              <a:t>A vector quantity describing an object in circular motion; its magnitude is equal to the speed of the particle and the direction is perpendicular to the plane of its circular motion.</a:t>
            </a:r>
          </a:p>
          <a:p>
            <a:r>
              <a:rPr lang="en-US" sz="1200" dirty="0"/>
              <a:t/>
            </a:r>
            <a:r>
              <a:rPr lang="en-US" sz="1200" dirty="0"/>
              <a:t>center of mass</a:t>
            </a:r>
            <a:r>
              <a:rPr lang="en-US" sz="1200" dirty="0"/>
              <a:t> </a:t>
            </a:r>
            <a:r>
              <a:rPr lang="en-US" sz="1200" dirty="0">
                <a:solidFill>
                  <a:schemeClr val="bg2"/>
                </a:solidFill>
              </a:rPr>
              <a:t>The center of mass (COM) is the unique point at the center of a distribution of mass in space that has the property that the weighted position vectors relative to this point sum to zero.</a:t>
            </a:r>
          </a:p>
          <a:p>
            <a:r>
              <a:rPr lang="en-US" sz="1200" dirty="0"/>
              <a:t/>
            </a:r>
            <a:r>
              <a:rPr lang="en-US" sz="1200" dirty="0"/>
              <a:t>center of mass</a:t>
            </a:r>
            <a:r>
              <a:rPr lang="en-US" sz="1200" dirty="0"/>
              <a:t> </a:t>
            </a:r>
            <a:r>
              <a:rPr lang="en-US" sz="1200" dirty="0">
                <a:solidFill>
                  <a:schemeClr val="bg2"/>
                </a:solidFill>
              </a:rPr>
              <a:t>The center of mass (COM) is the unique point at the center of a distribution of mass in space that has the property that the weighted position vectors relative to this point sum to zero.</a:t>
            </a:r>
          </a:p>
          <a:p>
            <a:r>
              <a:rPr lang="en-US" sz="1200" dirty="0"/>
              <a:t/>
            </a:r>
            <a:r>
              <a:rPr lang="en-US" sz="1200" dirty="0"/>
              <a:t>compressive stress</a:t>
            </a:r>
            <a:r>
              <a:rPr lang="en-US" sz="1200" dirty="0"/>
              <a:t> </a:t>
            </a:r>
            <a:r>
              <a:rPr lang="en-US" sz="1200" dirty="0">
                <a:solidFill>
                  <a:schemeClr val="bg2"/>
                </a:solidFill>
              </a:rPr>
              <a:t>Stress on materials that leads to a smaller volume.</a:t>
            </a:r>
          </a:p>
          <a:p>
            <a:r>
              <a:rPr lang="en-US" sz="1200" dirty="0"/>
              <a:t/>
            </a:r>
            <a:r>
              <a:rPr lang="en-US" sz="1200" dirty="0"/>
              <a:t>deformation</a:t>
            </a:r>
            <a:r>
              <a:rPr lang="en-US" sz="1200" dirty="0"/>
              <a:t> </a:t>
            </a:r>
            <a:r>
              <a:rPr lang="en-US" sz="1200" dirty="0">
                <a:solidFill>
                  <a:schemeClr val="bg2"/>
                </a:solidFill>
              </a:rPr>
              <a:t>A transformation; change of shape.</a:t>
            </a:r>
          </a:p>
          <a:p>
            <a:r>
              <a:rPr lang="en-US" sz="1200" dirty="0"/>
              <a:t/>
            </a:r>
            <a:r>
              <a:rPr lang="en-US" sz="1200" dirty="0"/>
              <a:t>elastic</a:t>
            </a:r>
            <a:r>
              <a:rPr lang="en-US" sz="1200" dirty="0"/>
              <a:t> </a:t>
            </a:r>
            <a:r>
              <a:rPr lang="en-US" sz="1200" dirty="0">
                <a:solidFill>
                  <a:schemeClr val="bg2"/>
                </a:solidFill>
              </a:rPr>
              <a:t>Capable of stretching; particularly, capable of stretching so as to return to an original shape or size when force is released.</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force</a:t>
            </a:r>
            <a:r>
              <a:rPr lang="en-US" sz="1200" dirty="0"/>
              <a:t> </a:t>
            </a:r>
            <a:r>
              <a:rPr lang="en-US" sz="1200" dirty="0">
                <a:solidFill>
                  <a:schemeClr val="bg2"/>
                </a:solidFill>
              </a:rPr>
              <a:t>A physical quantity that denotes ability to push, pull, twist or accelerate a body which is measured in a unit dimensioned in mass × distance/time² (ML/T²): SI: newton (N); CGS: dyne (dyn)</a:t>
            </a:r>
          </a:p>
          <a:p>
            <a:r>
              <a:rPr lang="en-US" sz="1200" dirty="0"/>
              <a:t/>
            </a:r>
            <a:r>
              <a:rPr lang="en-US" sz="1200" dirty="0"/>
              <a:t>joint</a:t>
            </a:r>
            <a:r>
              <a:rPr lang="en-US" sz="1200" dirty="0"/>
              <a:t> </a:t>
            </a:r>
            <a:r>
              <a:rPr lang="en-US" sz="1200" dirty="0" smtClean="0">
                <a:solidFill>
                  <a:schemeClr val="bg2"/>
                </a:solidFill>
              </a:rPr>
              <a:t>Any part of the body where two bones join, in most cases allowing that part of the body to be bent or straightened.</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leverage</a:t>
            </a:r>
            <a:r>
              <a:rPr lang="en-US" sz="1200" dirty="0" smtClean="0"/>
              <a:t> </a:t>
            </a:r>
            <a:r>
              <a:rPr lang="en-US" sz="1200" dirty="0" smtClean="0">
                <a:solidFill>
                  <a:schemeClr val="bg2"/>
                </a:solidFill>
              </a:rPr>
              <a:t>A force amplified by means of a lever rotating around a pivot.</a:t>
            </a:r>
          </a:p>
          <a:p>
            <a:r>
              <a:rPr lang="en-US" sz="1200" dirty="0"/>
              <a:t/>
            </a:r>
            <a:r>
              <a:rPr lang="en-US" sz="1200" dirty="0"/>
              <a:t>machine</a:t>
            </a:r>
            <a:r>
              <a:rPr lang="en-US" sz="1200" dirty="0"/>
              <a:t> </a:t>
            </a:r>
            <a:r>
              <a:rPr lang="en-US" sz="1200" dirty="0">
                <a:solidFill>
                  <a:schemeClr val="bg2"/>
                </a:solidFill>
              </a:rPr>
              <a:t>A mechanical or electrical device that performs or assists in the performance of human tasks, whether physical or computational, laborious or for entertainment.</a:t>
            </a:r>
          </a:p>
          <a:p>
            <a:r>
              <a:rPr lang="en-US" sz="1200" dirty="0"/>
              <a:t/>
            </a:r>
            <a:r>
              <a:rPr lang="en-US" sz="1200" dirty="0"/>
              <a:t>mechanical advantage</a:t>
            </a:r>
            <a:r>
              <a:rPr lang="en-US" sz="1200" dirty="0"/>
              <a:t> </a:t>
            </a:r>
            <a:r>
              <a:rPr lang="en-US" sz="1200" dirty="0">
                <a:solidFill>
                  <a:schemeClr val="bg2"/>
                </a:solidFill>
              </a:rPr>
              <a:t>In a simple machine, the ratio of the output force to the input force.</a:t>
            </a:r>
          </a:p>
          <a:p>
            <a:r>
              <a:rPr lang="en-US" sz="1200" dirty="0"/>
              <a:t/>
            </a:r>
            <a:r>
              <a:rPr lang="en-US" sz="1200" dirty="0"/>
              <a:t>moment of inertia</a:t>
            </a:r>
            <a:r>
              <a:rPr lang="en-US" sz="1200" dirty="0"/>
              <a:t> </a:t>
            </a:r>
            <a:r>
              <a:rPr lang="en-US" sz="1200" dirty="0">
                <a:solidFill>
                  <a:schemeClr val="bg2"/>
                </a:solidFill>
              </a:rPr>
              <a:t>A measure of a body's resistance to a change in its angular rotation velocity</a:t>
            </a:r>
          </a:p>
          <a:p>
            <a:r>
              <a:rPr lang="en-US" sz="1200" dirty="0"/>
              <a:t/>
            </a:r>
            <a:r>
              <a:rPr lang="en-US" sz="1200" dirty="0"/>
              <a:t>muscle</a:t>
            </a:r>
            <a:r>
              <a:rPr lang="en-US" sz="1200" dirty="0"/>
              <a:t> </a:t>
            </a:r>
            <a:r>
              <a:rPr lang="en-US" sz="1200" dirty="0">
                <a:solidFill>
                  <a:schemeClr val="bg2"/>
                </a:solidFill>
              </a:rPr>
              <a:t>A contractile form of tissue which animals use to effect movement.</a:t>
            </a:r>
          </a:p>
          <a:p>
            <a:r>
              <a:rPr lang="en-US" sz="1200" dirty="0"/>
              <a:t/>
            </a:r>
            <a:r>
              <a:rPr lang="en-US" sz="1200" dirty="0"/>
              <a:t>pendentive</a:t>
            </a:r>
            <a:r>
              <a:rPr lang="en-US" sz="1200" dirty="0"/>
              <a:t> </a:t>
            </a:r>
            <a:r>
              <a:rPr lang="en-US" sz="1200" dirty="0">
                <a:solidFill>
                  <a:schemeClr val="bg2"/>
                </a:solidFill>
              </a:rPr>
              <a:t>The concave triangular sections of vaulting that provide the transition between a dome and the square base on which it is set and transfer the weight of the dome.</a:t>
            </a:r>
          </a:p>
          <a:p>
            <a:r>
              <a:rPr lang="en-US" sz="1200" dirty="0"/>
              <a:t/>
            </a:r>
            <a:r>
              <a:rPr lang="en-US" sz="1200" dirty="0"/>
              <a:t>rotational inertia</a:t>
            </a:r>
            <a:r>
              <a:rPr lang="en-US" sz="1200" dirty="0"/>
              <a:t> </a:t>
            </a:r>
            <a:r>
              <a:rPr lang="en-US" sz="1200" dirty="0">
                <a:solidFill>
                  <a:schemeClr val="bg2"/>
                </a:solidFill>
              </a:rPr>
              <a:t>The tendency of a rotating object to remain rotating unless a torque is applied to it.</a:t>
            </a:r>
          </a:p>
          <a:p>
            <a:r>
              <a:rPr lang="en-US" sz="1200" dirty="0"/>
              <a:t/>
            </a:r>
            <a:r>
              <a:rPr lang="en-US" sz="1200" dirty="0"/>
              <a:t>stable equilibrium</a:t>
            </a:r>
            <a:r>
              <a:rPr lang="en-US" sz="1200" dirty="0"/>
              <a:t> </a:t>
            </a:r>
            <a:r>
              <a:rPr lang="en-US" sz="1200" dirty="0">
                <a:solidFill>
                  <a:schemeClr val="bg2"/>
                </a:solidFill>
              </a:rPr>
              <a:t>The response [of a system in static equilibrium] to a small perturbation is forces that tend to restore the equilibrium.</a:t>
            </a:r>
          </a:p>
          <a:p>
            <a:r>
              <a:rPr lang="en-US" sz="1200" dirty="0"/>
              <a:t/>
            </a:r>
            <a:r>
              <a:rPr lang="en-US" sz="1200" dirty="0"/>
              <a:t>static equilibrium</a:t>
            </a:r>
            <a:r>
              <a:rPr lang="en-US" sz="1200" dirty="0"/>
              <a:t> </a:t>
            </a:r>
            <a:r>
              <a:rPr lang="en-US" sz="1200" dirty="0">
                <a:solidFill>
                  <a:schemeClr val="bg2"/>
                </a:solidFill>
              </a:rPr>
              <a:t>the physical state in which all components of a system are at rest and the net force is equal to zero throughout the system</a:t>
            </a:r>
          </a:p>
          <a:p>
            <a:r>
              <a:rPr lang="en-US" sz="1200" dirty="0"/>
              <a:t/>
            </a:r>
            <a:r>
              <a:rPr lang="en-US" sz="1200" dirty="0"/>
              <a:t>strain</a:t>
            </a:r>
            <a:r>
              <a:rPr lang="en-US" sz="1200" dirty="0"/>
              <a:t> </a:t>
            </a:r>
            <a:r>
              <a:rPr lang="en-US" sz="1200" dirty="0">
                <a:solidFill>
                  <a:schemeClr val="bg2"/>
                </a:solidFill>
              </a:rPr>
              <a:t>The amount by which a material deforms under stress or force, given as a ratio of the deformation to the initial dimension of the material and typically symbolized by ε is termed the engineering strain. The true strain is defined as the natural logarithm of the ratio of the final dimension to the initial dimension.</a:t>
            </a:r>
          </a:p>
          <a:p>
            <a:r>
              <a:rPr lang="en-US" sz="1200" dirty="0"/>
              <a:t/>
            </a:r>
            <a:r>
              <a:rPr lang="en-US" sz="1200" dirty="0"/>
              <a:t>tensile stress</a:t>
            </a:r>
            <a:r>
              <a:rPr lang="en-US" sz="1200" dirty="0"/>
              <a:t> </a:t>
            </a:r>
            <a:r>
              <a:rPr lang="en-US" sz="1200" dirty="0">
                <a:solidFill>
                  <a:schemeClr val="bg2"/>
                </a:solidFill>
              </a:rPr>
              <a:t>Stress state leading to expansion; that is, the length of a material tends to increase in the tensile direction while the volume remains constant.</a:t>
            </a:r>
          </a:p>
          <a:p>
            <a:r>
              <a:rPr lang="en-US" sz="1200" dirty="0"/>
              <a:t/>
            </a:r>
            <a:r>
              <a:rPr lang="en-US" sz="1200" dirty="0"/>
              <a:t>torque</a:t>
            </a:r>
            <a:r>
              <a:rPr lang="en-US" sz="1200" dirty="0"/>
              <a:t> </a:t>
            </a:r>
            <a:r>
              <a:rPr lang="en-US" sz="1200" dirty="0" smtClean="0">
                <a:solidFill>
                  <a:schemeClr val="bg2"/>
                </a:solidFill>
              </a:rPr>
              <a:t>A rotational or twisting effect of a force; (SI unit newton-meter or Nm; imperial unit foot-pound or ft-lb)</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torque</a:t>
            </a:r>
            <a:r>
              <a:rPr lang="en-US" sz="1200" dirty="0" smtClean="0"/>
              <a:t> </a:t>
            </a:r>
            <a:r>
              <a:rPr lang="en-US" sz="1200" dirty="0" smtClean="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translation</a:t>
            </a:r>
            <a:r>
              <a:rPr lang="en-US" sz="1200" dirty="0"/>
              <a:t> </a:t>
            </a:r>
            <a:r>
              <a:rPr lang="en-US" sz="1200" dirty="0">
                <a:solidFill>
                  <a:schemeClr val="bg2"/>
                </a:solidFill>
              </a:rPr>
              <a:t>Motion of a body on a linear path, without deformation or rotation, i.e. such that every part of the body moves at the same speed and in the same direction; also (in physics), the linear motion of a body considered independently of its rotation.</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Car Moving at Constant Velocity</a:t>
            </a:r>
          </a:p>
          <a:p>
            <a:pPr lvl="1"/>
            <a:r>
              <a:rPr lang="en-US" dirty="0" smtClean="0"/>
              <a:t>A moving car for which the net x and y force components are zero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March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aced551ddb5c5a5b0b42fada47c161}">
                <a14:useLocalDpi xmlns:a14="http://schemas.microsoft.com/office/drawing/2010/main" val="0"/>
              </a:ext>
            </a:extLst>
          </a:blip>
          <a:stretch>
            <a:fillRect/>
          </a:stretch>
        </p:blipFill>
        <p:spPr>
          <a:xfrm>
            <a:off x="266700" y="533400"/>
            <a:ext cx="8610600" cy="383786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Lever</a:t>
            </a:r>
          </a:p>
          <a:p>
            <a:pPr lvl="1"/>
            <a:r>
              <a:rPr lang="en-US" dirty="0" smtClean="0"/>
              <a:t>The amount of force produced by a machine can not be greater than the amount of force put into it.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Simple Machines.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c6ca8cb904586495e30a3d06bf28f49}">
                <a14:useLocalDpi xmlns:a14="http://schemas.microsoft.com/office/drawing/2010/main" val="0"/>
              </a:ext>
            </a:extLst>
          </a:blip>
          <a:stretch>
            <a:fillRect/>
          </a:stretch>
        </p:blipFill>
        <p:spPr>
          <a:xfrm>
            <a:off x="2546160" y="533400"/>
            <a:ext cx="405167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Torque</a:t>
            </a:r>
          </a:p>
          <a:p>
            <a:pPr lvl="1"/>
            <a:r>
              <a:rPr lang="en-US" dirty="0" smtClean="0"/>
              <a:t>Torque in terms of moment arm.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Torque. February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http://cnx.org/content/m14402/latest/tp4.gif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f144874e28d6faaa22eda77e3293c97}">
                <a14:useLocalDpi xmlns:a14="http://schemas.microsoft.com/office/drawing/2010/main" val="0"/>
              </a:ext>
            </a:extLst>
          </a:blip>
          <a:stretch>
            <a:fillRect/>
          </a:stretch>
        </p:blipFill>
        <p:spPr>
          <a:xfrm>
            <a:off x="1808755" y="533400"/>
            <a:ext cx="55264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Tension/Compression</a:t>
            </a:r>
          </a:p>
          <a:p>
            <a:pPr lvl="1"/>
            <a:r>
              <a:rPr lang="en-US" dirty="0" smtClean="0"/>
              <a:t>Tension: The rod is stretched a length ΔL when a force is applied parallel to its length. (b) Compression: The same rod is compressed by forces with the same magnitude in the opposite direction. For very small deformations and uniform materials, ΔL is approximately the same for the same magnitude of tension or compression. For larger deformations, the cross-sectional area changes as the rod is compressed or stretched.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Elasticity: Stress and Strain.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http://cnx.org/content/m42081/latest/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6b8b365b24a9e650d9b92583fb1509c}">
                <a14:useLocalDpi xmlns:a14="http://schemas.microsoft.com/office/drawing/2010/main" val="0"/>
              </a:ext>
            </a:extLst>
          </a:blip>
          <a:stretch>
            <a:fillRect/>
          </a:stretch>
        </p:blipFill>
        <p:spPr>
          <a:xfrm>
            <a:off x="3098750" y="533400"/>
            <a:ext cx="294649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Forearm of a Person Holding a Book</a:t>
            </a:r>
          </a:p>
          <a:p>
            <a:pPr lvl="1"/>
            <a:r>
              <a:rPr lang="en-US" dirty="0" smtClean="0"/>
              <a:t>(a. ) The biceps exert a force FB to support the weight of the forearm and the book. The triceps are assumed to be relaxed. (b.) An approximately equivalent mechanical system with the pivot at the elbow joint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Forces and Torques in Muscles and Joints. February 23,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52606cd8a1bce28b19a9d89a12771cf}">
                <a14:useLocalDpi xmlns:a14="http://schemas.microsoft.com/office/drawing/2010/main" val="0"/>
              </a:ext>
            </a:extLst>
          </a:blip>
          <a:stretch>
            <a:fillRect/>
          </a:stretch>
        </p:blipFill>
        <p:spPr>
          <a:xfrm>
            <a:off x="2828130" y="533400"/>
            <a:ext cx="348774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Fracture</a:t>
            </a:r>
          </a:p>
          <a:p>
            <a:pPr lvl="1"/>
            <a:r>
              <a:rPr lang="en-US" dirty="0" smtClean="0"/>
              <a:t>This is a graph of deformation ΔL versus applied force F. The straight segment is the linear region where Hooke's law is obeyed. The slope of the straight region is 1k. For larger forces, the graph is curved but the deformation is still elastic—L will return to zero if the force is removed. Still greater forces permanently deform the object until it finally fractures. The shape of the curve near fracture depends on several factors, including how the force F is applied. Note that in this graph the slope increases just before fracture, indicating that a small increase in F is producing a large increase in L near the fracture.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Elasticity: Stress and Strain. February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http://cnx.org/content/m42081/latest/Figure_06_03_01a.jpg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adac5a840ebec862a98d76f67de15a8}">
                <a14:useLocalDpi xmlns:a14="http://schemas.microsoft.com/office/drawing/2010/main" val="0"/>
              </a:ext>
            </a:extLst>
          </a:blip>
          <a:stretch>
            <a:fillRect/>
          </a:stretch>
        </p:blipFill>
        <p:spPr>
          <a:xfrm>
            <a:off x="1795165" y="533400"/>
            <a:ext cx="555367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Figure 1</a:t>
            </a:r>
          </a:p>
          <a:p>
            <a:pPr lvl="1"/>
            <a:r>
              <a:rPr lang="en-US" dirty="0" smtClean="0"/>
              <a:t>Relationship between force (F), torque (τ), momentum (p), and angular momentum (L) vectors in a rotating system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http://upload.wikimedia.org/wikipedia/commons/0/09/Torque_animation.gif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a79e39febededa8addecbba73e85690}">
                <a14:useLocalDpi xmlns:a14="http://schemas.microsoft.com/office/drawing/2010/main" val="0"/>
              </a:ext>
            </a:extLst>
          </a:blip>
          <a:stretch>
            <a:fillRect/>
          </a:stretch>
        </p:blipFill>
        <p:spPr>
          <a:xfrm>
            <a:off x="1469571" y="533400"/>
            <a:ext cx="620485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Center of Mass</a:t>
            </a:r>
          </a:p>
          <a:p>
            <a:pPr lvl="1"/>
            <a:r>
              <a:rPr lang="en-US" dirty="0" smtClean="0"/>
              <a:t>This child's toy uses the principles of 'center of mass' to stay balanced on a finger.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Connexions.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"Connexions."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ee669e9d846af6d918d3b322ed0c7ed}">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Simple Machines</a:t>
            </a:r>
          </a:p>
          <a:p>
            <a:pPr lvl="1"/>
            <a:r>
              <a:rPr lang="en-US" dirty="0" smtClean="0"/>
              <a:t>Table of simple mechanisms, from Chambers' Cyclopedia, 1728. [1] Simple machines provide a "vocabulary" for understanding more complex machines.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"Table of Mechanicks, Cyclopaedia, Volume 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http://en.wikipedia.org/wiki/File:Table_of_Mechanicks,_Cyclopaedia,_Volume_2.png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8e5f337015241f2522415c993254914}">
                <a14:useLocalDpi xmlns:a14="http://schemas.microsoft.com/office/drawing/2010/main" val="0"/>
              </a:ext>
            </a:extLst>
          </a:blip>
          <a:stretch>
            <a:fillRect/>
          </a:stretch>
        </p:blipFill>
        <p:spPr>
          <a:xfrm>
            <a:off x="3167634" y="533400"/>
            <a:ext cx="280873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Simple Machines</a:t>
            </a:r>
          </a:p>
          <a:p>
            <a:pPr lvl="1"/>
            <a:r>
              <a:rPr lang="en-US" dirty="0" smtClean="0"/>
              <a:t>Both of these machines use the concept of levers.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Simple Machines. February 13,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04daf9317ae77bbc99a326da4c10a38}">
                <a14:useLocalDpi xmlns:a14="http://schemas.microsoft.com/office/drawing/2010/main" val="0"/>
              </a:ext>
            </a:extLst>
          </a:blip>
          <a:stretch>
            <a:fillRect/>
          </a:stretch>
        </p:blipFill>
        <p:spPr>
          <a:xfrm>
            <a:off x="3019518" y="533400"/>
            <a:ext cx="3104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Torque</a:t>
            </a:r>
          </a:p>
          <a:p>
            <a:pPr lvl="1"/>
            <a:r>
              <a:rPr lang="en-US" dirty="0" smtClean="0"/>
              <a:t>A brief introduction to torque for students studying rotational motion in algebra-based physics courses such as AP Physics 1 and Honors Physics.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e64643afd71f372071e7205ac79451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Simple Machines, Pulleys; Forces, Distances and MA</a:t>
            </a:r>
          </a:p>
          <a:p>
            <a:pPr lvl="1"/>
            <a:r>
              <a:rPr lang="en-US" dirty="0" smtClean="0"/>
              <a:t>Describes the following terms as they relate to simple machine; input force, output force, input distance, output distance, mechanical advantage.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29e81a058ab1ce586c31d8971e989eb}">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Torque, Angular Acceleration, and the Role of the Church in the French Revolution</a:t>
            </a:r>
          </a:p>
          <a:p>
            <a:pPr lvl="1"/>
            <a:r>
              <a:rPr lang="en-US" dirty="0" smtClean="0"/>
              <a:t>Why do things change their angular velocity? Soon, you'll know.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d761fa5b90306e01bd107bcb8534c7e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Center of Gravity</a:t>
            </a:r>
          </a:p>
          <a:p>
            <a:pPr lvl="1"/>
            <a:r>
              <a:rPr lang="en-US" dirty="0" smtClean="0"/>
              <a:t>Although the center of mass is in the midpoint of the stick, all of the particles are moving as well.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Center of Mass.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http://cnx.org/content/m14119/latest/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9d4b2116a9a0d90f671b4f86052d5d7}">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Arches</a:t>
            </a:r>
          </a:p>
          <a:p>
            <a:pPr lvl="1"/>
            <a:r>
              <a:rPr lang="en-US" dirty="0" smtClean="0"/>
              <a:t>A masonry arch1. Keystone 2. Voussoir 3. Extrados 4. Impost 5. Intrados 6. Rise 7. Clear span 8. Abutment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"Arch."</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http://en.wikipedia.org/wiki/Arch</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cffa74d007268f6d00cf68d95737e6f}">
                <a14:useLocalDpi xmlns:a14="http://schemas.microsoft.com/office/drawing/2010/main" val="0"/>
              </a:ext>
            </a:extLst>
          </a:blip>
          <a:stretch>
            <a:fillRect/>
          </a:stretch>
        </p:blipFill>
        <p:spPr>
          <a:xfrm>
            <a:off x="2653229" y="533400"/>
            <a:ext cx="38375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Unstable Equilibrium</a:t>
            </a:r>
          </a:p>
          <a:p>
            <a:pPr lvl="1"/>
            <a:r>
              <a:rPr lang="en-US" dirty="0" smtClean="0"/>
              <a:t>A ball on top of a hill can initially be balanced, but if it moves slightly left or right, it gets pushed further and further away from the initial equilibrium position. This is an example of unstable equilibrium.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"Unstable equilibrium."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http://commons.wikimedia.org/wiki/File:Unstable_equilibrium.svg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915cfc93f41c587971a80c39996e89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Compound Dome</a:t>
            </a:r>
          </a:p>
          <a:p>
            <a:pPr lvl="1"/>
            <a:r>
              <a:rPr lang="en-US" dirty="0" smtClean="0"/>
              <a:t>A compound dome (red) with pendentives (yellow) from a sphere of greater radius than the dome.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"Pendentive and Dome."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http://en.wikipedia.org/wiki/File:Pendentive_and_Dome.png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b5e4167dfacdb7292036bdb4dca045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Car in Dynamic Equilibrium</a:t>
            </a:r>
          </a:p>
          <a:p>
            <a:pPr lvl="1"/>
            <a:r>
              <a:rPr lang="en-US" dirty="0" smtClean="0"/>
              <a:t>This car is in dynamic equilibrium because it is moving at constant velocity. The forces in all directions are balanced.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March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aaced551ddb5c5a5b0b42fada47c161}">
                <a14:useLocalDpi xmlns:a14="http://schemas.microsoft.com/office/drawing/2010/main" val="0"/>
              </a:ext>
            </a:extLst>
          </a:blip>
          <a:stretch>
            <a:fillRect/>
          </a:stretch>
        </p:blipFill>
        <p:spPr>
          <a:xfrm>
            <a:off x="266700" y="533400"/>
            <a:ext cx="8610600" cy="383786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Person in Static Equilibrium</a:t>
            </a:r>
          </a:p>
          <a:p>
            <a:pPr lvl="1"/>
            <a:r>
              <a:rPr lang="en-US" dirty="0" smtClean="0"/>
              <a:t>This motionless person is in static equilibrium.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Condition for Equilibrium. March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http://cnx.org/content/m42170/latest/Figure_10_01_01a.jpg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5f4e2ea18e681b7b82cd75574bcfd4b}">
                <a14:useLocalDpi xmlns:a14="http://schemas.microsoft.com/office/drawing/2010/main" val="0"/>
              </a:ext>
            </a:extLst>
          </a:blip>
          <a:stretch>
            <a:fillRect/>
          </a:stretch>
        </p:blipFill>
        <p:spPr>
          <a:xfrm>
            <a:off x="2218279" y="533400"/>
            <a:ext cx="47074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Two children on a seesaw</a:t>
            </a:r>
          </a:p>
          <a:p>
            <a:pPr lvl="1"/>
            <a:r>
              <a:rPr lang="en-US" dirty="0" smtClean="0"/>
              <a:t>The system is in static equilibrium, showing no acceleration in any direction.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March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http://cnx.org/content/m42171/latest/?collection=col11406/1.7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81ba50d3b9aa7f9126b8e1bb60a980f}">
                <a14:useLocalDpi xmlns:a14="http://schemas.microsoft.com/office/drawing/2010/main" val="0"/>
              </a:ext>
            </a:extLst>
          </a:blip>
          <a:stretch>
            <a:fillRect/>
          </a:stretch>
        </p:blipFill>
        <p:spPr>
          <a:xfrm>
            <a:off x="1778563" y="533400"/>
            <a:ext cx="558687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http://en.wikipedia.org/wiki/angular%20motion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http://www.boundless.com//physics/definition/angular-velocity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Torque.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http://cnx.org/content/m14402/latest/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http://en.wiktionary.org/wiki/static_equilibrium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"stable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http://en.wikipedia.org/wiki/stable%20equilibrium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http://en.wikipedia.org/wiki/center%20of%20mass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"Mechanical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http://en.wikipedia.org/wiki/Mechanical_equilibrium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"Mechanical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http://en.wikipedia.org/wiki/Mechanical_equilibrium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http://en.wikipedia.org/wiki/Center_of_mass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"Statics/Newton's Laws and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http://en.wikibooks.org/wiki/Statics/Newton's_Laws_and_Equilibrium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http://cnx.org/content/m42167/latest/?collection=col11406/1.7</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http://cnx.org/content/m42170/latest/?collection=col11406/1.7</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http://cnx.org/content/m42171/latest/?collection=col11406/1.7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"elastic."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http://en.wiktionary.org/wiki/elastic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"strain."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http://en.wiktionary.org/wiki/strain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"Fracture."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http://en.wikipedia.org/wiki/Fracture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"angular 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http://en.wiktionary.org/wiki/angular_acceleration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http://www.boundless.com//physics/definition/rotational-inertia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"Richard Baldwin, Phy1320: Angular Momentum -- The Mathematics of Torque.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http://cnx.org/content/m38460/latest/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 of 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http://en.wiktionary.org/wiki/moment_of_inertia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http://cnx.org/content/m42167/latest/?collection=col11406/1.7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http://cnx.org/content/m42173/latest/?collection=col11406/1.7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"deformation."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http://en.wiktionary.org/wiki/deformation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Elasticity: Stress and Strain.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http://cnx.org/content/m42081/latest/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"joint."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http://en.wiktionary.org/wiki/joint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"muscle."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http://en.wiktionary.org/wiki/muscle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Forces and Torques in Muscles and Joints.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http://cnx.org/content/m42175/latest/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http://en.wiktionary.org/wiki/force</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Static Equilibrium, Elasticity, and Torque</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Static Equilibrium, Elasticity, and Torque</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Conditions for Equilibrium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Stability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Solving Statics Problems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Statics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7e64643afd71f372071e7205ac794516}">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7">
            <a:extLst>
              <a:ext uri="{15f4e2ea18e681b7b82cd75574bcfd4b}">
                <a14:useLocalDpi xmlns:a14="http://schemas.microsoft.com/office/drawing/2010/main" val="0"/>
              </a:ext>
            </a:extLst>
          </a:blip>
          <a:stretch>
            <a:fillRect/>
          </a:stretch>
        </p:blipFill>
        <p:spPr>
          <a:xfrm>
            <a:off x="3200400" y="1447800"/>
            <a:ext cx="863600" cy="796814"/>
          </a:xfrm>
          <a:prstGeom prst="rect">
            <a:avLst/>
          </a:prstGeom>
        </p:spPr>
      </p:pic>
      <p:pic>
        <p:nvPicPr>
          <p:cNvPr id="30" name="Picture 29" descr="chapterimage.jpg"/>
          <p:cNvPicPr>
            <a:picLocks noChangeAspect="1"/>
          </p:cNvPicPr>
          <p:nvPr/>
        </p:nvPicPr>
        <p:blipFill>
          <a:blip r:embed="rId8">
            <a:extLst>
              <a:ext uri="{6915cfc93f41c587971a80c39996e895}">
                <a14:useLocalDpi xmlns:a14="http://schemas.microsoft.com/office/drawing/2010/main" val="0"/>
              </a:ext>
            </a:extLst>
          </a:blip>
          <a:stretch>
            <a:fillRect/>
          </a:stretch>
        </p:blipFill>
        <p:spPr>
          <a:xfrm>
            <a:off x="3200400" y="2590800"/>
            <a:ext cx="863600" cy="647700"/>
          </a:xfrm>
          <a:prstGeom prst="rect">
            <a:avLst/>
          </a:prstGeom>
        </p:spPr>
      </p:pic>
      <p:pic>
        <p:nvPicPr>
          <p:cNvPr id="31" name="Picture 30"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733800"/>
            <a:ext cx="863600" cy="863600"/>
          </a:xfrm>
          <a:prstGeom prst="rect">
            <a:avLst/>
          </a:prstGeom>
        </p:spPr>
      </p:pic>
      <p:pic>
        <p:nvPicPr>
          <p:cNvPr id="32" name="Picture 31" descr="chapterimage.jpg"/>
          <p:cNvPicPr>
            <a:picLocks noChangeAspect="1"/>
          </p:cNvPicPr>
          <p:nvPr/>
        </p:nvPicPr>
        <p:blipFill>
          <a:blip r:embed="rId9">
            <a:extLst>
              <a:ext uri="{c29e81a058ab1ce586c31d8971e989eb}">
                <a14:useLocalDpi xmlns:a14="http://schemas.microsoft.com/office/drawing/2010/main" val="0"/>
              </a:ext>
            </a:extLst>
          </a:blip>
          <a:stretch>
            <a:fillRect/>
          </a:stretch>
        </p:blipFill>
        <p:spPr>
          <a:xfrm>
            <a:off x="3200400" y="4876800"/>
            <a:ext cx="863600" cy="6477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"translation."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http://en.wiktionary.org/wiki/translation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http://cnx.org/content/m42170/latest/?collection=col11406/1.7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http://cnx.org/content/m42170/latest/?collection=col11406/1.7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"leverage."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http://en.wiktionary.org/wiki/leverage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"machine."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http://en.wiktionary.org/wiki/machine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"Simple machines."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http://en.wikipedia.org/wiki/Simple_machines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Simple Machines.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http://cnx.org/content/m42174/latest/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mass."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http://en.wikipedia.org/wiki/center%20of%20mass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Center of Mass.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http://cnx.org/content/m14119/latest/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"Center of gravity."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http://en.wikipedia.org/wiki/Center_of_gravity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"pendentive."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http://en.wiktionary.org/wiki/pendentive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"tensile stress."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http://en.wikipedia.org/wiki/tensile%20stress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"compressive stress."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http://en.wikipedia.org/wiki/compressive%20stress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"Dome."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http://en.wikipedia.org/wiki/Dome%23General_types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"Arch."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http://en.wikipedia.org/wiki/Arch</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Static Equilibrium, Elasticity, and Torque</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Static Equilibrium, Elasticity, and Torque</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Elasticity, Stress, Strain, and Fracture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Center of Gravity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Torque and Angular Acceleration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26b8b365b24a9e650d9b92583fb1509c}">
                <a14:useLocalDpi xmlns:a14="http://schemas.microsoft.com/office/drawing/2010/main" val="0"/>
              </a:ext>
            </a:extLst>
          </a:blip>
          <a:stretch>
            <a:fillRect/>
          </a:stretch>
        </p:blipFill>
        <p:spPr>
          <a:xfrm>
            <a:off x="3200400" y="304800"/>
            <a:ext cx="585853" cy="863600"/>
          </a:xfrm>
          <a:prstGeom prst="rect">
            <a:avLst/>
          </a:prstGeom>
        </p:spPr>
      </p:pic>
      <p:pic>
        <p:nvPicPr>
          <p:cNvPr id="29" name="Picture 28" descr="chapterimage.jpg"/>
          <p:cNvPicPr>
            <a:picLocks noChangeAspect="1"/>
          </p:cNvPicPr>
          <p:nvPr/>
        </p:nvPicPr>
        <p:blipFill>
          <a:blip r:embed="rId7">
            <a:extLst>
              <a:ext uri="{b9d4b2116a9a0d90f671b4f86052d5d7}">
                <a14:useLocalDpi xmlns:a14="http://schemas.microsoft.com/office/drawing/2010/main" val="0"/>
              </a:ext>
            </a:extLst>
          </a:blip>
          <a:stretch>
            <a:fillRect/>
          </a:stretch>
        </p:blipFill>
        <p:spPr>
          <a:xfrm>
            <a:off x="3200400" y="1447800"/>
            <a:ext cx="863600" cy="754574"/>
          </a:xfrm>
          <a:prstGeom prst="rect">
            <a:avLst/>
          </a:prstGeom>
        </p:spPr>
      </p:pic>
      <p:pic>
        <p:nvPicPr>
          <p:cNvPr id="30" name="Picture 29" descr="chapterimage.jpg"/>
          <p:cNvPicPr>
            <a:picLocks noChangeAspect="1"/>
          </p:cNvPicPr>
          <p:nvPr/>
        </p:nvPicPr>
        <p:blipFill>
          <a:blip r:embed="rId8">
            <a:extLst>
              <a:ext uri="{d761fa5b90306e01bd107bcb8534c7ef}">
                <a14:useLocalDpi xmlns:a14="http://schemas.microsoft.com/office/drawing/2010/main" val="0"/>
              </a:ext>
            </a:extLst>
          </a:blip>
          <a:stretch>
            <a:fillRect/>
          </a:stretch>
        </p:blipFill>
        <p:spPr>
          <a:xfrm>
            <a:off x="3200400" y="2590800"/>
            <a:ext cx="863600" cy="647700"/>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e64643afd71f372071e7205ac794516}">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Torque</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www.boundless.com/physics/textbooks/boundless-physics-textbook/static-equilibrium-elasticity-and-torque-8/introduction-73/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15f4e2ea18e681b7b82cd75574bcfd4b}">
                <a14:useLocalDpi xmlns:a14="http://schemas.microsoft.com/office/drawing/2010/main" val="0"/>
              </a:ext>
            </a:extLst>
          </a:blip>
          <a:stretch>
            <a:fillRect/>
          </a:stretch>
        </p:blipFill>
        <p:spPr>
          <a:xfrm>
            <a:off x="152400" y="1447800"/>
            <a:ext cx="2768600" cy="2554494"/>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First Condition</a:t>
            </a:r>
          </a:p>
          <a:p>
            <a:pPr marL="115888" indent="-115888"/>
            <a:r>
              <a:rPr lang="en-US" dirty="0" smtClean="0"/>
              <a:t>Second Condition</a:t>
            </a:r>
          </a:p>
          <a:p>
            <a:pPr marL="115888" indent="-115888"/>
            <a:r>
              <a:rPr lang="en-US" dirty="0"/>
              <a:t/>
            </a:r>
            <a:r>
              <a:rPr lang="en-US" dirty="0"/>
              <a:t>Two-Component Forces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Conditions for Equilibrium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Conditions for Equilibrium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www.boundless.com/physics/textbooks/boundless-physics-textbook/static-equilibrium-elasticity-and-torque-8/conditions-for-equilibrium-74/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915cfc93f41c587971a80c39996e895}">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Stability, Balance, and Center of Mass</a:t>
            </a:r>
          </a:p>
        </p:txBody>
      </p:sp>
      <p:sp>
        <p:nvSpPr>
          <p:cNvPr id="21" name="Title 20"/>
          <p:cNvSpPr>
            <a:spLocks noGrp="1"/>
          </p:cNvSpPr>
          <p:nvPr>
            <p:ph type="title"/>
          </p:nvPr>
        </p:nvSpPr>
        <p:spPr>
          <a:xfrm>
            <a:off x="152400" y="381000"/>
            <a:ext cx="8686800" cy="685800"/>
          </a:xfrm>
        </p:spPr>
        <p:txBody>
          <a:bodyPr/>
          <a:lstStyle/>
          <a:p>
            <a:r>
              <a:rPr lang="en-US" dirty="0" smtClean="0"/>
              <a:t>Stability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Stability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www.boundless.com/physics/textbooks/boundless-physics-textbook/static-equilibrium-elasticity-and-torque-8/stability-75/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Problem-Solving Techniques</a:t>
            </a:r>
          </a:p>
        </p:txBody>
      </p:sp>
      <p:sp>
        <p:nvSpPr>
          <p:cNvPr id="21" name="Title 20"/>
          <p:cNvSpPr>
            <a:spLocks noGrp="1"/>
          </p:cNvSpPr>
          <p:nvPr>
            <p:ph type="title"/>
          </p:nvPr>
        </p:nvSpPr>
        <p:spPr>
          <a:xfrm>
            <a:off x="152400" y="381000"/>
            <a:ext cx="8686800" cy="685800"/>
          </a:xfrm>
        </p:spPr>
        <p:txBody>
          <a:bodyPr/>
          <a:lstStyle/>
          <a:p>
            <a:r>
              <a:rPr lang="en-US" dirty="0" smtClean="0"/>
              <a:t>Solving Statics Problems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Static Equilibrium, Elasticity, and Torque</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Solving Statics Problems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www.boundless.com/physics/textbooks/boundless-physics-textbook/static-equilibrium-elasticity-and-torque-8/solving-statics-problems-76/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