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Override ContentType="application/vnd.openxmlformats-officedocument.presentationml.slideLayout+xml" PartName="/ppt/slideLayouts/slideLayout59.xml"/>
  <Override ContentType="application/vnd.openxmlformats-officedocument.presentationml.slide+xml" PartName="/ppt/slides/slide59.xml"/>
  <Override ContentType="application/vnd.openxmlformats-officedocument.presentationml.slideLayout+xml" PartName="/ppt/slideLayouts/slideLayout60.xml"/>
  <Override ContentType="application/vnd.openxmlformats-officedocument.presentationml.slide+xml" PartName="/ppt/slides/slide60.xml"/>
  <Override ContentType="application/vnd.openxmlformats-officedocument.presentationml.slideLayout+xml" PartName="/ppt/slideLayouts/slideLayout61.xml"/>
  <Override ContentType="application/vnd.openxmlformats-officedocument.presentationml.slide+xml" PartName="/ppt/slides/slide61.xml"/>
  <Override ContentType="application/vnd.openxmlformats-officedocument.presentationml.slideLayout+xml" PartName="/ppt/slideLayouts/slideLayout62.xml"/>
  <Override ContentType="application/vnd.openxmlformats-officedocument.presentationml.slide+xml" PartName="/ppt/slides/slide62.xml"/>
  <Override ContentType="application/vnd.openxmlformats-officedocument.presentationml.slideLayout+xml" PartName="/ppt/slideLayouts/slideLayout63.xml"/>
  <Override ContentType="application/vnd.openxmlformats-officedocument.presentationml.slide+xml" PartName="/ppt/slides/slide63.xml"/>
  <Override ContentType="application/vnd.openxmlformats-officedocument.presentationml.slideLayout+xml" PartName="/ppt/slideLayouts/slideLayout64.xml"/>
  <Override ContentType="application/vnd.openxmlformats-officedocument.presentationml.slide+xml" PartName="/ppt/slides/slide64.xml"/>
  <Override ContentType="application/vnd.openxmlformats-officedocument.presentationml.slideLayout+xml" PartName="/ppt/slideLayouts/slideLayout65.xml"/>
  <Override ContentType="application/vnd.openxmlformats-officedocument.presentationml.slide+xml" PartName="/ppt/slides/slide65.xml"/>
  <Override ContentType="application/vnd.openxmlformats-officedocument.presentationml.slideLayout+xml" PartName="/ppt/slideLayouts/slideLayout66.xml"/>
  <Override ContentType="application/vnd.openxmlformats-officedocument.presentationml.slide+xml" PartName="/ppt/slides/slide66.xml"/>
  <Override ContentType="application/vnd.openxmlformats-officedocument.presentationml.slideLayout+xml" PartName="/ppt/slideLayouts/slideLayout67.xml"/>
  <Override ContentType="application/vnd.openxmlformats-officedocument.presentationml.slide+xml" PartName="/ppt/slides/slide67.xml"/>
  <Override ContentType="application/vnd.openxmlformats-officedocument.presentationml.slideLayout+xml" PartName="/ppt/slideLayouts/slideLayout68.xml"/>
  <Override ContentType="application/vnd.openxmlformats-officedocument.presentationml.slide+xml" PartName="/ppt/slides/slide68.xml"/>
  <Override ContentType="application/vnd.openxmlformats-officedocument.presentationml.slideLayout+xml" PartName="/ppt/slideLayouts/slideLayout69.xml"/>
  <Override ContentType="application/vnd.openxmlformats-officedocument.presentationml.slide+xml" PartName="/ppt/slides/slide69.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 Id="rId66" Target="slides/slide59.xml" Type="http://schemas.openxmlformats.org/officeDocument/2006/relationships/slide"/><Relationship Id="rId67" Target="slides/slide60.xml" Type="http://schemas.openxmlformats.org/officeDocument/2006/relationships/slide"/><Relationship Id="rId68" Target="slides/slide61.xml" Type="http://schemas.openxmlformats.org/officeDocument/2006/relationships/slide"/><Relationship Id="rId69" Target="slides/slide62.xml" Type="http://schemas.openxmlformats.org/officeDocument/2006/relationships/slide"/><Relationship Id="rId70" Target="slides/slide63.xml" Type="http://schemas.openxmlformats.org/officeDocument/2006/relationships/slide"/><Relationship Id="rId71" Target="slides/slide64.xml" Type="http://schemas.openxmlformats.org/officeDocument/2006/relationships/slide"/><Relationship Id="rId72" Target="slides/slide65.xml" Type="http://schemas.openxmlformats.org/officeDocument/2006/relationships/slide"/><Relationship Id="rId73" Target="slides/slide66.xml" Type="http://schemas.openxmlformats.org/officeDocument/2006/relationships/slide"/><Relationship Id="rId74" Target="slides/slide67.xml" Type="http://schemas.openxmlformats.org/officeDocument/2006/relationships/slide"/><Relationship Id="rId75" Target="slides/slide68.xml" Type="http://schemas.openxmlformats.org/officeDocument/2006/relationships/slide"/><Relationship Id="rId76" Target="slides/slide69.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kinetic-theory-105/?campaign_content=book_624_chapter_12&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6.jpg"/>
<Relationship Id="rId6" Target="../media/image8.gif"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phase-changes-106/?campaign_content=book_624_chapter_12&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6.jpg"/>
<Relationship Id="rId6" Target="../media/image12.png" Type="http://schemas.openxmlformats.org/officeDocument/2006/relationships/image"/>
</Relationships>

</file>

<file path=ppt/slides/_rels/slide12.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the-zeroth-law-of-thermodynamics-107/?campaign_content=book_624_chapter_12&amp;campaign_term=Physics&amp;utm_campaign=powerpoint&amp;utm_medium=direct&amp;utm_source=boundless" TargetMode="External"/>
<Relationship Id="rId1" Type="http://schemas.openxmlformats.org/officeDocument/2006/relationships/slideLayout" Target="../slideLayouts/slideLayout12.xml"/>
<Relationship Id="rId2" Type="http://schemas.openxmlformats.org/officeDocument/2006/relationships/image" Target="../media/image16.jpg"/>
<Relationship Id="rId6" Target="../media/image13.pn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thermal-stresses-108/?campaign_content=book_624_chapter_12&amp;campaign_term=Physics&amp;utm_campaign=powerpoint&amp;utm_medium=direct&amp;utm_source=boundless" TargetMode="External"/>
<Relationship Id="rId1" Type="http://schemas.openxmlformats.org/officeDocument/2006/relationships/slideLayout" Target="../slideLayouts/slideLayout13.xml"/>
<Relationship Id="rId2" Type="http://schemas.openxmlformats.org/officeDocument/2006/relationships/image" Target="../media/image16.jpg"/>
<Relationship Id="rId6" Target="../media/image14.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diffusion-109/?campaign_content=book_624_chapter_12&amp;campaign_term=Physics&amp;utm_campaign=powerpoint&amp;utm_medium=direct&amp;utm_source=boundless" TargetMode="External"/>
<Relationship Id="rId1" Type="http://schemas.openxmlformats.org/officeDocument/2006/relationships/slideLayout" Target="../slideLayouts/slideLayout14.xml"/>
<Relationship Id="rId2" Type="http://schemas.openxmlformats.org/officeDocument/2006/relationships/image" Target="../media/image16.jpg"/>
<Relationship Id="rId6" Target="../media/image15.png" Type="http://schemas.openxmlformats.org/officeDocument/2006/relationships/image"/>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image2.png"/>
<Relationship Id="rId3" Type="http://schemas.openxmlformats.org/officeDocument/2006/relationships/image" Target="../media/image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 Id="rId2" Type="http://schemas.openxmlformats.org/officeDocument/2006/relationships/image" Target="../media/image2.png"/>
<Relationship Id="rId3" Type="http://schemas.openxmlformats.org/officeDocument/2006/relationships/image" Target="../media/image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8.xml"/>
<Relationship Id="rId2" Type="http://schemas.openxmlformats.org/officeDocument/2006/relationships/image" Target="../media/image2.png"/>
<Relationship Id="rId3"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9.xml"/>
<Relationship Id="rId2" Type="http://schemas.openxmlformats.org/officeDocument/2006/relationships/image" Target="../media/image2.png"/>
<Relationship Id="rId3" Type="http://schemas.openxmlformats.org/officeDocument/2006/relationships/image" Target="../media/image5.png"/>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0.xml"/>
<Relationship Id="rId2" Type="http://schemas.openxmlformats.org/officeDocument/2006/relationships/image" Target="../media/image2.png"/>
<Relationship Id="rId3" Type="http://schemas.openxmlformats.org/officeDocument/2006/relationships/image" Target="../media/image5.png"/>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Helium" TargetMode="External"/>
<Relationship Id="rId5" Type="http://schemas.openxmlformats.org/officeDocument/2006/relationships/hyperlink" Target="http://www.boundless.com/physics/textbooks/boundless-physics-textbook/temperature-and-kinetic-theory-12/kinetic-theory-105/internal-energy-of-an-ideal-gas-383-5642/images/helium-blimp/?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18.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3.amazonaws.com/figures.boundless.com/5094796fe4b0b4558d8e505e/zeroth_law.png" TargetMode="External"/>
<Relationship Id="rId5" Type="http://schemas.openxmlformats.org/officeDocument/2006/relationships/hyperlink" Target="http://www.boundless.com/physics/textbooks/boundless-physics-textbook/temperature-and-kinetic-theory-12/the-zeroth-law-of-thermodynamics-107/the-zeroth-law-of-thermodynamics-386-6056/images/zeroth-law-of-thermodynamic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13.pn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sothermal_process" TargetMode="External"/>
<Relationship Id="rId5" Type="http://schemas.openxmlformats.org/officeDocument/2006/relationships/hyperlink" Target="http://www.boundless.com/physics/textbooks/boundless-physics-textbook/temperature-and-kinetic-theory-12/ideal-gas-law-104/isotherms-375-6313/images/isotherms-of-an-ideal-ga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9.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Isothermal_process" TargetMode="External"/>
<Relationship Id="rId5" Type="http://schemas.openxmlformats.org/officeDocument/2006/relationships/hyperlink" Target="http://www.boundless.com/physics/textbooks/boundless-physics-textbook/temperature-and-kinetic-theory-12/ideal-gas-law-104/isotherms-375-6313/images/work-done-by-gas-during-expansion/?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0.pn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Phase_diagram" TargetMode="External"/>
<Relationship Id="rId5" Type="http://schemas.openxmlformats.org/officeDocument/2006/relationships/hyperlink" Target="http://www.boundless.com/physics/textbooks/boundless-physics-textbook/temperature-and-kinetic-theory-12/phase-changes-106/phase-changes-and-energy-conservation-384-6949/images/phase-diagram-of-water/?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1.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4/latest/" TargetMode="External"/>
<Relationship Id="rId5" Type="http://schemas.openxmlformats.org/officeDocument/2006/relationships/hyperlink" Target="http://www.boundless.com/physics/textbooks/boundless-physics-textbook/temperature-and-kinetic-theory-12/ideal-gas-law-104/absolute-temperature-379-6951/images/graph-of-pressure-versus-temperatur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2.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emperature-and-temperature-scales-102/celsius-scale-366-5216/images/temperature-scales/?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27.xml"/>
<Relationship Id="rId2" Type="http://schemas.openxmlformats.org/officeDocument/2006/relationships/image" Target="../media/image5.png"/>
<Relationship Id="rId5" Target="../media/image9.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ahrenheit" TargetMode="External"/>
<Relationship Id="rId5" Type="http://schemas.openxmlformats.org/officeDocument/2006/relationships/hyperlink" Target="http://www.boundless.com/physics/textbooks/boundless-physics-textbook/temperature-and-kinetic-theory-12/temperature-and-temperature-scales-102/farenheit-scale-367-1119/images/fig-2/?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3.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4/latest/" TargetMode="External"/>
<Relationship Id="rId5" Type="http://schemas.openxmlformats.org/officeDocument/2006/relationships/hyperlink" Target="http://www.boundless.com/physics/textbooks/boundless-physics-textbook/temperature-and-kinetic-theory-12/temperature-and-temperature-scales-102/kelvin-scale-369-736/images/relationships-between-the-temperature-scale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4.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9/latest/?collection=col11406/1.7" TargetMode="External"/>
<Relationship Id="rId5" Type="http://schemas.openxmlformats.org/officeDocument/2006/relationships/hyperlink" Target="http://www.boundless.com/physics/textbooks/boundless-physics-textbook/temperature-and-kinetic-theory-12/phase-changes-106/humidity-evaporation-and-boiling-385-6076/images/close-up-of-the-boiling-proces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5.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7/latest/" TargetMode="External"/>
<Relationship Id="rId5" Type="http://schemas.openxmlformats.org/officeDocument/2006/relationships/hyperlink" Target="http://www.boundless.com/physics/textbooks/boundless-physics-textbook/temperature-and-kinetic-theory-12/kinetic-theory-105/temperature-382-5626/images/elastic-collisions-when-molecules-hit-the-wall-of-the-container/?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6.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5/latest/" TargetMode="External"/>
<Relationship Id="rId5" Type="http://schemas.openxmlformats.org/officeDocument/2006/relationships/hyperlink" Target="http://www.boundless.com/physics/textbooks/boundless-physics-textbook/temperature-and-kinetic-theory-12/thermal-stresses-108/thermal-stresses-387-10943/images/thermal-expansion-join/?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14.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tom" TargetMode="External"/>
<Relationship Id="rId5" Type="http://schemas.openxmlformats.org/officeDocument/2006/relationships/hyperlink" Target="http://www.boundless.com/physics/textbooks/boundless-physics-textbook/temperature-and-kinetic-theory-12/introduction-101/atomic-theory-of-matter-365-6341/images/an-illustration-of-the-helium-atom/?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7.pn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Absolute_zero" TargetMode="External"/>
<Relationship Id="rId5" Type="http://schemas.openxmlformats.org/officeDocument/2006/relationships/hyperlink" Target="http://www.boundless.com/physics/textbooks/boundless-physics-textbook/temperature-and-kinetic-theory-12/temperature-and-temperature-scales-102/absolute-zero-368-1296/images/boomerang-nebula/?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8.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7/latest/" TargetMode="External"/>
<Relationship Id="rId5" Type="http://schemas.openxmlformats.org/officeDocument/2006/relationships/hyperlink" Target="http://www.boundless.com/physics/textbooks/boundless-physics-textbook/temperature-and-kinetic-theory-12/kinetic-theory-105/speed-distribution-of-molecules-381-5643/images/maxwell-boltzmann-distribution/?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29.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hermal_expansion" TargetMode="External"/>
<Relationship Id="rId5" Type="http://schemas.openxmlformats.org/officeDocument/2006/relationships/hyperlink" Target="http://www.boundless.com/physics/textbooks/boundless-physics-textbook/temperature-and-kinetic-theory-12/thermal-expansion-103/linear-expansion-370-5647/images/fig-1/?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10.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elsius" TargetMode="External"/>
<Relationship Id="rId5" Type="http://schemas.openxmlformats.org/officeDocument/2006/relationships/hyperlink" Target="http://www.boundless.com/physics/textbooks/boundless-physics-textbook/temperature-and-kinetic-theory-12/temperature-and-temperature-scales-102/celsius-scale-366-5216/images/thermometer/?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0.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4/latest/" TargetMode="External"/>
<Relationship Id="rId5" Type="http://schemas.openxmlformats.org/officeDocument/2006/relationships/hyperlink" Target="http://www.boundless.com/physics/textbooks/boundless-physics-textbook/temperature-and-kinetic-theory-12/temperature-and-temperature-scales-102/absolute-zero-368-1296/images/graph-of-pressure-versus-temperatur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22.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5/latest/" TargetMode="External"/>
<Relationship Id="rId5" Type="http://schemas.openxmlformats.org/officeDocument/2006/relationships/hyperlink" Target="http://www.boundless.com/physics/textbooks/boundless-physics-textbook/temperature-and-kinetic-theory-12/thermal-expansion-103/area-expansion-371-420/images/fig-1/?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1.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campaign_content=book_624_chapter_12&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gif"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 Id="rId9" Target="../media/image11.jpg" Type="http://schemas.openxmlformats.org/officeDocument/2006/relationships/image"/>
<Relationship Id="rId10" Target="../media/image8.gif"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roperties_of_water" TargetMode="External"/>
<Relationship Id="rId5" Type="http://schemas.openxmlformats.org/officeDocument/2006/relationships/hyperlink" Target="http://www.boundless.com/physics/textbooks/boundless-physics-textbook/temperature-and-kinetic-theory-12/thermal-expansion-103/special-properties-of-water-373-5048/images/temperature-in-a-lak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2.pn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5/latest/" TargetMode="External"/>
<Relationship Id="rId5" Type="http://schemas.openxmlformats.org/officeDocument/2006/relationships/hyperlink" Target="http://www.boundless.com/physics/textbooks/boundless-physics-textbook/temperature-and-kinetic-theory-12/thermal-expansion-103/special-properties-of-water-373-5048/images/water-density-vs-temperatur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3.jp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6/latest/" TargetMode="External"/>
<Relationship Id="rId5" Type="http://schemas.openxmlformats.org/officeDocument/2006/relationships/hyperlink" Target="http://www.boundless.com/physics/textbooks/boundless-physics-textbook/temperature-and-kinetic-theory-12/ideal-gas-law-104/equations-of-state-374-1126/images/atoms-and-modules-in-a-ga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11.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books.org/wiki/File:Phase_Heat_Diagram.png" TargetMode="External"/>
<Relationship Id="rId5" Type="http://schemas.openxmlformats.org/officeDocument/2006/relationships/hyperlink" Target="http://www.boundless.com/physics/textbooks/boundless-physics-textbook/temperature-and-kinetic-theory-12/phase-changes-106/phase-changes-and-energy-conservation-384-6949/images/temperature-vs-heat/?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12.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33/latest/" TargetMode="External"/>
<Relationship Id="rId5" Type="http://schemas.openxmlformats.org/officeDocument/2006/relationships/hyperlink" Target="http://www.boundless.com/physics/textbooks/boundless-physics-textbook/temperature-and-kinetic-theory-12/ideal-gas-law-104/constant-pressure-376-4354/images/fig-2/?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34.jpg"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ire" TargetMode="External"/>
<Relationship Id="rId5" Type="http://schemas.openxmlformats.org/officeDocument/2006/relationships/hyperlink" Target="http://www.boundless.com/physics/textbooks/boundless-physics-textbook/temperature-and-kinetic-theory-12/ideal-gas-law-104/problem-solving-377-6356/images/tire-pressur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5.xml"/>
<Relationship Id="rId2" Type="http://schemas.openxmlformats.org/officeDocument/2006/relationships/image" Target="../media/image5.png"/>
<Relationship Id="rId7" Target="../media/image35.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emperature-and-temperature-scales-102/absolute-zero-368-1296/images/temperature-scales/?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46.xml"/>
<Relationship Id="rId2" Type="http://schemas.openxmlformats.org/officeDocument/2006/relationships/image" Target="../media/image5.png"/>
<Relationship Id="rId5" Target="../media/image9.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hermal-expansion-103/linear-expansion-370-5647/images/thermal-expansion/?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47.xml"/>
<Relationship Id="rId2" Type="http://schemas.openxmlformats.org/officeDocument/2006/relationships/image" Target="../media/image5.png"/>
<Relationship Id="rId5" Target="../media/image36.jp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hermal-expansion-103/volume-expansion-372-4358/images/thermal-expansion-volume-expansion/?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48.xml"/>
<Relationship Id="rId2" Type="http://schemas.openxmlformats.org/officeDocument/2006/relationships/image" Target="../media/image5.png"/>
<Relationship Id="rId5" Target="../media/image36.jp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7/latest/" TargetMode="External"/>
<Relationship Id="rId5" Type="http://schemas.openxmlformats.org/officeDocument/2006/relationships/hyperlink" Target="http://www.boundless.com/physics/textbooks/boundless-physics-textbook/temperature-and-kinetic-theory-12/kinetic-theory-105/speed-distribution-of-molecules-381-5643/images/maxwell-boltzmann-distribution-at-higher-temperatures/?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49.xml"/>
<Relationship Id="rId2" Type="http://schemas.openxmlformats.org/officeDocument/2006/relationships/image" Target="../media/image5.png"/>
<Relationship Id="rId7" Target="../media/image37.jp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campaign_content=book_624_chapter_12&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2.png" Type="http://schemas.openxmlformats.org/officeDocument/2006/relationships/image"/>
<Relationship Id="rId7" Target="../media/image13.png" Type="http://schemas.openxmlformats.org/officeDocument/2006/relationships/image"/>
<Relationship Id="rId8" Target="../media/image14.jpg" Type="http://schemas.openxmlformats.org/officeDocument/2006/relationships/image"/>
<Relationship Id="rId9" Target="../media/image15.pn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Kinetic_theory" TargetMode="External"/>
<Relationship Id="rId5" Type="http://schemas.openxmlformats.org/officeDocument/2006/relationships/hyperlink" Target="http://www.boundless.com/physics/textbooks/boundless-physics-textbook/temperature-and-kinetic-theory-12/kinetic-theory-105/origin-of-pressure-380-5220/images/pressure/?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8.gif"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Avogadro_Amedeo.jpg" TargetMode="External"/>
<Relationship Id="rId5" Type="http://schemas.openxmlformats.org/officeDocument/2006/relationships/hyperlink" Target="http://www.boundless.com/physics/textbooks/boundless-physics-textbook/temperature-and-kinetic-theory-12/ideal-gas-law-104/avogador-s-number-378-6332/images/amadeo-avogadro/?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38.jp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John_Dalton" TargetMode="External"/>
<Relationship Id="rId5" Type="http://schemas.openxmlformats.org/officeDocument/2006/relationships/hyperlink" Target="http://www.boundless.com/physics/textbooks/boundless-physics-textbook/temperature-and-kinetic-theory-12/introduction-101/atomic-theory-of-matter-365-6341/images/john-dalton-s-a-new-system-of-chemical-philosophy/?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2.xml"/>
<Relationship Id="rId2" Type="http://schemas.openxmlformats.org/officeDocument/2006/relationships/image" Target="../media/image5.png"/>
<Relationship Id="rId7" Target="../media/image39.jpg" Type="http://schemas.openxmlformats.org/officeDocument/2006/relationships/image"/>
</Relationships>

</file>

<file path=ppt/slides/_rels/slide5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www.angelfire.com/wv/bwhomedir/notes/nonpar.pdf" TargetMode="External"/>
<Relationship Id="rId5" Type="http://schemas.openxmlformats.org/officeDocument/2006/relationships/hyperlink" Target="http://www.boundless.com/physics/textbooks/boundless-physics-textbook/temperature-and-kinetic-theory-12/temperature-and-temperature-scales-102/kelvin-scale-369-736/images/calculating-u/?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3.xml"/>
<Relationship Id="rId2" Type="http://schemas.openxmlformats.org/officeDocument/2006/relationships/image" Target="../media/image5.png"/>
<Relationship Id="rId7" Target="../media/image40.jpg" Type="http://schemas.openxmlformats.org/officeDocument/2006/relationships/image"/>
</Relationships>

</file>

<file path=ppt/slides/_rels/slide5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Kinetic_theory" TargetMode="External"/>
<Relationship Id="rId5" Type="http://schemas.openxmlformats.org/officeDocument/2006/relationships/hyperlink" Target="http://www.boundless.com/physics/textbooks/boundless-physics-textbook/temperature-and-kinetic-theory-12/kinetic-theory-105/origin-of-pressure-380-5220/images/translational-motion-of-helium/?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4.xml"/>
<Relationship Id="rId2" Type="http://schemas.openxmlformats.org/officeDocument/2006/relationships/image" Target="../media/image5.png"/>
<Relationship Id="rId7" Target="../media/image8.gif" Type="http://schemas.openxmlformats.org/officeDocument/2006/relationships/image"/>
</Relationships>

</file>

<file path=ppt/slides/_rels/slide5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Kinetic_theory" TargetMode="External"/>
<Relationship Id="rId5" Type="http://schemas.openxmlformats.org/officeDocument/2006/relationships/hyperlink" Target="http://www.boundless.com/physics/textbooks/boundless-physics-textbook/temperature-and-kinetic-theory-12/ideal-gas-law-104/absolute-temperature-379-6951/images/translational-motion-of-helium/?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5.xml"/>
<Relationship Id="rId2" Type="http://schemas.openxmlformats.org/officeDocument/2006/relationships/image" Target="../media/image5.png"/>
<Relationship Id="rId7" Target="../media/image8.gif" Type="http://schemas.openxmlformats.org/officeDocument/2006/relationships/image"/>
</Relationships>

</file>

<file path=ppt/slides/_rels/slide5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0d56c6e4b0c14bf464b1af/1.jpg" TargetMode="External"/>
<Relationship Id="rId5" Type="http://schemas.openxmlformats.org/officeDocument/2006/relationships/hyperlink" Target="http://www.boundless.com/physics/textbooks/boundless-physics-textbook/temperature-and-kinetic-theory-12/thermal-expansion-103/linear-expansion-370-5647/images/fig-2/?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6.xml"/>
<Relationship Id="rId2" Type="http://schemas.openxmlformats.org/officeDocument/2006/relationships/image" Target="../media/image5.png"/>
<Relationship Id="rId7" Target="../media/image41.jpg" Type="http://schemas.openxmlformats.org/officeDocument/2006/relationships/image"/>
</Relationships>

</file>

<file path=ppt/slides/_rels/slide5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emperature-and-temperature-scales-102/kelvin-scale-369-736/images/temperature-scales/?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57.xml"/>
<Relationship Id="rId2" Type="http://schemas.openxmlformats.org/officeDocument/2006/relationships/image" Target="../media/image5.png"/>
<Relationship Id="rId5" Target="../media/image9.jpg" Type="http://schemas.openxmlformats.org/officeDocument/2006/relationships/image"/>
</Relationships>

</file>

<file path=ppt/slides/_rels/slide58.xml.rels><?xml version="1.0" encoding="UTF-8" standalone="yes"?>
<Relationships xmlns="http://schemas.openxmlformats.org/package/2006/relationships">
<Relationship Id="rId3" Type="http://schemas.openxmlformats.org/officeDocument/2006/relationships/hyperlink" Target="http://www.boundless.com/physics/textbooks/boundless-physics-textbook/temperature-and-kinetic-theory-12/temperature-and-temperature-scales-102/farenheit-scale-367-1119/images/temperature-scales/?campaign_content=book_624_chapter_12&amp;campaign_term=Physics&amp;utm_campaign=powerpoint&amp;utm_medium=direct&amp;utm_source=boundless" TargetMode="External"/>
<Relationship Id="rId4" Type="http://schemas.openxmlformats.org/officeDocument/2006/relationships/image" Target="../media/image17.jpg"/>
<Relationship Id="rId1" Type="http://schemas.openxmlformats.org/officeDocument/2006/relationships/slideLayout" Target="../slideLayouts/slideLayout58.xml"/>
<Relationship Id="rId2" Type="http://schemas.openxmlformats.org/officeDocument/2006/relationships/image" Target="../media/image5.png"/>
<Relationship Id="rId5" Target="../media/image9.jpg" Type="http://schemas.openxmlformats.org/officeDocument/2006/relationships/image"/>
</Relationships>

</file>

<file path=ppt/slides/_rels/slide5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15/latest/" TargetMode="External"/>
<Relationship Id="rId5" Type="http://schemas.openxmlformats.org/officeDocument/2006/relationships/hyperlink" Target="http://www.boundless.com/physics/textbooks/boundless-physics-textbook/temperature-and-kinetic-theory-12/thermal-expansion-103/volume-expansion-372-4358/images/volumetric-expansion/?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59.xml"/>
<Relationship Id="rId2" Type="http://schemas.openxmlformats.org/officeDocument/2006/relationships/image" Target="../media/image5.png"/>
<Relationship Id="rId7" Target="../media/image42.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introduction-101/?campaign_content=book_624_chapter_12&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6.jpg"/>
<Relationship Id="rId6" Target="../media/image8.gif" Type="http://schemas.openxmlformats.org/officeDocument/2006/relationships/image"/>
</Relationships>

</file>

<file path=ppt/slides/_rels/slide60.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Kinetic_theory" TargetMode="External"/>
<Relationship Id="rId5" Type="http://schemas.openxmlformats.org/officeDocument/2006/relationships/hyperlink" Target="http://www.boundless.com/physics/textbooks/boundless-physics-textbook/temperature-and-kinetic-theory-12/introduction-101/overview-of-temperature-and-kinetic-theory-364-4759/images/translational-motion-of-helium/?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60.xml"/>
<Relationship Id="rId2" Type="http://schemas.openxmlformats.org/officeDocument/2006/relationships/image" Target="../media/image5.png"/>
<Relationship Id="rId7" Target="../media/image8.gif" Type="http://schemas.openxmlformats.org/officeDocument/2006/relationships/image"/>
</Relationships>

</file>

<file path=ppt/slides/_rels/slide61.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Phase_diagram" TargetMode="External"/>
<Relationship Id="rId5" Type="http://schemas.openxmlformats.org/officeDocument/2006/relationships/hyperlink" Target="http://www.boundless.com/physics/textbooks/boundless-physics-textbook/temperature-and-kinetic-theory-12/temperature-and-temperature-scales-102/celsius-scale-366-5216/images/phase-diagram-of-water/?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61.xml"/>
<Relationship Id="rId2" Type="http://schemas.openxmlformats.org/officeDocument/2006/relationships/image" Target="../media/image5.png"/>
<Relationship Id="rId7" Target="../media/image21.png" Type="http://schemas.openxmlformats.org/officeDocument/2006/relationships/image"/>
</Relationships>

</file>

<file path=ppt/slides/_rels/slide6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commons.wikimedia.org/wiki/File:Diffusion.svg" TargetMode="External"/>
<Relationship Id="rId5" Type="http://schemas.openxmlformats.org/officeDocument/2006/relationships/hyperlink" Target="http://www.boundless.com/physics/textbooks/boundless-physics-textbook/temperature-and-kinetic-theory-12/diffusion-109/diffusion-388-4751/images/diffusion/?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62.xml"/>
<Relationship Id="rId2" Type="http://schemas.openxmlformats.org/officeDocument/2006/relationships/image" Target="../media/image5.png"/>
<Relationship Id="rId7" Target="../media/image15.png" Type="http://schemas.openxmlformats.org/officeDocument/2006/relationships/image"/>
</Relationships>

</file>

<file path=ppt/slides/_rels/slide6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www.angelfire.com/wv/bwhomedir/notes/nonpar.pdf" TargetMode="External"/>
<Relationship Id="rId5" Type="http://schemas.openxmlformats.org/officeDocument/2006/relationships/hyperlink" Target="http://www.boundless.com/physics/textbooks/boundless-physics-textbook/temperature-and-kinetic-theory-12/temperature-and-temperature-scales-102/farenheit-scale-367-1119/images/formulae-for-calculating-u/?campaign_content=book_624_chapter_12&amp;campaign_term=Physics&amp;utm_campaign=powerpoint&amp;utm_medium=direct&amp;utm_source=boundless" TargetMode="External"/>
<Relationship Id="rId6" Type="http://schemas.openxmlformats.org/officeDocument/2006/relationships/image" Target="../media/image17.jpg"/>
<Relationship Id="rId1" Type="http://schemas.openxmlformats.org/officeDocument/2006/relationships/slideLayout" Target="../slideLayouts/slideLayout63.xml"/>
<Relationship Id="rId2" Type="http://schemas.openxmlformats.org/officeDocument/2006/relationships/image" Target="../media/image5.png"/>
</Relationships>

</file>

<file path=ppt/slides/_rels/slide6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Fahrenhei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deal_ga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mol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Avogadro's%20numbe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Ideal_gas_law%23Empirical" TargetMode="External"/>
<Relationship Id="rId1" Type="http://schemas.openxmlformats.org/officeDocument/2006/relationships/slideLayout" Target="../slideLayouts/slideLayout64.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linear%20thermal%20expansion%20coefficien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Thermal_expansion%23Area_expans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thermodynamics" TargetMode="External"/>
<Relationship Id="rId32" Type="http://schemas.openxmlformats.org/officeDocument/2006/relationships/hyperlink" Target="http://en.wikipedia.org/wiki/entropy" TargetMode="External"/>
<Relationship Id="rId9" Type="http://schemas.openxmlformats.org/officeDocument/2006/relationships/hyperlink" Target="http://en.wiktionary.org/wiki/absolute_zero"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ideal_ga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Absolute_zero"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Triple%20point"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214/latest/"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Kelvi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frigorific%20mixtur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brine" TargetMode="External"/>
</Relationships>

</file>

<file path=ppt/slides/_rels/slide6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www.boundless.com//biology/definition/diffus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Diffusion_equilibrium"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Diffusion"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ideal_ga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degree_of_freedom" TargetMode="External"/>
<Relationship Id="rId1" Type="http://schemas.openxmlformats.org/officeDocument/2006/relationships/slideLayout" Target="../slideLayouts/slideLayout65.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specific_hea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the%20first%20law%20of%20thermodynamics"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Brownian_motion" TargetMode="External"/>
<Relationship Id="rId32" Type="http://schemas.openxmlformats.org/officeDocument/2006/relationships/hyperlink" Target="http://en.wikipedia.org/wiki/Kinetic_theory%23Temperature_and_kinetic_energy" TargetMode="External"/>
<Relationship Id="rId9" Type="http://schemas.openxmlformats.org/officeDocument/2006/relationships/hyperlink" Target="http://cnx.org/content/m42233/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Isobaric_process"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Temperature%23Kinetic_theory_of_gase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hydrogen_bond"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linear%20thermal%20expansion%20coefficien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isotropic"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Thermal_expans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equilibrium"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concentra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Properties_of_water"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rm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kinetic%20theory%20of%20gases"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217/latest/?collection=col11406/1.7"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217/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Boltzmann's_constant" TargetMode="External"/>
<Relationship Id="rId1" Type="http://schemas.openxmlformats.org/officeDocument/2006/relationships/slideLayout" Target="../slideLayouts/slideLayout66.xml"/>
<Relationship Id="rId2" Type="http://schemas.openxmlformats.org/officeDocument/2006/relationships/hyperlink" Target="http://creativecommons.org/licenses/by/3.0/" TargetMode="External"/>
<Relationship Id="rId3" Type="http://schemas.openxmlformats.org/officeDocument/2006/relationships/hyperlink" Target="http://cnx.org/content/m42215/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absolute_zero"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noble_gas" TargetMode="External"/>
<Relationship Id="rId32" Type="http://schemas.openxmlformats.org/officeDocument/2006/relationships/hyperlink" Target="http://en.wiktionary.org/wiki/moment_of_inertia" TargetMode="External"/>
<Relationship Id="rId9" Type="http://schemas.openxmlformats.org/officeDocument/2006/relationships/hyperlink" Target="http://en.wikipedia.org/wiki/standard%20atmospher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kelvi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Internal_energy%23Internal_energy_of_the_ideal_gas"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rm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Celsiu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Newtonian_mechanic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kinetic%20theory%20of%20gase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Kinetic_theory%23Pressure_and_kinetic_energ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ideal_ga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Maxwell%E2%80%93Boltzmann_distribu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humidity" TargetMode="External"/>
<Relationship Id="rId22" Type="http://schemas.openxmlformats.org/officeDocument/2006/relationships/hyperlink" Target="http://creativecommons.org/licenses/by/3.0/" TargetMode="External"/>
<Relationship Id="rId23" Type="http://schemas.openxmlformats.org/officeDocument/2006/relationships/hyperlink" Target="http://cnx.org/content/m42219/latest/?collection=col11406/1.7"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vaporation"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219/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vaporation" TargetMode="External"/>
<Relationship Id="rId1" Type="http://schemas.openxmlformats.org/officeDocument/2006/relationships/slideLayout" Target="../slideLayouts/slideLayout67.xml"/>
<Relationship Id="rId2" Type="http://schemas.openxmlformats.org/officeDocument/2006/relationships/hyperlink" Target="http://creativecommons.org/licenses/by/3.0/" TargetMode="External"/>
<Relationship Id="rId3" Type="http://schemas.openxmlformats.org/officeDocument/2006/relationships/hyperlink" Target="http://cnx.org/content/m42217/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potential"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ideal_gas" TargetMode="External"/>
<Relationship Id="rId32" Type="http://schemas.openxmlformats.org/officeDocument/2006/relationships/hyperlink" Target="http://en.wiktionary.org/wiki/adiabatic" TargetMode="External"/>
<Relationship Id="rId9" Type="http://schemas.openxmlformats.org/officeDocument/2006/relationships/hyperlink" Target="http://en.wikipedia.org/wiki/zeroth%20law%20of%20thermodynamic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Thermal_expans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www.boundless.com//physics/definition/internal-energy"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Isothermal_proces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thermal-equilibrium--2"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Zeroth_law_of_thermodynamics"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vapor_pressure" TargetMode="External"/>
<Relationship Id="rId16" Type="http://schemas.openxmlformats.org/officeDocument/2006/relationships/hyperlink" Target="http://creativecommons.org/licenses/by/3.0/" TargetMode="External"/>
<Relationship Id="rId17" Type="http://schemas.openxmlformats.org/officeDocument/2006/relationships/hyperlink" Target="http://cnx.org/content/m42218/latest/#import-auto-id2387893"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equilibrium"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gas_constant"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Kinetic_theor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deal_ga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si-units"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39086/latest/"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Ideal_gas_law" TargetMode="External"/>
<Relationship Id="rId1" Type="http://schemas.openxmlformats.org/officeDocument/2006/relationships/slideLayout" Target="../slideLayouts/slideLayout68.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Brownian_mo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Faraday%20constan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intermolecular" TargetMode="External"/>
<Relationship Id="rId32" Type="http://schemas.openxmlformats.org/officeDocument/2006/relationships/hyperlink" Target="http://en.wiktionary.org/wiki/plasma" TargetMode="External"/>
<Relationship Id="rId9" Type="http://schemas.openxmlformats.org/officeDocument/2006/relationships/hyperlink" Target="http://cnx.org/content/m42216/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vogadro_constant%23Measurement"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thermodynamic"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42218/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Brownian_mo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chemical_rea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ato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kinetic%20theory%20of%20gase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Atomic_theor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books.org/wiki/General_Chemistry/Phase_Change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9.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215/latest/"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69.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Vienna_Standard_Mean_Ocean_Water"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absolute_zero"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ipedia.org/wiki/Thermodynamic_temperature"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International%20System%20of%20Unit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fferential"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stress"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215/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Thermal_expansion"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215/latest/"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temperature-and-temperature-scales-102/?campaign_content=book_624_chapter_12&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6.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thermal-expansion-103/?campaign_content=book_624_chapter_12&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6.jpg"/>
<Relationship Id="rId6" Target="../media/image10.jp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emperature-and-kinetic-theory-12/ideal-gas-law-104/?campaign_content=book_624_chapter_12&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6.jpg"/>
<Relationship Id="rId6" Target="../media/image11.jp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61e60514e8ecfe9e0b6cb6cc6ad3d32}">
                <a14:useLocalDpi xmlns:a14="http://schemas.microsoft.com/office/drawing/2010/main" val="0"/>
              </a:ext>
            </a:extLst>
          </a:blip>
          <a:stretch>
            <a:fillRect/>
          </a:stretch>
        </p:blipFill>
        <p:spPr>
          <a:xfrm>
            <a:off x="152400" y="1447800"/>
            <a:ext cx="2768600" cy="242713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Origin of Pressure</a:t>
            </a:r>
          </a:p>
          <a:p>
            <a:pPr marL="115888" indent="-115888"/>
            <a:r>
              <a:rPr lang="en-US" dirty="0" smtClean="0"/>
              <a:t>Speed Distribution of Molecules</a:t>
            </a:r>
          </a:p>
          <a:p>
            <a:pPr marL="115888" indent="-115888"/>
            <a:r>
              <a:rPr lang="en-US" dirty="0"/>
              <a:t/>
            </a:r>
            <a:r>
              <a:rPr lang="en-US" dirty="0"/>
              <a:t>Temperature</a:t>
            </a:r>
            <a:r>
              <a:rPr lang="en-US" dirty="0"/>
              <a:t> </a:t>
            </a:r>
            <a:endParaRPr lang="en-US" dirty="0" smtClean="0"/>
          </a:p>
          <a:p>
            <a:pPr marL="115888" indent="-115888"/>
            <a:r>
              <a:rPr lang="en-US" dirty="0"/>
              <a:t/>
            </a:r>
            <a:r>
              <a:rPr lang="en-US" dirty="0"/>
              <a:t>Internal Energy of an Ideal Gas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Kinetic Theory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www.boundless.com/physics/textbooks/boundless-physics-textbook/temperature-and-kinetic-theory-12/kinetic-theory-105/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e1a20b5aca03ffd4e850e8a3baa1019}">
                <a14:useLocalDpi xmlns:a14="http://schemas.microsoft.com/office/drawing/2010/main" val="0"/>
              </a:ext>
            </a:extLst>
          </a:blip>
          <a:stretch>
            <a:fillRect/>
          </a:stretch>
        </p:blipFill>
        <p:spPr>
          <a:xfrm>
            <a:off x="152400" y="1447800"/>
            <a:ext cx="2768600" cy="166116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Phase Changes and Energy Conservation</a:t>
            </a:r>
          </a:p>
          <a:p>
            <a:pPr marL="115888" indent="-115888"/>
            <a:r>
              <a:rPr lang="en-US" dirty="0" smtClean="0"/>
              <a:t>Humidity, Evaporation, and Boiling</a:t>
            </a:r>
          </a:p>
        </p:txBody>
      </p:sp>
      <p:sp>
        <p:nvSpPr>
          <p:cNvPr id="21" name="Title 20"/>
          <p:cNvSpPr>
            <a:spLocks noGrp="1"/>
          </p:cNvSpPr>
          <p:nvPr>
            <p:ph type="title"/>
          </p:nvPr>
        </p:nvSpPr>
        <p:spPr>
          <a:xfrm>
            <a:off x="152400" y="381000"/>
            <a:ext cx="8686800" cy="685800"/>
          </a:xfrm>
        </p:spPr>
        <p:txBody>
          <a:bodyPr/>
          <a:lstStyle/>
          <a:p>
            <a:r>
              <a:rPr lang="en-US" dirty="0" smtClean="0"/>
              <a:t>Phase Changes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Phase Changes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www.boundless.com/physics/textbooks/boundless-physics-textbook/temperature-and-kinetic-theory-12/phase-changes-106/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ae528401d3e8b914067ead4e52d66943}">
                <a14:useLocalDpi xmlns:a14="http://schemas.microsoft.com/office/drawing/2010/main" val="0"/>
              </a:ext>
            </a:extLst>
          </a:blip>
          <a:stretch>
            <a:fillRect/>
          </a:stretch>
        </p:blipFill>
        <p:spPr>
          <a:xfrm>
            <a:off x="152400" y="1447800"/>
            <a:ext cx="2768600" cy="49477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Zeroth Law of Thermodynamics</a:t>
            </a:r>
          </a:p>
        </p:txBody>
      </p:sp>
      <p:sp>
        <p:nvSpPr>
          <p:cNvPr id="21" name="Title 20"/>
          <p:cNvSpPr>
            <a:spLocks noGrp="1"/>
          </p:cNvSpPr>
          <p:nvPr>
            <p:ph type="title"/>
          </p:nvPr>
        </p:nvSpPr>
        <p:spPr>
          <a:xfrm>
            <a:off x="152400" y="381000"/>
            <a:ext cx="8686800" cy="685800"/>
          </a:xfrm>
        </p:spPr>
        <p:txBody>
          <a:bodyPr/>
          <a:lstStyle/>
          <a:p>
            <a:r>
              <a:rPr lang="en-US" dirty="0" smtClean="0"/>
              <a:t>The Zeroth Law of Thermodynamics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Zeroth Law of Thermodynamics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www.boundless.com/physics/textbooks/boundless-physics-textbook/temperature-and-kinetic-theory-12/the-zeroth-law-of-thermodynamics-107/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a475626aafbc0009845619f38f20b62a}">
                <a14:useLocalDpi xmlns:a14="http://schemas.microsoft.com/office/drawing/2010/main" val="0"/>
              </a:ext>
            </a:extLst>
          </a:blip>
          <a:stretch>
            <a:fillRect/>
          </a:stretch>
        </p:blipFill>
        <p:spPr>
          <a:xfrm>
            <a:off x="152400" y="1447800"/>
            <a:ext cx="2077557"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Thermal Stresses</a:t>
            </a:r>
          </a:p>
        </p:txBody>
      </p:sp>
      <p:sp>
        <p:nvSpPr>
          <p:cNvPr id="21" name="Title 20"/>
          <p:cNvSpPr>
            <a:spLocks noGrp="1"/>
          </p:cNvSpPr>
          <p:nvPr>
            <p:ph type="title"/>
          </p:nvPr>
        </p:nvSpPr>
        <p:spPr>
          <a:xfrm>
            <a:off x="152400" y="381000"/>
            <a:ext cx="8686800" cy="685800"/>
          </a:xfrm>
        </p:spPr>
        <p:txBody>
          <a:bodyPr/>
          <a:lstStyle/>
          <a:p>
            <a:r>
              <a:rPr lang="en-US" dirty="0" smtClean="0"/>
              <a:t>Thermal Stresses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Thermal Stresses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www.boundless.com/physics/textbooks/boundless-physics-textbook/temperature-and-kinetic-theory-12/thermal-stresses-108/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c01f7a5dc9e325c09fcfb023e05c4ef}">
                <a14:useLocalDpi xmlns:a14="http://schemas.microsoft.com/office/drawing/2010/main" val="0"/>
              </a:ext>
            </a:extLst>
          </a:blip>
          <a:stretch>
            <a:fillRect/>
          </a:stretch>
        </p:blipFill>
        <p:spPr>
          <a:xfrm>
            <a:off x="152400" y="1447800"/>
            <a:ext cx="2768600" cy="168817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Diffusion</a:t>
            </a:r>
          </a:p>
        </p:txBody>
      </p:sp>
      <p:sp>
        <p:nvSpPr>
          <p:cNvPr id="21" name="Title 20"/>
          <p:cNvSpPr>
            <a:spLocks noGrp="1"/>
          </p:cNvSpPr>
          <p:nvPr>
            <p:ph type="title"/>
          </p:nvPr>
        </p:nvSpPr>
        <p:spPr>
          <a:xfrm>
            <a:off x="152400" y="381000"/>
            <a:ext cx="8686800" cy="685800"/>
          </a:xfrm>
        </p:spPr>
        <p:txBody>
          <a:bodyPr/>
          <a:lstStyle/>
          <a:p>
            <a:r>
              <a:rPr lang="en-US" dirty="0" smtClean="0"/>
              <a:t>Diffusion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Diffusion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www.boundless.com/physics/textbooks/boundless-physics-textbook/temperature-and-kinetic-theory-12/diffusion-109/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absolute zero</a:t>
            </a:r>
            <a:r>
              <a:rPr lang="en-US" sz="1200" dirty="0" smtClean="0"/>
              <a:t> </a:t>
            </a:r>
            <a:r>
              <a:rPr lang="en-US" sz="1200" dirty="0" smtClean="0">
                <a:solidFill>
                  <a:schemeClr val="bg2"/>
                </a:solidFill>
              </a:rPr>
              <a:t>The coldest possible temperature: zero on the Kelvin scale and approximately -273.15°C and -459.67°F. The total absence of heat; the temperature at which motion of all molecules would cease.</a:t>
            </a:r>
          </a:p>
          <a:p>
            <a:r>
              <a:rPr lang="en-US" sz="1200" dirty="0" smtClean="0"/>
              <a:t/>
            </a:r>
            <a:r>
              <a:rPr lang="en-US" sz="1200" dirty="0" smtClean="0"/>
              <a:t>absolute zero</a:t>
            </a:r>
            <a:r>
              <a:rPr lang="en-US" sz="1200" dirty="0" smtClean="0"/>
              <a:t> </a:t>
            </a:r>
            <a:r>
              <a:rPr lang="en-US" sz="1200" dirty="0" smtClean="0">
                <a:solidFill>
                  <a:schemeClr val="bg2"/>
                </a:solidFill>
              </a:rPr>
              <a:t>The coldest possible temperature: zero on the Kelvin scale and approximately -273.15°C and -459.67°F. The total absence of heat; the temperature at which motion of all molecules would cease.</a:t>
            </a:r>
          </a:p>
          <a:p>
            <a:r>
              <a:rPr lang="en-US" sz="1200" dirty="0" smtClean="0"/>
              <a:t/>
            </a:r>
            <a:r>
              <a:rPr lang="en-US" sz="1200" dirty="0" smtClean="0"/>
              <a:t>absolute zero</a:t>
            </a:r>
            <a:r>
              <a:rPr lang="en-US" sz="1200" dirty="0" smtClean="0"/>
              <a:t> </a:t>
            </a:r>
            <a:r>
              <a:rPr lang="en-US" sz="1200" dirty="0">
                <a:solidFill>
                  <a:schemeClr val="bg2"/>
                </a:solidFill>
              </a:rPr>
              <a:t>The coldest possible temperature: zero on the Kelvin scale and approximately -273.15°C and -459.67°F. The total absence of heat; the temperature at which motion of all molecules would cease.</a:t>
            </a:r>
          </a:p>
          <a:p>
            <a:r>
              <a:rPr lang="en-US" sz="1200" dirty="0"/>
              <a:t/>
            </a:r>
            <a:r>
              <a:rPr lang="en-US" sz="1200" dirty="0"/>
              <a:t>adiabatic</a:t>
            </a:r>
            <a:r>
              <a:rPr lang="en-US" sz="1200" dirty="0"/>
              <a:t> </a:t>
            </a:r>
            <a:r>
              <a:rPr lang="en-US" sz="1200" dirty="0">
                <a:solidFill>
                  <a:schemeClr val="bg2"/>
                </a:solidFill>
              </a:rPr>
              <a:t>Occurring without gain or loss of heat.</a:t>
            </a:r>
          </a:p>
          <a:p>
            <a:r>
              <a:rPr lang="en-US" sz="1200" dirty="0"/>
              <a:t/>
            </a:r>
            <a:r>
              <a:rPr lang="en-US" sz="1200" dirty="0"/>
              <a:t>atom</a:t>
            </a:r>
            <a:r>
              <a:rPr lang="en-US" sz="1200" dirty="0"/>
              <a:t> </a:t>
            </a:r>
            <a:r>
              <a:rPr lang="en-US" sz="1200" dirty="0">
                <a:solidFill>
                  <a:schemeClr val="bg2"/>
                </a:solidFill>
              </a:rPr>
              <a:t>The smallest possible amount of matter which still retains its identity as a chemical element, now known to consist of a nucleus surrounded by electrons.</a:t>
            </a:r>
          </a:p>
          <a:p>
            <a:r>
              <a:rPr lang="en-US" sz="1200" dirty="0"/>
              <a:t/>
            </a:r>
            <a:r>
              <a:rPr lang="en-US" sz="1200" dirty="0"/>
              <a:t>Avogadro's number</a:t>
            </a:r>
            <a:r>
              <a:rPr lang="en-US" sz="1200" dirty="0"/>
              <a:t> </a:t>
            </a:r>
            <a:r>
              <a:rPr lang="en-US" sz="1200" dirty="0">
                <a:solidFill>
                  <a:schemeClr val="bg2"/>
                </a:solidFill>
              </a:rPr>
              <a:t>the number of constituent particles (usually atoms or molecules) in one mole of a given substance. It has dimensions of reciprocal mol and its value is equal to 6.02214129·1023 mol-1</a:t>
            </a:r>
          </a:p>
          <a:p>
            <a:r>
              <a:rPr lang="en-US" sz="1200" dirty="0"/>
              <a:t/>
            </a:r>
            <a:r>
              <a:rPr lang="en-US" sz="1200" dirty="0"/>
              <a:t>Boltzmann's constant</a:t>
            </a:r>
            <a:r>
              <a:rPr lang="en-US" sz="1200" dirty="0"/>
              <a:t> </a:t>
            </a:r>
            <a:r>
              <a:rPr lang="en-US" sz="1200" dirty="0">
                <a:solidFill>
                  <a:schemeClr val="bg2"/>
                </a:solidFill>
              </a:rPr>
              <a:t>The physical constant relating energy at the particle level with temperature observed at the bulk level. It is the gas constant R divided by Avogadro's number, NA.</a:t>
            </a:r>
          </a:p>
          <a:p>
            <a:r>
              <a:rPr lang="en-US" sz="1200" dirty="0"/>
              <a:t/>
            </a:r>
            <a:r>
              <a:rPr lang="en-US" sz="1200" dirty="0"/>
              <a:t>brine</a:t>
            </a:r>
            <a:r>
              <a:rPr lang="en-US" sz="1200" dirty="0"/>
              <a:t> </a:t>
            </a:r>
            <a:r>
              <a:rPr lang="en-US" sz="1200" dirty="0">
                <a:solidFill>
                  <a:schemeClr val="bg2"/>
                </a:solidFill>
              </a:rPr>
              <a:t>a solution of salt (usually sodium chloride) in water</a:t>
            </a:r>
          </a:p>
          <a:p>
            <a:r>
              <a:rPr lang="en-US" sz="1200" dirty="0"/>
              <a:t/>
            </a:r>
            <a:r>
              <a:rPr lang="en-US" sz="1200" dirty="0"/>
              <a:t>Brownian motion</a:t>
            </a:r>
            <a:r>
              <a:rPr lang="en-US" sz="1200" dirty="0"/>
              <a:t> </a:t>
            </a:r>
            <a:r>
              <a:rPr lang="en-US" sz="1200" dirty="0">
                <a:solidFill>
                  <a:schemeClr val="bg2"/>
                </a:solidFill>
              </a:rPr>
              <a:t>Random motion of particles suspended in a fluid, arising from those particles being struck by individual molecules of the fluid.</a:t>
            </a:r>
          </a:p>
          <a:p>
            <a:r>
              <a:rPr lang="en-US" sz="1200" dirty="0"/>
              <a:t/>
            </a:r>
            <a:r>
              <a:rPr lang="en-US" sz="1200" dirty="0"/>
              <a:t>Brownian motion</a:t>
            </a:r>
            <a:r>
              <a:rPr lang="en-US" sz="1200" dirty="0"/>
              <a:t> </a:t>
            </a:r>
            <a:r>
              <a:rPr lang="en-US" sz="1200" dirty="0">
                <a:solidFill>
                  <a:schemeClr val="bg2"/>
                </a:solidFill>
              </a:rPr>
              <a:t>Random motion of particles suspended in a fluid, arising from those particles being struck by individual molecules of the fluid.</a:t>
            </a:r>
          </a:p>
          <a:p>
            <a:r>
              <a:rPr lang="en-US" sz="1200" dirty="0"/>
              <a:t/>
            </a:r>
            <a:r>
              <a:rPr lang="en-US" sz="1200" dirty="0"/>
              <a:t>chemical reaction</a:t>
            </a:r>
            <a:r>
              <a:rPr lang="en-US" sz="1200" dirty="0"/>
              <a:t> </a:t>
            </a:r>
            <a:r>
              <a:rPr lang="en-US" sz="1200" dirty="0">
                <a:solidFill>
                  <a:schemeClr val="bg2"/>
                </a:solidFill>
              </a:rPr>
              <a:t>A process, involving the breaking or making of interatomic bonds, in which one or more substances are changed into others.</a:t>
            </a:r>
          </a:p>
          <a:p>
            <a:r>
              <a:rPr lang="en-US" sz="1200" dirty="0"/>
              <a:t/>
            </a:r>
            <a:r>
              <a:rPr lang="en-US" sz="1200" dirty="0"/>
              <a:t>concentration</a:t>
            </a:r>
            <a:r>
              <a:rPr lang="en-US" sz="1200" dirty="0"/>
              <a:t> </a:t>
            </a:r>
            <a:r>
              <a:rPr lang="en-US" sz="1200" dirty="0" smtClean="0">
                <a:solidFill>
                  <a:schemeClr val="bg2"/>
                </a:solidFill>
              </a:rPr>
              <a:t>The proportion of a substance in a mixture.</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degree of freedom</a:t>
            </a:r>
            <a:r>
              <a:rPr lang="en-US" sz="1200" dirty="0" smtClean="0"/>
              <a:t> </a:t>
            </a:r>
            <a:r>
              <a:rPr lang="en-US" sz="1200" dirty="0" smtClean="0">
                <a:solidFill>
                  <a:schemeClr val="bg2"/>
                </a:solidFill>
              </a:rPr>
              <a:t>Any of the coordinates, a minimum number of which are needed to specify the motion of a mechanical system.</a:t>
            </a:r>
          </a:p>
          <a:p>
            <a:r>
              <a:rPr lang="en-US" sz="1200" dirty="0"/>
              <a:t/>
            </a:r>
            <a:r>
              <a:rPr lang="en-US" sz="1200" dirty="0"/>
              <a:t>differential</a:t>
            </a:r>
            <a:r>
              <a:rPr lang="en-US" sz="1200" dirty="0"/>
              <a:t> </a:t>
            </a:r>
            <a:r>
              <a:rPr lang="en-US" sz="1200" dirty="0">
                <a:solidFill>
                  <a:schemeClr val="bg2"/>
                </a:solidFill>
              </a:rPr>
              <a:t>A qualitative or quantitative difference between similar or comparable things.</a:t>
            </a:r>
          </a:p>
          <a:p>
            <a:r>
              <a:rPr lang="en-US" sz="1200" dirty="0"/>
              <a:t/>
            </a:r>
            <a:r>
              <a:rPr lang="en-US" sz="1200" dirty="0"/>
              <a:t>diffusion</a:t>
            </a:r>
            <a:r>
              <a:rPr lang="en-US" sz="1200" dirty="0"/>
              <a:t> </a:t>
            </a:r>
            <a:r>
              <a:rPr lang="en-US" sz="1200" dirty="0">
                <a:solidFill>
                  <a:schemeClr val="bg2"/>
                </a:solidFill>
              </a:rPr>
              <a:t>Diffusion is the movement of particles from regions of high concentration toward regions of lower concentration.</a:t>
            </a:r>
          </a:p>
          <a:p>
            <a:r>
              <a:rPr lang="en-US" sz="1200" dirty="0"/>
              <a:t/>
            </a:r>
            <a:r>
              <a:rPr lang="en-US" sz="1200" dirty="0"/>
              <a:t>entropy</a:t>
            </a:r>
            <a:r>
              <a:rPr lang="en-US" sz="1200" dirty="0"/>
              <a:t> </a:t>
            </a:r>
            <a:r>
              <a:rPr lang="en-US" sz="1200" dirty="0">
                <a:solidFill>
                  <a:schemeClr val="bg2"/>
                </a:solidFill>
              </a:rPr>
              <a:t>A measure of how evenly energy (or some analogous property) is distributed in a system.</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equilibrium</a:t>
            </a:r>
            <a:r>
              <a:rPr lang="en-US" sz="1200" dirty="0"/>
              <a:t> </a:t>
            </a:r>
            <a:r>
              <a:rPr lang="en-US" sz="1200" dirty="0">
                <a:solidFill>
                  <a:schemeClr val="bg2"/>
                </a:solidFill>
              </a:rPr>
              <a:t>The state of a body at rest or in uniform motion, the resultant of all forces on which is zero.</a:t>
            </a:r>
          </a:p>
          <a:p>
            <a:r>
              <a:rPr lang="en-US" sz="1200" dirty="0"/>
              <a:t/>
            </a:r>
            <a:r>
              <a:rPr lang="en-US" sz="1200" dirty="0"/>
              <a:t>Faraday constant</a:t>
            </a:r>
            <a:r>
              <a:rPr lang="en-US" sz="1200" dirty="0"/>
              <a:t> </a:t>
            </a:r>
            <a:r>
              <a:rPr lang="en-US" sz="1200" dirty="0">
                <a:solidFill>
                  <a:schemeClr val="bg2"/>
                </a:solidFill>
              </a:rPr>
              <a:t>The magnitude of electric charge per mole of electrons.</a:t>
            </a:r>
          </a:p>
          <a:p>
            <a:r>
              <a:rPr lang="en-US" sz="1200" dirty="0"/>
              <a:t/>
            </a:r>
            <a:r>
              <a:rPr lang="en-US" sz="1200" dirty="0"/>
              <a:t>frigorific mixture</a:t>
            </a:r>
            <a:r>
              <a:rPr lang="en-US" sz="1200" dirty="0"/>
              <a:t> </a:t>
            </a:r>
            <a:r>
              <a:rPr lang="en-US" sz="1200" dirty="0">
                <a:solidFill>
                  <a:schemeClr val="bg2"/>
                </a:solidFill>
              </a:rPr>
              <a:t>A mixture of two or more chemicals that reaches an equilibrium temperature independent of the temperature of any of its constituent chemicals. The temperature is also relatively independent of the quantities of mixtures as long as a significant amount of each original chemical is present in its pure form</a:t>
            </a:r>
          </a:p>
          <a:p>
            <a:r>
              <a:rPr lang="en-US" sz="1200" dirty="0"/>
              <a:t/>
            </a:r>
            <a:r>
              <a:rPr lang="en-US" sz="1200" dirty="0"/>
              <a:t>gas constant</a:t>
            </a:r>
            <a:r>
              <a:rPr lang="en-US" sz="1200" dirty="0"/>
              <a:t> </a:t>
            </a:r>
            <a:r>
              <a:rPr lang="en-US" sz="1200" dirty="0">
                <a:solidFill>
                  <a:schemeClr val="bg2"/>
                </a:solidFill>
              </a:rPr>
              <a:t>A universal constant, R, that appears in the ideal gas law, (PV = nRT), derived from two fundamental constants, the Boltzman constant and Avogadro's number, (R = NAk).</a:t>
            </a:r>
          </a:p>
          <a:p>
            <a:r>
              <a:rPr lang="en-US" sz="1200" dirty="0"/>
              <a:t/>
            </a:r>
            <a:r>
              <a:rPr lang="en-US" sz="1200" dirty="0"/>
              <a:t>humidity</a:t>
            </a:r>
            <a:r>
              <a:rPr lang="en-US" sz="1200" dirty="0"/>
              <a:t> </a:t>
            </a:r>
            <a:r>
              <a:rPr lang="en-US" sz="1200" dirty="0">
                <a:solidFill>
                  <a:schemeClr val="bg2"/>
                </a:solidFill>
              </a:rPr>
              <a:t>The amount of water vapor in the air.</a:t>
            </a:r>
          </a:p>
          <a:p>
            <a:r>
              <a:rPr lang="en-US" sz="1200" dirty="0"/>
              <a:t/>
            </a:r>
            <a:r>
              <a:rPr lang="en-US" sz="1200" dirty="0"/>
              <a:t>hydrogen bond</a:t>
            </a:r>
            <a:r>
              <a:rPr lang="en-US" sz="1200" dirty="0"/>
              <a:t> </a:t>
            </a:r>
            <a:r>
              <a:rPr lang="en-US" sz="1200" dirty="0">
                <a:solidFill>
                  <a:schemeClr val="bg2"/>
                </a:solidFill>
              </a:rPr>
              <a:t>A weak bond in which a hydrogen atom in one molecule is attracted to an electronegative atom (usually nitrogen or oxygen) in the same or different molecule.</a:t>
            </a:r>
          </a:p>
          <a:p>
            <a:r>
              <a:rPr lang="en-US" sz="1200" dirty="0"/>
              <a:t/>
            </a:r>
            <a:r>
              <a:rPr lang="en-US" sz="1200" dirty="0"/>
              <a:t>ideal gas</a:t>
            </a:r>
            <a:r>
              <a:rPr lang="en-US" sz="1200" dirty="0"/>
              <a:t> </a:t>
            </a:r>
            <a:r>
              <a:rPr lang="en-US" sz="1200" dirty="0" smtClean="0">
                <a:solidFill>
                  <a:schemeClr val="bg2"/>
                </a:solidFill>
              </a:rPr>
              <a:t>A hypothetical gas whose molecules exhibit no interaction and undergo elastic collision with each other and with the walls of the container.</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ideal gas</a:t>
            </a:r>
            <a:r>
              <a:rPr lang="en-US" sz="1200" dirty="0" smtClean="0"/>
              <a:t> </a:t>
            </a:r>
            <a:r>
              <a:rPr lang="en-US" sz="1200" dirty="0" smtClean="0">
                <a:solidFill>
                  <a:schemeClr val="bg2"/>
                </a:solidFill>
              </a:rPr>
              <a:t>A hypothetical gas whose molecules exhibit no interaction and undergo elastic collision with each other and with the walls of the container.</a:t>
            </a:r>
          </a:p>
          <a:p>
            <a:r>
              <a:rPr lang="en-US" sz="1200" dirty="0"/>
              <a:t/>
            </a:r>
            <a:r>
              <a:rPr lang="en-US" sz="1200" dirty="0"/>
              <a:t>ideal gas</a:t>
            </a:r>
            <a:r>
              <a:rPr lang="en-US" sz="1200" dirty="0"/>
              <a:t> </a:t>
            </a:r>
            <a:r>
              <a:rPr lang="en-US" sz="1200" dirty="0">
                <a:solidFill>
                  <a:schemeClr val="bg2"/>
                </a:solidFill>
              </a:rPr>
              <a:t>A hypothetical gas whose molecules exhibit no interaction and undergo elastic collision with each other and with the walls of the container.</a:t>
            </a:r>
          </a:p>
          <a:p>
            <a:r>
              <a:rPr lang="en-US" sz="1200" dirty="0"/>
              <a:t/>
            </a:r>
            <a:r>
              <a:rPr lang="en-US" sz="1200" dirty="0"/>
              <a:t>ideal gas</a:t>
            </a:r>
            <a:r>
              <a:rPr lang="en-US" sz="1200" dirty="0"/>
              <a:t> </a:t>
            </a:r>
            <a:r>
              <a:rPr lang="en-US" sz="1200" dirty="0">
                <a:solidFill>
                  <a:schemeClr val="bg2"/>
                </a:solidFill>
              </a:rPr>
              <a:t>A hypothetical gas whose molecules exhibit no interaction and undergo elastic collision with each other and with the walls of the container.</a:t>
            </a:r>
          </a:p>
          <a:p>
            <a:r>
              <a:rPr lang="en-US" sz="1200" dirty="0"/>
              <a:t/>
            </a:r>
            <a:r>
              <a:rPr lang="en-US" sz="1200" dirty="0"/>
              <a:t>ideal gas</a:t>
            </a:r>
            <a:r>
              <a:rPr lang="en-US" sz="1200" dirty="0"/>
              <a:t> </a:t>
            </a:r>
            <a:r>
              <a:rPr lang="en-US" sz="1200" dirty="0">
                <a:solidFill>
                  <a:schemeClr val="bg2"/>
                </a:solidFill>
              </a:rPr>
              <a:t>A hypothetical gas whose molecules exhibit no interaction and undergo elastic collision with each other and with the walls of the container.</a:t>
            </a:r>
          </a:p>
          <a:p>
            <a:r>
              <a:rPr lang="en-US" sz="1200" dirty="0"/>
              <a:t/>
            </a:r>
            <a:r>
              <a:rPr lang="en-US" sz="1200" dirty="0"/>
              <a:t>ideal gas</a:t>
            </a:r>
            <a:r>
              <a:rPr lang="en-US" sz="1200" dirty="0"/>
              <a:t> </a:t>
            </a:r>
            <a:r>
              <a:rPr lang="en-US" sz="1200" dirty="0">
                <a:solidFill>
                  <a:schemeClr val="bg2"/>
                </a:solidFill>
              </a:rPr>
              <a:t>A hypothetical gas whose molecules exhibit no interaction and undergo elastic collision with each other and with the walls of the container.</a:t>
            </a:r>
          </a:p>
          <a:p>
            <a:r>
              <a:rPr lang="en-US" sz="1200" dirty="0"/>
              <a:t/>
            </a:r>
            <a:r>
              <a:rPr lang="en-US" sz="1200" dirty="0"/>
              <a:t>intermolecular</a:t>
            </a:r>
            <a:r>
              <a:rPr lang="en-US" sz="1200" dirty="0"/>
              <a:t> </a:t>
            </a:r>
            <a:r>
              <a:rPr lang="en-US" sz="1200" dirty="0">
                <a:solidFill>
                  <a:schemeClr val="bg2"/>
                </a:solidFill>
              </a:rPr>
              <a:t>from one molecule to another; between molecules</a:t>
            </a:r>
          </a:p>
          <a:p>
            <a:r>
              <a:rPr lang="en-US" sz="1200" dirty="0"/>
              <a:t/>
            </a:r>
            <a:r>
              <a:rPr lang="en-US" sz="1200" dirty="0"/>
              <a:t>internal energy</a:t>
            </a:r>
            <a:r>
              <a:rPr lang="en-US" sz="1200" dirty="0"/>
              <a:t> </a:t>
            </a:r>
            <a:r>
              <a:rPr lang="en-US" sz="1200" dirty="0">
                <a:solidFill>
                  <a:schemeClr val="bg2"/>
                </a:solidFill>
              </a:rPr>
              <a:t>The sum of all energy present in the system, including kinetic and potential energy; equivalently, the energy needed to create a system, excluding the energy necessary to displace its surroundings.</a:t>
            </a:r>
          </a:p>
          <a:p>
            <a:r>
              <a:rPr lang="en-US" sz="1200" dirty="0"/>
              <a:t/>
            </a:r>
            <a:r>
              <a:rPr lang="en-US" sz="1200" dirty="0"/>
              <a:t>International System of Units</a:t>
            </a:r>
            <a:r>
              <a:rPr lang="en-US" sz="1200" dirty="0"/>
              <a:t> </a:t>
            </a:r>
            <a:r>
              <a:rPr lang="en-US" sz="1200" dirty="0">
                <a:solidFill>
                  <a:schemeClr val="bg2"/>
                </a:solidFill>
              </a:rPr>
              <a:t>(SI): The standard set of basic units of measurement used in scientific literature worldwide.</a:t>
            </a:r>
          </a:p>
          <a:p>
            <a:r>
              <a:rPr lang="en-US" sz="1200" dirty="0"/>
              <a:t/>
            </a:r>
            <a:r>
              <a:rPr lang="en-US" sz="1200" dirty="0"/>
              <a:t>isotropic</a:t>
            </a:r>
            <a:r>
              <a:rPr lang="en-US" sz="1200" dirty="0"/>
              <a:t> </a:t>
            </a:r>
            <a:r>
              <a:rPr lang="en-US" sz="1200" dirty="0">
                <a:solidFill>
                  <a:schemeClr val="bg2"/>
                </a:solidFill>
              </a:rPr>
              <a:t>Having properties that are identical in all directions; exhibiting isotropy.</a:t>
            </a:r>
          </a:p>
          <a:p>
            <a:r>
              <a:rPr lang="en-US" sz="1200" dirty="0"/>
              <a:t/>
            </a:r>
            <a:r>
              <a:rPr lang="en-US" sz="1200" dirty="0"/>
              <a:t>kelvin</a:t>
            </a:r>
            <a:r>
              <a:rPr lang="en-US" sz="1200" dirty="0"/>
              <a:t> </a:t>
            </a:r>
            <a:r>
              <a:rPr lang="en-US" sz="1200" dirty="0">
                <a:solidFill>
                  <a:schemeClr val="bg2"/>
                </a:solidFill>
              </a:rPr>
              <a:t>in the International System of Units, the base unit of thermodynamic temperature; 1/273.16 of the thermodynamic temperature of the triple point of water; symbolized as K</a:t>
            </a:r>
          </a:p>
          <a:p>
            <a:r>
              <a:rPr lang="en-US" sz="1200" dirty="0"/>
              <a:t/>
            </a:r>
            <a:r>
              <a:rPr lang="en-US" sz="1200" dirty="0"/>
              <a:t>kinetic theory of gases</a:t>
            </a:r>
            <a:r>
              <a:rPr lang="en-US" sz="1200" dirty="0"/>
              <a:t> </a:t>
            </a:r>
            <a:r>
              <a:rPr lang="en-US" sz="1200" dirty="0">
                <a:solidFill>
                  <a:schemeClr val="bg2"/>
                </a:solidFill>
              </a:rPr>
              <a:t>The kinetic theory of gases describes a gas as a large number of small particles (atoms or molecules), all of which are in constant, random motion.</a:t>
            </a:r>
          </a:p>
          <a:p>
            <a:r>
              <a:rPr lang="en-US" sz="1200" dirty="0"/>
              <a:t/>
            </a:r>
            <a:r>
              <a:rPr lang="en-US" sz="1200" dirty="0"/>
              <a:t>kinetic theory of gases</a:t>
            </a:r>
            <a:r>
              <a:rPr lang="en-US" sz="1200" dirty="0"/>
              <a:t> </a:t>
            </a:r>
            <a:r>
              <a:rPr lang="en-US" sz="1200" dirty="0" smtClean="0">
                <a:solidFill>
                  <a:schemeClr val="bg2"/>
                </a:solidFill>
              </a:rPr>
              <a:t>The kinetic theory of gases describes a gas as a large number of small particles (atoms or molecules), all of which are in constant, random motion.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kinetic theory of gases</a:t>
            </a:r>
            <a:r>
              <a:rPr lang="en-US" sz="1200" dirty="0" smtClean="0"/>
              <a:t> </a:t>
            </a:r>
            <a:r>
              <a:rPr lang="en-US" sz="1200" dirty="0" smtClean="0">
                <a:solidFill>
                  <a:schemeClr val="bg2"/>
                </a:solidFill>
              </a:rPr>
              <a:t>The kinetic theory of gases describes a gas as a large number of small particles (atoms or molecules), all of which are in constant, random motion.</a:t>
            </a:r>
          </a:p>
          <a:p>
            <a:r>
              <a:rPr lang="en-US" sz="1200" dirty="0"/>
              <a:t/>
            </a:r>
            <a:r>
              <a:rPr lang="en-US" sz="1200" dirty="0"/>
              <a:t>linear thermal expansion coefficient</a:t>
            </a:r>
            <a:r>
              <a:rPr lang="en-US" sz="1200" dirty="0"/>
              <a:t> </a:t>
            </a:r>
            <a:r>
              <a:rPr lang="en-US" sz="1200" dirty="0">
                <a:solidFill>
                  <a:schemeClr val="bg2"/>
                </a:solidFill>
              </a:rPr>
              <a:t>The fractional change in length per degree of temperature change.</a:t>
            </a:r>
          </a:p>
          <a:p>
            <a:r>
              <a:rPr lang="en-US" sz="1200" dirty="0"/>
              <a:t/>
            </a:r>
            <a:r>
              <a:rPr lang="en-US" sz="1200" dirty="0"/>
              <a:t>linear thermal expansion coefficient</a:t>
            </a:r>
            <a:r>
              <a:rPr lang="en-US" sz="1200" dirty="0"/>
              <a:t> </a:t>
            </a:r>
            <a:r>
              <a:rPr lang="en-US" sz="1200" dirty="0">
                <a:solidFill>
                  <a:schemeClr val="bg2"/>
                </a:solidFill>
              </a:rPr>
              <a:t>The fractional change in length per degree of temperature change.</a:t>
            </a:r>
          </a:p>
          <a:p>
            <a:r>
              <a:rPr lang="en-US" sz="1200" dirty="0"/>
              <a:t/>
            </a:r>
            <a:r>
              <a:rPr lang="en-US" sz="1200" dirty="0"/>
              <a:t>mole</a:t>
            </a:r>
            <a:r>
              <a:rPr lang="en-US" sz="1200" dirty="0"/>
              <a:t> </a:t>
            </a:r>
            <a:r>
              <a:rPr lang="en-US" sz="1200" dirty="0">
                <a:solidFill>
                  <a:schemeClr val="bg2"/>
                </a:solidFill>
              </a:rPr>
              <a:t>In the International System of Units, the base unit of amount of substance; the amount of substance of a system which contains as many elementary entities as there are atoms in 12 g of carbon-12. Symbol: mol.</a:t>
            </a:r>
          </a:p>
          <a:p>
            <a:r>
              <a:rPr lang="en-US" sz="1200" dirty="0"/>
              <a:t/>
            </a:r>
            <a:r>
              <a:rPr lang="en-US" sz="1200" dirty="0"/>
              <a:t>moment of inertia</a:t>
            </a:r>
            <a:r>
              <a:rPr lang="en-US" sz="1200" dirty="0"/>
              <a:t> </a:t>
            </a:r>
            <a:r>
              <a:rPr lang="en-US" sz="1200" dirty="0">
                <a:solidFill>
                  <a:schemeClr val="bg2"/>
                </a:solidFill>
              </a:rPr>
              <a:t>A measure of a body's resistance to a change in its angular rotation velocity</a:t>
            </a:r>
          </a:p>
          <a:p>
            <a:r>
              <a:rPr lang="en-US" sz="1200" dirty="0"/>
              <a:t/>
            </a:r>
            <a:r>
              <a:rPr lang="en-US" sz="1200" dirty="0"/>
              <a:t>Newtonian mechanics</a:t>
            </a:r>
            <a:r>
              <a:rPr lang="en-US" sz="1200" dirty="0"/>
              <a:t> </a:t>
            </a:r>
            <a:r>
              <a:rPr lang="en-US" sz="1200" dirty="0">
                <a:solidFill>
                  <a:schemeClr val="bg2"/>
                </a:solidFill>
              </a:rPr>
              <a:t>Early classical mechanics as propounded by Isaac Newton, especially that based on his laws of motion and theory of gravity.</a:t>
            </a:r>
          </a:p>
          <a:p>
            <a:r>
              <a:rPr lang="en-US" sz="1200" dirty="0"/>
              <a:t/>
            </a:r>
            <a:r>
              <a:rPr lang="en-US" sz="1200" dirty="0"/>
              <a:t>noble gas</a:t>
            </a:r>
            <a:r>
              <a:rPr lang="en-US" sz="1200" dirty="0"/>
              <a:t> </a:t>
            </a:r>
            <a:r>
              <a:rPr lang="en-US" sz="1200" dirty="0">
                <a:solidFill>
                  <a:schemeClr val="bg2"/>
                </a:solidFill>
              </a:rPr>
              <a:t>Any of the elements of group 18 of the periodic table, being monatomic and (with very limited exceptions) inert.</a:t>
            </a:r>
          </a:p>
          <a:p>
            <a:r>
              <a:rPr lang="en-US" sz="1200" dirty="0"/>
              <a:t/>
            </a:r>
            <a:r>
              <a:rPr lang="en-US" sz="1200" dirty="0"/>
              <a:t>plasma</a:t>
            </a:r>
            <a:r>
              <a:rPr lang="en-US" sz="1200" dirty="0"/>
              <a:t> </a:t>
            </a:r>
            <a:r>
              <a:rPr lang="en-US" sz="1200" dirty="0">
                <a:solidFill>
                  <a:schemeClr val="bg2"/>
                </a:solidFill>
              </a:rPr>
              <a:t>a state of matter consisting of partially ionized gas</a:t>
            </a:r>
          </a:p>
          <a:p>
            <a:r>
              <a:rPr lang="en-US" sz="1200" dirty="0"/>
              <a:t/>
            </a:r>
            <a:r>
              <a:rPr lang="en-US" sz="1200" dirty="0"/>
              <a:t>potential</a:t>
            </a:r>
            <a:r>
              <a:rPr lang="en-US" sz="1200" dirty="0"/>
              <a:t> </a:t>
            </a:r>
            <a:r>
              <a:rPr lang="en-US" sz="1200" dirty="0">
                <a:solidFill>
                  <a:schemeClr val="bg2"/>
                </a:solidFill>
              </a:rPr>
              <a:t>A curve describing the situation where the difference in the potential energies of an object in two different positions depends only on those positions.</a:t>
            </a:r>
          </a:p>
          <a:p>
            <a:r>
              <a:rPr lang="en-US" sz="1200" dirty="0"/>
              <a:t/>
            </a:r>
            <a:r>
              <a:rPr lang="en-US" sz="1200" dirty="0"/>
              <a:t>rms</a:t>
            </a:r>
            <a:r>
              <a:rPr lang="en-US" sz="1200" dirty="0"/>
              <a:t> </a:t>
            </a:r>
            <a:r>
              <a:rPr lang="en-US" sz="1200" dirty="0">
                <a:solidFill>
                  <a:schemeClr val="bg2"/>
                </a:solidFill>
              </a:rPr>
              <a:t>Root mean square: a statistical measure of the magnitude of a varying quantity.</a:t>
            </a:r>
          </a:p>
          <a:p>
            <a:r>
              <a:rPr lang="en-US" sz="1200" dirty="0"/>
              <a:t/>
            </a:r>
            <a:r>
              <a:rPr lang="en-US" sz="1200" dirty="0"/>
              <a:t>rms</a:t>
            </a:r>
            <a:r>
              <a:rPr lang="en-US" sz="1200" dirty="0"/>
              <a:t> </a:t>
            </a:r>
            <a:r>
              <a:rPr lang="en-US" sz="1200" dirty="0">
                <a:solidFill>
                  <a:schemeClr val="bg2"/>
                </a:solidFill>
              </a:rPr>
              <a:t>Root mean square: a statistical measure of the magnitude of a varying quantity.</a:t>
            </a:r>
          </a:p>
          <a:p>
            <a:r>
              <a:rPr lang="en-US" sz="1200" dirty="0"/>
              <a:t/>
            </a:r>
            <a:r>
              <a:rPr lang="en-US" sz="1200" dirty="0"/>
              <a:t>SI units</a:t>
            </a:r>
            <a:r>
              <a:rPr lang="en-US" sz="1200" dirty="0"/>
              <a:t> </a:t>
            </a:r>
            <a:r>
              <a:rPr lang="en-US" sz="1200" dirty="0" smtClean="0">
                <a:solidFill>
                  <a:schemeClr val="bg2"/>
                </a:solidFill>
              </a:rPr>
              <a:t>International System of Units (abbreviated SI from French: Le Système international d'unités). It is the modern form of the metric system.</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specific heat</a:t>
            </a:r>
            <a:r>
              <a:rPr lang="en-US" sz="1200" dirty="0" smtClean="0"/>
              <a:t> </a:t>
            </a:r>
            <a:r>
              <a:rPr lang="en-US" sz="1200" dirty="0" smtClean="0">
                <a:solidFill>
                  <a:schemeClr val="bg2"/>
                </a:solidFill>
              </a:rPr>
              <a:t>The ratio of the amount of heat needed to raise the temperature of a unit mass of substance by a unit degree to the amount of heat needed to raise that of the same mass of water by the same amount.</a:t>
            </a:r>
          </a:p>
          <a:p>
            <a:r>
              <a:rPr lang="en-US" sz="1200" dirty="0"/>
              <a:t/>
            </a:r>
            <a:r>
              <a:rPr lang="en-US" sz="1200" dirty="0"/>
              <a:t>standard atmosphere</a:t>
            </a:r>
            <a:r>
              <a:rPr lang="en-US" sz="1200" dirty="0"/>
              <a:t> </a:t>
            </a:r>
            <a:r>
              <a:rPr lang="en-US" sz="1200" dirty="0">
                <a:solidFill>
                  <a:schemeClr val="bg2"/>
                </a:solidFill>
              </a:rPr>
              <a:t>an international reference pressure defined as 101.325 kPa and formerly used as a unit of pressure</a:t>
            </a:r>
          </a:p>
          <a:p>
            <a:r>
              <a:rPr lang="en-US" sz="1200" dirty="0"/>
              <a:t/>
            </a:r>
            <a:r>
              <a:rPr lang="en-US" sz="1200" dirty="0"/>
              <a:t>stress</a:t>
            </a:r>
            <a:r>
              <a:rPr lang="en-US" sz="1200" dirty="0"/>
              <a:t> </a:t>
            </a:r>
            <a:r>
              <a:rPr lang="en-US" sz="1200" dirty="0">
                <a:solidFill>
                  <a:schemeClr val="bg2"/>
                </a:solidFill>
              </a:rPr>
              <a:t>The internal distribution of force per unit area (pressure) within a body reacting to applied forces which causes strain or deformation and is typically symbolized by σ.</a:t>
            </a:r>
          </a:p>
          <a:p>
            <a:r>
              <a:rPr lang="en-US" sz="1200" dirty="0"/>
              <a:t/>
            </a:r>
            <a:r>
              <a:rPr lang="en-US" sz="1200" dirty="0"/>
              <a:t>the first law of thermodynamics</a:t>
            </a:r>
            <a:r>
              <a:rPr lang="en-US" sz="1200" dirty="0"/>
              <a:t> </a:t>
            </a:r>
            <a:r>
              <a:rPr lang="en-US" sz="1200" dirty="0">
                <a:solidFill>
                  <a:schemeClr val="bg2"/>
                </a:solidFill>
              </a:rPr>
              <a:t>A version of the law of energy conservation: the change in the internal energy of a closed system is equal to the amount of heat supplied to the system, minus the amount of work done by the system on its surroundings.</a:t>
            </a:r>
          </a:p>
          <a:p>
            <a:r>
              <a:rPr lang="en-US" sz="1200" dirty="0"/>
              <a:t/>
            </a:r>
            <a:r>
              <a:rPr lang="en-US" sz="1200" dirty="0"/>
              <a:t>thermal equilibrium</a:t>
            </a:r>
            <a:r>
              <a:rPr lang="en-US" sz="1200" dirty="0"/>
              <a:t> </a:t>
            </a:r>
            <a:r>
              <a:rPr lang="en-US" sz="1200" dirty="0">
                <a:solidFill>
                  <a:schemeClr val="bg2"/>
                </a:solidFill>
              </a:rPr>
              <a:t>Two systems are in thermal equilibrium if they could transfer heat between each other, but don't.</a:t>
            </a:r>
          </a:p>
          <a:p>
            <a:r>
              <a:rPr lang="en-US" sz="1200" dirty="0"/>
              <a:t/>
            </a:r>
            <a:r>
              <a:rPr lang="en-US" sz="1200" dirty="0"/>
              <a:t>thermodynamic</a:t>
            </a:r>
            <a:r>
              <a:rPr lang="en-US" sz="1200" dirty="0"/>
              <a:t> </a:t>
            </a:r>
            <a:r>
              <a:rPr lang="en-US" sz="1200" dirty="0">
                <a:solidFill>
                  <a:schemeClr val="bg2"/>
                </a:solidFill>
              </a:rPr>
              <a:t>Relating to the conversion of heat into other forms of energy.</a:t>
            </a:r>
          </a:p>
          <a:p>
            <a:r>
              <a:rPr lang="en-US" sz="1200" dirty="0"/>
              <a:t/>
            </a:r>
            <a:r>
              <a:rPr lang="en-US" sz="1200" dirty="0"/>
              <a:t>thermodynamics</a:t>
            </a:r>
            <a:r>
              <a:rPr lang="en-US" sz="1200" dirty="0"/>
              <a:t> </a:t>
            </a:r>
            <a:r>
              <a:rPr lang="en-US" sz="1200" dirty="0">
                <a:solidFill>
                  <a:schemeClr val="bg2"/>
                </a:solidFill>
              </a:rPr>
              <a:t>a branch of natural science concerned with heat and its relation to energy and work</a:t>
            </a:r>
          </a:p>
          <a:p>
            <a:r>
              <a:rPr lang="en-US" sz="1200" dirty="0"/>
              <a:t/>
            </a:r>
            <a:r>
              <a:rPr lang="en-US" sz="1200" dirty="0"/>
              <a:t>Triple point</a:t>
            </a:r>
            <a:r>
              <a:rPr lang="en-US" sz="1200" dirty="0"/>
              <a:t> </a:t>
            </a:r>
            <a:r>
              <a:rPr lang="en-US" sz="1200" dirty="0">
                <a:solidFill>
                  <a:schemeClr val="bg2"/>
                </a:solidFill>
              </a:rPr>
              <a:t>The unique temperature and pressure at which the solid, liquid and gas phases of a substance are all in equilibrium.</a:t>
            </a:r>
          </a:p>
          <a:p>
            <a:r>
              <a:rPr lang="en-US" sz="1200" dirty="0"/>
              <a:t/>
            </a:r>
            <a:r>
              <a:rPr lang="en-US" sz="1200" dirty="0"/>
              <a:t>vapor pressure</a:t>
            </a:r>
            <a:r>
              <a:rPr lang="en-US" sz="1200" dirty="0"/>
              <a:t> </a:t>
            </a:r>
            <a:r>
              <a:rPr lang="en-US" sz="1200" dirty="0">
                <a:solidFill>
                  <a:schemeClr val="bg2"/>
                </a:solidFill>
              </a:rPr>
              <a:t>The pressure that a vapor exerts, or the partial pressure if it is mixed with other gases.</a:t>
            </a:r>
          </a:p>
          <a:p>
            <a:r>
              <a:rPr lang="en-US" sz="1200" dirty="0"/>
              <a:t/>
            </a:r>
            <a:r>
              <a:rPr lang="en-US" sz="1200" dirty="0"/>
              <a:t>Vienna Standard Mean Ocean Water</a:t>
            </a:r>
            <a:r>
              <a:rPr lang="en-US" sz="1200" dirty="0"/>
              <a:t> </a:t>
            </a:r>
            <a:r>
              <a:rPr lang="en-US" sz="1200" dirty="0">
                <a:solidFill>
                  <a:schemeClr val="bg2"/>
                </a:solidFill>
              </a:rPr>
              <a:t>A standard defining a standardized isotopic composition of water.</a:t>
            </a:r>
          </a:p>
          <a:p>
            <a:r>
              <a:rPr lang="en-US" sz="1200" dirty="0"/>
              <a:t/>
            </a:r>
            <a:r>
              <a:rPr lang="en-US" sz="1200" dirty="0"/>
              <a:t>zeroth law of thermodynamics</a:t>
            </a:r>
            <a:r>
              <a:rPr lang="en-US" sz="1200" dirty="0"/>
              <a:t> </a:t>
            </a:r>
            <a:r>
              <a:rPr lang="en-US" sz="1200" dirty="0">
                <a:solidFill>
                  <a:schemeClr val="bg2"/>
                </a:solidFill>
              </a:rPr>
              <a:t>Let A, B and C be three systems. If A and C are in thermal equilibrium, and A and B are in thermal equilibrium, then B and C are in thermal equilibrium.</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Helium Blimp</a:t>
            </a:r>
          </a:p>
          <a:p>
            <a:pPr lvl="1"/>
            <a:r>
              <a:rPr lang="en-US" dirty="0" smtClean="0"/>
              <a:t>Helium, like other noble gases, is a monatomic gas, which often can be described by the ideal gas law. It is the gas of choice to fill airships such as the Goodyear blimp.</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"Helium."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http://en.wikipedia.org/wiki/Helium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1447cef1cbd686460938f84e2e4dd9d}">
                <a14:useLocalDpi xmlns:a14="http://schemas.microsoft.com/office/drawing/2010/main" val="0"/>
              </a:ext>
            </a:extLst>
          </a:blip>
          <a:stretch>
            <a:fillRect/>
          </a:stretch>
        </p:blipFill>
        <p:spPr>
          <a:xfrm>
            <a:off x="266700" y="533400"/>
            <a:ext cx="8610600" cy="342167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Zeroth Law of Thermodynamics</a:t>
            </a:r>
          </a:p>
          <a:p>
            <a:pPr lvl="1"/>
            <a:r>
              <a:rPr lang="en-US" dirty="0" smtClean="0"/>
              <a:t>The double arrow represents thermal equilibrium between systems. If systems A and C are in equilibrium, and systems A and B are in equilibrium, then systems B and C are in equilibrium. The systems A, B, and C are at the same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http://s3.amazonaws.com/figures.boundless.com/5094796fe4b0b4558d8e505e/zeroth_law.png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e528401d3e8b914067ead4e52d66943}">
                <a14:useLocalDpi xmlns:a14="http://schemas.microsoft.com/office/drawing/2010/main" val="0"/>
              </a:ext>
            </a:extLst>
          </a:blip>
          <a:stretch>
            <a:fillRect/>
          </a:stretch>
        </p:blipFill>
        <p:spPr>
          <a:xfrm>
            <a:off x="266700" y="533400"/>
            <a:ext cx="8610600" cy="1538808"/>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Isotherms of an Ideal Gas</a:t>
            </a:r>
          </a:p>
          <a:p>
            <a:pPr lvl="1"/>
            <a:r>
              <a:rPr lang="en-US" dirty="0" smtClean="0"/>
              <a:t>Several isotherms of an ideal gas on a PV diagram.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"Isothermal process."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http://en.wikipedia.org/wiki/Isothermal_process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db9953ca2a2cc33a6ff579906bc36a3}">
                <a14:useLocalDpi xmlns:a14="http://schemas.microsoft.com/office/drawing/2010/main" val="0"/>
              </a:ext>
            </a:extLst>
          </a:blip>
          <a:stretch>
            <a:fillRect/>
          </a:stretch>
        </p:blipFill>
        <p:spPr>
          <a:xfrm>
            <a:off x="2216258" y="533400"/>
            <a:ext cx="471148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Work Done by Gas During Expansion</a:t>
            </a:r>
          </a:p>
          <a:p>
            <a:pPr lvl="1"/>
            <a:r>
              <a:rPr lang="en-US" dirty="0" smtClean="0"/>
              <a:t>The blue area represents "work" done by the gas during expansion for this isothermal change.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"Isothermal process."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http://en.wikipedia.org/wiki/Isothermal_process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3dd09f58f379fcd6a0e0506c695d2ce}">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Phase Diagram of Water</a:t>
            </a:r>
          </a:p>
          <a:p>
            <a:pPr lvl="1"/>
            <a:r>
              <a:rPr lang="en-US" dirty="0" smtClean="0"/>
              <a:t>In this typical phase diagram of water, the green lines mark the freezing point, and the blue line marks the boiling point, showing how they vary with pressure. The dotted line illustrates the anomalous behavior of water. Note that water changes states based on the pressure and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"Phase diagram."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http://en.wikipedia.org/wiki/Phase_diagram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8583c9d05bccce135e44be14bab0235}">
                <a14:useLocalDpi xmlns:a14="http://schemas.microsoft.com/office/drawing/2010/main" val="0"/>
              </a:ext>
            </a:extLst>
          </a:blip>
          <a:stretch>
            <a:fillRect/>
          </a:stretch>
        </p:blipFill>
        <p:spPr>
          <a:xfrm>
            <a:off x="1973804" y="533400"/>
            <a:ext cx="519639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Graph of Pressure Versus Temperature</a:t>
            </a:r>
          </a:p>
          <a:p>
            <a:pPr lvl="1"/>
            <a:r>
              <a:rPr lang="en-US" dirty="0" smtClean="0"/>
              <a:t>Graph of pressure versus temperature for various gases kept at a constant volume. Note that all of the graphs extrapolate to zero pressure at the same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Temperature.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6c5ab9e0eba953093f44b402182bbf2}">
                <a14:useLocalDpi xmlns:a14="http://schemas.microsoft.com/office/drawing/2010/main" val="0"/>
              </a:ext>
            </a:extLst>
          </a:blip>
          <a:stretch>
            <a:fillRect/>
          </a:stretch>
        </p:blipFill>
        <p:spPr>
          <a:xfrm>
            <a:off x="2446726" y="533400"/>
            <a:ext cx="42505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Scales</a:t>
            </a:r>
          </a:p>
          <a:p>
            <a:pPr lvl="1"/>
            <a:r>
              <a:rPr lang="en-US" dirty="0" smtClean="0"/>
              <a:t>A brief introduction to temperature and temperature scales for students studying thermal physics or thermodynamics.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223bbb62c609636594ecc05e41369d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Comparison of Celsius vs Fahrenheit scales.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"Fahrenheit."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http://en.wikipedia.org/wiki/Fahrenheit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93331d95c50f379a7f9dbda42dbc95f}">
                <a14:useLocalDpi xmlns:a14="http://schemas.microsoft.com/office/drawing/2010/main" val="0"/>
              </a:ext>
            </a:extLst>
          </a:blip>
          <a:stretch>
            <a:fillRect/>
          </a:stretch>
        </p:blipFill>
        <p:spPr>
          <a:xfrm>
            <a:off x="3323272" y="533400"/>
            <a:ext cx="249745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Relationships Between the Temperature Scales</a:t>
            </a:r>
          </a:p>
          <a:p>
            <a:pPr lvl="1"/>
            <a:r>
              <a:rPr lang="en-US" dirty="0" smtClean="0"/>
              <a:t>Relationships between the Fahrenheit, Celsius, and Kelvin temperature scales, rounded to the nearest degree. The relative sizes of the scales are also shown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Temperature.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b962cdfccac1467e9748768e1873675}">
                <a14:useLocalDpi xmlns:a14="http://schemas.microsoft.com/office/drawing/2010/main" val="0"/>
              </a:ext>
            </a:extLst>
          </a:blip>
          <a:stretch>
            <a:fillRect/>
          </a:stretch>
        </p:blipFill>
        <p:spPr>
          <a:xfrm>
            <a:off x="477530" y="533400"/>
            <a:ext cx="818893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Close-up of the Boiling Process</a:t>
            </a:r>
          </a:p>
          <a:p>
            <a:pPr lvl="1"/>
            <a:r>
              <a:rPr lang="en-US" dirty="0" smtClean="0"/>
              <a:t>(a) An air bubble in water starts out saturated with water vapor at 20ºC. (b) As the temperature rises, water vapor enters the bubble because its vapor pressure increases. The bubble expands to keep its pressure at 1.00 atm. (c) At 100ºC, water vapor enters the bubble continuously because water's vapor pressure exceeds its partial pressure in the bubble, which must be less than 1.00 atm. The bubble grows and rises to the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c328b60a222002d02defc4569553acd}">
                <a14:useLocalDpi xmlns:a14="http://schemas.microsoft.com/office/drawing/2010/main" val="0"/>
              </a:ext>
            </a:extLst>
          </a:blip>
          <a:stretch>
            <a:fillRect/>
          </a:stretch>
        </p:blipFill>
        <p:spPr>
          <a:xfrm>
            <a:off x="266700" y="533400"/>
            <a:ext cx="8610600" cy="431830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Elastic Collisions When Molecules Hit the Wall of the Container</a:t>
            </a:r>
          </a:p>
          <a:p>
            <a:pPr lvl="1"/>
            <a:r>
              <a:rPr lang="en-US" dirty="0" smtClean="0"/>
              <a:t>Gas in a box exerts an outward pressure on its walls. A molecule colliding with a rigid wall has the direction of its velocity and momentum in the x-direction reversed. This direction is perpendicular to the wall. The components of its velocity momentum in the y- and z-directions are not changed, which means there is no force parallel to the wall.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Kinetic Theory: Atomic and Molecular Explanation of Pressure and Temperature.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882e270f45d0b29c751714ffbe21efa}">
                <a14:useLocalDpi xmlns:a14="http://schemas.microsoft.com/office/drawing/2010/main" val="0"/>
              </a:ext>
            </a:extLst>
          </a:blip>
          <a:stretch>
            <a:fillRect/>
          </a:stretch>
        </p:blipFill>
        <p:spPr>
          <a:xfrm>
            <a:off x="2835331" y="533400"/>
            <a:ext cx="347333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Thermal Expansion Joints</a:t>
            </a:r>
          </a:p>
          <a:p>
            <a:pPr lvl="1"/>
            <a:r>
              <a:rPr lang="en-US" dirty="0" smtClean="0"/>
              <a:t>Thermal expansion joints like these in the Auckland Harbour Bridge in New Zealand allow bridges to change length without buckling. (credit: Ingolfson, Wikimedia Commons)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Thermal Expansion of Solids and Liquids. November 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475626aafbc0009845619f38f20b62a}">
                <a14:useLocalDpi xmlns:a14="http://schemas.microsoft.com/office/drawing/2010/main" val="0"/>
              </a:ext>
            </a:extLst>
          </a:blip>
          <a:stretch>
            <a:fillRect/>
          </a:stretch>
        </p:blipFill>
        <p:spPr>
          <a:xfrm>
            <a:off x="2942356" y="533400"/>
            <a:ext cx="325928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Illustration of the Helium Atom</a:t>
            </a:r>
          </a:p>
          <a:p>
            <a:pPr lvl="1"/>
            <a:r>
              <a:rPr lang="en-US" dirty="0" smtClean="0"/>
              <a:t>This is an illustration of the helium atom, depicting the nucleus (pink) and the electron cloud distribution (black). The nucleus (upper right) in helium-4 is in reality spherically symmetric and closely resembles the electron cloud, although for more complicated nuclei this is not always the case. The black bar is one angstrom (10-10 m, or 100 pm).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"Atom."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http://en.wikipedia.org/wiki/Atom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c82ee216a243fbd0f27593f5a61ee25}">
                <a14:useLocalDpi xmlns:a14="http://schemas.microsoft.com/office/drawing/2010/main" val="0"/>
              </a:ext>
            </a:extLst>
          </a:blip>
          <a:stretch>
            <a:fillRect/>
          </a:stretch>
        </p:blipFill>
        <p:spPr>
          <a:xfrm>
            <a:off x="2406822" y="533400"/>
            <a:ext cx="4330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Boomerang Nebula</a:t>
            </a:r>
          </a:p>
          <a:p>
            <a:pPr lvl="1"/>
            <a:r>
              <a:rPr lang="en-US" dirty="0" smtClean="0"/>
              <a:t>The rapid expansion of gases resulting in the Boomerang Nebula causes the lowest observed temperature outside a laboratory.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"Absolute zero."</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http://en.wikipedia.org/wiki/Absolute_zero</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95e06ec6799f894a222e3491c0adc1f}">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Maxwell-Boltzmann Distribution</a:t>
            </a:r>
          </a:p>
          <a:p>
            <a:pPr lvl="1"/>
            <a:r>
              <a:rPr lang="en-US" dirty="0" smtClean="0"/>
              <a:t>The Maxwell-Boltzmann distribution of molecular speeds in an ideal gas. The most likely speed v_p is less than the rms speed v_rms. Although very high speeds are possible, only a tiny fraction of the molecules have speeds that are an order of magnitude greater than v_rms.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Kinetic Theory: Atomic and Molecular Explanation of Pressure and Temperature.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78aff8ea37ce1ab6b1b7019406c3fce}">
                <a14:useLocalDpi xmlns:a14="http://schemas.microsoft.com/office/drawing/2010/main" val="0"/>
              </a:ext>
            </a:extLst>
          </a:blip>
          <a:stretch>
            <a:fillRect/>
          </a:stretch>
        </p:blipFill>
        <p:spPr>
          <a:xfrm>
            <a:off x="1750820" y="533400"/>
            <a:ext cx="564236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Thermal expansion of long continuous sections of rail tracks is the driving force for rail buckling. This phenomenon resulted in 190 train derailments during 1998–2002 in the US alone.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"Thermal expansion."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http://en.wikipedia.org/wiki/Thermal_expansion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71e94d59646ca076115a0f35c1b0b06}">
                <a14:useLocalDpi xmlns:a14="http://schemas.microsoft.com/office/drawing/2010/main" val="0"/>
              </a:ext>
            </a:extLst>
          </a:blip>
          <a:stretch>
            <a:fillRect/>
          </a:stretch>
        </p:blipFill>
        <p:spPr>
          <a:xfrm>
            <a:off x="1020154" y="533400"/>
            <a:ext cx="710369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Thermometer</a:t>
            </a:r>
          </a:p>
          <a:p>
            <a:pPr lvl="1"/>
            <a:r>
              <a:rPr lang="en-US" dirty="0" smtClean="0"/>
              <a:t>A thermometer calibrated in degrees Celsius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"Celsius."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http://en.wikipedia.org/wiki/Celsius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b178debef61ad210a81fca222889c39}">
                <a14:useLocalDpi xmlns:a14="http://schemas.microsoft.com/office/drawing/2010/main" val="0"/>
              </a:ext>
            </a:extLst>
          </a:blip>
          <a:stretch>
            <a:fillRect/>
          </a:stretch>
        </p:blipFill>
        <p:spPr>
          <a:xfrm>
            <a:off x="3480822" y="533400"/>
            <a:ext cx="218235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Graph of Pressure Versus Temperature</a:t>
            </a:r>
          </a:p>
          <a:p>
            <a:pPr lvl="1"/>
            <a:r>
              <a:rPr lang="en-US" dirty="0" smtClean="0"/>
              <a:t>Graph of pressure versus temperature for various gases kept at a constant volume. Note that all of the graphs extrapolate to zero pressure at the same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Temperature.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6c5ab9e0eba953093f44b402182bbf2}">
                <a14:useLocalDpi xmlns:a14="http://schemas.microsoft.com/office/drawing/2010/main" val="0"/>
              </a:ext>
            </a:extLst>
          </a:blip>
          <a:stretch>
            <a:fillRect/>
          </a:stretch>
        </p:blipFill>
        <p:spPr>
          <a:xfrm>
            <a:off x="2446726" y="533400"/>
            <a:ext cx="42505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In general, objects expand in all directions as temperature increases. In these drawings, the original boundaries of the objects are shown with solid lines, and the expanded boundaries with dashed lines. (a) Area increases because both length and width increase. The area of a circular plug also increases. (b) If the plug is removed, the hole it leaves becomes larger with increasing temperature, just as if the expanding plug were still in place.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Thermal Expansion of Solids and Liquids.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5f620f00fbc4ccd299aff839d1e0b05}">
                <a14:useLocalDpi xmlns:a14="http://schemas.microsoft.com/office/drawing/2010/main" val="0"/>
              </a:ext>
            </a:extLst>
          </a:blip>
          <a:stretch>
            <a:fillRect/>
          </a:stretch>
        </p:blipFill>
        <p:spPr>
          <a:xfrm>
            <a:off x="861679" y="533400"/>
            <a:ext cx="74206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Temperature and Kinetic Theory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Temperature and Kinetic Theory</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Temperature and Temperature Scales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Thermal Expansion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Ideal Gas Law</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Kinetic Theory</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961e60514e8ecfe9e0b6cb6cc6ad3d32}">
                <a14:useLocalDpi xmlns:a14="http://schemas.microsoft.com/office/drawing/2010/main" val="0"/>
              </a:ext>
            </a:extLst>
          </a:blip>
          <a:stretch>
            <a:fillRect/>
          </a:stretch>
        </p:blipFill>
        <p:spPr>
          <a:xfrm>
            <a:off x="3200400" y="304800"/>
            <a:ext cx="863600" cy="757089"/>
          </a:xfrm>
          <a:prstGeom prst="rect">
            <a:avLst/>
          </a:prstGeom>
        </p:spPr>
      </p:pic>
      <p:pic>
        <p:nvPicPr>
          <p:cNvPr id="29" name="Picture 28" descr="chapterimage.jpg"/>
          <p:cNvPicPr>
            <a:picLocks noChangeAspect="1"/>
          </p:cNvPicPr>
          <p:nvPr/>
        </p:nvPicPr>
        <p:blipFill>
          <a:blip r:embed="rId7">
            <a:extLst>
              <a:ext uri="{8223bbb62c609636594ecc05e41369d5}">
                <a14:useLocalDpi xmlns:a14="http://schemas.microsoft.com/office/drawing/2010/main" val="0"/>
              </a:ext>
            </a:extLst>
          </a:blip>
          <a:stretch>
            <a:fillRect/>
          </a:stretch>
        </p:blipFill>
        <p:spPr>
          <a:xfrm>
            <a:off x="3200400" y="1447800"/>
            <a:ext cx="863600" cy="647700"/>
          </a:xfrm>
          <a:prstGeom prst="rect">
            <a:avLst/>
          </a:prstGeom>
        </p:spPr>
      </p:pic>
      <p:pic>
        <p:nvPicPr>
          <p:cNvPr id="30" name="Picture 29" descr="chapterimage.jpg"/>
          <p:cNvPicPr>
            <a:picLocks noChangeAspect="1"/>
          </p:cNvPicPr>
          <p:nvPr/>
        </p:nvPicPr>
        <p:blipFill>
          <a:blip r:embed="rId8">
            <a:extLst>
              <a:ext uri="{771e94d59646ca076115a0f35c1b0b06}">
                <a14:useLocalDpi xmlns:a14="http://schemas.microsoft.com/office/drawing/2010/main" val="0"/>
              </a:ext>
            </a:extLst>
          </a:blip>
          <a:stretch>
            <a:fillRect/>
          </a:stretch>
        </p:blipFill>
        <p:spPr>
          <a:xfrm>
            <a:off x="3200400" y="2590800"/>
            <a:ext cx="863600" cy="528029"/>
          </a:xfrm>
          <a:prstGeom prst="rect">
            <a:avLst/>
          </a:prstGeom>
        </p:spPr>
      </p:pic>
      <p:pic>
        <p:nvPicPr>
          <p:cNvPr id="31" name="Picture 30" descr="chapterimage.jpg"/>
          <p:cNvPicPr>
            <a:picLocks noChangeAspect="1"/>
          </p:cNvPicPr>
          <p:nvPr/>
        </p:nvPicPr>
        <p:blipFill>
          <a:blip r:embed="rId9">
            <a:extLst>
              <a:ext uri="{2fd1e810da759671c239c772dfe35f1f}">
                <a14:useLocalDpi xmlns:a14="http://schemas.microsoft.com/office/drawing/2010/main" val="0"/>
              </a:ext>
            </a:extLst>
          </a:blip>
          <a:stretch>
            <a:fillRect/>
          </a:stretch>
        </p:blipFill>
        <p:spPr>
          <a:xfrm>
            <a:off x="3200400" y="3733800"/>
            <a:ext cx="863600" cy="403132"/>
          </a:xfrm>
          <a:prstGeom prst="rect">
            <a:avLst/>
          </a:prstGeom>
        </p:spPr>
      </p:pic>
      <p:pic>
        <p:nvPicPr>
          <p:cNvPr id="32" name="Picture 31" descr="chapterimage.jpg"/>
          <p:cNvPicPr>
            <a:picLocks noChangeAspect="1"/>
          </p:cNvPicPr>
          <p:nvPr/>
        </p:nvPicPr>
        <p:blipFill>
          <a:blip r:embed="rId10">
            <a:extLst>
              <a:ext uri="{961e60514e8ecfe9e0b6cb6cc6ad3d32}">
                <a14:useLocalDpi xmlns:a14="http://schemas.microsoft.com/office/drawing/2010/main" val="0"/>
              </a:ext>
            </a:extLst>
          </a:blip>
          <a:stretch>
            <a:fillRect/>
          </a:stretch>
        </p:blipFill>
        <p:spPr>
          <a:xfrm>
            <a:off x="3200400" y="4876800"/>
            <a:ext cx="863600" cy="757089"/>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in a Lake</a:t>
            </a:r>
          </a:p>
          <a:p>
            <a:pPr lvl="1"/>
            <a:r>
              <a:rPr lang="en-US" dirty="0" smtClean="0"/>
              <a:t>Temperature distribution in a lake on warm and cold days in winter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"Properties of water."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http://en.wikipedia.org/wiki/Properties_of_water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cb9b4b230748e3f2354c837f1e1cab2}">
                <a14:useLocalDpi xmlns:a14="http://schemas.microsoft.com/office/drawing/2010/main" val="0"/>
              </a:ext>
            </a:extLst>
          </a:blip>
          <a:stretch>
            <a:fillRect/>
          </a:stretch>
        </p:blipFill>
        <p:spPr>
          <a:xfrm>
            <a:off x="266700" y="533400"/>
            <a:ext cx="8610600" cy="378026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Water Density vs. Temperature</a:t>
            </a:r>
          </a:p>
          <a:p>
            <a:pPr lvl="1"/>
            <a:r>
              <a:rPr lang="en-US" dirty="0" smtClean="0"/>
              <a:t>The density of water as a function of temperature. Note that the thermal expansion is actually very small. The maximum density at +4ºC is only 0.0075% greater than the density at 2ºC, and 0.012% greater than that at 0ºC.</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Thermal Expansion of Solids and Liquids.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274fe4ef580299427c5db2c605323bf}">
                <a14:useLocalDpi xmlns:a14="http://schemas.microsoft.com/office/drawing/2010/main" val="0"/>
              </a:ext>
            </a:extLst>
          </a:blip>
          <a:stretch>
            <a:fillRect/>
          </a:stretch>
        </p:blipFill>
        <p:spPr>
          <a:xfrm>
            <a:off x="1027283" y="533400"/>
            <a:ext cx="708943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Atoms and Modules in a Gas</a:t>
            </a:r>
          </a:p>
          <a:p>
            <a:pPr lvl="1"/>
            <a:r>
              <a:rPr lang="en-US" dirty="0" smtClean="0"/>
              <a:t>Atoms and molecules in a gas are typically widely separated, as shown. Because the forces between them are quite weak at these distances, they are often described by the ideal gas law.</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Ideal Gas Law.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fd1e810da759671c239c772dfe35f1f}">
                <a14:useLocalDpi xmlns:a14="http://schemas.microsoft.com/office/drawing/2010/main" val="0"/>
              </a:ext>
            </a:extLst>
          </a:blip>
          <a:stretch>
            <a:fillRect/>
          </a:stretch>
        </p:blipFill>
        <p:spPr>
          <a:xfrm>
            <a:off x="266700" y="533400"/>
            <a:ext cx="8610600" cy="401947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vs. Heat</a:t>
            </a:r>
          </a:p>
          <a:p>
            <a:pPr lvl="1"/>
            <a:r>
              <a:rPr lang="en-US" dirty="0" smtClean="0"/>
              <a:t>This graph shows the temperature of ice as heat is added.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Wikibooks.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"Phase Heat Diagram."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http://en.wikibooks.org/wiki/File:Phase_Heat_Diagram.png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e1a20b5aca03ffd4e850e8a3baa1019}">
                <a14:useLocalDpi xmlns:a14="http://schemas.microsoft.com/office/drawing/2010/main" val="0"/>
              </a:ext>
            </a:extLst>
          </a:blip>
          <a:stretch>
            <a:fillRect/>
          </a:stretch>
        </p:blipFill>
        <p:spPr>
          <a:xfrm>
            <a:off x="952500" y="533400"/>
            <a:ext cx="72390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A graph of pressure versus volume for a constant-pressure, or isobaric process. The area under the curve equals the work done by the gas, since W=PΔV.</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First Law of Thermodynamics and Some Simple Processes. February 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http://cnx.org/content/m42233/latest/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80db67d7abec028002bbd250a53ce01}">
                <a14:useLocalDpi xmlns:a14="http://schemas.microsoft.com/office/drawing/2010/main" val="0"/>
              </a:ext>
            </a:extLst>
          </a:blip>
          <a:stretch>
            <a:fillRect/>
          </a:stretch>
        </p:blipFill>
        <p:spPr>
          <a:xfrm>
            <a:off x="1789807" y="533400"/>
            <a:ext cx="55643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Tire Pressure</a:t>
            </a:r>
          </a:p>
          <a:p>
            <a:pPr lvl="1"/>
            <a:r>
              <a:rPr lang="en-US" dirty="0" smtClean="0"/>
              <a:t>Tire pressure may change significantly during the operation of the vehicle. This is mostly due to the temperature change of the air in tires.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"Tire."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http://en.wikipedia.org/wiki/Tire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83f69f45225e40f4e1f31a9fc7b3953}">
                <a14:useLocalDpi xmlns:a14="http://schemas.microsoft.com/office/drawing/2010/main" val="0"/>
              </a:ext>
            </a:extLst>
          </a:blip>
          <a:stretch>
            <a:fillRect/>
          </a:stretch>
        </p:blipFill>
        <p:spPr>
          <a:xfrm>
            <a:off x="2942827" y="533400"/>
            <a:ext cx="325834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Scales</a:t>
            </a:r>
          </a:p>
          <a:p>
            <a:pPr lvl="1"/>
            <a:r>
              <a:rPr lang="en-US" dirty="0" smtClean="0"/>
              <a:t>A brief introduction to temperature and temperature scales for students studying thermal physics or thermodynamics.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223bbb62c609636594ecc05e41369d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Thermal Expansion</a:t>
            </a:r>
          </a:p>
          <a:p>
            <a:pPr lvl="1"/>
            <a:r>
              <a:rPr lang="en-US" dirty="0" smtClean="0"/>
              <a:t>A brief introduction to thermal expansion for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a2e095aa0c59043f64f5f133b54383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Thermal Expansion - Volume Expansion</a:t>
            </a:r>
          </a:p>
          <a:p>
            <a:pPr lvl="1"/>
            <a:r>
              <a:rPr lang="en-US" dirty="0" smtClean="0"/>
              <a:t>A brief introduction to thermal expansion for students.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a2e095aa0c59043f64f5f133b54383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Maxwell-Boltzmann Distribution at Higher Temperatures</a:t>
            </a:r>
          </a:p>
          <a:p>
            <a:pPr lvl="1"/>
            <a:r>
              <a:rPr lang="en-US" dirty="0" smtClean="0"/>
              <a:t>The Maxwell-Boltzmann distribution is shifted to higher speeds and is broadened at higher temperatures.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Kinetic Theory: Atomic and Molecular Explanation of Pressure and Temperature. February 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81321dca8cb92eed99828ecd869d1ec}">
                <a14:useLocalDpi xmlns:a14="http://schemas.microsoft.com/office/drawing/2010/main" val="0"/>
              </a:ext>
            </a:extLst>
          </a:blip>
          <a:stretch>
            <a:fillRect/>
          </a:stretch>
        </p:blipFill>
        <p:spPr>
          <a:xfrm>
            <a:off x="2075853" y="533400"/>
            <a:ext cx="499229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Temperature and Kinetic Theory</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Temperature and Kinetic Theory</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Phase Changes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Zeroth Law of Thermodynamics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Thermal Stresses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Diffusion</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6e1a20b5aca03ffd4e850e8a3baa1019}">
                <a14:useLocalDpi xmlns:a14="http://schemas.microsoft.com/office/drawing/2010/main" val="0"/>
              </a:ext>
            </a:extLst>
          </a:blip>
          <a:stretch>
            <a:fillRect/>
          </a:stretch>
        </p:blipFill>
        <p:spPr>
          <a:xfrm>
            <a:off x="3200400" y="304800"/>
            <a:ext cx="863600" cy="518160"/>
          </a:xfrm>
          <a:prstGeom prst="rect">
            <a:avLst/>
          </a:prstGeom>
        </p:spPr>
      </p:pic>
      <p:pic>
        <p:nvPicPr>
          <p:cNvPr id="29" name="Picture 28" descr="chapterimage.jpg"/>
          <p:cNvPicPr>
            <a:picLocks noChangeAspect="1"/>
          </p:cNvPicPr>
          <p:nvPr/>
        </p:nvPicPr>
        <p:blipFill>
          <a:blip r:embed="rId7">
            <a:extLst>
              <a:ext uri="{ae528401d3e8b914067ead4e52d66943}">
                <a14:useLocalDpi xmlns:a14="http://schemas.microsoft.com/office/drawing/2010/main" val="0"/>
              </a:ext>
            </a:extLst>
          </a:blip>
          <a:stretch>
            <a:fillRect/>
          </a:stretch>
        </p:blipFill>
        <p:spPr>
          <a:xfrm>
            <a:off x="3200400" y="1447800"/>
            <a:ext cx="863600" cy="154334"/>
          </a:xfrm>
          <a:prstGeom prst="rect">
            <a:avLst/>
          </a:prstGeom>
        </p:spPr>
      </p:pic>
      <p:pic>
        <p:nvPicPr>
          <p:cNvPr id="30" name="Picture 29" descr="chapterimage.jpg"/>
          <p:cNvPicPr>
            <a:picLocks noChangeAspect="1"/>
          </p:cNvPicPr>
          <p:nvPr/>
        </p:nvPicPr>
        <p:blipFill>
          <a:blip r:embed="rId8">
            <a:extLst>
              <a:ext uri="{a475626aafbc0009845619f38f20b62a}">
                <a14:useLocalDpi xmlns:a14="http://schemas.microsoft.com/office/drawing/2010/main" val="0"/>
              </a:ext>
            </a:extLst>
          </a:blip>
          <a:stretch>
            <a:fillRect/>
          </a:stretch>
        </p:blipFill>
        <p:spPr>
          <a:xfrm>
            <a:off x="3200400" y="2590800"/>
            <a:ext cx="648045" cy="863600"/>
          </a:xfrm>
          <a:prstGeom prst="rect">
            <a:avLst/>
          </a:prstGeom>
        </p:spPr>
      </p:pic>
      <p:pic>
        <p:nvPicPr>
          <p:cNvPr id="31" name="Picture 30" descr="chapterimage.jpg"/>
          <p:cNvPicPr>
            <a:picLocks noChangeAspect="1"/>
          </p:cNvPicPr>
          <p:nvPr/>
        </p:nvPicPr>
        <p:blipFill>
          <a:blip r:embed="rId9">
            <a:extLst>
              <a:ext uri="{6c01f7a5dc9e325c09fcfb023e05c4ef}">
                <a14:useLocalDpi xmlns:a14="http://schemas.microsoft.com/office/drawing/2010/main" val="0"/>
              </a:ext>
            </a:extLst>
          </a:blip>
          <a:stretch>
            <a:fillRect/>
          </a:stretch>
        </p:blipFill>
        <p:spPr>
          <a:xfrm>
            <a:off x="3200400" y="3733800"/>
            <a:ext cx="863600" cy="526585"/>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a:t>
            </a:r>
          </a:p>
          <a:p>
            <a:pPr lvl="1"/>
            <a:r>
              <a:rPr lang="en-US" dirty="0" smtClean="0"/>
              <a:t>Pressure arises from the force exerted by molecules or atoms impacting on the walls of a container.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"Kinetic theory."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http://en.wikipedia.org/wiki/Kinetic_theory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1e60514e8ecfe9e0b6cb6cc6ad3d32}">
                <a14:useLocalDpi xmlns:a14="http://schemas.microsoft.com/office/drawing/2010/main" val="0"/>
              </a:ext>
            </a:extLst>
          </a:blip>
          <a:stretch>
            <a:fillRect/>
          </a:stretch>
        </p:blipFill>
        <p:spPr>
          <a:xfrm>
            <a:off x="2094776" y="533400"/>
            <a:ext cx="4954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Amadeo Avogadro</a:t>
            </a:r>
          </a:p>
          <a:p>
            <a:pPr lvl="1"/>
            <a:r>
              <a:rPr lang="en-US" dirty="0" smtClean="0"/>
              <a:t>Amedeo Avogadro (1776–1856). He established the relationship between the masses of the same volume of different gases (at the same temperature and pressure) corresponds to the relationship between their respective molecular weights.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"Avogadro Amedeo."</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http://en.wikipedia.org/wiki/File:Avogadro_Amedeo.jpg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b4b46dc05bb51f4752a8b2ae0d9d6d5}">
                <a14:useLocalDpi xmlns:a14="http://schemas.microsoft.com/office/drawing/2010/main" val="0"/>
              </a:ext>
            </a:extLst>
          </a:blip>
          <a:stretch>
            <a:fillRect/>
          </a:stretch>
        </p:blipFill>
        <p:spPr>
          <a:xfrm>
            <a:off x="3079423" y="533400"/>
            <a:ext cx="29851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John Dalton's A New System of Chemical Philosophy</a:t>
            </a:r>
          </a:p>
          <a:p>
            <a:pPr lvl="1"/>
            <a:r>
              <a:rPr lang="en-US" dirty="0" smtClean="0"/>
              <a:t>Various atoms and molecules as depicted in John Dalton's A New System of Chemical Philosophy (1808).</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"John Dalton."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http://en.wikipedia.org/wiki/John_Dalton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e2088417c34708fd57c6fbe31ceca90}">
                <a14:useLocalDpi xmlns:a14="http://schemas.microsoft.com/office/drawing/2010/main" val="0"/>
              </a:ext>
            </a:extLst>
          </a:blip>
          <a:stretch>
            <a:fillRect/>
          </a:stretch>
        </p:blipFill>
        <p:spPr>
          <a:xfrm>
            <a:off x="3356496" y="533400"/>
            <a:ext cx="243100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Calculating U</a:t>
            </a:r>
          </a:p>
          <a:p>
            <a:pPr lvl="1"/>
            <a:r>
              <a:rPr lang="en-US" dirty="0" smtClean="0"/>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Angel Fire.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http://www.angelfire.com/wv/bwhomedir/notes/nonpar.pdf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55f6ac363c9f3a1443b8de3861e7495}">
                <a14:useLocalDpi xmlns:a14="http://schemas.microsoft.com/office/drawing/2010/main" val="0"/>
              </a:ext>
            </a:extLst>
          </a:blip>
          <a:stretch>
            <a:fillRect/>
          </a:stretch>
        </p:blipFill>
        <p:spPr>
          <a:xfrm>
            <a:off x="266700" y="533400"/>
            <a:ext cx="8610600" cy="194370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Translational Motion of Helium</a:t>
            </a:r>
          </a:p>
          <a:p>
            <a:pPr lvl="1"/>
            <a:r>
              <a:rPr lang="en-US" dirty="0" smtClean="0"/>
              <a:t>Real gases do not always behave according to the ideal model under certain conditions, such as high pressure. Here, the size of helium atoms relative to their spacing is shown to scale under 1950 atmospheres of pressure.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"Kinetic theory."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http://en.wikipedia.org/wiki/Kinetic_theory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1e60514e8ecfe9e0b6cb6cc6ad3d32}">
                <a14:useLocalDpi xmlns:a14="http://schemas.microsoft.com/office/drawing/2010/main" val="0"/>
              </a:ext>
            </a:extLst>
          </a:blip>
          <a:stretch>
            <a:fillRect/>
          </a:stretch>
        </p:blipFill>
        <p:spPr>
          <a:xfrm>
            <a:off x="2094776" y="533400"/>
            <a:ext cx="4954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Translational Motion of Helium</a:t>
            </a:r>
          </a:p>
          <a:p>
            <a:pPr lvl="1"/>
            <a:r>
              <a:rPr lang="en-US" dirty="0" smtClean="0"/>
              <a:t>Real gases do not always behave according to the ideal model under certain conditions, such as high pressure. Here, the size of helium atoms relative to their spacing is shown to scale under 1950 atmospheres of pressure.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"Kinetic theory."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http://en.wikipedia.org/wiki/Kinetic_theory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1e60514e8ecfe9e0b6cb6cc6ad3d32}">
                <a14:useLocalDpi xmlns:a14="http://schemas.microsoft.com/office/drawing/2010/main" val="0"/>
              </a:ext>
            </a:extLst>
          </a:blip>
          <a:stretch>
            <a:fillRect/>
          </a:stretch>
        </p:blipFill>
        <p:spPr>
          <a:xfrm>
            <a:off x="2094776" y="533400"/>
            <a:ext cx="4954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Typical inter-particle potential in condensed matter (such as solid or liquid).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http://s3.amazonaws.com/figures.boundless.com/510d56c6e4b0c14bf464b1af/1.jpg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5e2eb0ff163fda94ac35cef4f631f54}">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Scales</a:t>
            </a:r>
          </a:p>
          <a:p>
            <a:pPr lvl="1"/>
            <a:r>
              <a:rPr lang="en-US" dirty="0" smtClean="0"/>
              <a:t>A brief introduction to temperature and temperature scales for students studying thermal physics or thermodynamics.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223bbb62c609636594ecc05e41369d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Temperature Scales</a:t>
            </a:r>
          </a:p>
          <a:p>
            <a:pPr lvl="1"/>
            <a:r>
              <a:rPr lang="en-US" dirty="0" smtClean="0"/>
              <a:t>A brief introduction to temperature and temperature scales for students studying thermal physics or thermodynamics.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223bbb62c609636594ecc05e41369d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Volumetric Expansion</a:t>
            </a:r>
          </a:p>
          <a:p>
            <a:pPr lvl="1"/>
            <a:r>
              <a:rPr lang="en-US" dirty="0" smtClean="0"/>
              <a:t>In general, objects expand in all directions as temperature increases. In these drawings, the original boundaries of the objects are shown with solid lines, and the expanded boundaries with dashed lines. (a) Area increases because both length and width increase. The area of a circular plug also increases. (b) If the plug is removed, the hole it leaves becomes larger with increasing temperature, just as if the expanding plug were still in place. (c) Volume also increases, because all three dimensions increase.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Thermal Expansion of Solids and Liquids.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http://cnx.org/content/m42215/latest/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8e62362d36ae6c6d0e364b4f7a6aace}">
                <a14:useLocalDpi xmlns:a14="http://schemas.microsoft.com/office/drawing/2010/main" val="0"/>
              </a:ext>
            </a:extLst>
          </a:blip>
          <a:stretch>
            <a:fillRect/>
          </a:stretch>
        </p:blipFill>
        <p:spPr>
          <a:xfrm>
            <a:off x="266700" y="533400"/>
            <a:ext cx="8610600" cy="314199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61e60514e8ecfe9e0b6cb6cc6ad3d32}">
                <a14:useLocalDpi xmlns:a14="http://schemas.microsoft.com/office/drawing/2010/main" val="0"/>
              </a:ext>
            </a:extLst>
          </a:blip>
          <a:stretch>
            <a:fillRect/>
          </a:stretch>
        </p:blipFill>
        <p:spPr>
          <a:xfrm>
            <a:off x="152400" y="1447800"/>
            <a:ext cx="2768600" cy="242713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Overview of Temperature and Kinetic Theory</a:t>
            </a:r>
          </a:p>
          <a:p>
            <a:pPr marL="115888" indent="-115888"/>
            <a:r>
              <a:rPr lang="en-US" dirty="0" smtClean="0"/>
              <a:t>Atomic Theory of Matter</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www.boundless.com/physics/textbooks/boundless-physics-textbook/temperature-and-kinetic-theory-12/introduction-101/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Translational Motion of Helium</a:t>
            </a:r>
          </a:p>
          <a:p>
            <a:pPr lvl="1"/>
            <a:r>
              <a:rPr lang="en-US" dirty="0" smtClean="0"/>
              <a:t>Real gases do not always behave according to the ideal model under certain conditions, such as high pressure. Here, the size of helium atoms relative to their spacing is shown to scale under 1950 atmospheres of pressure.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"Kinetic theory."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http://en.wikipedia.org/wiki/Kinetic_theory</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61e60514e8ecfe9e0b6cb6cc6ad3d32}">
                <a14:useLocalDpi xmlns:a14="http://schemas.microsoft.com/office/drawing/2010/main" val="0"/>
              </a:ext>
            </a:extLst>
          </a:blip>
          <a:stretch>
            <a:fillRect/>
          </a:stretch>
        </p:blipFill>
        <p:spPr>
          <a:xfrm>
            <a:off x="2094776" y="533400"/>
            <a:ext cx="495444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Phase Diagram of Water</a:t>
            </a:r>
          </a:p>
          <a:p>
            <a:pPr lvl="1"/>
            <a:r>
              <a:rPr lang="en-US" dirty="0" smtClean="0"/>
              <a:t>In this typical phase diagram of water, the green lines mark the freezing point, and the blue line marks the boiling point, showing how they vary with pressure. The dotted line illustrates the anomalous behavior of water. Note that water changes states based on the pressure and temperature.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"Phase diagram."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http://en.wikipedia.org/wiki/Phase_diagram</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8583c9d05bccce135e44be14bab0235}">
                <a14:useLocalDpi xmlns:a14="http://schemas.microsoft.com/office/drawing/2010/main" val="0"/>
              </a:ext>
            </a:extLst>
          </a:blip>
          <a:stretch>
            <a:fillRect/>
          </a:stretch>
        </p:blipFill>
        <p:spPr>
          <a:xfrm>
            <a:off x="1973804" y="533400"/>
            <a:ext cx="519639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Diffusion</a:t>
            </a:r>
          </a:p>
          <a:p>
            <a:pPr lvl="1"/>
            <a:r>
              <a:rPr lang="en-US" dirty="0" smtClean="0"/>
              <a:t>Particles moving from areas of high concentration to areas of low concentration.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"Diffusion."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http://commons.wikimedia.org/wiki/File:Diffusion.svg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c01f7a5dc9e325c09fcfb023e05c4ef}">
                <a14:useLocalDpi xmlns:a14="http://schemas.microsoft.com/office/drawing/2010/main" val="0"/>
              </a:ext>
            </a:extLst>
          </a:blip>
          <a:stretch>
            <a:fillRect/>
          </a:stretch>
        </p:blipFill>
        <p:spPr>
          <a:xfrm>
            <a:off x="1010412" y="533400"/>
            <a:ext cx="712317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Formulae for calculating U</a:t>
            </a:r>
          </a:p>
          <a:p>
            <a:pPr lvl="1"/>
            <a:r>
              <a:rPr lang="en-US" dirty="0" smtClean="0"/>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Angel Fire.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http://www.angelfire.com/wv/bwhomedir/notes/nonpar.pdf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533400"/>
            <a:ext cx="86106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"linear thermal expansion coefficient."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http://en.wikipedia.org/wiki/linear%20thermal%20expansion%20coefficient</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expansion."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http://en.wikipedia.org/wiki/Thermal_expansion%23Area_expansion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"Triple point."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http://en.wikipedia.org/wiki/Triple%20point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Temperature.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http://cnx.org/content/m42214/latest/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"Kelvin."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http://en.wikipedia.org/wiki/Kelvin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"frigorific mixture."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http://en.wikipedia.org/wiki/frigorific%20mixture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"brine."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http://en.wikipedia.org/wiki/brine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"Fahrenheit."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http://en.wikipedia.org/wiki/Fahrenheit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http://en.wiktionary.org/wiki/ideal_gas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http://en.wiktionary.org/wiki/mole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"Avogadro's number."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http://en.wikipedia.org/wiki/Avogadro's%20number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http://en.wikipedia.org/wiki/Ideal_gas_law%23Empirical</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"entropy."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http://en.wikipedia.org/wiki/entropy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http://en.wikipedia.org/wiki/Absolute_zero</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"specific heat."</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http://en.wiktionary.org/wiki/specific_heat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 first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http://en.wikipedia.org/wiki/the%20first%20law%20of%20thermodynamics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"Isobaric process."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http://en.wikipedia.org/wiki/Isobaric_process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First Law of Thermodynamics and Some Simple Processes.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http://cnx.org/content/m42233/latest/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"linear thermal expansion coefficient."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http://en.wikipedia.org/wiki/linear%20thermal%20expansion%20coefficient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"isotropic."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http://en.wiktionary.org/wiki/isotropic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expansion."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http://en.wikipedia.org/wiki/Thermal_expansion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"concentration."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http://en.wiktionary.org/wiki/concentration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http://www.boundless.com//biology/definition/diffusion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"Diffusion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http://en.wikipedia.org/wiki/Diffusion_equilibrium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"Diffusion."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http://en.wikipedia.org/wiki/Diffusion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http://en.wiktionary.org/wiki/ideal_gas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"degree of freedom."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http://en.wiktionary.org/wiki/degree_of_freedom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"Brownian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http://en.wiktionary.org/wiki/Brownian_motion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http://en.wikipedia.org/wiki/Kinetic_theory%23Temperature_and_kinetic_energy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"Temperature."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http://en.wikipedia.org/wiki/Temperature%23Kinetic_theory_of_gases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"hydrogen bond."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http://en.wiktionary.org/wiki/hydrogen_bond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"Properties of water."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http://en.wikipedia.org/wiki/Properties_of_water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Thermal Expansion of Solids and Liquids.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http://cnx.org/content/m42215/latest/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"kelvin."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http://en.wiktionary.org/wiki/kelvin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"standard atmosphere."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http://en.wikipedia.org/wiki/standard%20atmosphere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"Celsius."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http://en.wikipedia.org/wiki/Celsius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"Newtonian mechanics."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http://en.wiktionary.org/wiki/Newtonian_mechanics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 of gases."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http://en.wikipedia.org/wiki/kinetic%20theory%20of%20gases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http://en.wikipedia.org/wiki/Kinetic_theory%23Pressure_and_kinetic_energy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"rms."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http://en.wikipedia.org/wiki/rms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 of gases."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http://en.wikipedia.org/wiki/kinetic%20theory%20of%20gases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http://cnx.org/content/m42217/latest/?collection=col11406/1.7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http://cnx.org/content/m42217/latest/?collection=col11406/1.7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"Boltzmann's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http://en.wiktionary.org/wiki/Boltzmann's_constant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"noble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http://en.wiktionary.org/wiki/noble_gas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"moment of inertia."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http://en.wiktionary.org/wiki/moment_of_inertia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"Internal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http://en.wikipedia.org/wiki/Internal_energy%23Internal_energy_of_the_ideal_gas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"rms."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http://en.wikipedia.org/wiki/rms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"Maxwell–Boltzmann distribution."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http://en.wikipedia.org/wiki/Maxwell%E2%80%93Boltzmann_distribution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Kinetic Theory: Atomic and Molecular Explanation of Pressure and Temperature. September 17,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http://cnx.org/content/m42217/latest/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"potential."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http://en.wikipedia.org/wiki/potential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expansion."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http://en.wikipedia.org/wiki/Thermal_expansion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"zeroth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http://en.wikipedia.org/wiki/zeroth%20law%20of%20thermodynamics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http://www.boundless.com//physics/definition/thermal-equilibrium--2</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"Zeroth law of thermodynamics."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http://en.wikipedia.org/wiki/Zeroth_law_of_thermodynamics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"vapor 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http://en.wiktionary.org/wiki/vapor_pressure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Phase Changes.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http://cnx.org/content/m42218/latest/#import-auto-id2387893</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"humidity."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http://en.wiktionary.org/wiki/humidity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http://cnx.org/content/m42219/latest/?collection=col11406/1.7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"Evaporation."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http://en.wikipedia.org/wiki/Evaporation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http://cnx.org/content/m42219/latest/?collection=col11406/1.7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"Evaporation."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http://en.wikipedia.org/wiki/Evaporation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"adiabatic."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http://en.wiktionary.org/wiki/adiabatic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http://www.boundless.com//physics/definition/internal-energy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"Isothermal process."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http://en.wikipedia.org/wiki/Isothermal_process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"gas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http://en.wiktionary.org/wiki/gas_constant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"Brownian motion."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http://en.wiktionary.org/wiki/Brownian_motion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"Faraday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http://en.wikipedia.org/wiki/Faraday%20constant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"Avogadro constant."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http://en.wikipedia.org/wiki/Avogadro_constant%23Measurement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Ideal Gas Law.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http://cnx.org/content/m42216/latest/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"Brownian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http://en.wikipedia.org/wiki/Brownian_motion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"chemical reaction."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http://en.wiktionary.org/wiki/chemical_reaction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http://en.wiktionary.org/wiki/atom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 of gases."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http://en.wikipedia.org/wiki/kinetic%20theory%20of%20gases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"Atomic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http://en.wikipedia.org/wiki/Atomic_theory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theory."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http://en.wikipedia.org/wiki/Kinetic_theory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http://en.wiktionary.org/wiki/ideal_gas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http://www.boundless.com//physics/definition/si-units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Thermal Properties and Ideal Gases: Ideal Gas Law and General Gas Equation.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http://cnx.org/content/m39086/latest/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"Ideal gas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http://en.wikipedia.org/wiki/Ideal_gas_law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"intermolecular."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http://en.wiktionary.org/wiki/intermolecular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"plasma."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http://en.wiktionary.org/wiki/plasma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http://en.wiktionary.org/wiki/thermodynamic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Phase Changes.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http://cnx.org/content/m42218/latest/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Wikibooks.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"General Chemistry/Phase Changes."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http://en.wikibooks.org/wiki/General_Chemistry/Phase_Changes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"Vienna Standard Mean Ocean Water."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http://en.wiktionary.org/wiki/Vienna_Standard_Mean_Ocean_Water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"absolute zero."</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http://en.wiktionary.org/wiki/absolute_zero</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"International System of Units."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http://en.wikipedia.org/wiki/International%20System%20of%20Units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"Thermodynamic temperature."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http://en.wikipedia.org/wiki/Thermodynamic_temperature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"differential."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http://en.wiktionary.org/wiki/differential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http://en.wiktionary.org/wiki/stress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Thermal Expansion of Solids and Liquids.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http://cnx.org/content/m42215/latest/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expansion."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http://en.wikipedia.org/wiki/Thermal_expansion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Thermal Expansion of Solids and Liquids.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http://cnx.org/content/m42215/latest/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Thermal Expansion of Solids and Liquids.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http://cnx.org/content/m42215/latest/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8223bbb62c609636594ecc05e41369d5}">
                <a14:useLocalDpi xmlns:a14="http://schemas.microsoft.com/office/drawing/2010/main" val="0"/>
              </a:ext>
            </a:extLst>
          </a:blip>
          <a:stretch>
            <a:fillRect/>
          </a:stretch>
        </p:blipFill>
        <p:spPr>
          <a:xfrm>
            <a:off x="152400" y="1447800"/>
            <a:ext cx="2768600" cy="20764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Celsius Scale</a:t>
            </a:r>
          </a:p>
          <a:p>
            <a:pPr marL="115888" indent="-115888"/>
            <a:r>
              <a:rPr lang="en-US" dirty="0" smtClean="0"/>
              <a:t>Farenheit Scale</a:t>
            </a:r>
          </a:p>
          <a:p>
            <a:pPr marL="115888" indent="-115888"/>
            <a:r>
              <a:rPr lang="en-US" dirty="0"/>
              <a:t/>
            </a:r>
            <a:r>
              <a:rPr lang="en-US" dirty="0"/>
              <a:t>Absolute Zero</a:t>
            </a:r>
            <a:r>
              <a:rPr lang="en-US" dirty="0"/>
              <a:t> </a:t>
            </a:r>
            <a:endParaRPr lang="en-US" dirty="0" smtClean="0"/>
          </a:p>
          <a:p>
            <a:pPr marL="115888" indent="-115888"/>
            <a:r>
              <a:rPr lang="en-US" dirty="0"/>
              <a:t/>
            </a:r>
            <a:r>
              <a:rPr lang="en-US" dirty="0"/>
              <a:t>Kelvin Scale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Temperature and Temperature Scales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Temperature Scales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www.boundless.com/physics/textbooks/boundless-physics-textbook/temperature-and-kinetic-theory-12/temperature-and-temperature-scales-102/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71e94d59646ca076115a0f35c1b0b06}">
                <a14:useLocalDpi xmlns:a14="http://schemas.microsoft.com/office/drawing/2010/main" val="0"/>
              </a:ext>
            </a:extLst>
          </a:blip>
          <a:stretch>
            <a:fillRect/>
          </a:stretch>
        </p:blipFill>
        <p:spPr>
          <a:xfrm>
            <a:off x="152400" y="1447800"/>
            <a:ext cx="2768600" cy="169280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Linear Expansion</a:t>
            </a:r>
          </a:p>
          <a:p>
            <a:pPr marL="115888" indent="-115888"/>
            <a:r>
              <a:rPr lang="en-US" dirty="0" smtClean="0"/>
              <a:t>Area Expansion</a:t>
            </a:r>
          </a:p>
          <a:p>
            <a:pPr marL="115888" indent="-115888"/>
            <a:r>
              <a:rPr lang="en-US" dirty="0"/>
              <a:t/>
            </a:r>
            <a:r>
              <a:rPr lang="en-US" dirty="0"/>
              <a:t>Volume Expansion</a:t>
            </a:r>
            <a:r>
              <a:rPr lang="en-US" dirty="0"/>
              <a:t> </a:t>
            </a:r>
            <a:endParaRPr lang="en-US" dirty="0" smtClean="0"/>
          </a:p>
          <a:p>
            <a:pPr marL="115888" indent="-115888"/>
            <a:r>
              <a:rPr lang="en-US" dirty="0"/>
              <a:t/>
            </a:r>
            <a:r>
              <a:rPr lang="en-US" dirty="0"/>
              <a:t>Special Properties of Water</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Thermal Expansion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Thermal Expansion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www.boundless.com/physics/textbooks/boundless-physics-textbook/temperature-and-kinetic-theory-12/thermal-expansion-103/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2fd1e810da759671c239c772dfe35f1f}">
                <a14:useLocalDpi xmlns:a14="http://schemas.microsoft.com/office/drawing/2010/main" val="0"/>
              </a:ext>
            </a:extLst>
          </a:blip>
          <a:stretch>
            <a:fillRect/>
          </a:stretch>
        </p:blipFill>
        <p:spPr>
          <a:xfrm>
            <a:off x="152400" y="1447800"/>
            <a:ext cx="2768600" cy="129239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Equations of State</a:t>
            </a:r>
          </a:p>
          <a:p>
            <a:pPr marL="115888" indent="-115888"/>
            <a:r>
              <a:rPr lang="en-US" dirty="0" smtClean="0"/>
              <a:t>Isotherms</a:t>
            </a:r>
          </a:p>
          <a:p>
            <a:pPr marL="115888" indent="-115888"/>
            <a:r>
              <a:rPr lang="en-US" dirty="0"/>
              <a:t/>
            </a:r>
            <a:r>
              <a:rPr lang="en-US" dirty="0"/>
              <a:t>Constant Pressure</a:t>
            </a:r>
            <a:r>
              <a:rPr lang="en-US" dirty="0"/>
              <a:t> </a:t>
            </a:r>
            <a:endParaRPr lang="en-US" dirty="0" smtClean="0"/>
          </a:p>
          <a:p>
            <a:pPr marL="115888" indent="-115888"/>
            <a:r>
              <a:rPr lang="en-US" dirty="0"/>
              <a:t/>
            </a:r>
            <a:r>
              <a:rPr lang="en-US" dirty="0"/>
              <a:t>Problem Solving</a:t>
            </a:r>
            <a:r>
              <a:rPr lang="en-US" dirty="0"/>
              <a:t> </a:t>
            </a:r>
            <a:endParaRPr lang="en-US" dirty="0" smtClean="0"/>
          </a:p>
          <a:p>
            <a:pPr marL="115888" indent="-115888"/>
            <a:r>
              <a:rPr lang="en-US" dirty="0"/>
              <a:t/>
            </a:r>
            <a:r>
              <a:rPr lang="en-US" dirty="0"/>
              <a:t>Avogador's Number</a:t>
            </a:r>
            <a:r>
              <a:rPr lang="en-US" dirty="0"/>
              <a:t> </a:t>
            </a:r>
            <a:endParaRPr lang="en-US" dirty="0" smtClean="0"/>
          </a:p>
          <a:p>
            <a:pPr marL="115888" indent="-115888"/>
            <a:r>
              <a:rPr lang="en-US" dirty="0"/>
              <a:t/>
            </a:r>
            <a:r>
              <a:rPr lang="en-US" dirty="0"/>
              <a:t>Absolute Temperature</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Ideal Gas Law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Temperature and Kinetic Theory</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Ideal Gas Law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www.boundless.com/physics/textbooks/boundless-physics-textbook/temperature-and-kinetic-theory-12/ideal-gas-law-104/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