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upload.wikimedia.org/wikipedia/commons/d/d8/Atom_diagram.png" TargetMode="External"/>
<Relationship Id="rId5" Type="http://schemas.openxmlformats.org/officeDocument/2006/relationships/hyperlink" Target="http://www.boundless.com/physics/textbooks/boundless-physics-textbook/the-basics-of-physics-1/the-basics-of-physics-31/models-theories-and-laws-195-6078/images/planetary-model-of-an-atom/?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2.xml"/>
<Relationship Id="rId2" Type="http://schemas.openxmlformats.org/officeDocument/2006/relationships/image" Target="../media/image5.png"/>
<Relationship Id="rId7" Target="../media/image13.png" Type="http://schemas.openxmlformats.org/officeDocument/2006/relationships/image"/>
</Relationships>

</file>

<file path=ppt/slides/_rels/slide1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Metric_prefix" TargetMode="External"/>
<Relationship Id="rId5" Type="http://schemas.openxmlformats.org/officeDocument/2006/relationships/hyperlink" Target="http://www.boundless.com/physics/textbooks/boundless-physics-textbook/the-basics-of-physics-1/units-32/prefixes-and-other-systems-of-units-199-6022/images/si-unit-prefixes/?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3.xml"/>
<Relationship Id="rId2" Type="http://schemas.openxmlformats.org/officeDocument/2006/relationships/image" Target="../media/image5.png"/>
<Relationship Id="rId7" Target="../media/image14.pn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basics-of-physics-1/units-32/prefixes-and-other-systems-of-units-199-6022/images/metric-system-prefixes/?campaign_content=book_624_chapter_1&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14.xml"/>
<Relationship Id="rId2" Type="http://schemas.openxmlformats.org/officeDocument/2006/relationships/image" Target="../media/image5.png"/>
<Relationship Id="rId5" Target="../media/image15.jpg" Type="http://schemas.openxmlformats.org/officeDocument/2006/relationships/image"/>
</Relationships>

</file>

<file path=ppt/slides/_rels/slide1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5037/latest/" TargetMode="External"/>
<Relationship Id="rId5" Type="http://schemas.openxmlformats.org/officeDocument/2006/relationships/hyperlink" Target="http://www.boundless.com/physics/textbooks/boundless-physics-textbook/the-basics-of-physics-1/solving-physics-problems-34/dimensional-analysis-204-11253/images/dimensional-quantities/?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5.xml"/>
<Relationship Id="rId2" Type="http://schemas.openxmlformats.org/officeDocument/2006/relationships/image" Target="../media/image5.png"/>
<Relationship Id="rId7" Target="../media/image16.jpg"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basics-of-physics-1/units-32/converting-units-200-7725/images/unit-conversion-in-the-metric-system/?campaign_content=book_624_chapter_1&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16.xml"/>
<Relationship Id="rId2" Type="http://schemas.openxmlformats.org/officeDocument/2006/relationships/image" Target="../media/image5.png"/>
<Relationship Id="rId5" Target="../media/image17.jp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File:Prototype_mass_drifts.jpg" TargetMode="External"/>
<Relationship Id="rId5" Type="http://schemas.openxmlformats.org/officeDocument/2006/relationships/hyperlink" Target="http://www.boundless.com/physics/textbooks/boundless-physics-textbook/the-basics-of-physics-1/units-32/mass-197-5595/images/prototype-mass-drifts/?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8.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basics-of-physics-1/the-basics-of-physics-31/introduction-physics-and-matter-193-5599/images/what-is-physics/?campaign_content=book_624_chapter_1&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18.xml"/>
<Relationship Id="rId2" Type="http://schemas.openxmlformats.org/officeDocument/2006/relationships/image" Target="../media/image5.png"/>
<Relationship Id="rId5" Target="../media/image8.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Free_Body_Diagram.png" TargetMode="External"/>
<Relationship Id="rId5" Type="http://schemas.openxmlformats.org/officeDocument/2006/relationships/hyperlink" Target="http://www.boundless.com/physics/textbooks/boundless-physics-textbook/the-basics-of-physics-1/solving-physics-problems-34/general-problem-solving-tricks-206-7122/images/free-body-diagram/?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9.pn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720/latest/" TargetMode="External"/>
<Relationship Id="rId5" Type="http://schemas.openxmlformats.org/officeDocument/2006/relationships/hyperlink" Target="http://www.boundless.com/physics/textbooks/boundless-physics-textbook/the-basics-of-physics-1/solving-physics-problems-34/trigonometry-205-6208/images/free-body-diagram/?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20.gif"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720/latest/" TargetMode="External"/>
<Relationship Id="rId5" Type="http://schemas.openxmlformats.org/officeDocument/2006/relationships/hyperlink" Target="http://www.boundless.com/physics/textbooks/boundless-physics-textbook/the-basics-of-physics-1/solving-physics-problems-34/trigonometry-205-6208/images/free-body-diagram-00f173ad-bfdd-4d17-ad11-e166e514ae1c/?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21.gif"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basics-of-physics-1/units-32/mass-197-5595/images/metric-system-mass/?campaign_content=book_624_chapter_1&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22.xml"/>
<Relationship Id="rId2" Type="http://schemas.openxmlformats.org/officeDocument/2006/relationships/image" Target="../media/image5.png"/>
<Relationship Id="rId5" Target="../media/image15.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basics-of-physics-1/solving-physics-problems-34/general-problem-solving-tricks-206-7122/images/how-to-solve-any-physics-problem/?campaign_content=book_624_chapter_1&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23.xml"/>
<Relationship Id="rId2" Type="http://schemas.openxmlformats.org/officeDocument/2006/relationships/image" Target="../media/image5.png"/>
<Relationship Id="rId5" Target="../media/image22.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lightandmatter.com/lma.pdf" TargetMode="External"/>
<Relationship Id="rId5" Type="http://schemas.openxmlformats.org/officeDocument/2006/relationships/hyperlink" Target="http://www.boundless.com/physics/textbooks/boundless-physics-textbook/the-basics-of-physics-1/units-32/converting-units-200-7725/images/converting-1-year-into-seconds-using-the-factor-label-method/?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3.pn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basics-of-physics-1/units-32/length-196-6206/images/high-school-physics-metric-system/?campaign_content=book_624_chapter_1&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25.xml"/>
<Relationship Id="rId2" Type="http://schemas.openxmlformats.org/officeDocument/2006/relationships/image" Target="../media/image5.png"/>
<Relationship Id="rId5" Target="../media/image15.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91/latest/?collection=col11406/1.7" TargetMode="External"/>
<Relationship Id="rId5" Type="http://schemas.openxmlformats.org/officeDocument/2006/relationships/hyperlink" Target="http://www.boundless.com/physics/textbooks/boundless-physics-textbook/the-basics-of-physics-1/units-32/length-196-6206/images/meter-defined-by-speed-of-light/?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9.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basics-of-physics-1/units-32/time-198-5037/images/metric-system-time/?campaign_content=book_624_chapter_1&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27.xml"/>
<Relationship Id="rId2" Type="http://schemas.openxmlformats.org/officeDocument/2006/relationships/image" Target="../media/image5.png"/>
<Relationship Id="rId5" Target="../media/image15.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www.nist.gov/public_affairs/releases/n99-22.cfm" TargetMode="External"/>
<Relationship Id="rId5" Type="http://schemas.openxmlformats.org/officeDocument/2006/relationships/hyperlink" Target="http://www.boundless.com/physics/textbooks/boundless-physics-textbook/the-basics-of-physics-1/units-32/time-198-5037/images/nist-f1-cesium-clock/?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4.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www.thechembook.com/chemistry/index.php/Scientific_notation" TargetMode="External"/>
<Relationship Id="rId5" Type="http://schemas.openxmlformats.org/officeDocument/2006/relationships/hyperlink" Target="http://www.boundless.com/physics/textbooks/boundless-physics-textbook/the-basics-of-physics-1/significant-figures-and-order-of-magnitude-33/scientific-notation-201-6207/images/scientific-notation/?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10.pn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lightandmatter.com/lmb.pdf" TargetMode="External"/>
<Relationship Id="rId5" Type="http://schemas.openxmlformats.org/officeDocument/2006/relationships/hyperlink" Target="http://www.boundless.com/physics/textbooks/boundless-physics-textbook/the-basics-of-physics-1/significant-figures-and-order-of-magnitude-33/order-of-magnitude-calculations-203-6080/images/guessing-the-number-of-jellybeans/?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5.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s3.amazonaws.com/figures.boundless.com/507f7290e4b0423da53f9927/ROE.png" TargetMode="External"/>
<Relationship Id="rId5" Type="http://schemas.openxmlformats.org/officeDocument/2006/relationships/hyperlink" Target="http://www.boundless.com/physics/textbooks/boundless-physics-textbook/the-basics-of-physics-1/significant-figures-and-order-of-magnitude-33/round-off-error-202-6030/images/round-off-error/?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6.pn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Covalent_bond" TargetMode="External"/>
<Relationship Id="rId5" Type="http://schemas.openxmlformats.org/officeDocument/2006/relationships/hyperlink" Target="http://www.boundless.com/physics/textbooks/boundless-physics-textbook/the-basics-of-physics-1/the-basics-of-physics-31/physics-and-other-fields-194-5039/images/physics-in-chemistry/?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7.pn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s3.amazonaws.com/figures.boundless.com/5078e0f6e4b04e6a3fb83a94/gps.jpg" TargetMode="External"/>
<Relationship Id="rId5" Type="http://schemas.openxmlformats.org/officeDocument/2006/relationships/hyperlink" Target="http://www.boundless.com/physics/textbooks/boundless-physics-textbook/the-basics-of-physics-1/the-basics-of-physics-31/introduction-physics-and-matter-193-5599/images/gps/?campaign_content=book_624_chapter_1&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8.jpg" Type="http://schemas.openxmlformats.org/officeDocument/2006/relationships/image"/>
</Relationships>

</file>

<file path=ppt/slides/_rels/slide3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Kilogram"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091/latest/?collection=col11406/1.7"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scientific_method"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matter"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Physics" TargetMode="External"/>
<Relationship Id="rId1" Type="http://schemas.openxmlformats.org/officeDocument/2006/relationships/slideLayout" Target="../slideLayouts/slideLayout34.xml"/>
<Relationship Id="rId2" Type="http://schemas.openxmlformats.org/officeDocument/2006/relationships/hyperlink" Target="http://creativecommons.org/licenses/by-sa/3.0/" TargetMode="External"/>
<Relationship Id="rId3" Type="http://schemas.openxmlformats.org/officeDocument/2006/relationships/hyperlink" Target="http://www.boundless.com//physics/definition/radiat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Second"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42092/latest/?collection=col11406/1.7" TargetMode="External"/>
<Relationship Id="rId32" Type="http://schemas.openxmlformats.org/officeDocument/2006/relationships/hyperlink" Target="http://en.wikipedia.org/wiki/Matter" TargetMode="External"/>
<Relationship Id="rId9" Type="http://schemas.openxmlformats.org/officeDocument/2006/relationships/hyperlink" Target="http://www.boundless.com//physics/definition/application"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091/latest/?collection=col11406/1.7"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us/" TargetMode="External"/>
<Relationship Id="rId34" Type="http://schemas.openxmlformats.org/officeDocument/2006/relationships/hyperlink" Target="http://lightandmatter.com/lma.pdf"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3.0/us/" TargetMode="External"/>
<Relationship Id="rId11" Type="http://schemas.openxmlformats.org/officeDocument/2006/relationships/hyperlink" Target="http://lightandmatter.com/lma.pdf"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092/latest/?collection=col11406/1.7"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inertia"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accelera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Mass" TargetMode="External"/>
</Relationships>

</file>

<file path=ppt/slides/_rels/slide35.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092/latest/?collection=col11406/1.7"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Order%20of%20Magnitud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Order_of_magnitude" TargetMode="External"/>
<Relationship Id="rId26" Type="http://schemas.openxmlformats.org/officeDocument/2006/relationships/hyperlink" Target="http://creativecommons.org/licenses/by/3.0/us/" TargetMode="External"/>
<Relationship Id="rId27" Type="http://schemas.openxmlformats.org/officeDocument/2006/relationships/hyperlink" Target="http://lightandmatter.com/lmb.pdf"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Length" TargetMode="External"/>
<Relationship Id="rId1" Type="http://schemas.openxmlformats.org/officeDocument/2006/relationships/slideLayout" Target="../slideLayouts/slideLayout35.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prefix"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SI_Unit_Prefixes"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42091/latest/?collection=col11406/1.7" TargetMode="External"/>
<Relationship Id="rId32" Type="http://schemas.openxmlformats.org/officeDocument/2006/relationships/hyperlink" Target="http://en.wikipedia.org/wiki/Unit_of_length" TargetMode="External"/>
<Relationship Id="rId9" Type="http://schemas.openxmlformats.org/officeDocument/2006/relationships/hyperlink" Target="http://en.wikipedia.org/wiki/United_States_customary_units"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091/latest/?collection=col11406/1.7"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exponent"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Scientific%20notation"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approxima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Round-off_error"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www.boundless.com//physics/definition/law"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theory"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www.boundless.com//physics/definition/model" TargetMode="External"/>
<Relationship Id="rId37" Type="http://schemas.openxmlformats.org/officeDocument/2006/relationships/hyperlink" Target="http://creativecommons.org/licenses/by/3.0/" TargetMode="External"/>
<Relationship Id="rId38" Type="http://schemas.openxmlformats.org/officeDocument/2006/relationships/hyperlink" Target="http://cnx.org/content/m42120/latest/?collection=col11406/1.7"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36.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091/latest/?collection=col11406/1.7"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Units_conversion_by_factor-label"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dimension"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Dimensional_analysis"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15037/latest/" TargetMode="External"/>
<Relationship Id="rId1" Type="http://schemas.openxmlformats.org/officeDocument/2006/relationships/slideLayout" Target="../slideLayouts/slideLayout36.xml"/>
<Relationship Id="rId2" Type="http://schemas.openxmlformats.org/officeDocument/2006/relationships/hyperlink" Target="http://creativecommons.org/licenses/by/3.0/us/" TargetMode="External"/>
<Relationship Id="rId3" Type="http://schemas.openxmlformats.org/officeDocument/2006/relationships/hyperlink" Target="http://lightandmatter.com/lma.pdf"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Scientific_notation"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en.wiktionary.org/wiki/trigonometry"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Significant_figures"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3.0/" TargetMode="External"/>
<Relationship Id="rId11" Type="http://schemas.openxmlformats.org/officeDocument/2006/relationships/hyperlink" Target="http://cnx.org/content/m14720/latest/"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dynamic"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static"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Free_body_diagram"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www.boundless.com//physics/definition/conversion"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basics-of-physics-1/?campaign_content=book_624_chapter_1&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jpg" Type="http://schemas.openxmlformats.org/officeDocument/2006/relationships/image"/>
<Relationship Id="rId8" Target="../media/image10.pn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basics-of-physics-1/the-basics-of-physics-31/?campaign_content=book_624_chapter_1&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1.jpg"/>
<Relationship Id="rId6" Target="../media/image8.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basics-of-physics-1/units-32/?campaign_content=book_624_chapter_1&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1.jpg"/>
<Relationship Id="rId6" Target="../media/image9.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basics-of-physics-1/significant-figures-and-order-of-magnitude-33/?campaign_content=book_624_chapter_1&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1.jpg"/>
<Relationship Id="rId6" Target="../media/image10.pn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basics-of-physics-1/solving-physics-problems-34/?campaign_content=book_624_chapter_1&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1.jp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image" Target="../media/image2.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acceleration</a:t>
            </a:r>
            <a:r>
              <a:rPr lang="en-US" sz="1200" dirty="0" smtClean="0"/>
              <a:t> </a:t>
            </a:r>
            <a:r>
              <a:rPr lang="en-US" sz="1200" dirty="0" smtClean="0">
                <a:solidFill>
                  <a:schemeClr val="bg2"/>
                </a:solidFill>
              </a:rPr>
              <a:t>the rate at which the velocity of a body changes with time</a:t>
            </a:r>
          </a:p>
          <a:p>
            <a:r>
              <a:rPr lang="en-US" sz="1200" dirty="0" smtClean="0"/>
              <a:t/>
            </a:r>
            <a:r>
              <a:rPr lang="en-US" sz="1200" dirty="0" smtClean="0"/>
              <a:t>application</a:t>
            </a:r>
            <a:r>
              <a:rPr lang="en-US" sz="1200" dirty="0" smtClean="0"/>
              <a:t> </a:t>
            </a:r>
            <a:r>
              <a:rPr lang="en-US" sz="1200" dirty="0" smtClean="0">
                <a:solidFill>
                  <a:schemeClr val="bg2"/>
                </a:solidFill>
              </a:rPr>
              <a:t>the act of putting something into operation</a:t>
            </a:r>
          </a:p>
          <a:p>
            <a:r>
              <a:rPr lang="en-US" sz="1200" dirty="0" smtClean="0"/>
              <a:t/>
            </a:r>
            <a:r>
              <a:rPr lang="en-US" sz="1200" dirty="0" smtClean="0"/>
              <a:t>approximation</a:t>
            </a:r>
            <a:r>
              <a:rPr lang="en-US" sz="1200" dirty="0" smtClean="0"/>
              <a:t> </a:t>
            </a:r>
            <a:r>
              <a:rPr lang="en-US" sz="1200" dirty="0">
                <a:solidFill>
                  <a:schemeClr val="bg2"/>
                </a:solidFill>
              </a:rPr>
              <a:t>An imprecise solution or result that is adequate for a defined purpose.</a:t>
            </a:r>
          </a:p>
          <a:p>
            <a:r>
              <a:rPr lang="en-US" sz="1200" dirty="0"/>
              <a:t/>
            </a:r>
            <a:r>
              <a:rPr lang="en-US" sz="1200" dirty="0"/>
              <a:t>conversion</a:t>
            </a:r>
            <a:r>
              <a:rPr lang="en-US" sz="1200" dirty="0"/>
              <a:t> </a:t>
            </a:r>
            <a:r>
              <a:rPr lang="en-US" sz="1200" dirty="0">
                <a:solidFill>
                  <a:schemeClr val="bg2"/>
                </a:solidFill>
              </a:rPr>
              <a:t>a change between different units of measurement for the same quantity.</a:t>
            </a:r>
          </a:p>
          <a:p>
            <a:r>
              <a:rPr lang="en-US" sz="1200" dirty="0"/>
              <a:t/>
            </a:r>
            <a:r>
              <a:rPr lang="en-US" sz="1200" dirty="0"/>
              <a:t>dimension</a:t>
            </a:r>
            <a:r>
              <a:rPr lang="en-US" sz="1200" dirty="0"/>
              <a:t> </a:t>
            </a:r>
            <a:r>
              <a:rPr lang="en-US" sz="1200" dirty="0">
                <a:solidFill>
                  <a:schemeClr val="bg2"/>
                </a:solidFill>
              </a:rPr>
              <a:t>A measure of spatial extent in a particular direction, such as height, width or breadth, or depth.</a:t>
            </a:r>
          </a:p>
          <a:p>
            <a:r>
              <a:rPr lang="en-US" sz="1200" dirty="0"/>
              <a:t/>
            </a:r>
            <a:r>
              <a:rPr lang="en-US" sz="1200" dirty="0"/>
              <a:t>dynamic</a:t>
            </a:r>
            <a:r>
              <a:rPr lang="en-US" sz="1200" dirty="0"/>
              <a:t> </a:t>
            </a:r>
            <a:r>
              <a:rPr lang="en-US" sz="1200" dirty="0">
                <a:solidFill>
                  <a:schemeClr val="bg2"/>
                </a:solidFill>
              </a:rPr>
              <a:t>Changing; active; in motion.</a:t>
            </a:r>
          </a:p>
          <a:p>
            <a:r>
              <a:rPr lang="en-US" sz="1200" dirty="0"/>
              <a:t/>
            </a:r>
            <a:r>
              <a:rPr lang="en-US" sz="1200" dirty="0"/>
              <a:t>exponent</a:t>
            </a:r>
            <a:r>
              <a:rPr lang="en-US" sz="1200" dirty="0"/>
              <a:t> </a:t>
            </a:r>
            <a:r>
              <a:rPr lang="en-US" sz="1200" dirty="0">
                <a:solidFill>
                  <a:schemeClr val="bg2"/>
                </a:solidFill>
              </a:rPr>
              <a:t>The power to which a number, symbol or expression is to be raised. For example, the 3 in .</a:t>
            </a:r>
          </a:p>
          <a:p>
            <a:r>
              <a:rPr lang="en-US" sz="1200" dirty="0"/>
              <a:t/>
            </a:r>
            <a:r>
              <a:rPr lang="en-US" sz="1200" dirty="0"/>
              <a:t>inertia</a:t>
            </a:r>
            <a:r>
              <a:rPr lang="en-US" sz="1200" dirty="0"/>
              <a:t> </a:t>
            </a:r>
            <a:r>
              <a:rPr lang="en-US" sz="1200" dirty="0">
                <a:solidFill>
                  <a:schemeClr val="bg2"/>
                </a:solidFill>
              </a:rPr>
              <a:t>the tendency of an object to resist any change in its motion</a:t>
            </a:r>
          </a:p>
          <a:p>
            <a:r>
              <a:rPr lang="en-US" sz="1200" dirty="0"/>
              <a:t/>
            </a:r>
            <a:r>
              <a:rPr lang="en-US" sz="1200" dirty="0"/>
              <a:t>Law</a:t>
            </a:r>
            <a:r>
              <a:rPr lang="en-US" sz="1200" dirty="0"/>
              <a:t> </a:t>
            </a:r>
            <a:r>
              <a:rPr lang="en-US" sz="1200" dirty="0">
                <a:solidFill>
                  <a:schemeClr val="bg2"/>
                </a:solidFill>
              </a:rPr>
              <a:t>A concise description, usually in the form of a mathematical equation, used to describe a pattern in nature</a:t>
            </a:r>
          </a:p>
          <a:p>
            <a:r>
              <a:rPr lang="en-US" sz="1200" dirty="0"/>
              <a:t/>
            </a:r>
            <a:r>
              <a:rPr lang="en-US" sz="1200" dirty="0"/>
              <a:t>Length</a:t>
            </a:r>
            <a:r>
              <a:rPr lang="en-US" sz="1200" dirty="0"/>
              <a:t> </a:t>
            </a:r>
            <a:r>
              <a:rPr lang="en-US" sz="1200" dirty="0">
                <a:solidFill>
                  <a:schemeClr val="bg2"/>
                </a:solidFill>
              </a:rPr>
              <a:t>How far apart objects are physically.</a:t>
            </a:r>
          </a:p>
          <a:p>
            <a:r>
              <a:rPr lang="en-US" sz="1200" dirty="0"/>
              <a:t/>
            </a:r>
            <a:r>
              <a:rPr lang="en-US" sz="1200" dirty="0"/>
              <a:t>matter</a:t>
            </a:r>
            <a:r>
              <a:rPr lang="en-US" sz="1200" dirty="0"/>
              <a:t> </a:t>
            </a:r>
            <a:r>
              <a:rPr lang="en-US" sz="1200" dirty="0">
                <a:solidFill>
                  <a:schemeClr val="bg2"/>
                </a:solidFill>
              </a:rPr>
              <a:t>The basic structural component of the universe. Matter usually has mass and volume.</a:t>
            </a:r>
          </a:p>
          <a:p>
            <a:r>
              <a:rPr lang="en-US" sz="1200" dirty="0"/>
              <a:t/>
            </a:r>
            <a:r>
              <a:rPr lang="en-US" sz="1200" dirty="0"/>
              <a:t>Model</a:t>
            </a:r>
            <a:r>
              <a:rPr lang="en-US" sz="1200" dirty="0"/>
              <a:t> </a:t>
            </a:r>
            <a:r>
              <a:rPr lang="en-US" sz="1200" dirty="0" smtClean="0">
                <a:solidFill>
                  <a:schemeClr val="bg2"/>
                </a:solidFill>
              </a:rPr>
              <a:t>A representation of something difficult or impossible to display directly</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Order of Magnitude</a:t>
            </a:r>
            <a:r>
              <a:rPr lang="en-US" sz="1200" dirty="0" smtClean="0"/>
              <a:t> </a:t>
            </a:r>
            <a:r>
              <a:rPr lang="en-US" sz="1200" dirty="0" smtClean="0">
                <a:solidFill>
                  <a:schemeClr val="bg2"/>
                </a:solidFill>
              </a:rPr>
              <a:t>The class of scale or magnitude of any amount, where each class contains values of a fixed ratio (most often 10) to the class preceding it. For example, something that is 2 orders of magnitude larger is 100 times larger; something that is 3 orders of magnitude larger is 1000 times larger; and something that is 6 orders of magnitude larger is one million times larger, because 102 = 100, 103 = 1000, and 106 = one million</a:t>
            </a:r>
          </a:p>
          <a:p>
            <a:r>
              <a:rPr lang="en-US" sz="1200" dirty="0"/>
              <a:t/>
            </a:r>
            <a:r>
              <a:rPr lang="en-US" sz="1200" dirty="0"/>
              <a:t>prefix</a:t>
            </a:r>
            <a:r>
              <a:rPr lang="en-US" sz="1200" dirty="0"/>
              <a:t> </a:t>
            </a:r>
            <a:r>
              <a:rPr lang="en-US" sz="1200" dirty="0">
                <a:solidFill>
                  <a:schemeClr val="bg2"/>
                </a:solidFill>
              </a:rPr>
              <a:t>That which is prefixed; especially one or more letters or syllables added to the beginning of a word to modify its meaning; as, pre- in prefix, con- in conjure.</a:t>
            </a:r>
          </a:p>
          <a:p>
            <a:r>
              <a:rPr lang="en-US" sz="1200" dirty="0"/>
              <a:t/>
            </a:r>
            <a:r>
              <a:rPr lang="en-US" sz="1200" dirty="0"/>
              <a:t>Radiation</a:t>
            </a:r>
            <a:r>
              <a:rPr lang="en-US" sz="1200" dirty="0"/>
              <a:t> </a:t>
            </a:r>
            <a:r>
              <a:rPr lang="en-US" sz="1200" dirty="0">
                <a:solidFill>
                  <a:schemeClr val="bg2"/>
                </a:solidFill>
              </a:rPr>
              <a:t>the emission of energy as electromagnetic waves or as moving or oscillating subatomic particles.</a:t>
            </a:r>
          </a:p>
          <a:p>
            <a:r>
              <a:rPr lang="en-US" sz="1200" dirty="0"/>
              <a:t/>
            </a:r>
            <a:r>
              <a:rPr lang="en-US" sz="1200" dirty="0"/>
              <a:t>scientific method</a:t>
            </a:r>
            <a:r>
              <a:rPr lang="en-US" sz="1200" dirty="0"/>
              <a:t> </a:t>
            </a:r>
            <a:r>
              <a:rPr lang="en-US" sz="1200" dirty="0">
                <a:solidFill>
                  <a:schemeClr val="bg2"/>
                </a:solidFill>
              </a:rPr>
              <a:t>A method of discovering knowledge about the natural world based in making falsifiable predictions (hypotheses), testing them empirically, and developing peer-reviewed theories that best explain the known data.</a:t>
            </a:r>
          </a:p>
          <a:p>
            <a:r>
              <a:rPr lang="en-US" sz="1200" dirty="0"/>
              <a:t/>
            </a:r>
            <a:r>
              <a:rPr lang="en-US" sz="1200" dirty="0"/>
              <a:t>Scientific notation</a:t>
            </a:r>
            <a:r>
              <a:rPr lang="en-US" sz="1200" dirty="0"/>
              <a:t> </a:t>
            </a:r>
            <a:r>
              <a:rPr lang="en-US" sz="1200" dirty="0">
                <a:solidFill>
                  <a:schemeClr val="bg2"/>
                </a:solidFill>
              </a:rPr>
              <a:t>A method of writing, or of displaying real numbers as a decimal number between 1 and 10 followed by an integer power of 10</a:t>
            </a:r>
          </a:p>
          <a:p>
            <a:r>
              <a:rPr lang="en-US" sz="1200" dirty="0"/>
              <a:t/>
            </a:r>
            <a:r>
              <a:rPr lang="en-US" sz="1200" dirty="0"/>
              <a:t>static</a:t>
            </a:r>
            <a:r>
              <a:rPr lang="en-US" sz="1200" dirty="0"/>
              <a:t> </a:t>
            </a:r>
            <a:r>
              <a:rPr lang="en-US" sz="1200" dirty="0">
                <a:solidFill>
                  <a:schemeClr val="bg2"/>
                </a:solidFill>
              </a:rPr>
              <a:t>Fixed in place; having no motion.</a:t>
            </a:r>
          </a:p>
          <a:p>
            <a:r>
              <a:rPr lang="en-US" sz="1200" dirty="0"/>
              <a:t/>
            </a:r>
            <a:r>
              <a:rPr lang="en-US" sz="1200" dirty="0"/>
              <a:t>theory</a:t>
            </a:r>
            <a:r>
              <a:rPr lang="en-US" sz="1200" dirty="0"/>
              <a:t> </a:t>
            </a:r>
            <a:r>
              <a:rPr lang="en-US" sz="1200" dirty="0">
                <a:solidFill>
                  <a:schemeClr val="bg2"/>
                </a:solidFill>
              </a:rPr>
              <a:t>An explanation for patterns in nature that is supported by scientific evidence and verified multiple times by various groups of researchers</a:t>
            </a:r>
          </a:p>
          <a:p>
            <a:r>
              <a:rPr lang="en-US" sz="1200" dirty="0"/>
              <a:t/>
            </a:r>
            <a:r>
              <a:rPr lang="en-US" sz="1200" dirty="0"/>
              <a:t>trigonometry</a:t>
            </a:r>
            <a:r>
              <a:rPr lang="en-US" sz="1200" dirty="0"/>
              <a:t> </a:t>
            </a:r>
            <a:r>
              <a:rPr lang="en-US" sz="1200" dirty="0">
                <a:solidFill>
                  <a:schemeClr val="bg2"/>
                </a:solidFill>
              </a:rPr>
              <a:t>The branch of mathematics that deals with the relationships between the sides and the angles of triangles and the calculations based on them, particularly the trigonometric functions.</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Planetary Model of an Atom</a:t>
            </a:r>
          </a:p>
          <a:p>
            <a:pPr lvl="1"/>
            <a:r>
              <a:rPr lang="en-US" dirty="0" smtClean="0"/>
              <a:t>The planetary model of the atom in which electrons are pictured as orbiting the nucleus, analogous to the way planets orbit the Sun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http://upload.wikimedia.org/wikipedia/commons/d/d8/Atom_diagram.png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1de2673de9edc4960679f0e8d32642c}">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SI Unit Prefixes</a:t>
            </a:r>
          </a:p>
          <a:p>
            <a:pPr lvl="1"/>
            <a:r>
              <a:rPr lang="en-US" dirty="0" smtClean="0"/>
              <a:t>The twenty prefixes officially specified by the International System of Units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"Metric prefix."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http://en.wikipedia.org/wiki/Metric_prefix</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0ec39fc3468ea363a4bd8c106f6e199}">
                <a14:useLocalDpi xmlns:a14="http://schemas.microsoft.com/office/drawing/2010/main" val="0"/>
              </a:ext>
            </a:extLst>
          </a:blip>
          <a:stretch>
            <a:fillRect/>
          </a:stretch>
        </p:blipFill>
        <p:spPr>
          <a:xfrm>
            <a:off x="2138386" y="533400"/>
            <a:ext cx="486722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Metric System - Prefixes</a:t>
            </a:r>
          </a:p>
          <a:p>
            <a:pPr lvl="1"/>
            <a:r>
              <a:rPr lang="en-US" dirty="0" smtClean="0"/>
              <a:t>A brief introduction to the metric system and unit conversions.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932b7308e6dc58f56abf7f9c0d58625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Dimensional Quantities</a:t>
            </a:r>
          </a:p>
          <a:p>
            <a:pPr lvl="1"/>
            <a:r>
              <a:rPr lang="en-US" dirty="0" smtClean="0"/>
              <a:t>Every physical quantity is some combination of the seven basic quantities.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Dimensional Analysis.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http://cnx.org/content/m15037/latest/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2a6206d7a8c584a3b0b4abf71c03143}">
                <a14:useLocalDpi xmlns:a14="http://schemas.microsoft.com/office/drawing/2010/main" val="0"/>
              </a:ext>
            </a:extLst>
          </a:blip>
          <a:stretch>
            <a:fillRect/>
          </a:stretch>
        </p:blipFill>
        <p:spPr>
          <a:xfrm>
            <a:off x="537322" y="533400"/>
            <a:ext cx="806935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Unit Conversion in the Metric System</a:t>
            </a:r>
          </a:p>
          <a:p>
            <a:pPr lvl="1"/>
            <a:r>
              <a:rPr lang="en-US" dirty="0" smtClean="0"/>
              <a:t>EASY Unit Conversion in the Metric System - This simple extra help video tutorial explains the metric system and how to make simple metric conversions.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07975d25595f92b70203594e07f76d47}">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Prototype Mass Drifts</a:t>
            </a:r>
          </a:p>
          <a:p>
            <a:pPr lvl="1"/>
            <a:r>
              <a:rPr lang="en-US" dirty="0" smtClean="0"/>
              <a:t>A graph of the relative change in mass of selected kilogram prototypes.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"Prototype mass drifts."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http://en.wikipedia.org/wiki/File:Prototype_mass_drifts.jpg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0cc9c355cf888d9867d2b0b56d5d553}">
                <a14:useLocalDpi xmlns:a14="http://schemas.microsoft.com/office/drawing/2010/main" val="0"/>
              </a:ext>
            </a:extLst>
          </a:blip>
          <a:stretch>
            <a:fillRect/>
          </a:stretch>
        </p:blipFill>
        <p:spPr>
          <a:xfrm>
            <a:off x="1140714" y="533400"/>
            <a:ext cx="686257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What is Physics?</a:t>
            </a:r>
          </a:p>
          <a:p>
            <a:pPr lvl="1"/>
            <a:r>
              <a:rPr lang="en-US" dirty="0" smtClean="0"/>
              <a:t>Mr. Andersen explains the importance of physics as a science. History and virtual examples are used to give the discipline context.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77cf4f5676f13b5f782fa5ff1fadbe98}">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Free Body Diagram</a:t>
            </a:r>
          </a:p>
          <a:p>
            <a:pPr lvl="1"/>
            <a:r>
              <a:rPr lang="en-US" dirty="0" smtClean="0"/>
              <a:t>Use this figure to work through the example problem.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Body Diagram."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http://en.wikipedia.org/wiki/File:Free_Body_Diagram.png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ff095db4811236e807d30fe0baf19d4}">
                <a14:useLocalDpi xmlns:a14="http://schemas.microsoft.com/office/drawing/2010/main" val="0"/>
              </a:ext>
            </a:extLst>
          </a:blip>
          <a:stretch>
            <a:fillRect/>
          </a:stretch>
        </p:blipFill>
        <p:spPr>
          <a:xfrm>
            <a:off x="3618695" y="533400"/>
            <a:ext cx="190660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Free Body Diagram</a:t>
            </a:r>
          </a:p>
          <a:p>
            <a:pPr lvl="1"/>
            <a:r>
              <a:rPr lang="en-US" dirty="0" smtClean="0"/>
              <a:t>The rod is hinged from a wall and is held with the help of a string.</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Free Body Diagram (Application). February 16,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http://cnx.org/content/m14720/latest/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a3bbe516e6993b86f56405f6d5fb7e7}">
                <a14:useLocalDpi xmlns:a14="http://schemas.microsoft.com/office/drawing/2010/main" val="0"/>
              </a:ext>
            </a:extLst>
          </a:blip>
          <a:stretch>
            <a:fillRect/>
          </a:stretch>
        </p:blipFill>
        <p:spPr>
          <a:xfrm>
            <a:off x="2573706" y="533400"/>
            <a:ext cx="399658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Free Body Diagram</a:t>
            </a:r>
          </a:p>
          <a:p>
            <a:pPr lvl="1"/>
            <a:r>
              <a:rPr lang="en-US" dirty="0" smtClean="0"/>
              <a:t>The free body diagram as a finished product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Free Body Diagram (Application). February 16,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http://cnx.org/content/m14720/latest/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451ca9183beb26112f812cedddd423c}">
                <a14:useLocalDpi xmlns:a14="http://schemas.microsoft.com/office/drawing/2010/main" val="0"/>
              </a:ext>
            </a:extLst>
          </a:blip>
          <a:stretch>
            <a:fillRect/>
          </a:stretch>
        </p:blipFill>
        <p:spPr>
          <a:xfrm>
            <a:off x="2573706" y="533400"/>
            <a:ext cx="399658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Metric System - Mass</a:t>
            </a:r>
          </a:p>
          <a:p>
            <a:pPr lvl="1"/>
            <a:r>
              <a:rPr lang="en-US" dirty="0" smtClean="0"/>
              <a:t>A brief introduction to the metric system and unit conversions.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932b7308e6dc58f56abf7f9c0d58625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How To Solve Any Physics Problem</a:t>
            </a:r>
          </a:p>
          <a:p>
            <a:pPr lvl="1"/>
            <a:r>
              <a:rPr lang="en-US" dirty="0" smtClean="0"/>
              <a:t>Learn five simple steps in five minutes! In this episode we cover the most effective problem-solving method I've encountered and call upon some fuzzy friends to help us remember the steps.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1ea91dd19e5c03076374945f7e2827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Converting 1 year into seconds using the Factor-Label Method</a:t>
            </a:r>
          </a:p>
          <a:p>
            <a:pPr lvl="1"/>
            <a:r>
              <a:rPr lang="en-US" dirty="0" smtClean="0"/>
              <a:t>Physically crossing out units that cancel out helps visualize the "leftover" unit(s).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Light and Matter.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http://lightandmatter.com/lma.pdf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7d3d0d37e05e80145754ecfe41541de}">
                <a14:useLocalDpi xmlns:a14="http://schemas.microsoft.com/office/drawing/2010/main" val="0"/>
              </a:ext>
            </a:extLst>
          </a:blip>
          <a:stretch>
            <a:fillRect/>
          </a:stretch>
        </p:blipFill>
        <p:spPr>
          <a:xfrm>
            <a:off x="266700" y="533400"/>
            <a:ext cx="8610600" cy="193571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Metric System - Length</a:t>
            </a:r>
          </a:p>
          <a:p>
            <a:pPr lvl="1"/>
            <a:r>
              <a:rPr lang="en-US" dirty="0" smtClean="0"/>
              <a:t>A brief introduction to the metric system and unit conversions.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932b7308e6dc58f56abf7f9c0d58625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Meter Defined by Speed of Light</a:t>
            </a:r>
          </a:p>
          <a:p>
            <a:pPr lvl="1"/>
            <a:r>
              <a:rPr lang="en-US" dirty="0" smtClean="0"/>
              <a:t>The meter is defined to be the distance that light travels in 1/299,792,458 of a second in a vacuum. Distance traveled is speed multiplied by time.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http://cnx.org/content/m42091/latest/?collection=col11406/1.7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1aa9f192c373a8511df8c2c1f00702a}">
                <a14:useLocalDpi xmlns:a14="http://schemas.microsoft.com/office/drawing/2010/main" val="0"/>
              </a:ext>
            </a:extLst>
          </a:blip>
          <a:stretch>
            <a:fillRect/>
          </a:stretch>
        </p:blipFill>
        <p:spPr>
          <a:xfrm>
            <a:off x="266700" y="533400"/>
            <a:ext cx="8610600" cy="186973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Metric System - Time</a:t>
            </a:r>
          </a:p>
          <a:p>
            <a:pPr lvl="1"/>
            <a:r>
              <a:rPr lang="en-US" dirty="0" smtClean="0"/>
              <a:t>A brief introduction to the metric system and unit conversions.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932b7308e6dc58f56abf7f9c0d58625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NIST-F1 Cesium Clock</a:t>
            </a:r>
          </a:p>
          <a:p>
            <a:pPr lvl="1"/>
            <a:r>
              <a:rPr lang="en-US" dirty="0" smtClean="0"/>
              <a:t>NIST-F1 is referred to as a fountain clock because it uses a fountain-like movement of atoms to obtain its improved reckoning of time.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http://www.nist.gov/public_affairs/releases/n99-22.cfm.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"NIST-F1 Cesium Fountain Clock."</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http://www.nist.gov/public_affairs/releases/n99-22.cfm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d569136fa8857003896818c6d982e85}">
                <a14:useLocalDpi xmlns:a14="http://schemas.microsoft.com/office/drawing/2010/main" val="0"/>
              </a:ext>
            </a:extLst>
          </a:blip>
          <a:stretch>
            <a:fillRect/>
          </a:stretch>
        </p:blipFill>
        <p:spPr>
          <a:xfrm>
            <a:off x="3355325" y="533400"/>
            <a:ext cx="24333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Scientific Notation</a:t>
            </a:r>
          </a:p>
          <a:p>
            <a:pPr lvl="1"/>
            <a:r>
              <a:rPr lang="en-US" dirty="0" smtClean="0"/>
              <a:t>There are three parts to writing a number in scientific notation: the coefficient, the base, and the exponent.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http://www.thechembook.com/chemistry/index.php/Scientific_notation.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http://www.thechembook.com/chemistry/index.php/Scientific_notation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6168b9a2656e1797fcdc4c17799be71}">
                <a14:useLocalDpi xmlns:a14="http://schemas.microsoft.com/office/drawing/2010/main" val="0"/>
              </a:ext>
            </a:extLst>
          </a:blip>
          <a:stretch>
            <a:fillRect/>
          </a:stretch>
        </p:blipFill>
        <p:spPr>
          <a:xfrm>
            <a:off x="1801906" y="533400"/>
            <a:ext cx="554018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Guessing the Number of Jelly Beans</a:t>
            </a:r>
          </a:p>
          <a:p>
            <a:pPr lvl="1"/>
            <a:r>
              <a:rPr lang="en-US" dirty="0" smtClean="0"/>
              <a:t>Can you guess how many jelly beans are in the jar? If you try to guess directly, you will almost certainly underestimate. The right way to do it is to estimate the linear dimensions and then estimate the volume indirectly.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Light and Matter.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http://lightandmatter.com/lmb.pdf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ddba669183f535376ff32156488c955}">
                <a14:useLocalDpi xmlns:a14="http://schemas.microsoft.com/office/drawing/2010/main" val="0"/>
              </a:ext>
            </a:extLst>
          </a:blip>
          <a:stretch>
            <a:fillRect/>
          </a:stretch>
        </p:blipFill>
        <p:spPr>
          <a:xfrm>
            <a:off x="3024170" y="533400"/>
            <a:ext cx="309565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Round-off Error</a:t>
            </a:r>
          </a:p>
          <a:p>
            <a:pPr lvl="1"/>
            <a:r>
              <a:rPr lang="en-US" dirty="0" smtClean="0"/>
              <a:t>Rounding these numbers off to one decimal place or to the nearest whole number would change the answer to 5.7 and 6, respectively. The more rounding off that is done, the more errors are introduced.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http://s3.amazonaws.com/figures.boundless.com/507f7290e4b0423da53f9927/ROE.png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1bf8908007da482eee35dbf8c08e492}">
                <a14:useLocalDpi xmlns:a14="http://schemas.microsoft.com/office/drawing/2010/main" val="0"/>
              </a:ext>
            </a:extLst>
          </a:blip>
          <a:stretch>
            <a:fillRect/>
          </a:stretch>
        </p:blipFill>
        <p:spPr>
          <a:xfrm>
            <a:off x="2030649" y="533400"/>
            <a:ext cx="508270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Physics in Chemistry</a:t>
            </a:r>
          </a:p>
          <a:p>
            <a:pPr lvl="1"/>
            <a:r>
              <a:rPr lang="en-US" dirty="0" smtClean="0"/>
              <a:t>The study of matter and electricity in physics is fundamental towards the understanding of concepts in chemistry, such as the covalent bond.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"Covalent bond."</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http://en.wikipedia.org/wiki/Covalent_bond</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0331805deb7ac4ecded73e28fc26dd7}">
                <a14:useLocalDpi xmlns:a14="http://schemas.microsoft.com/office/drawing/2010/main" val="0"/>
              </a:ext>
            </a:extLst>
          </a:blip>
          <a:stretch>
            <a:fillRect/>
          </a:stretch>
        </p:blipFill>
        <p:spPr>
          <a:xfrm>
            <a:off x="266700" y="533400"/>
            <a:ext cx="8610600" cy="369025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Global Positioning System</a:t>
            </a:r>
          </a:p>
          <a:p>
            <a:pPr lvl="1"/>
            <a:r>
              <a:rPr lang="en-US" dirty="0" smtClean="0"/>
              <a:t>GPS calculates the speed of an object, the distance over which it travels, and the time it takes to travel that distance using equations based on the laws of physics.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http://s3.amazonaws.com/figures.boundless.com/5078e0f6e4b04e6a3fb83a94/gps.jpg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d39c4548c3f268a210d4a3cfd24a5f9}">
                <a14:useLocalDpi xmlns:a14="http://schemas.microsoft.com/office/drawing/2010/main" val="0"/>
              </a:ext>
            </a:extLst>
          </a:blip>
          <a:stretch>
            <a:fillRect/>
          </a:stretch>
        </p:blipFill>
        <p:spPr>
          <a:xfrm>
            <a:off x="266700" y="533400"/>
            <a:ext cx="8610600" cy="396027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http://www.boundless.com//physics/definition/radiation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"Second."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http://en.wikipedia.org/wiki/Second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http://cnx.org/content/m42091/latest/?collection=col11406/1.7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http://www.boundless.com//physics/definition/application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http://lightandmatter.com/lma.pdf</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http://cnx.org/content/m42092/latest/?collection=col11406/1.7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"inertia."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http://en.wiktionary.org/wiki/inertia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"Kilogram."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http://en.wikipedia.org/wiki/Kilogram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http://cnx.org/content/m42091/latest/?collection=col11406/1.7</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"scientific method."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http://en.wiktionary.org/wiki/scientific_method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http://en.wiktionary.org/wiki/matter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http://en.wikipedia.org/wiki/Physics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http://cnx.org/content/m42092/latest/?collection=col11406/1.7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http://en.wikipedia.org/wiki/Matter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http://lightandmatter.com/lma.pdf</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"prefix."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http://en.wiktionary.org/wiki/prefix</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 Unit Prefixes."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http://en.wikipedia.org/wiki/SI_Unit_Prefixes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http://cnx.org/content/m42091/latest/?collection=col11406/1.7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"United States customary units."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http://en.wikipedia.org/wiki/United_States_customary_units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"approximation."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http://en.wiktionary.org/wiki/approximation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"Round-off error."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http://en.wikipedia.org/wiki/Round-off_error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http://www.boundless.com//physics/definition/law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http://en.wikipedia.org/wiki/theory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http://www.boundless.com//physics/definition/model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http://cnx.org/content/m42092/latest/?collection=col11406/1.7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"Order of Magnitude."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http://en.wikipedia.org/wiki/Order%20of%20Magnitude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"Order of magnitude."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http://en.wikipedia.org/wiki/Order_of_magnitude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http://lightandmatter.com/lmb.pdf</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"Length."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http://en.wikipedia.org/wiki/Length</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http://cnx.org/content/m42091/latest/?collection=col11406/1.7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"Unit of length."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http://en.wikipedia.org/wiki/Unit_of_length</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"exponent."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http://en.wiktionary.org/wiki/exponent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"Scientific notation."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http://en.wikipedia.org/wiki/Scientific%20notation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http://cnx.org/content/m42120/latest/?collection=col11406/1.7</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Light and Matter.</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http://lightandmatter.com/lma.pdf</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"Scientific notation."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http://en.wikipedia.org/wiki/Scientific_notation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"Significant figures."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http://en.wikipedia.org/wiki/Significant_figures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"trigonometry."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http://en.wiktionary.org/wiki/trigonometry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Free Body Diagram (Application).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http://cnx.org/content/m14720/latest/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"dynamic."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http://en.wiktionary.org/wiki/dynamic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http://en.wiktionary.org/wiki/static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body diagram."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http://en.wikipedia.org/wiki/Free_body_diagram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http://www.boundless.com//physics/definition/conversion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http://cnx.org/content/m42091/latest/?collection=col11406/1.7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"Units conversion by factor-label."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http://en.wikipedia.org/wiki/Units_conversion_by_factor-label</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"dimension."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http://en.wiktionary.org/wiki/dimension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"Dimensional analysis."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http://en.wikipedia.org/wiki/Dimensional_analysis</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"Sunil Kumar Singh, Dimensional Analysis.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http://cnx.org/content/m15037/latest/</a:t>
            </a:r>
            <a:endParaRPr lang="en-US" sz="1200" dirty="0" smtClean="0">
              <a:solidFill>
                <a:schemeClr val="accent1"/>
              </a:solidFill>
              <a:latin typeface="Arial" charset="0"/>
              <a:ea typeface="ＭＳ Ｐゴシック" charset="0"/>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The Basics of Physics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The Basics of Physics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Basics of Physics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Units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Significant Figures and Order of Magnitude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Solving Physics Problems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77cf4f5676f13b5f782fa5ff1fadbe98}">
                <a14:useLocalDpi xmlns:a14="http://schemas.microsoft.com/office/drawing/2010/main" val="0"/>
              </a:ext>
            </a:extLst>
          </a:blip>
          <a:stretch>
            <a:fillRect/>
          </a:stretch>
        </p:blipFill>
        <p:spPr>
          <a:xfrm>
            <a:off x="3200400" y="304800"/>
            <a:ext cx="863600" cy="647700"/>
          </a:xfrm>
          <a:prstGeom prst="rect">
            <a:avLst/>
          </a:prstGeom>
        </p:spPr>
      </p:pic>
      <p:pic>
        <p:nvPicPr>
          <p:cNvPr id="29" name="Picture 28" descr="chapterimage.jpg"/>
          <p:cNvPicPr>
            <a:picLocks noChangeAspect="1"/>
          </p:cNvPicPr>
          <p:nvPr/>
        </p:nvPicPr>
        <p:blipFill>
          <a:blip r:embed="rId7">
            <a:extLst>
              <a:ext uri="{01aa9f192c373a8511df8c2c1f00702a}">
                <a14:useLocalDpi xmlns:a14="http://schemas.microsoft.com/office/drawing/2010/main" val="0"/>
              </a:ext>
            </a:extLst>
          </a:blip>
          <a:stretch>
            <a:fillRect/>
          </a:stretch>
        </p:blipFill>
        <p:spPr>
          <a:xfrm>
            <a:off x="3200400" y="1447800"/>
            <a:ext cx="863600" cy="187524"/>
          </a:xfrm>
          <a:prstGeom prst="rect">
            <a:avLst/>
          </a:prstGeom>
        </p:spPr>
      </p:pic>
      <p:pic>
        <p:nvPicPr>
          <p:cNvPr id="30" name="Picture 29" descr="chapterimage.jpg"/>
          <p:cNvPicPr>
            <a:picLocks noChangeAspect="1"/>
          </p:cNvPicPr>
          <p:nvPr/>
        </p:nvPicPr>
        <p:blipFill>
          <a:blip r:embed="rId8">
            <a:extLst>
              <a:ext uri="{56168b9a2656e1797fcdc4c17799be71}">
                <a14:useLocalDpi xmlns:a14="http://schemas.microsoft.com/office/drawing/2010/main" val="0"/>
              </a:ext>
            </a:extLst>
          </a:blip>
          <a:stretch>
            <a:fillRect/>
          </a:stretch>
        </p:blipFill>
        <p:spPr>
          <a:xfrm>
            <a:off x="3200400" y="2590800"/>
            <a:ext cx="863600" cy="677045"/>
          </a:xfrm>
          <a:prstGeom prst="rect">
            <a:avLst/>
          </a:prstGeom>
        </p:spPr>
      </p:pic>
      <p:pic>
        <p:nvPicPr>
          <p:cNvPr id="31" name="Picture 30"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3733800"/>
            <a:ext cx="863600" cy="863600"/>
          </a:xfrm>
          <a:prstGeom prst="rect">
            <a:avLst/>
          </a:prstGeom>
        </p:spPr>
      </p:pic>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7cf4f5676f13b5f782fa5ff1fadbe98}">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Introduction: Physics and Matter</a:t>
            </a:r>
          </a:p>
          <a:p>
            <a:pPr marL="115888" indent="-115888"/>
            <a:r>
              <a:rPr lang="en-US" dirty="0" smtClean="0"/>
              <a:t>Physics and Other Fields</a:t>
            </a:r>
          </a:p>
          <a:p>
            <a:pPr marL="115888" indent="-115888"/>
            <a:r>
              <a:rPr lang="en-US" dirty="0"/>
              <a:t/>
            </a:r>
            <a:r>
              <a:rPr lang="en-US" dirty="0"/>
              <a:t>Models, Theories, and Laws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The Basics of Physics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www.boundless.com/physics/textbooks/boundless-physics-textbook/the-basics-of-physics-1/the-basics-of-physics-31/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01aa9f192c373a8511df8c2c1f00702a}">
                <a14:useLocalDpi xmlns:a14="http://schemas.microsoft.com/office/drawing/2010/main" val="0"/>
              </a:ext>
            </a:extLst>
          </a:blip>
          <a:stretch>
            <a:fillRect/>
          </a:stretch>
        </p:blipFill>
        <p:spPr>
          <a:xfrm>
            <a:off x="152400" y="1447800"/>
            <a:ext cx="2768600" cy="601181"/>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Length</a:t>
            </a:r>
          </a:p>
          <a:p>
            <a:pPr marL="115888" indent="-115888"/>
            <a:r>
              <a:rPr lang="en-US" dirty="0" smtClean="0"/>
              <a:t>Mass</a:t>
            </a:r>
          </a:p>
          <a:p>
            <a:pPr marL="115888" indent="-115888"/>
            <a:r>
              <a:rPr lang="en-US" dirty="0"/>
              <a:t/>
            </a:r>
            <a:r>
              <a:rPr lang="en-US" dirty="0"/>
              <a:t>Time</a:t>
            </a:r>
            <a:r>
              <a:rPr lang="en-US" dirty="0"/>
              <a:t> </a:t>
            </a:r>
            <a:endParaRPr lang="en-US" dirty="0" smtClean="0"/>
          </a:p>
          <a:p>
            <a:pPr marL="115888" indent="-115888"/>
            <a:r>
              <a:rPr lang="en-US" dirty="0"/>
              <a:t/>
            </a:r>
            <a:r>
              <a:rPr lang="en-US" dirty="0"/>
              <a:t>Prefixes and Other Systems of Units</a:t>
            </a:r>
            <a:r>
              <a:rPr lang="en-US" dirty="0"/>
              <a:t> </a:t>
            </a:r>
            <a:endParaRPr lang="en-US" dirty="0" smtClean="0"/>
          </a:p>
          <a:p>
            <a:pPr marL="115888" indent="-115888"/>
            <a:r>
              <a:rPr lang="en-US" dirty="0"/>
              <a:t/>
            </a:r>
            <a:r>
              <a:rPr lang="en-US" dirty="0"/>
              <a:t>Converting Units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Units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Units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www.boundless.com/physics/textbooks/boundless-physics-textbook/the-basics-of-physics-1/units-32/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56168b9a2656e1797fcdc4c17799be71}">
                <a14:useLocalDpi xmlns:a14="http://schemas.microsoft.com/office/drawing/2010/main" val="0"/>
              </a:ext>
            </a:extLst>
          </a:blip>
          <a:stretch>
            <a:fillRect/>
          </a:stretch>
        </p:blipFill>
        <p:spPr>
          <a:xfrm>
            <a:off x="152400" y="1447800"/>
            <a:ext cx="2768600" cy="2170528"/>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Scientific Notation</a:t>
            </a:r>
          </a:p>
          <a:p>
            <a:pPr marL="115888" indent="-115888"/>
            <a:r>
              <a:rPr lang="en-US" dirty="0" smtClean="0"/>
              <a:t>Round-off Error</a:t>
            </a:r>
          </a:p>
          <a:p>
            <a:pPr marL="115888" indent="-115888"/>
            <a:r>
              <a:rPr lang="en-US" dirty="0"/>
              <a:t/>
            </a:r>
            <a:r>
              <a:rPr lang="en-US" dirty="0"/>
              <a:t>Order of Magnitude Calculations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Significant Figures and Order of Magnitude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Significant Figures and Order of Magnitude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www.boundless.com/physics/textbooks/boundless-physics-textbook/the-basics-of-physics-1/significant-figures-and-order-of-magnitude-33/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Dimensional Analysis</a:t>
            </a:r>
          </a:p>
          <a:p>
            <a:pPr marL="115888" indent="-115888"/>
            <a:r>
              <a:rPr lang="en-US" dirty="0" smtClean="0"/>
              <a:t>Trigonometry</a:t>
            </a:r>
          </a:p>
          <a:p>
            <a:pPr marL="115888" indent="-115888"/>
            <a:r>
              <a:rPr lang="en-US" dirty="0"/>
              <a:t/>
            </a:r>
            <a:r>
              <a:rPr lang="en-US" dirty="0"/>
              <a:t>General Problem-Solving Tricks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Solving Physics Problems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Basics of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Solving Physics Problems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www.boundless.com/physics/textbooks/boundless-physics-textbook/the-basics-of-physics-1/solving-physics-problems-34/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