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laws-of-motion-4/problem-solving-48/?campaign_content=book_624_chapter_4&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5.jpg"/>
<Relationship Id="rId6" Target="../media/image12.pn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laws-of-motion-4/vector-nature-of-forces-49/?campaign_content=book_624_chapter_4&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5.jpg"/>
<Relationship Id="rId6" Target="../media/image13.png" Type="http://schemas.openxmlformats.org/officeDocument/2006/relationships/image"/>
</Relationships>

</file>

<file path=ppt/slides/_rels/slide12.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laws-of-motion-4/further-applications-of-newton-s-laws-50/?campaign_content=book_624_chapter_4&amp;campaign_term=Physics&amp;utm_campaign=powerpoint&amp;utm_medium=direct&amp;utm_source=boundless" TargetMode="External"/>
<Relationship Id="rId1" Type="http://schemas.openxmlformats.org/officeDocument/2006/relationships/slideLayout" Target="../slideLayouts/slideLayout12.xml"/>
<Relationship Id="rId2" Type="http://schemas.openxmlformats.org/officeDocument/2006/relationships/image" Target="../media/image15.jpg"/>
<Relationship Id="rId6" Target="../media/image14.jpg" Type="http://schemas.openxmlformats.org/officeDocument/2006/relationships/image"/>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image" Target="../media/image2.png"/>
<Relationship Id="rId3" Type="http://schemas.openxmlformats.org/officeDocument/2006/relationships/image" Target="../media/image5.png"/>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74/latest/" TargetMode="External"/>
<Relationship Id="rId5" Type="http://schemas.openxmlformats.org/officeDocument/2006/relationships/hyperlink" Target="http://www.boundless.com/physics/textbooks/boundless-physics-textbook/the-laws-of-motion-4/newton-s-laws-46/the-third-law-symmetry-in-forces-238-8442/images/newton-s-third-law-of-motion/?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7.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Freebodydiagram3_pn.svg&amp;page=1" TargetMode="External"/>
<Relationship Id="rId5" Type="http://schemas.openxmlformats.org/officeDocument/2006/relationships/hyperlink" Target="http://www.boundless.com/physics/textbooks/boundless-physics-textbook/the-laws-of-motion-4/vector-nature-of-forces-49/forces-in-two-dimensions-242-6049/images/diagram-of-forces-as-vectors/?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3.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newton-s-laws-46/the-third-law-symmetry-in-forces-238-8442/images/newton-s-third-law/?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20.xml"/>
<Relationship Id="rId2" Type="http://schemas.openxmlformats.org/officeDocument/2006/relationships/image" Target="../media/image5.png"/>
<Relationship Id="rId5" Target="../media/image18.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870/latest/e1.gif" TargetMode="External"/>
<Relationship Id="rId5" Type="http://schemas.openxmlformats.org/officeDocument/2006/relationships/hyperlink" Target="http://www.boundless.com/physics/textbooks/boundless-physics-textbook/the-laws-of-motion-4/further-applications-of-newton-s-laws-50/translational-equilibrium-249-4758/images/forces-on-a-table/?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9.gif"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Weight" TargetMode="External"/>
<Relationship Id="rId5" Type="http://schemas.openxmlformats.org/officeDocument/2006/relationships/hyperlink" Target="http://www.boundless.com/physics/textbooks/boundless-physics-textbook/the-laws-of-motion-4/other-examples-of-forces-47/weight-239-6231/images/spring-scale/?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1.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newton-s-laws-46/the-second-law-force-and-acceleration-237-11279/images/newton-s-three-laws-of-mechanics-second-law/?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23.xml"/>
<Relationship Id="rId2" Type="http://schemas.openxmlformats.org/officeDocument/2006/relationships/image" Target="../media/image5.png"/>
<Relationship Id="rId5" Target="../media/image20.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39/latest/Figure_06_01_01a.jpg" TargetMode="External"/>
<Relationship Id="rId5" Type="http://schemas.openxmlformats.org/officeDocument/2006/relationships/hyperlink" Target="http://www.boundless.com/physics/textbooks/boundless-physics-textbook/the-laws-of-motion-4/further-applications-of-newton-s-laws-50/friction-kinetic-244-7734/images/friction/?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1.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Normal_force" TargetMode="External"/>
<Relationship Id="rId5" Type="http://schemas.openxmlformats.org/officeDocument/2006/relationships/hyperlink" Target="http://www.boundless.com/physics/textbooks/boundless-physics-textbook/the-laws-of-motion-4/other-examples-of-forces-47/normal-forces-240-8080/images/inclined-plane/?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2.pn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further-applications-of-newton-s-laws-50/friction-static-245-419/images/static-friction-and-some-friction-challenges/?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26.xml"/>
<Relationship Id="rId2" Type="http://schemas.openxmlformats.org/officeDocument/2006/relationships/image" Target="../media/image5.png"/>
<Relationship Id="rId5" Target="../media/image23.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Force_examples.svg&amp;page=1" TargetMode="External"/>
<Relationship Id="rId5" Type="http://schemas.openxmlformats.org/officeDocument/2006/relationships/hyperlink" Target="http://www.boundless.com/physics/textbooks/boundless-physics-textbook/the-laws-of-motion-4/introduction-44/newton-and-his-laws-233-182/images/force-examples/?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8.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Free_body_diagram" TargetMode="External"/>
<Relationship Id="rId5" Type="http://schemas.openxmlformats.org/officeDocument/2006/relationships/hyperlink" Target="http://www.boundless.com/physics/textbooks/boundless-physics-textbook/the-laws-of-motion-4/problem-solving-48/a-general-approach-241-6954/images/free-body-diagram/?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12.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force-and-mass-45/force-234-6069/images/what-is-a-force/?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29.xml"/>
<Relationship Id="rId2" Type="http://schemas.openxmlformats.org/officeDocument/2006/relationships/image" Target="../media/image5.png"/>
<Relationship Id="rId5" Target="../media/image9.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Force_examples.svg&amp;page=1" TargetMode="External"/>
<Relationship Id="rId5" Type="http://schemas.openxmlformats.org/officeDocument/2006/relationships/hyperlink" Target="http://www.boundless.com/physics/textbooks/boundless-physics-textbook/the-laws-of-motion-4/force-and-mass-45/force-234-6069/images/force-examples/?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8.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38960/latest/" TargetMode="External"/>
<Relationship Id="rId5" Type="http://schemas.openxmlformats.org/officeDocument/2006/relationships/hyperlink" Target="http://www.boundless.com/physics/textbooks/boundless-physics-textbook/the-laws-of-motion-4/newton-s-laws-46/the-first-law-inertia-236-10947/images/newton-s-first-law/?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10.pn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newton-s-laws-46/the-first-law-inertia-236-10947/images/newton-s-three-laws-of-mechanics-first-law-inertia/?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32.xml"/>
<Relationship Id="rId2" Type="http://schemas.openxmlformats.org/officeDocument/2006/relationships/image" Target="../media/image5.png"/>
<Relationship Id="rId5" Target="../media/image24.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Elastischer_sto%C3%9F3.gif" TargetMode="External"/>
<Relationship Id="rId5" Type="http://schemas.openxmlformats.org/officeDocument/2006/relationships/hyperlink" Target="http://www.boundless.com/physics/textbooks/boundless-physics-textbook/the-laws-of-motion-4/newton-s-laws-46/the-second-law-force-and-acceleration-237-11279/images/force-and-mass/?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5.gif"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newton-s-laws-46/the-second-law-force-and-acceleration-237-11279/images/newton-s-three-laws-of-mechanics-second-law-part-two/?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34.xml"/>
<Relationship Id="rId2" Type="http://schemas.openxmlformats.org/officeDocument/2006/relationships/image" Target="../media/image5.png"/>
<Relationship Id="rId5" Target="../media/image26.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32/latest/Figure_04_07_01.jpg" TargetMode="External"/>
<Relationship Id="rId5" Type="http://schemas.openxmlformats.org/officeDocument/2006/relationships/hyperlink" Target="http://www.boundless.com/physics/textbooks/boundless-physics-textbook/the-laws-of-motion-4/further-applications-of-newton-s-laws-50/applications-of-newton-s-laws-243-6316/images/drag-force-on-a-barge/?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14.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further-applications-of-newton-s-laws-50/friction-kinetic-244-7734/images/kinetic-friction-introduction/?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36.xml"/>
<Relationship Id="rId2" Type="http://schemas.openxmlformats.org/officeDocument/2006/relationships/image" Target="../media/image5.png"/>
<Relationship Id="rId5" Target="../media/image27.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079/latest/ai15.gif" TargetMode="External"/>
<Relationship Id="rId5" Type="http://schemas.openxmlformats.org/officeDocument/2006/relationships/hyperlink" Target="http://www.boundless.com/physics/textbooks/boundless-physics-textbook/the-laws-of-motion-4/further-applications-of-newton-s-laws-50/problem-solving-with-friction-and-inclines-246-4752/images/block-and-incline-system/?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28.gif"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0/latest/Figure_06_02_02a.jpg" TargetMode="External"/>
<Relationship Id="rId5" Type="http://schemas.openxmlformats.org/officeDocument/2006/relationships/hyperlink" Target="http://www.boundless.com/physics/textbooks/boundless-physics-textbook/the-laws-of-motion-4/further-applications-of-newton-s-laws-50/drag-247-6245/images/aerodynamic-shape/?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29.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further-applications-of-newton-s-laws-50/drag-247-6245/images/retarding-and-drag-forces/?campaign_content=book_624_chapter_4&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39.xml"/>
<Relationship Id="rId2" Type="http://schemas.openxmlformats.org/officeDocument/2006/relationships/image" Target="../media/image5.png"/>
<Relationship Id="rId5" Target="../media/image30.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campaign_content=book_624_chapter_4&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png" Type="http://schemas.openxmlformats.org/officeDocument/2006/relationships/image"/>
<Relationship Id="rId7" Target="../media/image9.jpg" Type="http://schemas.openxmlformats.org/officeDocument/2006/relationships/image"/>
<Relationship Id="rId8" Target="../media/image10.png" Type="http://schemas.openxmlformats.org/officeDocument/2006/relationships/image"/>
<Relationship Id="rId9" Target="../media/image11.jpg" Type="http://schemas.openxmlformats.org/officeDocument/2006/relationships/image"/>
<Relationship Id="rId10" Target="../media/image12.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1/latest/Figure_06_03_03a.jpg" TargetMode="External"/>
<Relationship Id="rId5" Type="http://schemas.openxmlformats.org/officeDocument/2006/relationships/hyperlink" Target="http://www.boundless.com/physics/textbooks/boundless-physics-textbook/the-laws-of-motion-4/further-applications-of-newton-s-laws-50/stress-and-strain-248-6689/images/tension-compression/?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1.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ension_(physics)" TargetMode="External"/>
<Relationship Id="rId5" Type="http://schemas.openxmlformats.org/officeDocument/2006/relationships/hyperlink" Target="http://www.boundless.com/physics/textbooks/boundless-physics-textbook/the-laws-of-motion-4/further-applications-of-newton-s-laws-50/connected-objects-250-938/images/tension-forces/?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2.pn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3871/latest/ucm2.gif" TargetMode="External"/>
<Relationship Id="rId5" Type="http://schemas.openxmlformats.org/officeDocument/2006/relationships/hyperlink" Target="http://www.boundless.com/physics/textbooks/boundless-physics-textbook/the-laws-of-motion-4/further-applications-of-newton-s-laws-50/circular-motion-251-6280/images/uniform-circular-motion/?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3.gif"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068/latest/f2.gif" TargetMode="External"/>
<Relationship Id="rId5" Type="http://schemas.openxmlformats.org/officeDocument/2006/relationships/hyperlink" Target="http://www.boundless.com/physics/textbooks/boundless-physics-textbook/the-laws-of-motion-4/further-applications-of-newton-s-laws-50/friction-static-245-419/images/static-friction/?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34.gif"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Static_equilibrium" TargetMode="External"/>
<Relationship Id="rId5" Type="http://schemas.openxmlformats.org/officeDocument/2006/relationships/hyperlink" Target="http://www.boundless.com/physics/textbooks/boundless-physics-textbook/the-laws-of-motion-4/further-applications-of-newton-s-laws-50/translational-equilibrium-249-4758/images/forces-acting-on-an-object-at-rest/?campaign_content=book_624_chapter_4&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35.png" Type="http://schemas.openxmlformats.org/officeDocument/2006/relationships/image"/>
</Relationships>

</file>

<file path=ppt/slides/_rels/slide4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inclin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equilibrium"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14079/latest/"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14806/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torque" TargetMode="External"/>
<Relationship Id="rId1" Type="http://schemas.openxmlformats.org/officeDocument/2006/relationships/slideLayout" Target="../slideLayouts/slideLayout45.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forc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Newton's_laws_of_mo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dynamic" TargetMode="External"/>
<Relationship Id="rId32" Type="http://schemas.openxmlformats.org/officeDocument/2006/relationships/hyperlink" Target="http://en.wiktionary.org/wiki/static" TargetMode="External"/>
<Relationship Id="rId9" Type="http://schemas.openxmlformats.org/officeDocument/2006/relationships/hyperlink" Target="http://en.wiktionary.org/wiki/static"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frict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14870/latest/"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kinetic"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Friction%23Static_fric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rigid"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Tension_(physic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friction" TargetMode="External"/>
</Relationships>

</file>

<file path=ppt/slides/_rels/slide4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force"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069/latest/?collection=col11406/latest"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069/latest/?collection=col11406/lates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Forc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Gravitational%20acceleration" TargetMode="External"/>
<Relationship Id="rId1" Type="http://schemas.openxmlformats.org/officeDocument/2006/relationships/slideLayout" Target="../slideLayouts/slideLayout4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free-body%20diagram"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resultan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Weight" TargetMode="External"/>
<Relationship Id="rId32" Type="http://schemas.openxmlformats.org/officeDocument/2006/relationships/hyperlink" Target="http://en.wiktionary.org/wiki/fluid" TargetMode="External"/>
<Relationship Id="rId9" Type="http://schemas.openxmlformats.org/officeDocument/2006/relationships/hyperlink" Target="http://en.wikipedia.org/wiki/Net_forc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vecto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Drag_(physics)"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42080/lates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Force"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069/latest/?collection=col11406/1.7"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14040/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vector"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velocit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perpendicular"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Physical_propertie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Mas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strai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stress"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081/latest/" TargetMode="External"/>
<Relationship Id="rId1" Type="http://schemas.openxmlformats.org/officeDocument/2006/relationships/slideLayout" Target="../slideLayouts/slideLayout4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tangent"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13871/lates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Deformation_(engineering)" TargetMode="External"/>
<Relationship Id="rId32" Type="http://schemas.openxmlformats.org/officeDocument/2006/relationships/hyperlink" Target="http://en.wiktionary.org/wiki/equation" TargetMode="External"/>
<Relationship Id="rId9" Type="http://schemas.openxmlformats.org/officeDocument/2006/relationships/hyperlink" Target="http://en.wikipedia.org/wiki/Drag_(physic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kinetic%20energ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125/latest/?collection=col11406/lates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kinetic%20energy"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42081/latest/"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138/lates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fric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mas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books.org/wiki/Special_Relativity/Relativistic_dynamics%23Mass" TargetMode="External"/>
<Relationship Id="rId37" Type="http://schemas.openxmlformats.org/officeDocument/2006/relationships/hyperlink" Target="http://creativecommons.org/licenses/by/3.0/" TargetMode="External"/>
<Relationship Id="rId38" Type="http://schemas.openxmlformats.org/officeDocument/2006/relationships/hyperlink" Target="http://cnx.org/content/m42139/latest/"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8.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074/lates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inertia"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frictio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uniform%20mot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Newtons_first_law" TargetMode="External"/>
<Relationship Id="rId1" Type="http://schemas.openxmlformats.org/officeDocument/2006/relationships/slideLayout" Target="../slideLayouts/slideLayout48.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Fric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Friction%23Kinetic_friction" TargetMode="External"/>
<Relationship Id="rId30" Type="http://schemas.openxmlformats.org/officeDocument/2006/relationships/hyperlink" Target="http://creativecommons.org/licenses/by/3.0/" TargetMode="External"/>
<Relationship Id="rId31" Type="http://schemas.openxmlformats.org/officeDocument/2006/relationships/hyperlink" Target="http://cnx.org/content/m38960/latest/" TargetMode="External"/>
<Relationship Id="rId32" Type="http://schemas.openxmlformats.org/officeDocument/2006/relationships/hyperlink" Target="http://cnx.org/content/m42130/latest/" TargetMode="External"/>
<Relationship Id="rId9" Type="http://schemas.openxmlformats.org/officeDocument/2006/relationships/hyperlink" Target="http://en.wikipedia.org/wiki/perpendicular"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normal"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net_force"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momentum"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Newton's_laws_of_mo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Normal_forc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symmetry"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thrus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Newtons_first_law"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accelerat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9.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49.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Newtons_first_law"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14042/latest/"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attribution.url.4" TargetMode="External"/>
<Relationship Id="rId6" Type="http://schemas.openxmlformats.org/officeDocument/2006/relationships/hyperlink" Target="http://attribution.license.3" TargetMode="External"/>
<Relationship Id="rId7" Type="http://schemas.openxmlformats.org/officeDocument/2006/relationships/hyperlink" Target="http://attribution.url.3" TargetMode="External"/>
<Relationship Id="rId8" Type="http://schemas.openxmlformats.org/officeDocument/2006/relationships/hyperlink" Target="http://attribution.license.4"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attribution.license.5" TargetMode="External"/>
<Relationship Id="rId11" Type="http://schemas.openxmlformats.org/officeDocument/2006/relationships/hyperlink" Target="http://attribution.url.5" TargetMode="External"/>
<Relationship Id="rId12" Type="http://schemas.openxmlformats.org/officeDocument/2006/relationships/hyperlink" Target="http://attribution.license.6" TargetMode="External"/>
<Relationship Id="rId13" Type="http://schemas.openxmlformats.org/officeDocument/2006/relationships/hyperlink" Target="http://attribution.url.6" TargetMode="External"/>
<Relationship Id="rId14" Type="http://schemas.openxmlformats.org/officeDocument/2006/relationships/hyperlink" Target="http://attribution.license.7" TargetMode="External"/>
<Relationship Id="rId15" Type="http://schemas.openxmlformats.org/officeDocument/2006/relationships/hyperlink" Target="http://attribution.url.7"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the-laws-of-motion-4/?campaign_content=book_624_chapter_4&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3.png" Type="http://schemas.openxmlformats.org/officeDocument/2006/relationships/image"/>
<Relationship Id="rId7" Target="../media/image14.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laws-of-motion-4/introduction-44/?campaign_content=book_624_chapter_4&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5.jpg"/>
<Relationship Id="rId6" Target="../media/image8.pn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laws-of-motion-4/force-and-mass-45/?campaign_content=book_624_chapter_4&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5.jpg"/>
<Relationship Id="rId6" Target="../media/image9.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laws-of-motion-4/newton-s-laws-46/?campaign_content=book_624_chapter_4&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5.jpg"/>
<Relationship Id="rId6" Target="../media/image10.pn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he-laws-of-motion-4/other-examples-of-forces-47/?campaign_content=book_624_chapter_4&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5.jpg"/>
<Relationship Id="rId6" Target="../media/image11.jp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ff095db4811236e807d30fe0baf19d4}">
                <a14:useLocalDpi xmlns:a14="http://schemas.microsoft.com/office/drawing/2010/main" val="0"/>
              </a:ext>
            </a:extLst>
          </a:blip>
          <a:stretch>
            <a:fillRect/>
          </a:stretch>
        </p:blipFill>
        <p:spPr>
          <a:xfrm>
            <a:off x="152400" y="1447800"/>
            <a:ext cx="1215324"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 General Approach</a:t>
            </a:r>
          </a:p>
        </p:txBody>
      </p:sp>
      <p:sp>
        <p:nvSpPr>
          <p:cNvPr id="21" name="Title 20"/>
          <p:cNvSpPr>
            <a:spLocks noGrp="1"/>
          </p:cNvSpPr>
          <p:nvPr>
            <p:ph type="title"/>
          </p:nvPr>
        </p:nvSpPr>
        <p:spPr>
          <a:xfrm>
            <a:off x="152400" y="381000"/>
            <a:ext cx="8686800" cy="685800"/>
          </a:xfrm>
        </p:spPr>
        <p:txBody>
          <a:bodyPr/>
          <a:lstStyle/>
          <a:p>
            <a:r>
              <a:rPr lang="en-US" dirty="0" smtClean="0"/>
              <a:t>Problem-Solving</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Problem-Solving</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www.boundless.com/physics/textbooks/boundless-physics-textbook/the-laws-of-motion-4/problem-solving-48/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3a8818ed62e554a613c02e16f35f051}">
                <a14:useLocalDpi xmlns:a14="http://schemas.microsoft.com/office/drawing/2010/main" val="0"/>
              </a:ext>
            </a:extLst>
          </a:blip>
          <a:stretch>
            <a:fillRect/>
          </a:stretch>
        </p:blipFill>
        <p:spPr>
          <a:xfrm>
            <a:off x="152400" y="1447800"/>
            <a:ext cx="1958021"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Forces in Two Dimensions</a:t>
            </a:r>
          </a:p>
        </p:txBody>
      </p:sp>
      <p:sp>
        <p:nvSpPr>
          <p:cNvPr id="21" name="Title 20"/>
          <p:cNvSpPr>
            <a:spLocks noGrp="1"/>
          </p:cNvSpPr>
          <p:nvPr>
            <p:ph type="title"/>
          </p:nvPr>
        </p:nvSpPr>
        <p:spPr>
          <a:xfrm>
            <a:off x="152400" y="381000"/>
            <a:ext cx="8686800" cy="685800"/>
          </a:xfrm>
        </p:spPr>
        <p:txBody>
          <a:bodyPr/>
          <a:lstStyle/>
          <a:p>
            <a:r>
              <a:rPr lang="en-US" dirty="0" smtClean="0"/>
              <a:t>Vector Nature of Forces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Vector Nature of Forces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www.boundless.com/physics/textbooks/boundless-physics-textbook/the-laws-of-motion-4/vector-nature-of-forces-49/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5de5ff873b17d47bedfedb258e32e20}">
                <a14:useLocalDpi xmlns:a14="http://schemas.microsoft.com/office/drawing/2010/main" val="0"/>
              </a:ext>
            </a:extLst>
          </a:blip>
          <a:stretch>
            <a:fillRect/>
          </a:stretch>
        </p:blipFill>
        <p:spPr>
          <a:xfrm>
            <a:off x="152400" y="1447800"/>
            <a:ext cx="2768600" cy="980084"/>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Applications of Newton's Laws</a:t>
            </a:r>
          </a:p>
          <a:p>
            <a:pPr marL="115888" indent="-115888"/>
            <a:r>
              <a:rPr lang="en-US" dirty="0" smtClean="0"/>
              <a:t>Friction: Kinetic</a:t>
            </a:r>
          </a:p>
          <a:p>
            <a:pPr marL="115888" indent="-115888"/>
            <a:r>
              <a:rPr lang="en-US" dirty="0"/>
              <a:t/>
            </a:r>
            <a:r>
              <a:rPr lang="en-US" dirty="0"/>
              <a:t>Friction: Static</a:t>
            </a:r>
            <a:r>
              <a:rPr lang="en-US" dirty="0"/>
              <a:t> </a:t>
            </a:r>
            <a:endParaRPr lang="en-US" dirty="0" smtClean="0"/>
          </a:p>
          <a:p>
            <a:pPr marL="115888" indent="-115888"/>
            <a:r>
              <a:rPr lang="en-US" dirty="0"/>
              <a:t/>
            </a:r>
            <a:r>
              <a:rPr lang="en-US" dirty="0"/>
              <a:t>Problem-Solving With Friction and Inclines</a:t>
            </a:r>
            <a:r>
              <a:rPr lang="en-US" dirty="0"/>
              <a:t> </a:t>
            </a:r>
            <a:endParaRPr lang="en-US" dirty="0" smtClean="0"/>
          </a:p>
          <a:p>
            <a:pPr marL="115888" indent="-115888"/>
            <a:r>
              <a:rPr lang="en-US" dirty="0"/>
              <a:t/>
            </a:r>
            <a:r>
              <a:rPr lang="en-US" dirty="0"/>
              <a:t>Drag</a:t>
            </a:r>
            <a:r>
              <a:rPr lang="en-US" dirty="0"/>
              <a:t> </a:t>
            </a:r>
            <a:endParaRPr lang="en-US" dirty="0" smtClean="0"/>
          </a:p>
          <a:p>
            <a:pPr marL="115888" indent="-115888"/>
            <a:r>
              <a:rPr lang="en-US" dirty="0"/>
              <a:t/>
            </a:r>
            <a:r>
              <a:rPr lang="en-US" dirty="0"/>
              <a:t>Stress and Strain</a:t>
            </a:r>
            <a:r>
              <a:rPr lang="en-US" dirty="0"/>
              <a:t> </a:t>
            </a:r>
            <a:endParaRPr lang="en-US" dirty="0" smtClean="0"/>
          </a:p>
          <a:p>
            <a:pPr marL="115888" indent="-115888"/>
            <a:r>
              <a:rPr lang="en-US" dirty="0"/>
              <a:t/>
            </a:r>
            <a:r>
              <a:rPr lang="en-US" dirty="0"/>
              <a:t>Translational Equilibrium</a:t>
            </a:r>
            <a:r>
              <a:rPr lang="en-US" dirty="0"/>
              <a:t> </a:t>
            </a:r>
            <a:endParaRPr lang="en-US" dirty="0" smtClean="0"/>
          </a:p>
          <a:p>
            <a:pPr marL="115888" indent="-115888"/>
            <a:r>
              <a:rPr lang="en-US" dirty="0"/>
              <a:t/>
            </a:r>
            <a:r>
              <a:rPr lang="en-US" dirty="0"/>
              <a:t>Connected Objects</a:t>
            </a:r>
            <a:r>
              <a:rPr lang="en-US" dirty="0"/>
              <a:t> </a:t>
            </a:r>
            <a:endParaRPr lang="en-US" dirty="0" smtClean="0"/>
          </a:p>
          <a:p>
            <a:pPr marL="115888" indent="-115888"/>
            <a:r>
              <a:rPr lang="en-US" dirty="0" smtClean="0"/>
              <a:t>Circular Motion</a:t>
            </a:r>
          </a:p>
        </p:txBody>
      </p:sp>
      <p:sp>
        <p:nvSpPr>
          <p:cNvPr id="21" name="Title 20"/>
          <p:cNvSpPr>
            <a:spLocks noGrp="1"/>
          </p:cNvSpPr>
          <p:nvPr>
            <p:ph type="title"/>
          </p:nvPr>
        </p:nvSpPr>
        <p:spPr>
          <a:xfrm>
            <a:off x="152400" y="381000"/>
            <a:ext cx="8686800" cy="685800"/>
          </a:xfrm>
        </p:spPr>
        <p:txBody>
          <a:bodyPr/>
          <a:lstStyle/>
          <a:p>
            <a:r>
              <a:rPr lang="en-US" dirty="0" smtClean="0"/>
              <a:t>Further Applications of Newton's Laws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Further Applications of Newton's Laws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www.boundless.com/physics/textbooks/boundless-physics-textbook/the-laws-of-motion-4/further-applications-of-newton-s-laws-50/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acceleration</a:t>
            </a:r>
            <a:r>
              <a:rPr lang="en-US" sz="1200" dirty="0" smtClean="0"/>
              <a:t> </a:t>
            </a:r>
            <a:r>
              <a:rPr lang="en-US" sz="1200" dirty="0" smtClean="0">
                <a:solidFill>
                  <a:schemeClr val="bg2"/>
                </a:solidFill>
              </a:rPr>
              <a:t>The amount by which a speed or velocity increases (and so a scalar quantity or a vector quantity).</a:t>
            </a:r>
          </a:p>
          <a:p>
            <a:r>
              <a:rPr lang="en-US" sz="1200" dirty="0" smtClean="0"/>
              <a:t/>
            </a:r>
            <a:r>
              <a:rPr lang="en-US" sz="1200" dirty="0" smtClean="0"/>
              <a:t>dynamic</a:t>
            </a:r>
            <a:r>
              <a:rPr lang="en-US" sz="1200" dirty="0" smtClean="0"/>
              <a:t> </a:t>
            </a:r>
            <a:r>
              <a:rPr lang="en-US" sz="1200" dirty="0" smtClean="0">
                <a:solidFill>
                  <a:schemeClr val="bg2"/>
                </a:solidFill>
              </a:rPr>
              <a:t>Changing; active; in motion.</a:t>
            </a:r>
          </a:p>
          <a:p>
            <a:r>
              <a:rPr lang="en-US" sz="1200" dirty="0" smtClean="0"/>
              <a:t/>
            </a:r>
            <a:r>
              <a:rPr lang="en-US" sz="1200" dirty="0" smtClean="0"/>
              <a:t>equation</a:t>
            </a:r>
            <a:r>
              <a:rPr lang="en-US" sz="1200" dirty="0" smtClean="0"/>
              <a:t> </a:t>
            </a:r>
            <a:r>
              <a:rPr lang="en-US" sz="1200" dirty="0">
                <a:solidFill>
                  <a:schemeClr val="bg2"/>
                </a:solidFill>
              </a:rPr>
              <a:t>An assertion that two expressions are equal, expressed by writing the two expressions separated by an equal sign; from which one is to determine a particular quantity.</a:t>
            </a:r>
          </a:p>
          <a:p>
            <a:r>
              <a:rPr lang="en-US" sz="1200" dirty="0"/>
              <a:t/>
            </a:r>
            <a:r>
              <a:rPr lang="en-US" sz="1200" dirty="0"/>
              <a:t>equilibrium</a:t>
            </a:r>
            <a:r>
              <a:rPr lang="en-US" sz="1200" dirty="0"/>
              <a:t> </a:t>
            </a:r>
            <a:r>
              <a:rPr lang="en-US" sz="1200" dirty="0">
                <a:solidFill>
                  <a:schemeClr val="bg2"/>
                </a:solidFill>
              </a:rPr>
              <a:t>The state of a body at rest or in uniform motion, the resultant of all forces on which is zero.</a:t>
            </a:r>
          </a:p>
          <a:p>
            <a:r>
              <a:rPr lang="en-US" sz="1200" dirty="0"/>
              <a:t/>
            </a:r>
            <a:r>
              <a:rPr lang="en-US" sz="1200" dirty="0"/>
              <a:t>fluid</a:t>
            </a:r>
            <a:r>
              <a:rPr lang="en-US" sz="1200" dirty="0"/>
              <a:t> </a:t>
            </a:r>
            <a:r>
              <a:rPr lang="en-US" sz="1200" dirty="0">
                <a:solidFill>
                  <a:schemeClr val="bg2"/>
                </a:solidFill>
              </a:rPr>
              <a:t>Any substance which can flow with relative ease, tends to assume the shape of its container, and obeys Bernoulli's principle; a liquid, gas or plasma.</a:t>
            </a:r>
          </a:p>
          <a:p>
            <a:r>
              <a:rPr lang="en-US" sz="1200" dirty="0"/>
              <a:t/>
            </a:r>
            <a:r>
              <a:rPr lang="en-US" sz="1200" dirty="0"/>
              <a:t>force</a:t>
            </a:r>
            <a:r>
              <a:rPr lang="en-US" sz="1200" dirty="0"/>
              <a:t> </a:t>
            </a:r>
            <a:r>
              <a:rPr lang="en-US" sz="1200" dirty="0">
                <a:solidFill>
                  <a:schemeClr val="bg2"/>
                </a:solidFill>
              </a:rPr>
              <a:t>A force is any influence that causes an object to undergo a certain change, either concerning its movement, direction or geometrical construction.</a:t>
            </a:r>
          </a:p>
          <a:p>
            <a:r>
              <a:rPr lang="en-US" sz="1200" dirty="0"/>
              <a:t/>
            </a:r>
            <a:r>
              <a:rPr lang="en-US" sz="1200" dirty="0"/>
              <a:t>force</a:t>
            </a:r>
            <a:r>
              <a:rPr lang="en-US" sz="1200" dirty="0"/>
              <a:t> </a:t>
            </a:r>
            <a:r>
              <a:rPr lang="en-US" sz="1200" dirty="0">
                <a:solidFill>
                  <a:schemeClr val="bg2"/>
                </a:solidFill>
              </a:rPr>
              <a:t>Any influence that causes an object to undergo a certain change, either concerning its movement, direction or geometrical construction.</a:t>
            </a:r>
          </a:p>
          <a:p>
            <a:r>
              <a:rPr lang="en-US" sz="1200" dirty="0"/>
              <a:t/>
            </a:r>
            <a:r>
              <a:rPr lang="en-US" sz="1200" dirty="0"/>
              <a:t>free-body diagram</a:t>
            </a:r>
            <a:r>
              <a:rPr lang="en-US" sz="1200" dirty="0"/>
              <a:t> </a:t>
            </a:r>
            <a:r>
              <a:rPr lang="en-US" sz="1200" dirty="0">
                <a:solidFill>
                  <a:schemeClr val="bg2"/>
                </a:solidFill>
              </a:rPr>
              <a:t>A free body diagram, also called a force diagram, is a pictorial representation often used by physicists and engineers to analyze the forces acting on a body of interest.</a:t>
            </a:r>
          </a:p>
          <a:p>
            <a:r>
              <a:rPr lang="en-US" sz="1200" dirty="0"/>
              <a:t/>
            </a:r>
            <a:r>
              <a:rPr lang="en-US" sz="1200" dirty="0"/>
              <a:t>friction</a:t>
            </a:r>
            <a:r>
              <a:rPr lang="en-US" sz="1200" dirty="0"/>
              <a:t> </a:t>
            </a:r>
            <a:r>
              <a:rPr lang="en-US" sz="1200" dirty="0">
                <a:solidFill>
                  <a:schemeClr val="bg2"/>
                </a:solidFill>
              </a:rPr>
              <a:t>A force that resists the relative motion or tendency to such motion of two bodies in contact.</a:t>
            </a:r>
          </a:p>
          <a:p>
            <a:r>
              <a:rPr lang="en-US" sz="1200" dirty="0"/>
              <a:t/>
            </a:r>
            <a:r>
              <a:rPr lang="en-US" sz="1200" dirty="0"/>
              <a:t>friction</a:t>
            </a:r>
            <a:r>
              <a:rPr lang="en-US" sz="1200" dirty="0"/>
              <a:t> </a:t>
            </a:r>
            <a:r>
              <a:rPr lang="en-US" sz="1200" dirty="0">
                <a:solidFill>
                  <a:schemeClr val="bg2"/>
                </a:solidFill>
              </a:rPr>
              <a:t>A force that resists the relative motion or tendency to such motion of two bodies in contact.</a:t>
            </a:r>
          </a:p>
          <a:p>
            <a:r>
              <a:rPr lang="en-US" sz="1200" dirty="0"/>
              <a:t/>
            </a:r>
            <a:r>
              <a:rPr lang="en-US" sz="1200" dirty="0"/>
              <a:t>friction</a:t>
            </a:r>
            <a:r>
              <a:rPr lang="en-US" sz="1200" dirty="0"/>
              <a:t> </a:t>
            </a:r>
            <a:r>
              <a:rPr lang="en-US" sz="1200" dirty="0">
                <a:solidFill>
                  <a:schemeClr val="bg2"/>
                </a:solidFill>
              </a:rPr>
              <a:t>A force that resists the relative motion or tendency to such motion of two bodies in contact.</a:t>
            </a:r>
          </a:p>
          <a:p>
            <a:r>
              <a:rPr lang="en-US" sz="1200" dirty="0"/>
              <a:t/>
            </a:r>
            <a:r>
              <a:rPr lang="en-US" sz="1200" dirty="0"/>
              <a:t>Gravitational acceleration</a:t>
            </a:r>
            <a:r>
              <a:rPr lang="en-US" sz="1200" dirty="0"/>
              <a:t> </a:t>
            </a:r>
            <a:r>
              <a:rPr lang="en-US" sz="1200" dirty="0" smtClean="0">
                <a:solidFill>
                  <a:schemeClr val="bg2"/>
                </a:solidFill>
              </a:rPr>
              <a:t>Gravitational acceleration is the acceleration that an object undergoes due solely to gravity</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incline</a:t>
            </a:r>
            <a:r>
              <a:rPr lang="en-US" sz="1200" dirty="0" smtClean="0"/>
              <a:t> </a:t>
            </a:r>
            <a:r>
              <a:rPr lang="en-US" sz="1200" dirty="0" smtClean="0">
                <a:solidFill>
                  <a:schemeClr val="bg2"/>
                </a:solidFill>
              </a:rPr>
              <a:t>A slope.</a:t>
            </a:r>
          </a:p>
          <a:p>
            <a:r>
              <a:rPr lang="en-US" sz="1200" dirty="0"/>
              <a:t/>
            </a:r>
            <a:r>
              <a:rPr lang="en-US" sz="1200" dirty="0"/>
              <a:t>inertia</a:t>
            </a:r>
            <a:r>
              <a:rPr lang="en-US" sz="1200" dirty="0"/>
              <a:t> </a:t>
            </a:r>
            <a:r>
              <a:rPr lang="en-US" sz="1200" dirty="0">
                <a:solidFill>
                  <a:schemeClr val="bg2"/>
                </a:solidFill>
              </a:rPr>
              <a:t>The property of a body that resists any change to its uniform motion; equivalent to its mass.</a:t>
            </a:r>
          </a:p>
          <a:p>
            <a:r>
              <a:rPr lang="en-US" sz="1200" dirty="0"/>
              <a:t/>
            </a:r>
            <a:r>
              <a:rPr lang="en-US" sz="1200" dirty="0"/>
              <a:t>kinetic</a:t>
            </a:r>
            <a:r>
              <a:rPr lang="en-US" sz="1200" dirty="0"/>
              <a:t> </a:t>
            </a:r>
            <a:r>
              <a:rPr lang="en-US" sz="1200" dirty="0">
                <a:solidFill>
                  <a:schemeClr val="bg2"/>
                </a:solidFill>
              </a:rPr>
              <a:t>Of or relating to motion</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mass</a:t>
            </a:r>
            <a:r>
              <a:rPr lang="en-US" sz="1200" dirty="0"/>
              <a:t> </a:t>
            </a:r>
            <a:r>
              <a:rPr lang="en-US" sz="1200" dirty="0">
                <a:solidFill>
                  <a:schemeClr val="bg2"/>
                </a:solidFill>
              </a:rPr>
              <a:t>The quantity of matter which a body contains, irrespective of its bulk or volume. It is one of four fundamental properties of matter. It is measured in kilograms in the SI system of measurement.</a:t>
            </a:r>
          </a:p>
          <a:p>
            <a:r>
              <a:rPr lang="en-US" sz="1200" dirty="0"/>
              <a:t/>
            </a:r>
            <a:r>
              <a:rPr lang="en-US" sz="1200" dirty="0"/>
              <a:t>momentum</a:t>
            </a:r>
            <a:r>
              <a:rPr lang="en-US" sz="1200" dirty="0"/>
              <a:t> </a:t>
            </a:r>
            <a:r>
              <a:rPr lang="en-US" sz="1200" dirty="0">
                <a:solidFill>
                  <a:schemeClr val="bg2"/>
                </a:solidFill>
              </a:rPr>
              <a:t>(of a body in motion) the product of its mass and velocity.</a:t>
            </a:r>
          </a:p>
          <a:p>
            <a:r>
              <a:rPr lang="en-US" sz="1200" dirty="0"/>
              <a:t/>
            </a:r>
            <a:r>
              <a:rPr lang="en-US" sz="1200" dirty="0"/>
              <a:t>net force</a:t>
            </a:r>
            <a:r>
              <a:rPr lang="en-US" sz="1200" dirty="0"/>
              <a:t> </a:t>
            </a:r>
            <a:r>
              <a:rPr lang="en-US" sz="1200" dirty="0">
                <a:solidFill>
                  <a:schemeClr val="bg2"/>
                </a:solidFill>
              </a:rPr>
              <a:t>The combination of all the forces that act on an object.</a:t>
            </a:r>
          </a:p>
          <a:p>
            <a:r>
              <a:rPr lang="en-US" sz="1200" dirty="0"/>
              <a:t/>
            </a:r>
            <a:r>
              <a:rPr lang="en-US" sz="1200" dirty="0"/>
              <a:t>normal</a:t>
            </a:r>
            <a:r>
              <a:rPr lang="en-US" sz="1200" dirty="0"/>
              <a:t> </a:t>
            </a:r>
            <a:r>
              <a:rPr lang="en-US" sz="1200" dirty="0">
                <a:solidFill>
                  <a:schemeClr val="bg2"/>
                </a:solidFill>
              </a:rPr>
              <a:t>A line or vector that is perpendicular to another line, surface, or plane.</a:t>
            </a:r>
          </a:p>
          <a:p>
            <a:r>
              <a:rPr lang="en-US" sz="1200" dirty="0"/>
              <a:t/>
            </a:r>
            <a:r>
              <a:rPr lang="en-US" sz="1200" dirty="0"/>
              <a:t>perpendicular</a:t>
            </a:r>
            <a:r>
              <a:rPr lang="en-US" sz="1200" dirty="0"/>
              <a:t> </a:t>
            </a:r>
            <a:r>
              <a:rPr lang="en-US" sz="1200" dirty="0">
                <a:solidFill>
                  <a:schemeClr val="bg2"/>
                </a:solidFill>
              </a:rPr>
              <a:t>at or forming a right angle (to).</a:t>
            </a:r>
          </a:p>
          <a:p>
            <a:r>
              <a:rPr lang="en-US" sz="1200" dirty="0"/>
              <a:t/>
            </a:r>
            <a:r>
              <a:rPr lang="en-US" sz="1200" dirty="0"/>
              <a:t>perpendicular</a:t>
            </a:r>
            <a:r>
              <a:rPr lang="en-US" sz="1200" dirty="0"/>
              <a:t> </a:t>
            </a:r>
            <a:r>
              <a:rPr lang="en-US" sz="1200" dirty="0">
                <a:solidFill>
                  <a:schemeClr val="bg2"/>
                </a:solidFill>
              </a:rPr>
              <a:t>at or forming a right angle (to).</a:t>
            </a:r>
          </a:p>
          <a:p>
            <a:r>
              <a:rPr lang="en-US" sz="1200" dirty="0"/>
              <a:t/>
            </a:r>
            <a:r>
              <a:rPr lang="en-US" sz="1200" dirty="0"/>
              <a:t>resultant</a:t>
            </a:r>
            <a:r>
              <a:rPr lang="en-US" sz="1200" dirty="0"/>
              <a:t> </a:t>
            </a:r>
            <a:r>
              <a:rPr lang="en-US" sz="1200" dirty="0" smtClean="0">
                <a:solidFill>
                  <a:schemeClr val="bg2"/>
                </a:solidFill>
              </a:rPr>
              <a:t>A vector that is the vector sum of multiple vectors</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rigid</a:t>
            </a:r>
            <a:r>
              <a:rPr lang="en-US" sz="1200" dirty="0" smtClean="0"/>
              <a:t> </a:t>
            </a:r>
            <a:r>
              <a:rPr lang="en-US" sz="1200" dirty="0" smtClean="0">
                <a:solidFill>
                  <a:schemeClr val="bg2"/>
                </a:solidFill>
              </a:rPr>
              <a:t>Stiff, rather than flexible.</a:t>
            </a:r>
          </a:p>
          <a:p>
            <a:r>
              <a:rPr lang="en-US" sz="1200" dirty="0"/>
              <a:t/>
            </a:r>
            <a:r>
              <a:rPr lang="en-US" sz="1200" dirty="0"/>
              <a:t>static</a:t>
            </a:r>
            <a:r>
              <a:rPr lang="en-US" sz="1200" dirty="0"/>
              <a:t> </a:t>
            </a:r>
            <a:r>
              <a:rPr lang="en-US" sz="1200" dirty="0">
                <a:solidFill>
                  <a:schemeClr val="bg2"/>
                </a:solidFill>
              </a:rPr>
              <a:t>Fixed in place; having no motion.</a:t>
            </a:r>
          </a:p>
          <a:p>
            <a:r>
              <a:rPr lang="en-US" sz="1200" dirty="0"/>
              <a:t/>
            </a:r>
            <a:r>
              <a:rPr lang="en-US" sz="1200" dirty="0"/>
              <a:t>static</a:t>
            </a:r>
            <a:r>
              <a:rPr lang="en-US" sz="1200" dirty="0"/>
              <a:t> </a:t>
            </a:r>
            <a:r>
              <a:rPr lang="en-US" sz="1200" dirty="0">
                <a:solidFill>
                  <a:schemeClr val="bg2"/>
                </a:solidFill>
              </a:rPr>
              <a:t>Fixed in place; having no motion.</a:t>
            </a:r>
          </a:p>
          <a:p>
            <a:r>
              <a:rPr lang="en-US" sz="1200" dirty="0"/>
              <a:t/>
            </a:r>
            <a:r>
              <a:rPr lang="en-US" sz="1200" dirty="0"/>
              <a:t>strain</a:t>
            </a:r>
            <a:r>
              <a:rPr lang="en-US" sz="1200" dirty="0"/>
              <a:t> </a:t>
            </a:r>
            <a:r>
              <a:rPr lang="en-US" sz="1200" dirty="0">
                <a:solidFill>
                  <a:schemeClr val="bg2"/>
                </a:solidFill>
              </a:rPr>
              <a:t>The amount by which a material deforms under stress or force, given as a ratio of the deformation to the initial dimension of the material and typically symbolized by is termed the engineering strain. The true strain is defined as the natural logarithm of the ratio of the final dimension to the initial dimension.</a:t>
            </a:r>
          </a:p>
          <a:p>
            <a:r>
              <a:rPr lang="en-US" sz="1200" dirty="0"/>
              <a:t/>
            </a:r>
            <a:r>
              <a:rPr lang="en-US" sz="1200" dirty="0"/>
              <a:t>stress</a:t>
            </a:r>
            <a:r>
              <a:rPr lang="en-US" sz="1200" dirty="0"/>
              <a:t> </a:t>
            </a:r>
            <a:r>
              <a:rPr lang="en-US" sz="1200" dirty="0">
                <a:solidFill>
                  <a:schemeClr val="bg2"/>
                </a:solidFill>
              </a:rPr>
              <a:t>The internal distribution of force per unit area (pressure) within a body reacting to applied forces which causes strain or deformation and is typically symbolized by .</a:t>
            </a:r>
          </a:p>
          <a:p>
            <a:r>
              <a:rPr lang="en-US" sz="1200" dirty="0"/>
              <a:t/>
            </a:r>
            <a:r>
              <a:rPr lang="en-US" sz="1200" dirty="0"/>
              <a:t>symmetry</a:t>
            </a:r>
            <a:r>
              <a:rPr lang="en-US" sz="1200" dirty="0"/>
              <a:t> </a:t>
            </a:r>
            <a:r>
              <a:rPr lang="en-US" sz="1200" dirty="0">
                <a:solidFill>
                  <a:schemeClr val="bg2"/>
                </a:solidFill>
              </a:rPr>
              <a:t>Exact correspondence on either side of a dividing line, plane, center or axis.</a:t>
            </a:r>
          </a:p>
          <a:p>
            <a:r>
              <a:rPr lang="en-US" sz="1200" dirty="0"/>
              <a:t/>
            </a:r>
            <a:r>
              <a:rPr lang="en-US" sz="1200" dirty="0"/>
              <a:t>tangent</a:t>
            </a:r>
            <a:r>
              <a:rPr lang="en-US" sz="1200" dirty="0"/>
              <a:t> </a:t>
            </a:r>
            <a:r>
              <a:rPr lang="en-US" sz="1200" dirty="0">
                <a:solidFill>
                  <a:schemeClr val="bg2"/>
                </a:solidFill>
              </a:rPr>
              <a:t>a straight line touching a curve at a single point without crossing it at that point</a:t>
            </a:r>
          </a:p>
          <a:p>
            <a:r>
              <a:rPr lang="en-US" sz="1200" dirty="0"/>
              <a:t/>
            </a:r>
            <a:r>
              <a:rPr lang="en-US" sz="1200" dirty="0"/>
              <a:t>thrust</a:t>
            </a:r>
            <a:r>
              <a:rPr lang="en-US" sz="1200" dirty="0"/>
              <a:t> </a:t>
            </a:r>
            <a:r>
              <a:rPr lang="en-US" sz="1200" dirty="0">
                <a:solidFill>
                  <a:schemeClr val="bg2"/>
                </a:solidFill>
              </a:rPr>
              <a:t>The force generated by propulsion, as in a jet engine.</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uniform motion</a:t>
            </a:r>
            <a:r>
              <a:rPr lang="en-US" sz="1200" dirty="0"/>
              <a:t> </a:t>
            </a:r>
            <a:r>
              <a:rPr lang="en-US" sz="1200" dirty="0">
                <a:solidFill>
                  <a:schemeClr val="bg2"/>
                </a:solidFill>
              </a:rPr>
              <a:t>Motion at a constant velocity (with zero acceleration). Note that an object in motion will not change its velocity unless an unbalanced force acts upon it.</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vector</a:t>
            </a:r>
            <a:r>
              <a:rPr lang="en-US" sz="1200" dirty="0"/>
              <a:t> </a:t>
            </a:r>
            <a:r>
              <a:rPr lang="en-US" sz="1200" dirty="0" smtClean="0">
                <a:solidFill>
                  <a:schemeClr val="bg2"/>
                </a:solidFill>
              </a:rPr>
              <a:t>A directed quantity, one with both magnitude and direction; the between two points.</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velocity</a:t>
            </a:r>
            <a:r>
              <a:rPr lang="en-US" sz="1200" dirty="0" smtClean="0"/>
              <a:t> </a:t>
            </a:r>
            <a:r>
              <a:rPr lang="en-US" sz="1200" dirty="0" smtClean="0">
                <a:solidFill>
                  <a:schemeClr val="bg2"/>
                </a:solidFill>
              </a:rPr>
              <a:t>A vector quantity that denotes the rate of change of position with respect to time, or a speed with a directional component.</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Third Law of Motion</a:t>
            </a:r>
          </a:p>
          <a:p>
            <a:pPr lvl="1"/>
            <a:r>
              <a:rPr lang="en-US" dirty="0" smtClean="0"/>
              <a:t>When a swimmer pushes off the wall, the swimmer is using the third law of motion.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Newton’s Third Law of Motion: Symmetry in Forces. January 25,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http://cnx.org/content/m42074/latest/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3d2ee55756950b8df7e736ab4654c6a}">
                <a14:useLocalDpi xmlns:a14="http://schemas.microsoft.com/office/drawing/2010/main" val="0"/>
              </a:ext>
            </a:extLst>
          </a:blip>
          <a:stretch>
            <a:fillRect/>
          </a:stretch>
        </p:blipFill>
        <p:spPr>
          <a:xfrm>
            <a:off x="266700" y="533400"/>
            <a:ext cx="8610600" cy="323758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Forces as Vectors</a:t>
            </a:r>
          </a:p>
          <a:p>
            <a:pPr lvl="1"/>
            <a:r>
              <a:rPr lang="en-US" dirty="0" smtClean="0"/>
              <a:t>Free-body diagrams of an object on a flat surface and an inclined plane. Forces are resolved and added together to determine their magnitudes and the net force.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"File:Freebodydiagram3 pn.svg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http://en.wikipedia.org/w/index.php?title=File:Freebodydiagram3_pn.svg&amp;page=1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3a8818ed62e554a613c02e16f35f051}">
                <a14:useLocalDpi xmlns:a14="http://schemas.microsoft.com/office/drawing/2010/main" val="0"/>
              </a:ext>
            </a:extLst>
          </a:blip>
          <a:stretch>
            <a:fillRect/>
          </a:stretch>
        </p:blipFill>
        <p:spPr>
          <a:xfrm>
            <a:off x="3036121" y="533400"/>
            <a:ext cx="307175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Third Law</a:t>
            </a:r>
          </a:p>
          <a:p>
            <a:pPr lvl="1"/>
            <a:r>
              <a:rPr lang="en-US" dirty="0" smtClean="0"/>
              <a:t>The most fundamental statement of basic physical reality is also the most often misunderstood. As your mom if she's clear on Newton's Third. Then ask her why things can move if every force has a paired opposite force all the time, forever.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58210dee35c35d8f758fe4360e6fcc3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Forces on a Table</a:t>
            </a:r>
          </a:p>
          <a:p>
            <a:pPr lvl="1"/>
            <a:r>
              <a:rPr lang="en-US" dirty="0" smtClean="0"/>
              <a:t>These six forces are in equilibrium. The four forces of the table leg counteract the force of the table and the object pushing on them.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Equilibrium. January 31,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http://cnx.org/content/m14870/latest/e1.gif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d7b45492a7b78569119ec2479d5ab24}">
                <a14:useLocalDpi xmlns:a14="http://schemas.microsoft.com/office/drawing/2010/main" val="0"/>
              </a:ext>
            </a:extLst>
          </a:blip>
          <a:stretch>
            <a:fillRect/>
          </a:stretch>
        </p:blipFill>
        <p:spPr>
          <a:xfrm>
            <a:off x="1717495" y="533400"/>
            <a:ext cx="570901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Spring Scale</a:t>
            </a:r>
          </a:p>
          <a:p>
            <a:pPr lvl="1"/>
            <a:r>
              <a:rPr lang="en-US" dirty="0" smtClean="0"/>
              <a:t>A spring scale measures weight by finding the extent to which a spring is compressed.This is proportional to the force that a mass exerts on the scale due to its weight.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"Weight."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http://en.wikipedia.org/wiki/Weight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fa79831721bbc331552beb97d51c2ea}">
                <a14:useLocalDpi xmlns:a14="http://schemas.microsoft.com/office/drawing/2010/main" val="0"/>
              </a:ext>
            </a:extLst>
          </a:blip>
          <a:stretch>
            <a:fillRect/>
          </a:stretch>
        </p:blipFill>
        <p:spPr>
          <a:xfrm>
            <a:off x="2943225" y="533400"/>
            <a:ext cx="32575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Three Laws of Mechanics - Second Law - Part 1</a:t>
            </a:r>
          </a:p>
          <a:p>
            <a:pPr lvl="1"/>
            <a:r>
              <a:rPr lang="en-US" dirty="0" smtClean="0"/>
              <a:t>Here we'll see how many people can confuse your understanding of Newton's 2nd law of motion through oversight, sloppy language, or cruel intentions.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a32e987c62caf7985ee328627d98b2b1}">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Friction</a:t>
            </a:r>
          </a:p>
          <a:p>
            <a:pPr lvl="1"/>
            <a:r>
              <a:rPr lang="en-US" dirty="0" smtClean="0"/>
              <a:t>Frictional forces always oppose motion or attempted motion between objects in contact. Friction arises in part because of the roughness of the surfaces in contact, as seen in the expanded view. In order for the object to move, it must rise to where the peaks can skip along the bottom surface. Thus, a force is required just to set the object in motion. Some of the peaks will be broken off, also requiring a force to maintain motion. Much of the friction is actually due to attractive forces between molecules making up the two objects, so that even perfectly smooth surfaces are not friction-free. Such adhesive forces also depend on the substances the surfaces are made of, explaining, for example, why rubber-soled shoes slip less than those with leather soles.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Friction. January 31,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http://cnx.org/content/m42139/latest/Figure_06_01_01a.jpg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8ccbc252ec93337509186fbe4df1a22}">
                <a14:useLocalDpi xmlns:a14="http://schemas.microsoft.com/office/drawing/2010/main" val="0"/>
              </a:ext>
            </a:extLst>
          </a:blip>
          <a:stretch>
            <a:fillRect/>
          </a:stretch>
        </p:blipFill>
        <p:spPr>
          <a:xfrm>
            <a:off x="266700" y="533400"/>
            <a:ext cx="8610600" cy="344424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Inclined Plane</a:t>
            </a:r>
          </a:p>
          <a:p>
            <a:pPr lvl="1"/>
            <a:r>
              <a:rPr lang="en-US" dirty="0" smtClean="0"/>
              <a:t>A mass rests on an inclined plane that is at an angle to the horizontal. The following forces act on the mass: the weight of the mass (),the force due to friction (),and the normal force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"Normal force."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http://en.wikipedia.org/wiki/Normal_force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f849ec3672bc16220f4393d352691fe}">
                <a14:useLocalDpi xmlns:a14="http://schemas.microsoft.com/office/drawing/2010/main" val="0"/>
              </a:ext>
            </a:extLst>
          </a:blip>
          <a:stretch>
            <a:fillRect/>
          </a:stretch>
        </p:blipFill>
        <p:spPr>
          <a:xfrm>
            <a:off x="1741551" y="533400"/>
            <a:ext cx="56608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Static Friction and some friction challenges</a:t>
            </a:r>
          </a:p>
          <a:p>
            <a:pPr lvl="1"/>
            <a:r>
              <a:rPr lang="en-US" dirty="0" smtClean="0"/>
              <a:t>Here, I talk about sneaky ol' static friction.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17ab431c561d96a73e7fe010d91e8c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Examples of Force</a:t>
            </a:r>
          </a:p>
          <a:p>
            <a:pPr lvl="1"/>
            <a:r>
              <a:rPr lang="en-US" dirty="0" smtClean="0"/>
              <a:t>Some situations in which forces are at play.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"File:Force examples.svg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http://en.wikipedia.org/w/index.php?title=File:Force_examples.svg&amp;page=1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fb6567431c4aa1b178e8d9fddcb45c8}">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Free body diagram</a:t>
            </a:r>
          </a:p>
          <a:p>
            <a:pPr lvl="1"/>
            <a:r>
              <a:rPr lang="en-US" dirty="0" smtClean="0"/>
              <a:t>An example of a drawing to help identify forces and directions.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body diagram."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http://en.wikipedia.org/wiki/Free_body_diagram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ff095db4811236e807d30fe0baf19d4}">
                <a14:useLocalDpi xmlns:a14="http://schemas.microsoft.com/office/drawing/2010/main" val="0"/>
              </a:ext>
            </a:extLst>
          </a:blip>
          <a:stretch>
            <a:fillRect/>
          </a:stretch>
        </p:blipFill>
        <p:spPr>
          <a:xfrm>
            <a:off x="3618695" y="533400"/>
            <a:ext cx="190660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What is a force?</a:t>
            </a:r>
          </a:p>
          <a:p>
            <a:pPr lvl="1"/>
            <a:r>
              <a:rPr lang="en-US" dirty="0" smtClean="0"/>
              <a:t>Describes what forces are and what they do.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ae38fc594db9dd020715f57645e0647}">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Examples of Force</a:t>
            </a:r>
          </a:p>
          <a:p>
            <a:pPr lvl="1"/>
            <a:r>
              <a:rPr lang="en-US" dirty="0" smtClean="0"/>
              <a:t>Some situations in which forces are at play.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"File:Force examples.svg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http://en.wikipedia.org/w/index.php?title=File:Force_examples.svg&amp;page=1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fb6567431c4aa1b178e8d9fddcb45c8}">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First Law</a:t>
            </a:r>
          </a:p>
          <a:p>
            <a:pPr lvl="1"/>
            <a:r>
              <a:rPr lang="en-US" dirty="0" smtClean="0"/>
              <a:t>Newton's first law in effect on the driver of a car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Forces: Newton's First Law. January 18,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http://cnx.org/content/m38960/latest/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7665d17bca6b90a2132d69ded5a501b}">
                <a14:useLocalDpi xmlns:a14="http://schemas.microsoft.com/office/drawing/2010/main" val="0"/>
              </a:ext>
            </a:extLst>
          </a:blip>
          <a:stretch>
            <a:fillRect/>
          </a:stretch>
        </p:blipFill>
        <p:spPr>
          <a:xfrm>
            <a:off x="544786" y="533400"/>
            <a:ext cx="805442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Doc Physics - Newton</a:t>
            </a:r>
          </a:p>
          <a:p>
            <a:pPr lvl="1"/>
            <a:r>
              <a:rPr lang="en-US" dirty="0" smtClean="0"/>
              <a:t>Newton's first law is hugely counterintuitive. You may have learned it in gradeschool, though. Let's see it for the mind-blowing conclusion it really is.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e16a4bc92985152fd39d9cfe885b71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 and Mass</a:t>
            </a:r>
          </a:p>
          <a:p>
            <a:pPr lvl="1"/>
            <a:r>
              <a:rPr lang="en-US" dirty="0" smtClean="0"/>
              <a:t>This animation demonstrates the connection between force and mass.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"Elastischer stoß3."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http://en.wikipedia.org/wiki/File:Elastischer_sto%C3%9F3.gif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35a055b5227c950e1bfa0b400b8cf6b}">
                <a14:useLocalDpi xmlns:a14="http://schemas.microsoft.com/office/drawing/2010/main" val="0"/>
              </a:ext>
            </a:extLst>
          </a:blip>
          <a:stretch>
            <a:fillRect/>
          </a:stretch>
        </p:blipFill>
        <p:spPr>
          <a:xfrm>
            <a:off x="266700" y="533400"/>
            <a:ext cx="8610600" cy="108493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Newton's Three Laws of Mechanics - Second Law - Part Two</a:t>
            </a:r>
          </a:p>
          <a:p>
            <a:pPr lvl="1"/>
            <a:r>
              <a:rPr lang="en-US" dirty="0" smtClean="0"/>
              <a:t>Equilibrium is investigated and Newton's 1st law is seen as a special case of Newton's 2nd law!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f943213c3f5ea94cd22559af9f1263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Drag Force on a Barge</a:t>
            </a:r>
          </a:p>
          <a:p>
            <a:pPr lvl="1"/>
            <a:r>
              <a:rPr lang="en-US" dirty="0" smtClean="0"/>
              <a:t>(a) A view from above of two tugboats pushing on a barge. (b) The free-body diagram for the ship contains only forces acting in the plane of the water. It omits the two vertical forces—the weight of the barge and the buoyant force of the water supporting it cancel and are not shown. Since the applied forces are perpendicular, the - and -axes are in the same direction as and . The problem quickly becomes a one-dimensional problem along the direction of , since friction is in the direction opposite to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Further Applications of Newton’s Laws of Motion. January 31,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http://cnx.org/content/m42132/latest/Figure_04_07_01.jpg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5de5ff873b17d47bedfedb258e32e20}">
                <a14:useLocalDpi xmlns:a14="http://schemas.microsoft.com/office/drawing/2010/main" val="0"/>
              </a:ext>
            </a:extLst>
          </a:blip>
          <a:stretch>
            <a:fillRect/>
          </a:stretch>
        </p:blipFill>
        <p:spPr>
          <a:xfrm>
            <a:off x="266700" y="533400"/>
            <a:ext cx="8610600" cy="304815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Kinetic Friction Introduction</a:t>
            </a:r>
          </a:p>
          <a:p>
            <a:pPr lvl="1"/>
            <a:r>
              <a:rPr lang="en-US" dirty="0" smtClean="0"/>
              <a:t>Here, I'll explain the microscopic justification of friction and what we can know about it. The coefficient of friction, too!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117eac3dc3bb54288c4e7fc665b7e1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Block and incline system</a:t>
            </a:r>
          </a:p>
          <a:p>
            <a:pPr lvl="1"/>
            <a:r>
              <a:rPr lang="en-US" dirty="0" smtClean="0"/>
              <a:t>Forces on the block</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Motion on Accelerated Incline Plane (Application). March 19,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http://cnx.org/content/m14079/latest/ai15.gif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51ab2375dabcc9acc219bf58532ad1b}">
                <a14:useLocalDpi xmlns:a14="http://schemas.microsoft.com/office/drawing/2010/main" val="0"/>
              </a:ext>
            </a:extLst>
          </a:blip>
          <a:stretch>
            <a:fillRect/>
          </a:stretch>
        </p:blipFill>
        <p:spPr>
          <a:xfrm>
            <a:off x="1057582" y="533400"/>
            <a:ext cx="702883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Aerodynamic Shape</a:t>
            </a:r>
          </a:p>
          <a:p>
            <a:pPr lvl="1"/>
            <a:r>
              <a:rPr lang="en-US" dirty="0" smtClean="0"/>
              <a:t>From racing cars to bobsled racers, aerodynamic shaping is crucial to achieving top speeds. Bobsleds are designed for speed. They are shaped like a bullet with tapered fins. (credit: U.S. Army, via Wikimedia Commons)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Drag Forces. January 31,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http://cnx.org/content/m42080/latest/Figure_06_02_02a.jpg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a50316c2139f838b3db52c485a08cc6}">
                <a14:useLocalDpi xmlns:a14="http://schemas.microsoft.com/office/drawing/2010/main" val="0"/>
              </a:ext>
            </a:extLst>
          </a:blip>
          <a:stretch>
            <a:fillRect/>
          </a:stretch>
        </p:blipFill>
        <p:spPr>
          <a:xfrm>
            <a:off x="1531620" y="533400"/>
            <a:ext cx="608076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Retarding and Drag Forces</a:t>
            </a:r>
          </a:p>
          <a:p>
            <a:pPr lvl="1"/>
            <a:r>
              <a:rPr lang="en-US" dirty="0" smtClean="0"/>
              <a:t>A brief look at retarding (drag) forces in physics, for students in introductory physics classes that use calculus. This video walks through a single scenario of an object experiencing a drag force where the drag force is proportional to the object's velocity.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d144138d27421316f1dd02f638cde2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The Laws of Motion</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The Laws of Motion</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Force and Mass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Newton's Laws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Other Examples of Forces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Problem-Solving</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9fb6567431c4aa1b178e8d9fddcb45c8}">
                <a14:useLocalDpi xmlns:a14="http://schemas.microsoft.com/office/drawing/2010/main" val="0"/>
              </a:ext>
            </a:extLst>
          </a:blip>
          <a:stretch>
            <a:fillRect/>
          </a:stretch>
        </p:blipFill>
        <p:spPr>
          <a:xfrm>
            <a:off x="3200400" y="304800"/>
            <a:ext cx="863600" cy="863600"/>
          </a:xfrm>
          <a:prstGeom prst="rect">
            <a:avLst/>
          </a:prstGeom>
        </p:spPr>
      </p:pic>
      <p:pic>
        <p:nvPicPr>
          <p:cNvPr id="29" name="Picture 28" descr="chapterimage.jpg"/>
          <p:cNvPicPr>
            <a:picLocks noChangeAspect="1"/>
          </p:cNvPicPr>
          <p:nvPr/>
        </p:nvPicPr>
        <p:blipFill>
          <a:blip r:embed="rId7">
            <a:extLst>
              <a:ext uri="{eae38fc594db9dd020715f57645e0647}">
                <a14:useLocalDpi xmlns:a14="http://schemas.microsoft.com/office/drawing/2010/main" val="0"/>
              </a:ext>
            </a:extLst>
          </a:blip>
          <a:stretch>
            <a:fillRect/>
          </a:stretch>
        </p:blipFill>
        <p:spPr>
          <a:xfrm>
            <a:off x="3200400" y="1447800"/>
            <a:ext cx="863600" cy="647700"/>
          </a:xfrm>
          <a:prstGeom prst="rect">
            <a:avLst/>
          </a:prstGeom>
        </p:spPr>
      </p:pic>
      <p:pic>
        <p:nvPicPr>
          <p:cNvPr id="30" name="Picture 29" descr="chapterimage.jpg"/>
          <p:cNvPicPr>
            <a:picLocks noChangeAspect="1"/>
          </p:cNvPicPr>
          <p:nvPr/>
        </p:nvPicPr>
        <p:blipFill>
          <a:blip r:embed="rId8">
            <a:extLst>
              <a:ext uri="{27665d17bca6b90a2132d69ded5a501b}">
                <a14:useLocalDpi xmlns:a14="http://schemas.microsoft.com/office/drawing/2010/main" val="0"/>
              </a:ext>
            </a:extLst>
          </a:blip>
          <a:stretch>
            <a:fillRect/>
          </a:stretch>
        </p:blipFill>
        <p:spPr>
          <a:xfrm>
            <a:off x="3200400" y="2590800"/>
            <a:ext cx="863600" cy="465701"/>
          </a:xfrm>
          <a:prstGeom prst="rect">
            <a:avLst/>
          </a:prstGeom>
        </p:spPr>
      </p:pic>
      <p:pic>
        <p:nvPicPr>
          <p:cNvPr id="31" name="Picture 30" descr="chapterimage.jpg"/>
          <p:cNvPicPr>
            <a:picLocks noChangeAspect="1"/>
          </p:cNvPicPr>
          <p:nvPr/>
        </p:nvPicPr>
        <p:blipFill>
          <a:blip r:embed="rId9">
            <a:extLst>
              <a:ext uri="{2fa79831721bbc331552beb97d51c2ea}">
                <a14:useLocalDpi xmlns:a14="http://schemas.microsoft.com/office/drawing/2010/main" val="0"/>
              </a:ext>
            </a:extLst>
          </a:blip>
          <a:stretch>
            <a:fillRect/>
          </a:stretch>
        </p:blipFill>
        <p:spPr>
          <a:xfrm>
            <a:off x="3200400" y="3733800"/>
            <a:ext cx="647700" cy="863600"/>
          </a:xfrm>
          <a:prstGeom prst="rect">
            <a:avLst/>
          </a:prstGeom>
        </p:spPr>
      </p:pic>
      <p:pic>
        <p:nvPicPr>
          <p:cNvPr id="32" name="Picture 31" descr="chapterimage.jpg"/>
          <p:cNvPicPr>
            <a:picLocks noChangeAspect="1"/>
          </p:cNvPicPr>
          <p:nvPr/>
        </p:nvPicPr>
        <p:blipFill>
          <a:blip r:embed="rId10">
            <a:extLst>
              <a:ext uri="{6ff095db4811236e807d30fe0baf19d4}">
                <a14:useLocalDpi xmlns:a14="http://schemas.microsoft.com/office/drawing/2010/main" val="0"/>
              </a:ext>
            </a:extLst>
          </a:blip>
          <a:stretch>
            <a:fillRect/>
          </a:stretch>
        </p:blipFill>
        <p:spPr>
          <a:xfrm>
            <a:off x="3200400" y="4876800"/>
            <a:ext cx="379092" cy="8636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Tension/Compression</a:t>
            </a:r>
          </a:p>
          <a:p>
            <a:pPr lvl="1"/>
            <a:r>
              <a:rPr lang="en-US" dirty="0" smtClean="0"/>
              <a:t>Tension: The rod is stretched a length when a force is applied parallel to its length. (b) Compression: The same rod is compressed by forces with the same magnitude in the opposite direction. For very small deformations and uniform materials, is approximately the same for the same magnitude of tension or compression. For larger deformations, the cross-sectional area changes as the rod is compressed or stretched.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Elasticity: Stress and Strain. January 31,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http://cnx.org/content/m42081/latest/Figure_06_03_03a.jpg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6b8b365b24a9e650d9b92583fb1509c}">
                <a14:useLocalDpi xmlns:a14="http://schemas.microsoft.com/office/drawing/2010/main" val="0"/>
              </a:ext>
            </a:extLst>
          </a:blip>
          <a:stretch>
            <a:fillRect/>
          </a:stretch>
        </p:blipFill>
        <p:spPr>
          <a:xfrm>
            <a:off x="3098750" y="533400"/>
            <a:ext cx="294649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Tension Forces</a:t>
            </a:r>
          </a:p>
          <a:p>
            <a:pPr lvl="1"/>
            <a:r>
              <a:rPr lang="en-US" dirty="0" smtClean="0"/>
              <a:t>The forces involved in supporting a ball by a rope. Tension is the force of the rope on the scaffold, the force of the rope on the ball, and the balanced forces acting on and produced by segments of the rope.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"Tension (physics)."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http://en.wikipedia.org/wiki/Tension_(physics)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3536aba30a08143f0ce50245a66b3fb}">
                <a14:useLocalDpi xmlns:a14="http://schemas.microsoft.com/office/drawing/2010/main" val="0"/>
              </a:ext>
            </a:extLst>
          </a:blip>
          <a:stretch>
            <a:fillRect/>
          </a:stretch>
        </p:blipFill>
        <p:spPr>
          <a:xfrm>
            <a:off x="2724101" y="533400"/>
            <a:ext cx="369579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Uniform Circular Motion</a:t>
            </a:r>
          </a:p>
          <a:p>
            <a:pPr lvl="1"/>
            <a:r>
              <a:rPr lang="en-US" dirty="0" smtClean="0"/>
              <a:t>In uniform circular motion, the centripetal force is perpendicular to the velocity. The centripetal force points toward the center of the circle, keeping the object on the circular track.</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Uniform Circular Motion. January 31,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http://cnx.org/content/m13871/latest/ucm2.gif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542fcb54cd80196d8b29bcd6aabe54b}">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Static Friction</a:t>
            </a:r>
          </a:p>
          <a:p>
            <a:pPr lvl="1"/>
            <a:r>
              <a:rPr lang="en-US" dirty="0" smtClean="0"/>
              <a:t>To move a block at rest on a surface, a force must be applied which is great enough to overcome the force of static friction.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Friction. January 31,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http://cnx.org/content/m14068/latest/f2.gif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067177f7c56e4e5152b151612754d99}">
                <a14:useLocalDpi xmlns:a14="http://schemas.microsoft.com/office/drawing/2010/main" val="0"/>
              </a:ext>
            </a:extLst>
          </a:blip>
          <a:stretch>
            <a:fillRect/>
          </a:stretch>
        </p:blipFill>
        <p:spPr>
          <a:xfrm>
            <a:off x="266700" y="533400"/>
            <a:ext cx="8610600" cy="403353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Forces Acting on an Object at Rest</a:t>
            </a:r>
          </a:p>
          <a:p>
            <a:pPr lvl="1"/>
            <a:r>
              <a:rPr lang="en-US" dirty="0" smtClean="0"/>
              <a:t>A force diagram showing the forces acting on an object at rest on a surface. Notice that the amount of force that the table is pushing upward on the object (the N vector) is equal to the downward force of the object's weight (shown here as mg, as weight is equal to the object's mass multiplied by the acceleration due to gravity): because these forces are equal, the object is in a state of equilibrium (all the forces acting on it balance to zero).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"Static equilibrium."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http://en.wikipedia.org/wiki/Static_equilibrium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54986f5fa47fd45bb439683376134f9}">
                <a14:useLocalDpi xmlns:a14="http://schemas.microsoft.com/office/drawing/2010/main" val="0"/>
              </a:ext>
            </a:extLst>
          </a:blip>
          <a:stretch>
            <a:fillRect/>
          </a:stretch>
        </p:blipFill>
        <p:spPr>
          <a:xfrm>
            <a:off x="2126786" y="533400"/>
            <a:ext cx="489042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http://en.wiktionary.org/wiki/force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"Newton's laws of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http://en.wikipedia.org/wiki/Newton's_laws_of_motion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http://en.wiktionary.org/wiki/friction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http://en.wiktionary.org/wiki/static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http://en.wiktionary.org/wiki/kinetic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http://en.wikipedia.org/wiki/Friction%23Static_friction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"rigid."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http://en.wiktionary.org/wiki/rigid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"Tension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http://en.wikipedia.org/wiki/Tension_(physics)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http://en.wiktionary.org/wiki/friction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"incline."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http://en.wiktionary.org/wiki/incline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http://en.wiktionary.org/wiki/equilibrium</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Motion on Accelerated Incline Plane (Application).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http://cnx.org/content/m14079/latest/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Working with Friction (Application).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http://cnx.org/content/m14806/latest/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http://en.wiktionary.org/wiki/torque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"dynamic."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http://en.wiktionary.org/wiki/dynamic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http://en.wiktionary.org/wiki/static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Equilibrium. September 17, 2013."</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http://cnx.org/content/m14870/latest/</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"free-body diagram."</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http://en.wikipedia.org/wiki/free-body%20diagram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"resultant."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http://en.wiktionary.org/wiki/resultant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"Net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http://en.wikipedia.org/wiki/Net_force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http://cnx.org/content/m42069/latest/?collection=col11406/1.7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Force.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http://cnx.org/content/m14040/latest/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http://cnx.org/content/m42069/latest/?collection=col11406/latest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http://cnx.org/content/m42069/latest/?collection=col11406/latest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http://en.wikipedia.org/wiki/Force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"Gravitational 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http://en.wikipedia.org/wiki/Gravitational%20acceleration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"Weight."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http://en.wikipedia.org/wiki/Weight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"fluid."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http://en.wiktionary.org/wiki/fluid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"Drag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http://en.wikipedia.org/wiki/Drag_(physics)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Drag Forces.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http://cnx.org/content/m42080/latest/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"perpendicular."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http://en.wikipedia.org/wiki/perpendicular</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"tangent."</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http://en.wiktionary.org/wiki/tangent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Uniform Circular Motion.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http://cnx.org/content/m13871/latest/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"Drag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http://en.wikipedia.org/wiki/Drag_(physics)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Elasticity: Stress and Strain.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http://cnx.org/content/m42081/latest/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Introduction: Further Applications of Newton’s Laws.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http://cnx.org/content/m42138/latest/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http://en.wikipedia.org/wiki/friction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Relativity/Relativistic 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http://en.wikibooks.org/wiki/Special_Relativity/Relativistic_dynamics%23Mass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"Physical properties."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http://en.wikipedia.org/wiki/Physical_properties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http://en.wikipedia.org/wiki/Mass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"strain."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http://en.wiktionary.org/wiki/strain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"stress."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http://en.wiktionary.org/wiki/stress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Elasticity: Stress and Strain.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http://cnx.org/content/m42081/latest/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"Deformation (engineering)."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http://en.wikipedia.org/wiki/Deformation_(engineering)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http://en.wiktionary.org/wiki/equation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http://cnx.org/content/m42125/latest/?collection=col11406/latest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Friction.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http://cnx.org/content/m42139/latest/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"Friction."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http://en.wikipedia.org/wiki/Friction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http://en.wikipedia.org/wiki/Friction%23Kinetic_friction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"normal."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http://en.wiktionary.org/wiki/normal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"perpendicular."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http://en.wikipedia.org/wiki/perpendicular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"Newton's laws of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http://en.wikipedia.org/wiki/Newton's_laws_of_motion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"Normal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http://en.wikipedia.org/wiki/Normal_force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"symmetry."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http://en.wiktionary.org/wiki/symmetry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"thrust."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http://en.wiktionary.org/wiki/thrust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"Newtons first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http://en.wikipedia.org/wiki/Newtons_first_law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Newton’s Third Law of Motion: Symmetry in Forces.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http://cnx.org/content/m42074/latest/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"inertia."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http://en.wiktionary.org/wiki/inertia</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http://en.wiktionary.org/wiki/friction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"uniform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http://en.wikipedia.org/wiki/uniform%20motion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"Newtons first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http://en.wikipedia.org/wiki/Newtons_first_law</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Forces: Newton's First Law.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http://cnx.org/content/m38960/latest/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Newton’s First Law of Motion: Inertia.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http://cnx.org/content/m42130/latest/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"net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http://en.wiktionary.org/wiki/net_force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http://en.wiktionary.org/wiki/acceleration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"Newtons first law."</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http://en.wikipedia.org/wiki/Newtons_first_law</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Newton's Second Law of Motion.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http://cnx.org/content/m14042/latest/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The Laws of Motion</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The Laws of Motion</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Vector Nature of Forces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Further Applications of Newton's Laws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23a8818ed62e554a613c02e16f35f051}">
                <a14:useLocalDpi xmlns:a14="http://schemas.microsoft.com/office/drawing/2010/main" val="0"/>
              </a:ext>
            </a:extLst>
          </a:blip>
          <a:stretch>
            <a:fillRect/>
          </a:stretch>
        </p:blipFill>
        <p:spPr>
          <a:xfrm>
            <a:off x="3200400" y="304800"/>
            <a:ext cx="610758" cy="863600"/>
          </a:xfrm>
          <a:prstGeom prst="rect">
            <a:avLst/>
          </a:prstGeom>
        </p:spPr>
      </p:pic>
      <p:pic>
        <p:nvPicPr>
          <p:cNvPr id="29" name="Picture 28" descr="chapterimage.jpg"/>
          <p:cNvPicPr>
            <a:picLocks noChangeAspect="1"/>
          </p:cNvPicPr>
          <p:nvPr/>
        </p:nvPicPr>
        <p:blipFill>
          <a:blip r:embed="rId7">
            <a:extLst>
              <a:ext uri="{65de5ff873b17d47bedfedb258e32e20}">
                <a14:useLocalDpi xmlns:a14="http://schemas.microsoft.com/office/drawing/2010/main" val="0"/>
              </a:ext>
            </a:extLst>
          </a:blip>
          <a:stretch>
            <a:fillRect/>
          </a:stretch>
        </p:blipFill>
        <p:spPr>
          <a:xfrm>
            <a:off x="3200400" y="1447800"/>
            <a:ext cx="863600" cy="305714"/>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fb6567431c4aa1b178e8d9fddcb45c8}">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Newton and His Laws</a:t>
            </a:r>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www.boundless.com/physics/textbooks/boundless-physics-textbook/the-laws-of-motion-4/introduction-44/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eae38fc594db9dd020715f57645e0647}">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Force</a:t>
            </a:r>
          </a:p>
          <a:p>
            <a:pPr marL="115888" indent="-115888"/>
            <a:r>
              <a:rPr lang="en-US" dirty="0" smtClean="0"/>
              <a:t>Mass</a:t>
            </a:r>
          </a:p>
        </p:txBody>
      </p:sp>
      <p:sp>
        <p:nvSpPr>
          <p:cNvPr id="21" name="Title 20"/>
          <p:cNvSpPr>
            <a:spLocks noGrp="1"/>
          </p:cNvSpPr>
          <p:nvPr>
            <p:ph type="title"/>
          </p:nvPr>
        </p:nvSpPr>
        <p:spPr>
          <a:xfrm>
            <a:off x="152400" y="381000"/>
            <a:ext cx="8686800" cy="685800"/>
          </a:xfrm>
        </p:spPr>
        <p:txBody>
          <a:bodyPr/>
          <a:lstStyle/>
          <a:p>
            <a:r>
              <a:rPr lang="en-US" dirty="0" smtClean="0"/>
              <a:t>Force and Mass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Force and Mass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www.boundless.com/physics/textbooks/boundless-physics-textbook/the-laws-of-motion-4/force-and-mass-45/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7665d17bca6b90a2132d69ded5a501b}">
                <a14:useLocalDpi xmlns:a14="http://schemas.microsoft.com/office/drawing/2010/main" val="0"/>
              </a:ext>
            </a:extLst>
          </a:blip>
          <a:stretch>
            <a:fillRect/>
          </a:stretch>
        </p:blipFill>
        <p:spPr>
          <a:xfrm>
            <a:off x="152400" y="1447800"/>
            <a:ext cx="2768600" cy="1492984"/>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First Law: Inertia</a:t>
            </a:r>
          </a:p>
          <a:p>
            <a:pPr marL="115888" indent="-115888"/>
            <a:r>
              <a:rPr lang="en-US" dirty="0" smtClean="0"/>
              <a:t>The Second Law: Force and Acceleration</a:t>
            </a:r>
          </a:p>
          <a:p>
            <a:pPr marL="115888" indent="-115888"/>
            <a:r>
              <a:rPr lang="en-US" dirty="0"/>
              <a:t/>
            </a:r>
            <a:r>
              <a:rPr lang="en-US" dirty="0"/>
              <a:t>The Third Law: Symmetry in Forces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Newton's Laws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Newton's Laws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www.boundless.com/physics/textbooks/boundless-physics-textbook/the-laws-of-motion-4/newton-s-laws-46/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fa79831721bbc331552beb97d51c2ea}">
                <a14:useLocalDpi xmlns:a14="http://schemas.microsoft.com/office/drawing/2010/main" val="0"/>
              </a:ext>
            </a:extLst>
          </a:blip>
          <a:stretch>
            <a:fillRect/>
          </a:stretch>
        </p:blipFill>
        <p:spPr>
          <a:xfrm>
            <a:off x="152400" y="1447800"/>
            <a:ext cx="207645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Weight</a:t>
            </a:r>
          </a:p>
          <a:p>
            <a:pPr marL="115888" indent="-115888"/>
            <a:r>
              <a:rPr lang="en-US" dirty="0" smtClean="0"/>
              <a:t>Normal Forces</a:t>
            </a:r>
          </a:p>
        </p:txBody>
      </p:sp>
      <p:sp>
        <p:nvSpPr>
          <p:cNvPr id="21" name="Title 20"/>
          <p:cNvSpPr>
            <a:spLocks noGrp="1"/>
          </p:cNvSpPr>
          <p:nvPr>
            <p:ph type="title"/>
          </p:nvPr>
        </p:nvSpPr>
        <p:spPr>
          <a:xfrm>
            <a:off x="152400" y="381000"/>
            <a:ext cx="8686800" cy="685800"/>
          </a:xfrm>
        </p:spPr>
        <p:txBody>
          <a:bodyPr/>
          <a:lstStyle/>
          <a:p>
            <a:r>
              <a:rPr lang="en-US" dirty="0" smtClean="0"/>
              <a:t>Other Examples of Forces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The Laws of Motion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Other Examples of Forces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www.boundless.com/physics/textbooks/boundless-physics-textbook/the-laws-of-motion-4/other-examples-of-forces-47/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