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Third_law_of_thermodynamics" TargetMode="External"/>
<Relationship Id="rId5" Type="http://schemas.openxmlformats.org/officeDocument/2006/relationships/hyperlink" Target="http://www.boundless.com/physics/textbooks/boundless-physics-textbook/thermodynamics-14/the-third-law-of-thermodynamics-120/adiabatic-processes-423-1127/images/can-absolute-zero-be-reached/?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15.jp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3/latest/" TargetMode="External"/>
<Relationship Id="rId5" Type="http://schemas.openxmlformats.org/officeDocument/2006/relationships/hyperlink" Target="http://www.boundless.com/physics/textbooks/boundless-physics-textbook/thermodynamics-14/introduction-116/work-404-6247/images/fig-1/?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8.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3/latest/" TargetMode="External"/>
<Relationship Id="rId5" Type="http://schemas.openxmlformats.org/officeDocument/2006/relationships/hyperlink" Target="http://www.boundless.com/physics/textbooks/boundless-physics-textbook/thermodynamics-14/the-first-law-of-thermodynamics-117/constant-pressure-and-volume-407-5047/images/fig-1-85be3aaf-c1b1-4bf1-aaf3-72ca10313f33/?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8.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elsius" TargetMode="External"/>
<Relationship Id="rId5" Type="http://schemas.openxmlformats.org/officeDocument/2006/relationships/hyperlink" Target="http://www.boundless.com/physics/textbooks/boundless-physics-textbook/thermodynamics-14/introduction-116/a-review-of-the-zeroth-law-405-6312/images/thermometer/?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6.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2/latest/" TargetMode="External"/>
<Relationship Id="rId5" Type="http://schemas.openxmlformats.org/officeDocument/2006/relationships/hyperlink" Target="http://www.boundless.com/physics/textbooks/boundless-physics-textbook/thermodynamics-14/the-first-law-of-thermodynamics-117/human-metabolism-410-6345/images/metabolism/?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7.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5/latest/?collection=col11406/latest" TargetMode="External"/>
<Relationship Id="rId5" Type="http://schemas.openxmlformats.org/officeDocument/2006/relationships/hyperlink" Target="http://www.boundless.com/physics/textbooks/boundless-physics-textbook/thermodynamics-14/entropy-119/what-is-entropy-415-6352/images/pv-diagram-for-a-carnot-cycle-b0107d64-0aa9-4b8f-b8be-2a39dc64f9cf/?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1.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7/latest/?collection=col11406/latest" TargetMode="External"/>
<Relationship Id="rId5" Type="http://schemas.openxmlformats.org/officeDocument/2006/relationships/hyperlink" Target="http://www.boundless.com/physics/textbooks/boundless-physics-textbook/thermodynamics-14/entropy-119/what-is-entropy-415-6352/images/change-in-entropy/?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8.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8/latest/?collection=col11406/latest" TargetMode="External"/>
<Relationship Id="rId5" Type="http://schemas.openxmlformats.org/officeDocument/2006/relationships/hyperlink" Target="http://www.boundless.com/physics/textbooks/boundless-physics-textbook/thermodynamics-14/entropy-119/stastical-interpretation-of-entropy-416-6353/images/kinetic-theory/?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19.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hermal_pollution" TargetMode="External"/>
<Relationship Id="rId5" Type="http://schemas.openxmlformats.org/officeDocument/2006/relationships/hyperlink" Target="http://www.boundless.com/physics/textbooks/boundless-physics-textbook/thermodynamics-14/entropy-119/thermal-pollution-421-2462/images/cooling-tower/?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0.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5/latest/?collection=col11406/latest" TargetMode="External"/>
<Relationship Id="rId5" Type="http://schemas.openxmlformats.org/officeDocument/2006/relationships/hyperlink" Target="http://www.boundless.com/physics/textbooks/boundless-physics-textbook/thermodynamics-14/the-second-law-of-thermodynamics-118/carnot-cycles-413-5630/images/pv-diagram-for-a-carnot-cycle-b0107d64-0aa9-4b8f-b8be-2a39dc64f9cf/?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11.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Isothermal_process" TargetMode="External"/>
<Relationship Id="rId5" Type="http://schemas.openxmlformats.org/officeDocument/2006/relationships/hyperlink" Target="http://www.boundless.com/physics/textbooks/boundless-physics-textbook/thermodynamics-14/the-first-law-of-thermodynamics-117/isothermal-processes-408-4347/images/work-done-by-gas-during-expansion-bf325540-7fc7-496c-ac5e-f102483cc203/?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1.pn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4/latest/?collection=col11406/latest" TargetMode="External"/>
<Relationship Id="rId5" Type="http://schemas.openxmlformats.org/officeDocument/2006/relationships/hyperlink" Target="http://www.boundless.com/physics/textbooks/boundless-physics-textbook/thermodynamics-14/the-second-law-of-thermodynamics-118/the-second-law-411-5632/images/one-way-processed-in-nature/?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10.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Global_warming" TargetMode="External"/>
<Relationship Id="rId5" Type="http://schemas.openxmlformats.org/officeDocument/2006/relationships/hyperlink" Target="http://www.boundless.com/physics/textbooks/boundless-physics-textbook/thermodynamics-14/entropy-119/global-warming-revisited-420-4590/images/global-land-ocean-temperature/?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2.pn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6/latest/?collection=col11406/latest" TargetMode="External"/>
<Relationship Id="rId5" Type="http://schemas.openxmlformats.org/officeDocument/2006/relationships/hyperlink" Target="http://www.boundless.com/physics/textbooks/boundless-physics-textbook/thermodynamics-14/the-second-law-of-thermodynamics-118/heat-pumps-and-refrigerators-414-8447/images/simple-heat-pump/?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3.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Isothermal_process" TargetMode="External"/>
<Relationship Id="rId5" Type="http://schemas.openxmlformats.org/officeDocument/2006/relationships/hyperlink" Target="http://www.boundless.com/physics/textbooks/boundless-physics-textbook/thermodynamics-14/the-first-law-of-thermodynamics-117/adiabatic-processes-409-6273/images/work-done-by-gas-during-expansion-bf325540-7fc7-496c-ac5e-f102483cc203/?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1.pn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Isothermal_process" TargetMode="External"/>
<Relationship Id="rId5" Type="http://schemas.openxmlformats.org/officeDocument/2006/relationships/hyperlink" Target="http://www.boundless.com/physics/textbooks/boundless-physics-textbook/thermodynamics-14/the-first-law-of-thermodynamics-117/adiabatic-processes-409-6273/images/isotherms-of-an-ideal-gas-ad056730-ab92-4cd6-b6f6-2f9263e5237e/?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4.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7/latest/?collection=col11406/latest" TargetMode="External"/>
<Relationship Id="rId5" Type="http://schemas.openxmlformats.org/officeDocument/2006/relationships/hyperlink" Target="http://www.boundless.com/physics/textbooks/boundless-physics-textbook/thermodynamics-14/entropy-119/order-to-disorder-417-6459/images/entropy-of-ice/?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5.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Heat_death_of_the_universe" TargetMode="External"/>
<Relationship Id="rId5" Type="http://schemas.openxmlformats.org/officeDocument/2006/relationships/hyperlink" Target="http://www.boundless.com/physics/textbooks/boundless-physics-textbook/thermodynamics-14/entropy-119/heat-death-418-5651/images/infant-universe/?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6.pn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Entropy_(classical_thermodynamics)" TargetMode="External"/>
<Relationship Id="rId5" Type="http://schemas.openxmlformats.org/officeDocument/2006/relationships/hyperlink" Target="http://www.boundless.com/physics/textbooks/boundless-physics-textbook/thermodynamics-14/the-third-law-of-thermodynamics-120/the-third-law-422-1644/images/temperature-entropy-of-nitrogen/?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12.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rmodynamics-14/introduction-116/work-404-6247/images/work/?campaign_content=book_624_chapter_14&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4.xml"/>
<Relationship Id="rId2" Type="http://schemas.openxmlformats.org/officeDocument/2006/relationships/image" Target="../media/image5.png"/>
<Relationship Id="rId5" Target="../media/image27.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rmodynamics-14/introduction-116/a-review-of-the-zeroth-law-405-6312/images/thermodynamics-and-pv-diagrams/?campaign_content=book_624_chapter_14&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5.xml"/>
<Relationship Id="rId2" Type="http://schemas.openxmlformats.org/officeDocument/2006/relationships/image" Target="../media/image5.png"/>
<Relationship Id="rId5" Target="../media/image28.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rmodynamics-14/the-second-law-of-thermodynamics-118/the-second-law-411-5632/images/thermodynamics-and-heat-engines/?campaign_content=book_624_chapter_14&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6.xml"/>
<Relationship Id="rId2" Type="http://schemas.openxmlformats.org/officeDocument/2006/relationships/image" Target="../media/image5.png"/>
<Relationship Id="rId5" Target="../media/image29.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rmodynamics-14/the-first-law-of-thermodynamics-117/the-first-law-406-6266/images/first-law-of-thermodynamics/?campaign_content=book_624_chapter_14&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7.xml"/>
<Relationship Id="rId2" Type="http://schemas.openxmlformats.org/officeDocument/2006/relationships/image" Target="../media/image5.png"/>
<Relationship Id="rId5" Target="../media/image30.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2/latest/" TargetMode="External"/>
<Relationship Id="rId5" Type="http://schemas.openxmlformats.org/officeDocument/2006/relationships/hyperlink" Target="http://www.boundless.com/physics/textbooks/boundless-physics-textbook/thermodynamics-14/the-first-law-of-thermodynamics-117/the-first-law-406-6266/images/internal-energy/?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9.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rmodynamics-14/the-second-law-of-thermodynamics-118/heat-engines-412-1646/images/thermodynamics-and-heat-engines/?campaign_content=book_624_chapter_14&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9.xml"/>
<Relationship Id="rId2" Type="http://schemas.openxmlformats.org/officeDocument/2006/relationships/image" Target="../media/image5.png"/>
<Relationship Id="rId5" Target="../media/image29.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rmodynamics-14/?campaign_content=book_624_chapter_14&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jpg" Type="http://schemas.openxmlformats.org/officeDocument/2006/relationships/image"/>
<Relationship Id="rId9" Target="../media/image11.jpg" Type="http://schemas.openxmlformats.org/officeDocument/2006/relationships/image"/>
<Relationship Id="rId10" Target="../media/image12.jp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4/latest/?collection=col11406/latest" TargetMode="External"/>
<Relationship Id="rId5" Type="http://schemas.openxmlformats.org/officeDocument/2006/relationships/hyperlink" Target="http://www.boundless.com/physics/textbooks/boundless-physics-textbook/thermodynamics-14/the-second-law-of-thermodynamics-118/heat-engines-412-1646/images/heat-transfer/?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31.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7/latest/?collection=col11406/latest" TargetMode="External"/>
<Relationship Id="rId5" Type="http://schemas.openxmlformats.org/officeDocument/2006/relationships/hyperlink" Target="http://www.boundless.com/physics/textbooks/boundless-physics-textbook/thermodynamics-14/entropy-119/living-systems-and-evolution-419-2464/images/earth-s-entropy/?campaign_content=book_624_chapter_14&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2.jpg" Type="http://schemas.openxmlformats.org/officeDocument/2006/relationships/image"/>
</Relationships>

</file>

<file path=ppt/slides/_rels/slide42.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Thermal_energ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Heat_engine"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234/latest/?collection=col11406/lates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www.boundless.com//physics/definition/internal-energ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Thermal_pollution" TargetMode="External"/>
<Relationship Id="rId1" Type="http://schemas.openxmlformats.org/officeDocument/2006/relationships/slideLayout" Target="../slideLayouts/slideLayout42.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Third_law_of_thermodynamics"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demagnetiza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heat_pump" TargetMode="External"/>
<Relationship Id="rId32" Type="http://schemas.openxmlformats.org/officeDocument/2006/relationships/hyperlink" Target="http://en.wiktionary.org/wiki/heat_engine" TargetMode="External"/>
<Relationship Id="rId9" Type="http://schemas.openxmlformats.org/officeDocument/2006/relationships/hyperlink" Target="http://en.wiktionary.org/wiki/isentropic"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Magnetic_refrigerati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entropy"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absolute_zero"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Third_law_of_thermodynamics"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degeneracy"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absolute_zero"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microstate" TargetMode="External"/>
</Relationships>

</file>

<file path=ppt/slides/_rels/slide43.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233/lates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www.boundless.com//physics/definition/internal-energy"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heat_engin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www.boundless.com//physics/definition/the-second-law-of-thermodynamics"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235/latest/?collection=col11406/latest" TargetMode="External"/>
<Relationship Id="rId1" Type="http://schemas.openxmlformats.org/officeDocument/2006/relationships/slideLayout" Target="../slideLayouts/slideLayout43.xml"/>
<Relationship Id="rId2" Type="http://schemas.openxmlformats.org/officeDocument/2006/relationships/hyperlink" Target="http://creativecommons.org/licenses/by/3.0/" TargetMode="External"/>
<Relationship Id="rId3" Type="http://schemas.openxmlformats.org/officeDocument/2006/relationships/hyperlink" Target="http://cnx.org/content/m42237/latest/?collection=col11406/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reversibl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entropy" TargetMode="External"/>
<Relationship Id="rId32" Type="http://schemas.openxmlformats.org/officeDocument/2006/relationships/hyperlink" Target="http://en.wikipedia.org/wiki/the%20first%20law%20of%20thermodynamics" TargetMode="External"/>
<Relationship Id="rId9" Type="http://schemas.openxmlformats.org/officeDocument/2006/relationships/hyperlink" Target="http://en.wiktionary.org/wiki/Boyle's_law"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Isothermal_proces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234/latest/?collection=col11406/lates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entrop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ideal_ga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ntropy_and_the_environmen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Carnot%20cycl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absolute_zero"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Thermodynamic_process"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geothermal"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law_of_conservation_of_energ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www.boundless.com//physics/definition/internal-energy"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232/lates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reversibl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Isothermal_process" TargetMode="External"/>
<Relationship Id="rId1" Type="http://schemas.openxmlformats.org/officeDocument/2006/relationships/slideLayout" Target="../slideLayouts/slideLayout44.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asteroid"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237/latest/?collection=col11406/lates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Boyle's_law" TargetMode="External"/>
<Relationship Id="rId32" Type="http://schemas.openxmlformats.org/officeDocument/2006/relationships/hyperlink" Target="http://en.wiktionary.org/wiki/ideal_gas" TargetMode="External"/>
<Relationship Id="rId9" Type="http://schemas.openxmlformats.org/officeDocument/2006/relationships/hyperlink" Target="http://en.wikipedia.org/wiki/hea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Work_(thermodynamic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www.boundless.com//physics/definition/thermal-equilibrium--2"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thermodynamic_temperature" TargetMode="External"/>
<Relationship Id="rId10" Type="http://schemas.openxmlformats.org/officeDocument/2006/relationships/hyperlink" Target="http://creativecommons.org/licenses/by/3.0/" TargetMode="External"/>
<Relationship Id="rId11" Type="http://schemas.openxmlformats.org/officeDocument/2006/relationships/hyperlink" Target="http://cnx.org/content/m42232/latest/?collection=col11406/1.7"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www.boundless.com//physics/definition/internal-energ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thermodynamics"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First_law_of_thermodynamic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heat" TargetMode="External"/>
<Relationship Id="rId37" Type="http://schemas.openxmlformats.org/officeDocument/2006/relationships/hyperlink" Target="http://creativecommons.org/licenses/by/3.0/" TargetMode="External"/>
<Relationship Id="rId38" Type="http://schemas.openxmlformats.org/officeDocument/2006/relationships/hyperlink" Target="http://cnx.org/content/m42214/latest/"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5.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238/latest/?collection=col11406/lates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disorder"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entropy"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237/latest/?collection=col11406/lates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Heat_pump" TargetMode="External"/>
<Relationship Id="rId1" Type="http://schemas.openxmlformats.org/officeDocument/2006/relationships/slideLayout" Target="../slideLayouts/slideLayout45.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calori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oxida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236/latest/?collection=col11406/latest" TargetMode="External"/>
<Relationship Id="rId32" Type="http://schemas.openxmlformats.org/officeDocument/2006/relationships/hyperlink" Target="http://www.boundless.com//physics/definition/cfc" TargetMode="External"/>
<Relationship Id="rId9" Type="http://schemas.openxmlformats.org/officeDocument/2006/relationships/hyperlink" Target="http://cnx.org/content/m42232/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metabolism" TargetMode="External"/>
<Relationship Id="rId8" Type="http://schemas.openxmlformats.org/officeDocument/2006/relationships/hyperlink" Target="http://creativecommons.org/licenses/by/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Carnot%20cycl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reversible"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237/latest/?collection=col11406/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Maxwell-Boltzmann%20distribu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disorder"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rmodynamics-14/introduction-116/?campaign_content=book_624_chapter_14&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3.jpg"/>
<Relationship Id="rId6" Target="../media/image8.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rmodynamics-14/the-first-law-of-thermodynamics-117/?campaign_content=book_624_chapter_14&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3.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rmodynamics-14/the-second-law-of-thermodynamics-118/?campaign_content=book_624_chapter_14&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3.jpg"/>
<Relationship Id="rId6" Target="../media/image10.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rmodynamics-14/entropy-119/?campaign_content=book_624_chapter_14&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3.jpg"/>
<Relationship Id="rId6" Target="../media/image11.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rmodynamics-14/the-third-law-of-thermodynamics-120/?campaign_content=book_624_chapter_14&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3.jpg"/>
<Relationship Id="rId6" Target="../media/image12.jp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absolute zero</a:t>
            </a:r>
            <a:r>
              <a:rPr lang="en-US" sz="1200" dirty="0" smtClean="0"/>
              <a:t> </a:t>
            </a:r>
            <a:r>
              <a:rPr lang="en-US" sz="1200" dirty="0" smtClean="0">
                <a:solidFill>
                  <a:schemeClr val="bg2"/>
                </a:solidFill>
              </a:rPr>
              <a:t>The coldest possible temperature: zero on the Kelvin scale and approximately -273.15°C and -459.67°F. The total absence of heat; the temperature at which motion of all molecules would cease.</a:t>
            </a:r>
          </a:p>
          <a:p>
            <a:r>
              <a:rPr lang="en-US" sz="1200" dirty="0" smtClean="0"/>
              <a:t/>
            </a:r>
            <a:r>
              <a:rPr lang="en-US" sz="1200" dirty="0" smtClean="0"/>
              <a:t>absolute zero</a:t>
            </a:r>
            <a:r>
              <a:rPr lang="en-US" sz="1200" dirty="0" smtClean="0"/>
              <a:t> </a:t>
            </a:r>
            <a:r>
              <a:rPr lang="en-US" sz="1200" dirty="0" smtClean="0">
                <a:solidFill>
                  <a:schemeClr val="bg2"/>
                </a:solidFill>
              </a:rPr>
              <a:t>The coldest possible temperature: zero on the Kelvin scale and approximately -273.15°C and -459.67°F. The total absence of heat; the temperature at which motion of all molecules would cease.</a:t>
            </a:r>
          </a:p>
          <a:p>
            <a:r>
              <a:rPr lang="en-US" sz="1200" dirty="0" smtClean="0"/>
              <a:t/>
            </a:r>
            <a:r>
              <a:rPr lang="en-US" sz="1200" dirty="0" smtClean="0"/>
              <a:t>absolute zero</a:t>
            </a:r>
            <a:r>
              <a:rPr lang="en-US" sz="1200" dirty="0" smtClean="0"/>
              <a:t> </a:t>
            </a:r>
            <a:r>
              <a:rPr lang="en-US" sz="1200" dirty="0">
                <a:solidFill>
                  <a:schemeClr val="bg2"/>
                </a:solidFill>
              </a:rPr>
              <a:t>The coldest possible temperature: zero on the Kelvin scale and approximately -273.15°C and -459.67°F. The total absence of heat; the temperature at which motion of all molecules would cease.</a:t>
            </a:r>
          </a:p>
          <a:p>
            <a:r>
              <a:rPr lang="en-US" sz="1200" dirty="0"/>
              <a:t/>
            </a:r>
            <a:r>
              <a:rPr lang="en-US" sz="1200" dirty="0"/>
              <a:t>asteroid</a:t>
            </a:r>
            <a:r>
              <a:rPr lang="en-US" sz="1200" dirty="0"/>
              <a:t> </a:t>
            </a:r>
            <a:r>
              <a:rPr lang="en-US" sz="1200" dirty="0">
                <a:solidFill>
                  <a:schemeClr val="bg2"/>
                </a:solidFill>
              </a:rPr>
              <a:t>A naturally occurring solid object, which is smaller than a planet and is not a comet, that orbits a star.</a:t>
            </a:r>
          </a:p>
          <a:p>
            <a:r>
              <a:rPr lang="en-US" sz="1200" dirty="0"/>
              <a:t/>
            </a:r>
            <a:r>
              <a:rPr lang="en-US" sz="1200" dirty="0"/>
              <a:t>Boyle's law</a:t>
            </a:r>
            <a:r>
              <a:rPr lang="en-US" sz="1200" dirty="0"/>
              <a:t> </a:t>
            </a:r>
            <a:r>
              <a:rPr lang="en-US" sz="1200" dirty="0">
                <a:solidFill>
                  <a:schemeClr val="bg2"/>
                </a:solidFill>
              </a:rPr>
              <a:t>The observation that the pressure of an ideal gas is inversely proportional to its volume at constant temperature.</a:t>
            </a:r>
          </a:p>
          <a:p>
            <a:r>
              <a:rPr lang="en-US" sz="1200" dirty="0"/>
              <a:t/>
            </a:r>
            <a:r>
              <a:rPr lang="en-US" sz="1200" dirty="0"/>
              <a:t>Boyle's law</a:t>
            </a:r>
            <a:r>
              <a:rPr lang="en-US" sz="1200" dirty="0"/>
              <a:t> </a:t>
            </a:r>
            <a:r>
              <a:rPr lang="en-US" sz="1200" dirty="0">
                <a:solidFill>
                  <a:schemeClr val="bg2"/>
                </a:solidFill>
              </a:rPr>
              <a:t>The observation that the pressure of an ideal gas is inversely proportional to its volume at constant temperature.</a:t>
            </a:r>
          </a:p>
          <a:p>
            <a:r>
              <a:rPr lang="en-US" sz="1200" dirty="0"/>
              <a:t/>
            </a:r>
            <a:r>
              <a:rPr lang="en-US" sz="1200" dirty="0"/>
              <a:t>calorie</a:t>
            </a:r>
            <a:r>
              <a:rPr lang="en-US" sz="1200" dirty="0"/>
              <a:t> </a:t>
            </a:r>
            <a:r>
              <a:rPr lang="en-US" sz="1200" dirty="0">
                <a:solidFill>
                  <a:schemeClr val="bg2"/>
                </a:solidFill>
              </a:rPr>
              <a:t>The energy needed to increase the temperature of 1 kilogram of water by 1 kelvin. It is equivalent to 1,000 (small) calories.</a:t>
            </a:r>
          </a:p>
          <a:p>
            <a:r>
              <a:rPr lang="en-US" sz="1200" dirty="0"/>
              <a:t/>
            </a:r>
            <a:r>
              <a:rPr lang="en-US" sz="1200" dirty="0"/>
              <a:t>Carnot cycle</a:t>
            </a:r>
            <a:r>
              <a:rPr lang="en-US" sz="1200" dirty="0"/>
              <a:t> </a:t>
            </a:r>
            <a:r>
              <a:rPr lang="en-US" sz="1200" dirty="0">
                <a:solidFill>
                  <a:schemeClr val="bg2"/>
                </a:solidFill>
              </a:rPr>
              <a:t>A theoretical thermodynamic cycle. It is the most efficient cycle for converting a given amount of thermal energy into work.</a:t>
            </a:r>
          </a:p>
          <a:p>
            <a:r>
              <a:rPr lang="en-US" sz="1200" dirty="0"/>
              <a:t/>
            </a:r>
            <a:r>
              <a:rPr lang="en-US" sz="1200" dirty="0"/>
              <a:t>Carnot cycle</a:t>
            </a:r>
            <a:r>
              <a:rPr lang="en-US" sz="1200" dirty="0"/>
              <a:t> </a:t>
            </a:r>
            <a:r>
              <a:rPr lang="en-US" sz="1200" dirty="0">
                <a:solidFill>
                  <a:schemeClr val="bg2"/>
                </a:solidFill>
              </a:rPr>
              <a:t>A theoretical thermodynamic cycle. It is the most efficient cycle for converting a given amount of thermal energy into work.</a:t>
            </a:r>
          </a:p>
          <a:p>
            <a:r>
              <a:rPr lang="en-US" sz="1200" dirty="0"/>
              <a:t/>
            </a:r>
            <a:r>
              <a:rPr lang="en-US" sz="1200" dirty="0"/>
              <a:t>CFC</a:t>
            </a:r>
            <a:r>
              <a:rPr lang="en-US" sz="1200" dirty="0"/>
              <a:t> </a:t>
            </a:r>
            <a:r>
              <a:rPr lang="en-US" sz="1200" dirty="0">
                <a:solidFill>
                  <a:schemeClr val="bg2"/>
                </a:solidFill>
              </a:rPr>
              <a:t>An organic compound that was commonly used as a refrigerant. Not commonly used anymore because of its ozone depletion effect.</a:t>
            </a:r>
          </a:p>
          <a:p>
            <a:r>
              <a:rPr lang="en-US" sz="1200" dirty="0"/>
              <a:t/>
            </a:r>
            <a:r>
              <a:rPr lang="en-US" sz="1200" dirty="0"/>
              <a:t>degeneracy</a:t>
            </a:r>
            <a:r>
              <a:rPr lang="en-US" sz="1200" dirty="0"/>
              <a:t> </a:t>
            </a:r>
            <a:r>
              <a:rPr lang="en-US" sz="1200" dirty="0">
                <a:solidFill>
                  <a:schemeClr val="bg2"/>
                </a:solidFill>
              </a:rPr>
              <a:t>Two or more different quantum states are said to be degenerate if they are all at the same energy level.</a:t>
            </a:r>
          </a:p>
          <a:p>
            <a:r>
              <a:rPr lang="en-US" sz="1200" dirty="0"/>
              <a:t/>
            </a:r>
            <a:r>
              <a:rPr lang="en-US" sz="1200" dirty="0"/>
              <a:t>demagnetization</a:t>
            </a:r>
            <a:r>
              <a:rPr lang="en-US" sz="1200" dirty="0"/>
              <a:t> </a:t>
            </a:r>
            <a:r>
              <a:rPr lang="en-US" sz="1200" dirty="0" smtClean="0">
                <a:solidFill>
                  <a:schemeClr val="bg2"/>
                </a:solidFill>
              </a:rPr>
              <a:t>The process of removing the magnetic field from an object.</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disorder</a:t>
            </a:r>
            <a:r>
              <a:rPr lang="en-US" sz="1200" dirty="0" smtClean="0"/>
              <a:t> </a:t>
            </a:r>
            <a:r>
              <a:rPr lang="en-US" sz="1200" dirty="0" smtClean="0">
                <a:solidFill>
                  <a:schemeClr val="bg2"/>
                </a:solidFill>
              </a:rPr>
              <a:t>Absence of some symmetry or correlation in a many-particle system.</a:t>
            </a:r>
          </a:p>
          <a:p>
            <a:r>
              <a:rPr lang="en-US" sz="1200" dirty="0"/>
              <a:t/>
            </a:r>
            <a:r>
              <a:rPr lang="en-US" sz="1200" dirty="0"/>
              <a:t>disorder</a:t>
            </a:r>
            <a:r>
              <a:rPr lang="en-US" sz="1200" dirty="0"/>
              <a:t> </a:t>
            </a:r>
            <a:r>
              <a:rPr lang="en-US" sz="1200" dirty="0">
                <a:solidFill>
                  <a:schemeClr val="bg2"/>
                </a:solidFill>
              </a:rPr>
              <a:t>Absence of some symmetry or correlation in a many-particle system.</a:t>
            </a:r>
          </a:p>
          <a:p>
            <a:r>
              <a:rPr lang="en-US" sz="1200" dirty="0"/>
              <a:t/>
            </a:r>
            <a:r>
              <a:rPr lang="en-US" sz="1200" dirty="0"/>
              <a:t>entropy</a:t>
            </a:r>
            <a:r>
              <a:rPr lang="en-US" sz="1200" dirty="0"/>
              <a:t> </a:t>
            </a:r>
            <a:r>
              <a:rPr lang="en-US" sz="1200" dirty="0">
                <a:solidFill>
                  <a:schemeClr val="bg2"/>
                </a:solidFill>
              </a:rPr>
              <a:t>A measure of how evenly energy (or some analogous property) is distributed in a system.</a:t>
            </a:r>
          </a:p>
          <a:p>
            <a:r>
              <a:rPr lang="en-US" sz="1200" dirty="0"/>
              <a:t/>
            </a:r>
            <a:r>
              <a:rPr lang="en-US" sz="1200" dirty="0"/>
              <a:t>entropy</a:t>
            </a:r>
            <a:r>
              <a:rPr lang="en-US" sz="1200" dirty="0"/>
              <a:t> </a:t>
            </a:r>
            <a:r>
              <a:rPr lang="en-US" sz="1200" dirty="0">
                <a:solidFill>
                  <a:schemeClr val="bg2"/>
                </a:solidFill>
              </a:rPr>
              <a:t>A measure of how evenly energy (or some analogous property) is distributed in a system.</a:t>
            </a:r>
          </a:p>
          <a:p>
            <a:r>
              <a:rPr lang="en-US" sz="1200" dirty="0"/>
              <a:t/>
            </a:r>
            <a:r>
              <a:rPr lang="en-US" sz="1200" dirty="0"/>
              <a:t>entropy</a:t>
            </a:r>
            <a:r>
              <a:rPr lang="en-US" sz="1200" dirty="0"/>
              <a:t> </a:t>
            </a:r>
            <a:r>
              <a:rPr lang="en-US" sz="1200" dirty="0">
                <a:solidFill>
                  <a:schemeClr val="bg2"/>
                </a:solidFill>
              </a:rPr>
              <a:t>A measure of how evenly energy (or some analogous property) is distributed in a system.</a:t>
            </a:r>
          </a:p>
          <a:p>
            <a:r>
              <a:rPr lang="en-US" sz="1200" dirty="0"/>
              <a:t/>
            </a:r>
            <a:r>
              <a:rPr lang="en-US" sz="1200" dirty="0"/>
              <a:t>entropy</a:t>
            </a:r>
            <a:r>
              <a:rPr lang="en-US" sz="1200" dirty="0"/>
              <a:t> </a:t>
            </a:r>
            <a:r>
              <a:rPr lang="en-US" sz="1200" dirty="0">
                <a:solidFill>
                  <a:schemeClr val="bg2"/>
                </a:solidFill>
              </a:rPr>
              <a:t>A measure of how evenly energy (or some analogous property) is distributed in a system.</a:t>
            </a:r>
          </a:p>
          <a:p>
            <a:r>
              <a:rPr lang="en-US" sz="1200" dirty="0"/>
              <a:t/>
            </a:r>
            <a:r>
              <a:rPr lang="en-US" sz="1200" dirty="0"/>
              <a:t>geothermal</a:t>
            </a:r>
            <a:r>
              <a:rPr lang="en-US" sz="1200" dirty="0"/>
              <a:t> </a:t>
            </a:r>
            <a:r>
              <a:rPr lang="en-US" sz="1200" dirty="0">
                <a:solidFill>
                  <a:schemeClr val="bg2"/>
                </a:solidFill>
              </a:rPr>
              <a:t>Pertaining to heat energy extracted from reservoirs in the Earth's interior.</a:t>
            </a:r>
          </a:p>
          <a:p>
            <a:r>
              <a:rPr lang="en-US" sz="1200" dirty="0"/>
              <a:t/>
            </a:r>
            <a:r>
              <a:rPr lang="en-US" sz="1200" dirty="0"/>
              <a:t>heat</a:t>
            </a:r>
            <a:r>
              <a:rPr lang="en-US" sz="1200" dirty="0"/>
              <a:t> </a:t>
            </a:r>
            <a:r>
              <a:rPr lang="en-US" sz="1200" dirty="0">
                <a:solidFill>
                  <a:schemeClr val="bg2"/>
                </a:solidFill>
              </a:rPr>
              <a:t>energy transferred from one body to another by thermal interactions</a:t>
            </a:r>
          </a:p>
          <a:p>
            <a:r>
              <a:rPr lang="en-US" sz="1200" dirty="0"/>
              <a:t/>
            </a:r>
            <a:r>
              <a:rPr lang="en-US" sz="1200" dirty="0"/>
              <a:t>heat</a:t>
            </a:r>
            <a:r>
              <a:rPr lang="en-US" sz="1200" dirty="0"/>
              <a:t> </a:t>
            </a:r>
            <a:r>
              <a:rPr lang="en-US" sz="1200" dirty="0">
                <a:solidFill>
                  <a:schemeClr val="bg2"/>
                </a:solidFill>
              </a:rPr>
              <a:t>energy transferred from one body to another by thermal interactions</a:t>
            </a:r>
          </a:p>
          <a:p>
            <a:r>
              <a:rPr lang="en-US" sz="1200" dirty="0"/>
              <a:t/>
            </a:r>
            <a:r>
              <a:rPr lang="en-US" sz="1200" dirty="0"/>
              <a:t>heat engine</a:t>
            </a:r>
            <a:r>
              <a:rPr lang="en-US" sz="1200" dirty="0"/>
              <a:t> </a:t>
            </a:r>
            <a:r>
              <a:rPr lang="en-US" sz="1200" dirty="0">
                <a:solidFill>
                  <a:schemeClr val="bg2"/>
                </a:solidFill>
              </a:rPr>
              <a:t>Any device which converts heat energy into mechanical work.</a:t>
            </a:r>
          </a:p>
          <a:p>
            <a:r>
              <a:rPr lang="en-US" sz="1200" dirty="0"/>
              <a:t/>
            </a:r>
            <a:r>
              <a:rPr lang="en-US" sz="1200" dirty="0"/>
              <a:t>heat engine</a:t>
            </a:r>
            <a:r>
              <a:rPr lang="en-US" sz="1200" dirty="0"/>
              <a:t> </a:t>
            </a:r>
            <a:r>
              <a:rPr lang="en-US" sz="1200" dirty="0">
                <a:solidFill>
                  <a:schemeClr val="bg2"/>
                </a:solidFill>
              </a:rPr>
              <a:t>Any device which converts heat energy into mechanical work.</a:t>
            </a:r>
          </a:p>
          <a:p>
            <a:r>
              <a:rPr lang="en-US" sz="1200" dirty="0"/>
              <a:t/>
            </a:r>
            <a:r>
              <a:rPr lang="en-US" sz="1200" dirty="0"/>
              <a:t>heat pump</a:t>
            </a:r>
            <a:r>
              <a:rPr lang="en-US" sz="1200" dirty="0"/>
              <a:t> </a:t>
            </a:r>
            <a:r>
              <a:rPr lang="en-US" sz="1200" dirty="0" smtClean="0">
                <a:solidFill>
                  <a:schemeClr val="bg2"/>
                </a:solidFill>
              </a:rPr>
              <a:t>A device that transfers heat from something at a lower temperature to something at a higher temperature by doing work.</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ideal gas</a:t>
            </a:r>
            <a:r>
              <a:rPr lang="en-US" sz="1200" dirty="0" smtClean="0"/>
              <a:t> </a:t>
            </a:r>
            <a:r>
              <a:rPr lang="en-US" sz="1200" dirty="0" smtClean="0">
                <a:solidFill>
                  <a:schemeClr val="bg2"/>
                </a:solidFill>
              </a:rPr>
              <a:t>A hypothetical gas whose molecules exhibit no interaction and undergo elastic collision with each other and with the walls of the container.</a:t>
            </a:r>
          </a:p>
          <a:p>
            <a:r>
              <a:rPr lang="en-US" sz="1200" dirty="0"/>
              <a:t/>
            </a:r>
            <a:r>
              <a:rPr lang="en-US" sz="1200" dirty="0"/>
              <a:t>ideal gas</a:t>
            </a:r>
            <a:r>
              <a:rPr lang="en-US" sz="1200" dirty="0"/>
              <a:t> </a:t>
            </a:r>
            <a:r>
              <a:rPr lang="en-US" sz="1200" dirty="0">
                <a:solidFill>
                  <a:schemeClr val="bg2"/>
                </a:solidFill>
              </a:rPr>
              <a:t>A hypothetical gas whose molecules exhibit no interaction and undergo elastic collision with each other and with the walls of the container.</a:t>
            </a:r>
          </a:p>
          <a:p>
            <a:r>
              <a:rPr lang="en-US" sz="1200" dirty="0"/>
              <a:t/>
            </a:r>
            <a:r>
              <a:rPr lang="en-US" sz="1200" dirty="0"/>
              <a:t>internal energy</a:t>
            </a:r>
            <a:r>
              <a:rPr lang="en-US" sz="1200" dirty="0"/>
              <a:t> </a:t>
            </a:r>
            <a:r>
              <a:rPr lang="en-US" sz="1200" dirty="0">
                <a:solidFill>
                  <a:schemeClr val="bg2"/>
                </a:solidFill>
              </a:rPr>
              <a:t>The sum of all energy present in the system, including kinetic and potential energy; equivalently, the energy needed to create a system, excluding the energy necessary to displace its surroundings.</a:t>
            </a:r>
          </a:p>
          <a:p>
            <a:r>
              <a:rPr lang="en-US" sz="1200" dirty="0"/>
              <a:t/>
            </a:r>
            <a:r>
              <a:rPr lang="en-US" sz="1200" dirty="0"/>
              <a:t>internal energy</a:t>
            </a:r>
            <a:r>
              <a:rPr lang="en-US" sz="1200" dirty="0"/>
              <a:t> </a:t>
            </a:r>
            <a:r>
              <a:rPr lang="en-US" sz="1200" dirty="0">
                <a:solidFill>
                  <a:schemeClr val="bg2"/>
                </a:solidFill>
              </a:rPr>
              <a:t>The sum of all energy present in the system, including kinetic and potential energy; equivalently, the energy needed to create a system, excluding the energy necessary to displace its surroundings.</a:t>
            </a:r>
          </a:p>
          <a:p>
            <a:r>
              <a:rPr lang="en-US" sz="1200" dirty="0"/>
              <a:t/>
            </a:r>
            <a:r>
              <a:rPr lang="en-US" sz="1200" dirty="0"/>
              <a:t>internal energy</a:t>
            </a:r>
            <a:r>
              <a:rPr lang="en-US" sz="1200" dirty="0"/>
              <a:t> </a:t>
            </a:r>
            <a:r>
              <a:rPr lang="en-US" sz="1200" dirty="0">
                <a:solidFill>
                  <a:schemeClr val="bg2"/>
                </a:solidFill>
              </a:rPr>
              <a:t>The sum of all energy present in the system, including kinetic and potential energy; equivalently, the energy needed to create a system, excluding the energy necessary to displace its surroundings.</a:t>
            </a:r>
          </a:p>
          <a:p>
            <a:r>
              <a:rPr lang="en-US" sz="1200" dirty="0"/>
              <a:t/>
            </a:r>
            <a:r>
              <a:rPr lang="en-US" sz="1200" dirty="0"/>
              <a:t>internal energy</a:t>
            </a:r>
            <a:r>
              <a:rPr lang="en-US" sz="1200" dirty="0"/>
              <a:t> </a:t>
            </a:r>
            <a:r>
              <a:rPr lang="en-US" sz="1200" dirty="0">
                <a:solidFill>
                  <a:schemeClr val="bg2"/>
                </a:solidFill>
              </a:rPr>
              <a:t>The sum of all energy present in the system, including kinetic and potential energy; equivalently, the energy needed to create a system, excluding the energy necessary to displace its surroundings.</a:t>
            </a:r>
          </a:p>
          <a:p>
            <a:r>
              <a:rPr lang="en-US" sz="1200" dirty="0"/>
              <a:t/>
            </a:r>
            <a:r>
              <a:rPr lang="en-US" sz="1200" dirty="0"/>
              <a:t>isentropic</a:t>
            </a:r>
            <a:r>
              <a:rPr lang="en-US" sz="1200" dirty="0"/>
              <a:t> </a:t>
            </a:r>
            <a:r>
              <a:rPr lang="en-US" sz="1200" dirty="0">
                <a:solidFill>
                  <a:schemeClr val="bg2"/>
                </a:solidFill>
              </a:rPr>
              <a:t>Having a constant entropy.</a:t>
            </a:r>
          </a:p>
          <a:p>
            <a:r>
              <a:rPr lang="en-US" sz="1200" dirty="0"/>
              <a:t/>
            </a:r>
            <a:r>
              <a:rPr lang="en-US" sz="1200" dirty="0"/>
              <a:t>law of conservation of energy</a:t>
            </a:r>
            <a:r>
              <a:rPr lang="en-US" sz="1200" dirty="0"/>
              <a:t> </a:t>
            </a:r>
            <a:r>
              <a:rPr lang="en-US" sz="1200" dirty="0">
                <a:solidFill>
                  <a:schemeClr val="bg2"/>
                </a:solidFill>
              </a:rPr>
              <a:t>The law stating that the total amount of energy in any isolated system remains constant, and cannot be created or destroyed, although it may change forms.</a:t>
            </a:r>
          </a:p>
          <a:p>
            <a:r>
              <a:rPr lang="en-US" sz="1200" dirty="0"/>
              <a:t/>
            </a:r>
            <a:r>
              <a:rPr lang="en-US" sz="1200" dirty="0"/>
              <a:t>Maxwell-Boltzmann distribution</a:t>
            </a:r>
            <a:r>
              <a:rPr lang="en-US" sz="1200" dirty="0"/>
              <a:t> </a:t>
            </a:r>
            <a:r>
              <a:rPr lang="en-US" sz="1200" dirty="0">
                <a:solidFill>
                  <a:schemeClr val="bg2"/>
                </a:solidFill>
              </a:rPr>
              <a:t>A distribution describing particle speeds in gases, where the particles move freely without interacting with one another, except for very brief elastic collisions in which they may exchange momentum and kinetic energy.</a:t>
            </a:r>
          </a:p>
          <a:p>
            <a:r>
              <a:rPr lang="en-US" sz="1200" dirty="0"/>
              <a:t/>
            </a:r>
            <a:r>
              <a:rPr lang="en-US" sz="1200" dirty="0"/>
              <a:t>metabolism</a:t>
            </a:r>
            <a:r>
              <a:rPr lang="en-US" sz="1200" dirty="0"/>
              <a:t> </a:t>
            </a:r>
            <a:r>
              <a:rPr lang="en-US" sz="1200" dirty="0">
                <a:solidFill>
                  <a:schemeClr val="bg2"/>
                </a:solidFill>
              </a:rPr>
              <a:t>The complete set of chemical reactions that occur in living cells.</a:t>
            </a:r>
          </a:p>
          <a:p>
            <a:r>
              <a:rPr lang="en-US" sz="1200" dirty="0"/>
              <a:t/>
            </a:r>
            <a:r>
              <a:rPr lang="en-US" sz="1200" dirty="0"/>
              <a:t>microstate</a:t>
            </a:r>
            <a:r>
              <a:rPr lang="en-US" sz="1200" dirty="0"/>
              <a:t> </a:t>
            </a:r>
            <a:r>
              <a:rPr lang="en-US" sz="1200" dirty="0">
                <a:solidFill>
                  <a:schemeClr val="bg2"/>
                </a:solidFill>
              </a:rPr>
              <a:t>The specific detailed microscopic configuration of a system.</a:t>
            </a:r>
          </a:p>
          <a:p>
            <a:r>
              <a:rPr lang="en-US" sz="1200" dirty="0"/>
              <a:t/>
            </a:r>
            <a:r>
              <a:rPr lang="en-US" sz="1200" dirty="0"/>
              <a:t>oxidation</a:t>
            </a:r>
            <a:r>
              <a:rPr lang="en-US" sz="1200" dirty="0"/>
              <a:t> </a:t>
            </a:r>
            <a:r>
              <a:rPr lang="en-US" sz="1200" dirty="0" smtClean="0">
                <a:solidFill>
                  <a:schemeClr val="bg2"/>
                </a:solidFill>
              </a:rPr>
              <a:t>A reaction in which the atoms of an element lose electrons and the valence of the element increases.</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reversible</a:t>
            </a:r>
            <a:r>
              <a:rPr lang="en-US" sz="1200" dirty="0" smtClean="0"/>
              <a:t> </a:t>
            </a:r>
            <a:r>
              <a:rPr lang="en-US" sz="1200" dirty="0" smtClean="0">
                <a:solidFill>
                  <a:schemeClr val="bg2"/>
                </a:solidFill>
              </a:rPr>
              <a:t>Capable of returning to the original state without consumption of free energy and increase of entropy.</a:t>
            </a:r>
          </a:p>
          <a:p>
            <a:r>
              <a:rPr lang="en-US" sz="1200" dirty="0"/>
              <a:t/>
            </a:r>
            <a:r>
              <a:rPr lang="en-US" sz="1200" dirty="0"/>
              <a:t>reversible</a:t>
            </a:r>
            <a:r>
              <a:rPr lang="en-US" sz="1200" dirty="0"/>
              <a:t> </a:t>
            </a:r>
            <a:r>
              <a:rPr lang="en-US" sz="1200" dirty="0">
                <a:solidFill>
                  <a:schemeClr val="bg2"/>
                </a:solidFill>
              </a:rPr>
              <a:t>Capable of returning to the original state without consumption of free energy and increase of entropy.</a:t>
            </a:r>
          </a:p>
          <a:p>
            <a:r>
              <a:rPr lang="en-US" sz="1200" dirty="0"/>
              <a:t/>
            </a:r>
            <a:r>
              <a:rPr lang="en-US" sz="1200" dirty="0"/>
              <a:t>reversible</a:t>
            </a:r>
            <a:r>
              <a:rPr lang="en-US" sz="1200" dirty="0"/>
              <a:t> </a:t>
            </a:r>
            <a:r>
              <a:rPr lang="en-US" sz="1200" dirty="0">
                <a:solidFill>
                  <a:schemeClr val="bg2"/>
                </a:solidFill>
              </a:rPr>
              <a:t>Capable of returning to the original state without consumption of free energy and increase of entropy.</a:t>
            </a:r>
          </a:p>
          <a:p>
            <a:r>
              <a:rPr lang="en-US" sz="1200" dirty="0"/>
              <a:t/>
            </a:r>
            <a:r>
              <a:rPr lang="en-US" sz="1200" dirty="0"/>
              <a:t>the first law of thermodynamics</a:t>
            </a:r>
            <a:r>
              <a:rPr lang="en-US" sz="1200" dirty="0"/>
              <a:t> </a:t>
            </a:r>
            <a:r>
              <a:rPr lang="en-US" sz="1200" dirty="0">
                <a:solidFill>
                  <a:schemeClr val="bg2"/>
                </a:solidFill>
              </a:rPr>
              <a:t>A version of the law of conservation of energy, specialized for thermodynamical systems. Usually expressed as ΔU=Q−W.</a:t>
            </a:r>
          </a:p>
          <a:p>
            <a:r>
              <a:rPr lang="en-US" sz="1200" dirty="0"/>
              <a:t/>
            </a:r>
            <a:r>
              <a:rPr lang="en-US" sz="1200" dirty="0"/>
              <a:t>the second law of thermodynamics</a:t>
            </a:r>
            <a:r>
              <a:rPr lang="en-US" sz="1200" dirty="0"/>
              <a:t> </a:t>
            </a:r>
            <a:r>
              <a:rPr lang="en-US" sz="1200" dirty="0">
                <a:solidFill>
                  <a:schemeClr val="bg2"/>
                </a:solidFill>
              </a:rPr>
              <a:t>A law stating that states that the entropy of an isolated system never decreases, because isolated systems spontaneously evolve toward thermodynamic equilibrium—the state of maximum entropy. Equivalently, perpetual motion machines of the second kind are impossible.</a:t>
            </a:r>
          </a:p>
          <a:p>
            <a:r>
              <a:rPr lang="en-US" sz="1200" dirty="0"/>
              <a:t/>
            </a:r>
            <a:r>
              <a:rPr lang="en-US" sz="1200" dirty="0"/>
              <a:t>thermal energy</a:t>
            </a:r>
            <a:r>
              <a:rPr lang="en-US" sz="1200" dirty="0"/>
              <a:t> </a:t>
            </a:r>
            <a:r>
              <a:rPr lang="en-US" sz="1200" dirty="0">
                <a:solidFill>
                  <a:schemeClr val="bg2"/>
                </a:solidFill>
              </a:rPr>
              <a:t>The internal energy of a system in thermodynamic equilibrium due to its temperature.</a:t>
            </a:r>
          </a:p>
          <a:p>
            <a:r>
              <a:rPr lang="en-US" sz="1200" dirty="0"/>
              <a:t/>
            </a:r>
            <a:r>
              <a:rPr lang="en-US" sz="1200" dirty="0"/>
              <a:t>thermal equilibrium</a:t>
            </a:r>
            <a:r>
              <a:rPr lang="en-US" sz="1200" dirty="0"/>
              <a:t> </a:t>
            </a:r>
            <a:r>
              <a:rPr lang="en-US" sz="1200" dirty="0">
                <a:solidFill>
                  <a:schemeClr val="bg2"/>
                </a:solidFill>
              </a:rPr>
              <a:t>Two systems are in thermal equilibrium if they could transfer heat between each other, but don't.</a:t>
            </a:r>
          </a:p>
          <a:p>
            <a:r>
              <a:rPr lang="en-US" sz="1200" dirty="0"/>
              <a:t/>
            </a:r>
            <a:r>
              <a:rPr lang="en-US" sz="1200" dirty="0"/>
              <a:t>thermodynamic temperature</a:t>
            </a:r>
            <a:r>
              <a:rPr lang="en-US" sz="1200" dirty="0"/>
              <a:t> </a:t>
            </a:r>
            <a:r>
              <a:rPr lang="en-US" sz="1200" dirty="0">
                <a:solidFill>
                  <a:schemeClr val="bg2"/>
                </a:solidFill>
              </a:rPr>
              <a:t>Temperature defined in terms of the laws of thermodynamics rather than the properties of a real material: expressed in kelvins.</a:t>
            </a:r>
          </a:p>
          <a:p>
            <a:r>
              <a:rPr lang="en-US" sz="1200" dirty="0"/>
              <a:t/>
            </a:r>
            <a:r>
              <a:rPr lang="en-US" sz="1200" dirty="0"/>
              <a:t>thermodynamics</a:t>
            </a:r>
            <a:r>
              <a:rPr lang="en-US" sz="1200" dirty="0"/>
              <a:t> </a:t>
            </a:r>
            <a:r>
              <a:rPr lang="en-US" sz="1200" dirty="0">
                <a:solidFill>
                  <a:schemeClr val="bg2"/>
                </a:solidFill>
              </a:rPr>
              <a:t>a branch of natural science concerned with heat and its relation to energy and work</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Can Absolute Zero be Reached?</a:t>
            </a:r>
          </a:p>
          <a:p>
            <a:pPr lvl="1"/>
            <a:r>
              <a:rPr lang="en-US" dirty="0" smtClean="0"/>
              <a:t>Temperature-Entropy diagram. Horizontal lines represent isentropic processes, while vertical lines represent isothermal processes. Left side: Absolute zero can be reached in a finite number of steps if S(T=0,X1)≠S(T=0, X2). Right: An infinite number of steps is needed since S(0,X1)= S(0,X2).</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"Third law of thermodynamics."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http://en.wikipedia.org/wiki/Third_law_of_thermodynamics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1388fe64db3b98b243e39d3cf194112}">
                <a14:useLocalDpi xmlns:a14="http://schemas.microsoft.com/office/drawing/2010/main" val="0"/>
              </a:ext>
            </a:extLst>
          </a:blip>
          <a:stretch>
            <a:fillRect/>
          </a:stretch>
        </p:blipFill>
        <p:spPr>
          <a:xfrm>
            <a:off x="751002" y="533400"/>
            <a:ext cx="764199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1</a:t>
            </a:r>
          </a:p>
          <a:p>
            <a:pPr lvl="1"/>
            <a:r>
              <a:rPr lang="en-US" dirty="0" smtClean="0"/>
              <a:t>An isobaric expansion of a gas requires heat transfer during the expansion to keep the pressure constant. Since pressure is constant, the work done is PΔV.</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First Law of Thermodynamics and Some Simple Processes. February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http://cnx.org/content/m42233/latest/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a61204de34230d2dd1b2e8be169e177}">
                <a14:useLocalDpi xmlns:a14="http://schemas.microsoft.com/office/drawing/2010/main" val="0"/>
              </a:ext>
            </a:extLst>
          </a:blip>
          <a:stretch>
            <a:fillRect/>
          </a:stretch>
        </p:blipFill>
        <p:spPr>
          <a:xfrm>
            <a:off x="3008276" y="533400"/>
            <a:ext cx="31274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1</a:t>
            </a:r>
          </a:p>
          <a:p>
            <a:pPr lvl="1"/>
            <a:r>
              <a:rPr lang="en-US" dirty="0" smtClean="0"/>
              <a:t>An isobaric expansion of a gas requires heat transfer during the expansion to keep the pressure constant. Since pressure is constant, the work done is PΔV.</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First Law of Thermodynamics and Some Simple Processes. February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http://cnx.org/content/m42233/latest/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a61204de34230d2dd1b2e8be169e177}">
                <a14:useLocalDpi xmlns:a14="http://schemas.microsoft.com/office/drawing/2010/main" val="0"/>
              </a:ext>
            </a:extLst>
          </a:blip>
          <a:stretch>
            <a:fillRect/>
          </a:stretch>
        </p:blipFill>
        <p:spPr>
          <a:xfrm>
            <a:off x="3008276" y="533400"/>
            <a:ext cx="31274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Thermometer</a:t>
            </a:r>
          </a:p>
          <a:p>
            <a:pPr lvl="1"/>
            <a:r>
              <a:rPr lang="en-US" dirty="0" smtClean="0"/>
              <a:t>A thermometer calibrated in degrees Celsius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"Celsius."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http://en.wikipedia.org/wiki/Celsius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b178debef61ad210a81fca222889c39}">
                <a14:useLocalDpi xmlns:a14="http://schemas.microsoft.com/office/drawing/2010/main" val="0"/>
              </a:ext>
            </a:extLst>
          </a:blip>
          <a:stretch>
            <a:fillRect/>
          </a:stretch>
        </p:blipFill>
        <p:spPr>
          <a:xfrm>
            <a:off x="3480822" y="533400"/>
            <a:ext cx="21823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Metabolism</a:t>
            </a:r>
          </a:p>
          <a:p>
            <a:pPr lvl="1"/>
            <a:r>
              <a:rPr lang="en-US" dirty="0" smtClean="0"/>
              <a:t>(a) The first law of thermodynamics applied to metabolism. Heat transferred out of the body (Q) and work done by the body (W) remove internal energy, while food intake replaces it. (Food intake may be considered as work done on the body. ) (b) Plants convert part of the radiant heat transfer in sunlight to stored chemical energy, a process called photosynthesis.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First Law of Thermodynamics. February 12,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89ba2d9eff9ae0848a1ad70edb1d4c3}">
                <a14:useLocalDpi xmlns:a14="http://schemas.microsoft.com/office/drawing/2010/main" val="0"/>
              </a:ext>
            </a:extLst>
          </a:blip>
          <a:stretch>
            <a:fillRect/>
          </a:stretch>
        </p:blipFill>
        <p:spPr>
          <a:xfrm>
            <a:off x="1178719" y="533400"/>
            <a:ext cx="678656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PV Diagram for a Carnot Cycle</a:t>
            </a:r>
          </a:p>
          <a:p>
            <a:pPr lvl="1"/>
            <a:r>
              <a:rPr lang="en-US" dirty="0" smtClean="0"/>
              <a:t>PV diagram for a Carnot cycle, employing only reversible isothermal and adiabatic processes. Heat transfer Qh occurs into the working substance during the isothermal path AB, which takes place at constant temperature Th. Heat transfer Qc occurs out of the working substance during the isothermal path CD, which takes place at constant temperature Tc. The net work output W equals the area inside the path ABCDA. Also shown is a schematic of a Carnot engine operating between hot and cold reservoirs at temperatures Th and Tc.</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http://cnx.org/content/m42235/latest/?collection=col11406/latest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caad847571a2285b28133242b7d01a9}">
                <a14:useLocalDpi xmlns:a14="http://schemas.microsoft.com/office/drawing/2010/main" val="0"/>
              </a:ext>
            </a:extLst>
          </a:blip>
          <a:stretch>
            <a:fillRect/>
          </a:stretch>
        </p:blipFill>
        <p:spPr>
          <a:xfrm>
            <a:off x="1053042" y="533400"/>
            <a:ext cx="703791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Change in Entropy</a:t>
            </a:r>
          </a:p>
          <a:p>
            <a:pPr lvl="1"/>
            <a:r>
              <a:rPr lang="en-US" dirty="0" smtClean="0"/>
              <a:t>When a system goes from state one to state two, its entropy changes by the same amount ΔS, whether a hypothetical reversible path is followed or a real irreversible path is taken.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http://cnx.org/content/m42237/latest/?collection=col11406/latest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89142970f2b5e582e659925f87e8530}">
                <a14:useLocalDpi xmlns:a14="http://schemas.microsoft.com/office/drawing/2010/main" val="0"/>
              </a:ext>
            </a:extLst>
          </a:blip>
          <a:stretch>
            <a:fillRect/>
          </a:stretch>
        </p:blipFill>
        <p:spPr>
          <a:xfrm>
            <a:off x="2076940" y="533400"/>
            <a:ext cx="499011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Kinetic Theory</a:t>
            </a:r>
          </a:p>
          <a:p>
            <a:pPr lvl="1"/>
            <a:r>
              <a:rPr lang="en-US" dirty="0" smtClean="0"/>
              <a:t>(a) The ordinary state of gas in a container is a disorderly, random distribution of atoms or molecules with a Maxwell-Boltzmann distribution of speeds. It is so unlikely that these atoms or molecules would ever end up in one corner of the container that it might as well be impossible. (b) With energy transfer, the gas can be forced into one corner and its entropy greatly reduced. But left alone, it will spontaneously increase its entropy and return to the normal conditions, because they are immensely more likely.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http://cnx.org/content/m42238/latest/?collection=col11406/latest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df6f1ab1e2d310b87605acf1ed2b285}">
                <a14:useLocalDpi xmlns:a14="http://schemas.microsoft.com/office/drawing/2010/main" val="0"/>
              </a:ext>
            </a:extLst>
          </a:blip>
          <a:stretch>
            <a:fillRect/>
          </a:stretch>
        </p:blipFill>
        <p:spPr>
          <a:xfrm>
            <a:off x="3224123" y="533400"/>
            <a:ext cx="26957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Cooling Tower</a:t>
            </a:r>
          </a:p>
          <a:p>
            <a:pPr lvl="1"/>
            <a:r>
              <a:rPr lang="en-US" dirty="0" smtClean="0"/>
              <a:t>This is a cooling tower at Gustav Knepper Power Station, Dortmund, Germany. Cooling water is circulated inside the tower.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"Thermal pollution."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http://en.wikipedia.org/wiki/Thermal_pollution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cdef79cce69217d2871c30fef3a5c0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PV Diagram for a Carnot Cycle</a:t>
            </a:r>
          </a:p>
          <a:p>
            <a:pPr lvl="1"/>
            <a:r>
              <a:rPr lang="en-US" dirty="0" smtClean="0"/>
              <a:t>PV diagram for a Carnot cycle, employing only reversible isothermal and adiabatic processes. Heat transfer Qh occurs into the working substance during the isothermal path AB, which takes place at constant temperature Th. Heat transfer Qc occurs out of the working substance during the isothermal path CD, which takes place at constant temperature Tc. The net work output W equals the area inside the path ABCDA. Also shown is a schematic of a Carnot engine operating between hot and cold reservoirs at temperatures Th and Tc.</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16, 2015."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http://cnx.org/content/m42235/latest/?collection=col11406/latest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caad847571a2285b28133242b7d01a9}">
                <a14:useLocalDpi xmlns:a14="http://schemas.microsoft.com/office/drawing/2010/main" val="0"/>
              </a:ext>
            </a:extLst>
          </a:blip>
          <a:stretch>
            <a:fillRect/>
          </a:stretch>
        </p:blipFill>
        <p:spPr>
          <a:xfrm>
            <a:off x="1053042" y="533400"/>
            <a:ext cx="703791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Work Done by Gas During Expansion</a:t>
            </a:r>
          </a:p>
          <a:p>
            <a:pPr lvl="1"/>
            <a:r>
              <a:rPr lang="en-US" dirty="0" smtClean="0"/>
              <a:t>The blue area represents "work" done by the gas during expansion for this isothermal change.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"Isothermal process."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http://en.wikipedia.org/wiki/Isothermal_process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5452d73dceb69f23b5412cc4454ab05}">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One-Way Processed in Nature</a:t>
            </a:r>
          </a:p>
          <a:p>
            <a:pPr lvl="1"/>
            <a:r>
              <a:rPr lang="en-US" dirty="0" smtClean="0"/>
              <a:t>Examples of one-way processes in nature. (a) Heat transfer occurs spontaneously from hot to cold and not from cold to hot. (b) The brakes of this car convert its kinetic energy to heat transfer to the environment. The reverse process is impossible. (c) The burst of gas let into this vacuum chamber quickly expands to uniformly fill every part of the chamber. The random motions of the gas molecules will never return them to the corner.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http://cnx.org/content/m42234/latest/?collection=col11406/latest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d70a7914f2c18b10673583b161feb96}">
                <a14:useLocalDpi xmlns:a14="http://schemas.microsoft.com/office/drawing/2010/main" val="0"/>
              </a:ext>
            </a:extLst>
          </a:blip>
          <a:stretch>
            <a:fillRect/>
          </a:stretch>
        </p:blipFill>
        <p:spPr>
          <a:xfrm>
            <a:off x="2448830" y="533400"/>
            <a:ext cx="424634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Global Land-Ocean Temperature</a:t>
            </a:r>
          </a:p>
          <a:p>
            <a:pPr lvl="1"/>
            <a:r>
              <a:rPr lang="en-US" dirty="0" smtClean="0"/>
              <a:t>Global mean land-ocean temperature change from 1880 – 2012, relative to the 1951 – 1980 mean. The black line is the annual mean and the red line is the five-year running mean. The green bars show uncertainty estimates.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"Global warming."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http://en.wikipedia.org/wiki/Global_warming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e504bccf847f2b614e00143c99f8996}">
                <a14:useLocalDpi xmlns:a14="http://schemas.microsoft.com/office/drawing/2010/main" val="0"/>
              </a:ext>
            </a:extLst>
          </a:blip>
          <a:stretch>
            <a:fillRect/>
          </a:stretch>
        </p:blipFill>
        <p:spPr>
          <a:xfrm>
            <a:off x="1589532" y="533400"/>
            <a:ext cx="596493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Simple Heat Pump</a:t>
            </a:r>
          </a:p>
          <a:p>
            <a:pPr lvl="1"/>
            <a:r>
              <a:rPr lang="en-US" dirty="0" smtClean="0"/>
              <a:t>A simple heat pump has four basic components: (1) condenser, (2) expansion valve, (3) evaporator, and (4) compressor.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http://cnx.org/content/m42236/latest/?collection=col11406/latest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6724a3a741ff14c1cb4f96d60771b26}">
                <a14:useLocalDpi xmlns:a14="http://schemas.microsoft.com/office/drawing/2010/main" val="0"/>
              </a:ext>
            </a:extLst>
          </a:blip>
          <a:stretch>
            <a:fillRect/>
          </a:stretch>
        </p:blipFill>
        <p:spPr>
          <a:xfrm>
            <a:off x="2612497" y="533400"/>
            <a:ext cx="391900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Work Done by Gas During Expansion</a:t>
            </a:r>
          </a:p>
          <a:p>
            <a:pPr lvl="1"/>
            <a:r>
              <a:rPr lang="en-US" dirty="0" smtClean="0"/>
              <a:t>The blue area represents "work" done by the gas during expansion for this isothermal change.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"Isothermal process."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http://en.wikipedia.org/wiki/Isothermal_process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5452d73dceb69f23b5412cc4454ab05}">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Isotherms of an Ideal Gas</a:t>
            </a:r>
          </a:p>
          <a:p>
            <a:pPr lvl="1"/>
            <a:r>
              <a:rPr lang="en-US" dirty="0" smtClean="0"/>
              <a:t>Several isotherms of an ideal gas on a PV diagram.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"Isothermal process."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http://en.wikipedia.org/wiki/Isothermal_process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8eefd238165ad42413815063ded1e8d}">
                <a14:useLocalDpi xmlns:a14="http://schemas.microsoft.com/office/drawing/2010/main" val="0"/>
              </a:ext>
            </a:extLst>
          </a:blip>
          <a:stretch>
            <a:fillRect/>
          </a:stretch>
        </p:blipFill>
        <p:spPr>
          <a:xfrm>
            <a:off x="2216258" y="533400"/>
            <a:ext cx="471148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Entropy of Ice</a:t>
            </a:r>
          </a:p>
          <a:p>
            <a:pPr lvl="1"/>
            <a:r>
              <a:rPr lang="en-US" dirty="0" smtClean="0"/>
              <a:t>When ice melts, it becomes more disordered and less structured. The systematic arrangement of molecules in a crystal structure is replaced by a more random and less orderly movement of molecules without fixed locations or orientations. Its entropy increases because heat transfer occurs into it. Entropy is a measure of disorder.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http://cnx.org/content/m42237/latest/?collection=col11406/latest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f57e6c5217a9ebff589947d4b980574}">
                <a14:useLocalDpi xmlns:a14="http://schemas.microsoft.com/office/drawing/2010/main" val="0"/>
              </a:ext>
            </a:extLst>
          </a:blip>
          <a:stretch>
            <a:fillRect/>
          </a:stretch>
        </p:blipFill>
        <p:spPr>
          <a:xfrm>
            <a:off x="604907" y="533400"/>
            <a:ext cx="793418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Infant Universe</a:t>
            </a:r>
          </a:p>
          <a:p>
            <a:pPr lvl="1"/>
            <a:r>
              <a:rPr lang="en-US" dirty="0" smtClean="0"/>
              <a:t>The image of an infant universe reveals temperature fluctuations (shown as color differences) that correspond to the seeds that grew to become the galaxies.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"Heat death of the universe."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http://en.wikipedia.org/wiki/Heat_death_of_the_universe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694c3b78be9659a9e235f8754f895ad}">
                <a14:useLocalDpi xmlns:a14="http://schemas.microsoft.com/office/drawing/2010/main" val="0"/>
              </a:ext>
            </a:extLst>
          </a:blip>
          <a:stretch>
            <a:fillRect/>
          </a:stretch>
        </p:blipFill>
        <p:spPr>
          <a:xfrm>
            <a:off x="266700" y="533400"/>
            <a:ext cx="8610600" cy="43053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Temperature Entropy of Nitrogen</a:t>
            </a:r>
          </a:p>
          <a:p>
            <a:pPr lvl="1"/>
            <a:r>
              <a:rPr lang="en-US" dirty="0" smtClean="0"/>
              <a:t>Temperature–entropy diagram of nitrogen. The red curve at the left is the melting curve. Absolute value of entropy can be determined shown here, thanks to the third law of thermodynamics.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"Entropy (classical thermodynamics)."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http://en.wikipedia.org/wiki/Entropy_(classical_thermodynamics)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09df5ed7a65e8b0be56b3ffa88b85b8}">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Work</a:t>
            </a:r>
          </a:p>
          <a:p>
            <a:pPr lvl="1"/>
            <a:r>
              <a:rPr lang="en-US" dirty="0" smtClean="0"/>
              <a:t>A brief overview of work for algebra-based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a37ee44c08c4466ba483c80a3985a3b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Thermodynamics and PV Diagrams</a:t>
            </a:r>
          </a:p>
          <a:p>
            <a:pPr lvl="1"/>
            <a:r>
              <a:rPr lang="en-US" dirty="0" smtClean="0"/>
              <a:t>A brief introduction to the zeroth and 1st laws of thermodynamics as well as PV diagrams for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22ea50e75927f07bbce3813fac64068}">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Thermodynamics and Heat Engines</a:t>
            </a:r>
          </a:p>
          <a:p>
            <a:pPr lvl="1"/>
            <a:r>
              <a:rPr lang="en-US" dirty="0" smtClean="0"/>
              <a:t>A brief introduction to heat engines and thermodynamic concepts such as the Carnot Engine for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b13adc283ffdee1628e1cc4908c30f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First Law of Thermodynamics</a:t>
            </a:r>
          </a:p>
          <a:p>
            <a:pPr lvl="1"/>
            <a:r>
              <a:rPr lang="en-US" dirty="0" smtClean="0"/>
              <a:t>In this video I continue with my series of tutorial videos on Thermal Physics and Thermodynamics. It's pitched at undergraduate level and while it is mainly aimed at physics majors, it should be useful to anybody taking a first course in thermodynamics such as engineers etc..</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b3bab082dbf40003aadecf1e23aac26}">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Internal Energy</a:t>
            </a:r>
          </a:p>
          <a:p>
            <a:pPr lvl="1"/>
            <a:r>
              <a:rPr lang="en-US" dirty="0" smtClean="0"/>
              <a:t>The first law of thermodynamics is the conservation-of-energy principle stated for a system where heat and work are the methods of transferring energy for a system in thermal equilibrium. Q represents the net heat transfer—it is the sum of all heat transfers into and out of the system. Q is positive for net heat transfer into the system. W is the total work done on and by the system. W is positive when more work is done by the system than on it. The change in the internal energy of the system, ΔU, is related to heat and work by the first law of thermodynamics, ΔU=Q−W.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First Law of Thermodynamics. October 1,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734534c0137559d942dc2114c05061d}">
                <a14:useLocalDpi xmlns:a14="http://schemas.microsoft.com/office/drawing/2010/main" val="0"/>
              </a:ext>
            </a:extLst>
          </a:blip>
          <a:stretch>
            <a:fillRect/>
          </a:stretch>
        </p:blipFill>
        <p:spPr>
          <a:xfrm>
            <a:off x="266700" y="533400"/>
            <a:ext cx="8610600" cy="258318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Thermodynamics and Heat Engines</a:t>
            </a:r>
          </a:p>
          <a:p>
            <a:pPr lvl="1"/>
            <a:r>
              <a:rPr lang="en-US" dirty="0" smtClean="0"/>
              <a:t>A brief introduction to heat engines and thermodynamic concepts such as the Carnot Engine for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b13adc283ffdee1628e1cc4908c30f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Thermodynamics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Thermodynamics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First Law of Thermodynamics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Second Law of Thermodynamics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Entropy</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Third Law of Thermodynamics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9a61204de34230d2dd1b2e8be169e177}">
                <a14:useLocalDpi xmlns:a14="http://schemas.microsoft.com/office/drawing/2010/main" val="0"/>
              </a:ext>
            </a:extLst>
          </a:blip>
          <a:stretch>
            <a:fillRect/>
          </a:stretch>
        </p:blipFill>
        <p:spPr>
          <a:xfrm>
            <a:off x="3200400" y="304800"/>
            <a:ext cx="621831" cy="863600"/>
          </a:xfrm>
          <a:prstGeom prst="rect">
            <a:avLst/>
          </a:prstGeom>
        </p:spPr>
      </p:pic>
      <p:pic>
        <p:nvPicPr>
          <p:cNvPr id="29" name="Picture 28" descr="chapterimage.jpg"/>
          <p:cNvPicPr>
            <a:picLocks noChangeAspect="1"/>
          </p:cNvPicPr>
          <p:nvPr/>
        </p:nvPicPr>
        <p:blipFill>
          <a:blip r:embed="rId7">
            <a:extLst>
              <a:ext uri="{0734534c0137559d942dc2114c05061d}">
                <a14:useLocalDpi xmlns:a14="http://schemas.microsoft.com/office/drawing/2010/main" val="0"/>
              </a:ext>
            </a:extLst>
          </a:blip>
          <a:stretch>
            <a:fillRect/>
          </a:stretch>
        </p:blipFill>
        <p:spPr>
          <a:xfrm>
            <a:off x="3200400" y="1447800"/>
            <a:ext cx="863600" cy="259080"/>
          </a:xfrm>
          <a:prstGeom prst="rect">
            <a:avLst/>
          </a:prstGeom>
        </p:spPr>
      </p:pic>
      <p:pic>
        <p:nvPicPr>
          <p:cNvPr id="30" name="Picture 29" descr="chapterimage.jpg"/>
          <p:cNvPicPr>
            <a:picLocks noChangeAspect="1"/>
          </p:cNvPicPr>
          <p:nvPr/>
        </p:nvPicPr>
        <p:blipFill>
          <a:blip r:embed="rId8">
            <a:extLst>
              <a:ext uri="{0d70a7914f2c18b10673583b161feb96}">
                <a14:useLocalDpi xmlns:a14="http://schemas.microsoft.com/office/drawing/2010/main" val="0"/>
              </a:ext>
            </a:extLst>
          </a:blip>
          <a:stretch>
            <a:fillRect/>
          </a:stretch>
        </p:blipFill>
        <p:spPr>
          <a:xfrm>
            <a:off x="3200400" y="2590800"/>
            <a:ext cx="844301" cy="863600"/>
          </a:xfrm>
          <a:prstGeom prst="rect">
            <a:avLst/>
          </a:prstGeom>
        </p:spPr>
      </p:pic>
      <p:pic>
        <p:nvPicPr>
          <p:cNvPr id="31" name="Picture 30" descr="chapterimage.jpg"/>
          <p:cNvPicPr>
            <a:picLocks noChangeAspect="1"/>
          </p:cNvPicPr>
          <p:nvPr/>
        </p:nvPicPr>
        <p:blipFill>
          <a:blip r:embed="rId9">
            <a:extLst>
              <a:ext uri="{0caad847571a2285b28133242b7d01a9}">
                <a14:useLocalDpi xmlns:a14="http://schemas.microsoft.com/office/drawing/2010/main" val="0"/>
              </a:ext>
            </a:extLst>
          </a:blip>
          <a:stretch>
            <a:fillRect/>
          </a:stretch>
        </p:blipFill>
        <p:spPr>
          <a:xfrm>
            <a:off x="3200400" y="3733800"/>
            <a:ext cx="863600" cy="532964"/>
          </a:xfrm>
          <a:prstGeom prst="rect">
            <a:avLst/>
          </a:prstGeom>
        </p:spPr>
      </p:pic>
      <p:pic>
        <p:nvPicPr>
          <p:cNvPr id="32" name="Picture 31" descr="chapterimage.jpg"/>
          <p:cNvPicPr>
            <a:picLocks noChangeAspect="1"/>
          </p:cNvPicPr>
          <p:nvPr/>
        </p:nvPicPr>
        <p:blipFill>
          <a:blip r:embed="rId10">
            <a:extLst>
              <a:ext uri="{509df5ed7a65e8b0be56b3ffa88b85b8}">
                <a14:useLocalDpi xmlns:a14="http://schemas.microsoft.com/office/drawing/2010/main" val="0"/>
              </a:ext>
            </a:extLst>
          </a:blip>
          <a:stretch>
            <a:fillRect/>
          </a:stretch>
        </p:blipFill>
        <p:spPr>
          <a:xfrm>
            <a:off x="3200400" y="4876800"/>
            <a:ext cx="863600" cy="6477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Heat Transfer</a:t>
            </a:r>
          </a:p>
          <a:p>
            <a:pPr lvl="1"/>
            <a:r>
              <a:rPr lang="en-US" dirty="0" smtClean="0"/>
              <a:t>(a) Heat transfer occurs spontaneously from a hot object to a cold one, consistent with the second law of thermodynamics. (b) A heat engine, represented here by a circle, uses part of the heat transfer to do work. The hot and cold objects are called the hot and cold reservoirs. Qh is the heat transfer out of the hot reservoir, W is the work output, and Qc is the heat transfer into the cold reservoir.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http://cnx.org/content/m42234/latest/?collection=col11406/latest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14a1377c605bbdeb5f637fa61ef36f3}">
                <a14:useLocalDpi xmlns:a14="http://schemas.microsoft.com/office/drawing/2010/main" val="0"/>
              </a:ext>
            </a:extLst>
          </a:blip>
          <a:stretch>
            <a:fillRect/>
          </a:stretch>
        </p:blipFill>
        <p:spPr>
          <a:xfrm>
            <a:off x="1825331" y="533400"/>
            <a:ext cx="549333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Earth's Entropy</a:t>
            </a:r>
          </a:p>
          <a:p>
            <a:pPr lvl="1"/>
            <a:r>
              <a:rPr lang="en-US" dirty="0" smtClean="0"/>
              <a:t>Earth's entropy may decrease in the process of intercepting a small part of the heat transfer from the Sun into deep space. Entropy for the entire process increases greatly while Earth becomes more structured with living systems and stored energy in various forms.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http://cnx.org/content/m42237/latest/?collection=col11406/latest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e53610270478a797c2f467217b02cdc}">
                <a14:useLocalDpi xmlns:a14="http://schemas.microsoft.com/office/drawing/2010/main" val="0"/>
              </a:ext>
            </a:extLst>
          </a:blip>
          <a:stretch>
            <a:fillRect/>
          </a:stretch>
        </p:blipFill>
        <p:spPr>
          <a:xfrm>
            <a:off x="266700" y="533400"/>
            <a:ext cx="8610600" cy="294236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"Third law of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http://en.wikipedia.org/wiki/Third_law_of_thermodynamics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"demagnetization."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http://en.wiktionary.org/wiki/demagnetization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refrigeration."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http://en.wikipedia.org/wiki/Magnetic_refrigeration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"isentropic."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http://en.wiktionary.org/wiki/isentropic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"absolute zero."</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http://en.wiktionary.org/wiki/absolute_zero</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"Third law of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http://en.wikipedia.org/wiki/Third_law_of_thermodynamics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"degeneracy."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http://en.wikipedia.org/wiki/degeneracy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"absolute zero."</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http://en.wiktionary.org/wiki/absolute_zero</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"microstate."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http://en.wiktionary.org/wiki/microstate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http://en.wikipedia.org/wiki/Thermal_energy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"Heat engine."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http://en.wikipedia.org/wiki/Heat_engine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http://cnx.org/content/m42234/latest/?collection=col11406/latest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http://www.boundless.com//physics/definition/internal-energy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"Thermal pollution."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http://en.wikipedia.org/wiki/Thermal_pollution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"heat pump."</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http://en.wiktionary.org/wiki/heat_pump</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"heat engine."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http://en.wiktionary.org/wiki/heat_engine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"entropy."</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http://en.wikipedia.org/wiki/entropy</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http://cnx.org/content/m42237/latest/?collection=col11406/latest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"reversible."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http://en.wiktionary.org/wiki/reversible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"Isothermal process."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http://en.wikipedia.org/wiki/Isothermal_process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"Boyle's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http://en.wiktionary.org/wiki/Boyle's_law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http://en.wiktionary.org/wiki/ideal_gas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"Entropy and the environment."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http://en.wikipedia.org/wiki/Entropy_and_the_environment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"Carnot cycle."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http://en.wikipedia.org/wiki/Carnot%20cycle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"absolute zero."</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http://en.wiktionary.org/wiki/absolute_zero</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"Thermodynamic process."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http://en.wikipedia.org/wiki/Thermodynamic_process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 First Law of Thermodynamics and Some Simple Processes.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http://cnx.org/content/m42233/latest/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http://www.boundless.com//physics/definition/internal-energy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"heat engine."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http://en.wiktionary.org/wiki/heat_engine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http://www.boundless.com//physics/definition/the-second-law-of-thermodynamics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http://cnx.org/content/m42235/latest/?collection=col11406/latest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"entropy."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http://en.wikipedia.org/wiki/entropy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 first law of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http://en.wikipedia.org/wiki/the%20first%20law%20of%20thermodynamics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http://cnx.org/content/m42234/latest/?collection=col11406/latest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"entropy."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http://en.wikipedia.org/wiki/entropy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"geothermal."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http://en.wiktionary.org/wiki/geothermal</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"asteroid."</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http://en.wiktionary.org/wiki/asteroid</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http://cnx.org/content/m42237/latest/?collection=col11406/latest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http://en.wikipedia.org/wiki/Work_(thermodynamics)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"heat."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http://en.wikipedia.org/wiki/heat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http://cnx.org/content/m42232/latest/?collection=col11406/1.7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http://www.boundless.com//physics/definition/internal-energy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"First law of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http://en.wikipedia.org/wiki/First_law_of_thermodynamics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"heat."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http://en.wikipedia.org/wiki/heat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"law of conservation of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http://en.wiktionary.org/wiki/law_of_conservation_of_energy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http://www.boundless.com//physics/definition/internal-energy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 First Law of Thermodynamics.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http://cnx.org/content/m42232/latest/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"reversible."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http://en.wiktionary.org/wiki/reversible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"Isothermal process."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http://en.wikipedia.org/wiki/Isothermal_process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"Boyle's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http://en.wiktionary.org/wiki/Boyle's_law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http://en.wiktionary.org/wiki/ideal_gas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http://www.boundless.com//physics/definition/thermal-equilibrium--2</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"thermodynamic temperature."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http://en.wiktionary.org/wiki/thermodynamic_temperature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Temperature.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http://cnx.org/content/m42214/latest/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"calorie."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http://en.wiktionary.org/wiki/calorie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"oxidation."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http://en.wiktionary.org/wiki/oxidation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"metabolism."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http://en.wiktionary.org/wiki/metabolism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 First Law of Thermodynamics.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http://cnx.org/content/m42232/latest/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"Carnot cycle."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http://en.wikipedia.org/wiki/Carnot%20cycle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"reversible."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http://en.wiktionary.org/wiki/reversible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http://cnx.org/content/m42237/latest/?collection=col11406/latest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"Maxwell-Boltzmann distribution."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http://en.wikipedia.org/wiki/Maxwell-Boltzmann%20distribution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"disorder."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http://en.wikipedia.org/wiki/disorder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http://cnx.org/content/m42238/latest/?collection=col11406/latest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"disorder."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http://en.wikipedia.org/wiki/disorder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"entropy."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http://en.wikipedia.org/wiki/entropy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http://cnx.org/content/m42237/latest/?collection=col11406/latest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"Heat pump."</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http://en.wikipedia.org/wiki/Heat_pump</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http://cnx.org/content/m42236/latest/?collection=col11406/latest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http://www.boundless.com//physics/definition/cfc</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a61204de34230d2dd1b2e8be169e177}">
                <a14:useLocalDpi xmlns:a14="http://schemas.microsoft.com/office/drawing/2010/main" val="0"/>
              </a:ext>
            </a:extLst>
          </a:blip>
          <a:stretch>
            <a:fillRect/>
          </a:stretch>
        </p:blipFill>
        <p:spPr>
          <a:xfrm>
            <a:off x="152400" y="1447800"/>
            <a:ext cx="1993519"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Work</a:t>
            </a:r>
          </a:p>
          <a:p>
            <a:pPr marL="115888" indent="-115888"/>
            <a:r>
              <a:rPr lang="en-US" dirty="0" smtClean="0"/>
              <a:t>A Review of the Zeroth Law</a:t>
            </a:r>
          </a:p>
        </p:txBody>
      </p:sp>
      <p:sp>
        <p:nvSpPr>
          <p:cNvPr id="21" name="Title 20"/>
          <p:cNvSpPr>
            <a:spLocks noGrp="1"/>
          </p:cNvSpPr>
          <p:nvPr>
            <p:ph type="title"/>
          </p:nvPr>
        </p:nvSpPr>
        <p:spPr>
          <a:xfrm>
            <a:off x="152400" y="381000"/>
            <a:ext cx="8686800" cy="685800"/>
          </a:xfrm>
        </p:spPr>
        <p:txBody>
          <a:bodyPr/>
          <a:lstStyle/>
          <a:p>
            <a:r>
              <a:rPr lang="en-US" dirty="0" smtClean="0"/>
              <a:t>Introduction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www.boundless.com/physics/textbooks/boundless-physics-textbook/thermodynamics-14/introduction-116/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0734534c0137559d942dc2114c05061d}">
                <a14:useLocalDpi xmlns:a14="http://schemas.microsoft.com/office/drawing/2010/main" val="0"/>
              </a:ext>
            </a:extLst>
          </a:blip>
          <a:stretch>
            <a:fillRect/>
          </a:stretch>
        </p:blipFill>
        <p:spPr>
          <a:xfrm>
            <a:off x="152400" y="1447800"/>
            <a:ext cx="2768600" cy="83058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First Law</a:t>
            </a:r>
          </a:p>
          <a:p>
            <a:pPr marL="115888" indent="-115888"/>
            <a:r>
              <a:rPr lang="en-US" dirty="0" smtClean="0"/>
              <a:t>Constant Pressure and Volume</a:t>
            </a:r>
          </a:p>
          <a:p>
            <a:pPr marL="115888" indent="-115888"/>
            <a:r>
              <a:rPr lang="en-US" dirty="0"/>
              <a:t/>
            </a:r>
            <a:r>
              <a:rPr lang="en-US" dirty="0"/>
              <a:t>Isothermal Processes</a:t>
            </a:r>
            <a:r>
              <a:rPr lang="en-US" dirty="0"/>
              <a:t> </a:t>
            </a:r>
            <a:endParaRPr lang="en-US" dirty="0" smtClean="0"/>
          </a:p>
          <a:p>
            <a:pPr marL="115888" indent="-115888"/>
            <a:r>
              <a:rPr lang="en-US" dirty="0"/>
              <a:t/>
            </a:r>
            <a:r>
              <a:rPr lang="en-US" dirty="0"/>
              <a:t>Adiabatic Processes</a:t>
            </a:r>
            <a:r>
              <a:rPr lang="en-US" dirty="0"/>
              <a:t> </a:t>
            </a:r>
            <a:endParaRPr lang="en-US" dirty="0" smtClean="0"/>
          </a:p>
          <a:p>
            <a:pPr marL="115888" indent="-115888"/>
            <a:r>
              <a:rPr lang="en-US" dirty="0"/>
              <a:t/>
            </a:r>
            <a:r>
              <a:rPr lang="en-US" dirty="0"/>
              <a:t>Human Metabolism</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 First Law of Thermodynamics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First Law of 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www.boundless.com/physics/textbooks/boundless-physics-textbook/thermodynamics-14/the-first-law-of-thermodynamics-117/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0d70a7914f2c18b10673583b161feb96}">
                <a14:useLocalDpi xmlns:a14="http://schemas.microsoft.com/office/drawing/2010/main" val="0"/>
              </a:ext>
            </a:extLst>
          </a:blip>
          <a:stretch>
            <a:fillRect/>
          </a:stretch>
        </p:blipFill>
        <p:spPr>
          <a:xfrm>
            <a:off x="152400" y="1447800"/>
            <a:ext cx="2706731"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Second Law</a:t>
            </a:r>
          </a:p>
          <a:p>
            <a:pPr marL="115888" indent="-115888"/>
            <a:r>
              <a:rPr lang="en-US" dirty="0" smtClean="0"/>
              <a:t>Heat Engines</a:t>
            </a:r>
          </a:p>
          <a:p>
            <a:pPr marL="115888" indent="-115888"/>
            <a:r>
              <a:rPr lang="en-US" dirty="0"/>
              <a:t/>
            </a:r>
            <a:r>
              <a:rPr lang="en-US" dirty="0"/>
              <a:t>Carnot Cycles</a:t>
            </a:r>
            <a:r>
              <a:rPr lang="en-US" dirty="0"/>
              <a:t> </a:t>
            </a:r>
            <a:endParaRPr lang="en-US" dirty="0" smtClean="0"/>
          </a:p>
          <a:p>
            <a:pPr marL="115888" indent="-115888"/>
            <a:r>
              <a:rPr lang="en-US" dirty="0"/>
              <a:t/>
            </a:r>
            <a:r>
              <a:rPr lang="en-US" dirty="0"/>
              <a:t>Heat Pumps and Refrigerators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 Second Law of Thermodynamics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Second Law of 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www.boundless.com/physics/textbooks/boundless-physics-textbook/thermodynamics-14/the-second-law-of-thermodynamics-118/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0caad847571a2285b28133242b7d01a9}">
                <a14:useLocalDpi xmlns:a14="http://schemas.microsoft.com/office/drawing/2010/main" val="0"/>
              </a:ext>
            </a:extLst>
          </a:blip>
          <a:stretch>
            <a:fillRect/>
          </a:stretch>
        </p:blipFill>
        <p:spPr>
          <a:xfrm>
            <a:off x="152400" y="1447800"/>
            <a:ext cx="2768600" cy="1708621"/>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What is Entropy?</a:t>
            </a:r>
          </a:p>
          <a:p>
            <a:pPr marL="115888" indent="-115888"/>
            <a:r>
              <a:rPr lang="en-US" dirty="0" smtClean="0"/>
              <a:t>Stastical Interpretation of Entropy</a:t>
            </a:r>
          </a:p>
          <a:p>
            <a:pPr marL="115888" indent="-115888"/>
            <a:r>
              <a:rPr lang="en-US" dirty="0"/>
              <a:t/>
            </a:r>
            <a:r>
              <a:rPr lang="en-US" dirty="0"/>
              <a:t>Order to Disorder</a:t>
            </a:r>
            <a:r>
              <a:rPr lang="en-US" dirty="0"/>
              <a:t> </a:t>
            </a:r>
            <a:endParaRPr lang="en-US" dirty="0" smtClean="0"/>
          </a:p>
          <a:p>
            <a:pPr marL="115888" indent="-115888"/>
            <a:r>
              <a:rPr lang="en-US" dirty="0"/>
              <a:t/>
            </a:r>
            <a:r>
              <a:rPr lang="en-US" dirty="0"/>
              <a:t>Heat Death</a:t>
            </a:r>
            <a:r>
              <a:rPr lang="en-US" dirty="0"/>
              <a:t> </a:t>
            </a:r>
            <a:endParaRPr lang="en-US" dirty="0" smtClean="0"/>
          </a:p>
          <a:p>
            <a:pPr marL="115888" indent="-115888"/>
            <a:r>
              <a:rPr lang="en-US" dirty="0"/>
              <a:t/>
            </a:r>
            <a:r>
              <a:rPr lang="en-US" dirty="0"/>
              <a:t>Living Systems and Evolution</a:t>
            </a:r>
            <a:r>
              <a:rPr lang="en-US" dirty="0"/>
              <a:t> </a:t>
            </a:r>
            <a:endParaRPr lang="en-US" dirty="0" smtClean="0"/>
          </a:p>
          <a:p>
            <a:pPr marL="115888" indent="-115888"/>
            <a:r>
              <a:rPr lang="en-US" dirty="0"/>
              <a:t/>
            </a:r>
            <a:r>
              <a:rPr lang="en-US" dirty="0"/>
              <a:t>Global Warming Revisited</a:t>
            </a:r>
            <a:r>
              <a:rPr lang="en-US" dirty="0"/>
              <a:t> </a:t>
            </a:r>
            <a:endParaRPr lang="en-US" dirty="0" smtClean="0"/>
          </a:p>
          <a:p>
            <a:pPr marL="115888" indent="-115888"/>
            <a:r>
              <a:rPr lang="en-US" dirty="0"/>
              <a:t/>
            </a:r>
            <a:r>
              <a:rPr lang="en-US" dirty="0"/>
              <a:t>Thermal Pollution</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Entropy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Entropy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www.boundless.com/physics/textbooks/boundless-physics-textbook/thermodynamics-14/entropy-119/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509df5ed7a65e8b0be56b3ffa88b85b8}">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Third Law</a:t>
            </a:r>
          </a:p>
          <a:p>
            <a:pPr marL="115888" indent="-115888"/>
            <a:r>
              <a:rPr lang="en-US" dirty="0" smtClean="0"/>
              <a:t>Adiabatic Processes</a:t>
            </a:r>
          </a:p>
        </p:txBody>
      </p:sp>
      <p:sp>
        <p:nvSpPr>
          <p:cNvPr id="21" name="Title 20"/>
          <p:cNvSpPr>
            <a:spLocks noGrp="1"/>
          </p:cNvSpPr>
          <p:nvPr>
            <p:ph type="title"/>
          </p:nvPr>
        </p:nvSpPr>
        <p:spPr>
          <a:xfrm>
            <a:off x="152400" y="381000"/>
            <a:ext cx="8686800" cy="685800"/>
          </a:xfrm>
        </p:spPr>
        <p:txBody>
          <a:bodyPr/>
          <a:lstStyle/>
          <a:p>
            <a:r>
              <a:rPr lang="en-US" dirty="0" smtClean="0"/>
              <a:t>The Third Law of Thermodynamics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Thermodynamics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Third Law of 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www.boundless.com/physics/textbooks/boundless-physics-textbook/thermodynamics-14/the-third-law-of-thermodynamics-120/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