
<file path=[Content_Types].xml><?xml version="1.0" encoding="utf-8"?>
<Types xmlns="http://schemas.openxmlformats.org/package/2006/content-types">
  <Default ContentType="application/xml" Extension="xml"/>
  <Default ContentType="image/jpeg" Extension="jpeg"/>
  <Default ContentType="image/png" Extension="png"/>
  <Default ContentType="image/jpeg" Extension="jpg"/>
  <Default ContentType="image/x-emf" Extension="emf"/>
  <Default ContentType="image/gif" Extension="gif"/>
  <Default ContentType="application/octet-stream" Extension="svg"/>
  <Default ContentType="application/vnd.openxmlformats-officedocument.presentationml.printerSettings" Extension="bin"/>
  <Default ContentType="application/vnd.openxmlformats-package.relationships+xml" Extension="rels"/>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presentationml.tableStyles+xml" PartName="/ppt/tableStyles.xml"/>
  <Override ContentType="application/vnd.openxmlformats-package.core-properties+xml" PartName="/docProps/core.xml"/>
  <Override ContentType="application/vnd.openxmlformats-officedocument.extended-properties+xml" PartName="/docProps/app.xml"/>
  <Override ContentType="application/vnd.openxmlformats-officedocument.theme+xml" PartName="/ppt/theme/noteTheme.xml"/>
  <Override ContentType="application/vnd.openxmlformats-officedocument.theme+xml" PartName="/ppt/theme/slideTheme.xml"/>
  <Override ContentType="application/vnd.openxmlformats-officedocument.presentationml.slideLayout+xml" PartName="/ppt/slideLayouts/slideLayout1.xml"/>
  <Override ContentType="application/vnd.openxmlformats-officedocument.presentationml.slide+xml" PartName="/ppt/slides/slide1.xml"/>
  <Override ContentType="application/vnd.openxmlformats-officedocument.presentationml.slideLayout+xml" PartName="/ppt/slideLayouts/slideLayout2.xml"/>
  <Override ContentType="application/vnd.openxmlformats-officedocument.presentationml.slide+xml" PartName="/ppt/slides/slide2.xml"/>
  <Override ContentType="application/vnd.openxmlformats-officedocument.presentationml.slideLayout+xml" PartName="/ppt/slideLayouts/slideLayout3.xml"/>
  <Override ContentType="application/vnd.openxmlformats-officedocument.presentationml.slide+xml" PartName="/ppt/slides/slide3.xml"/>
  <Override ContentType="application/vnd.openxmlformats-officedocument.presentationml.slideLayout+xml" PartName="/ppt/slideLayouts/slideLayout4.xml"/>
  <Override ContentType="application/vnd.openxmlformats-officedocument.presentationml.slide+xml" PartName="/ppt/slides/slide4.xml"/>
  <Override ContentType="application/vnd.openxmlformats-officedocument.presentationml.slideLayout+xml" PartName="/ppt/slideLayouts/slideLayout5.xml"/>
  <Override ContentType="application/vnd.openxmlformats-officedocument.presentationml.slide+xml" PartName="/ppt/slides/slide5.xml"/>
  <Override ContentType="application/vnd.openxmlformats-officedocument.presentationml.slideLayout+xml" PartName="/ppt/slideLayouts/slideLayout6.xml"/>
  <Override ContentType="application/vnd.openxmlformats-officedocument.presentationml.slide+xml" PartName="/ppt/slides/slide6.xml"/>
  <Override ContentType="application/vnd.openxmlformats-officedocument.presentationml.slideLayout+xml" PartName="/ppt/slideLayouts/slideLayout7.xml"/>
  <Override ContentType="application/vnd.openxmlformats-officedocument.presentationml.slide+xml" PartName="/ppt/slides/slide7.xml"/>
  <Override ContentType="application/vnd.openxmlformats-officedocument.presentationml.slideLayout+xml" PartName="/ppt/slideLayouts/slideLayout8.xml"/>
  <Override ContentType="application/vnd.openxmlformats-officedocument.presentationml.slide+xml" PartName="/ppt/slides/slide8.xml"/>
  <Override ContentType="application/vnd.openxmlformats-officedocument.presentationml.slideLayout+xml" PartName="/ppt/slideLayouts/slideLayout9.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xml" PartName="/ppt/slides/slide10.xml"/>
  <Override ContentType="application/vnd.openxmlformats-officedocument.presentationml.slideLayout+xml" PartName="/ppt/slideLayouts/slideLayout11.xml"/>
  <Override ContentType="application/vnd.openxmlformats-officedocument.presentationml.slide+xml" PartName="/ppt/slides/slide11.xml"/>
  <Override ContentType="application/vnd.openxmlformats-officedocument.presentationml.slideLayout+xml" PartName="/ppt/slideLayouts/slideLayout12.xml"/>
  <Override ContentType="application/vnd.openxmlformats-officedocument.presentationml.slide+xml" PartName="/ppt/slides/slide12.xml"/>
  <Override ContentType="application/vnd.openxmlformats-officedocument.presentationml.slideLayout+xml" PartName="/ppt/slideLayouts/slideLayout13.xml"/>
  <Override ContentType="application/vnd.openxmlformats-officedocument.presentationml.slide+xml" PartName="/ppt/slides/slide13.xml"/>
  <Override ContentType="application/vnd.openxmlformats-officedocument.presentationml.slideLayout+xml" PartName="/ppt/slideLayouts/slideLayout14.xml"/>
  <Override ContentType="application/vnd.openxmlformats-officedocument.presentationml.slide+xml" PartName="/ppt/slides/slide14.xml"/>
  <Override ContentType="application/vnd.openxmlformats-officedocument.presentationml.slideLayout+xml" PartName="/ppt/slideLayouts/slideLayout15.xml"/>
  <Override ContentType="application/vnd.openxmlformats-officedocument.presentationml.slide+xml" PartName="/ppt/slides/slide15.xml"/>
  <Override ContentType="application/vnd.openxmlformats-officedocument.presentationml.slideLayout+xml" PartName="/ppt/slideLayouts/slideLayout16.xml"/>
  <Override ContentType="application/vnd.openxmlformats-officedocument.presentationml.slide+xml" PartName="/ppt/slides/slide16.xml"/>
  <Override ContentType="application/vnd.openxmlformats-officedocument.presentationml.slideLayout+xml" PartName="/ppt/slideLayouts/slideLayout17.xml"/>
  <Override ContentType="application/vnd.openxmlformats-officedocument.presentationml.slide+xml" PartName="/ppt/slides/slide17.xml"/>
  <Override ContentType="application/vnd.openxmlformats-officedocument.presentationml.slideLayout+xml" PartName="/ppt/slideLayouts/slideLayout18.xml"/>
  <Override ContentType="application/vnd.openxmlformats-officedocument.presentationml.slide+xml" PartName="/ppt/slides/slide18.xml"/>
  <Override ContentType="application/vnd.openxmlformats-officedocument.presentationml.slideLayout+xml" PartName="/ppt/slideLayouts/slideLayout19.xml"/>
  <Override ContentType="application/vnd.openxmlformats-officedocument.presentationml.slide+xml" PartName="/ppt/slides/slide19.xml"/>
  <Override ContentType="application/vnd.openxmlformats-officedocument.presentationml.slideLayout+xml" PartName="/ppt/slideLayouts/slideLayout20.xml"/>
  <Override ContentType="application/vnd.openxmlformats-officedocument.presentationml.slide+xml" PartName="/ppt/slides/slide20.xml"/>
  <Override ContentType="application/vnd.openxmlformats-officedocument.presentationml.slideLayout+xml" PartName="/ppt/slideLayouts/slideLayout21.xml"/>
  <Override ContentType="application/vnd.openxmlformats-officedocument.presentationml.slide+xml" PartName="/ppt/slides/slide21.xml"/>
  <Override ContentType="application/vnd.openxmlformats-officedocument.presentationml.slideLayout+xml" PartName="/ppt/slideLayouts/slideLayout22.xml"/>
  <Override ContentType="application/vnd.openxmlformats-officedocument.presentationml.slide+xml" PartName="/ppt/slides/slide22.xml"/>
  <Override ContentType="application/vnd.openxmlformats-officedocument.presentationml.slideLayout+xml" PartName="/ppt/slideLayouts/slideLayout23.xml"/>
  <Override ContentType="application/vnd.openxmlformats-officedocument.presentationml.slide+xml" PartName="/ppt/slides/slide23.xml"/>
  <Override ContentType="application/vnd.openxmlformats-officedocument.presentationml.slideLayout+xml" PartName="/ppt/slideLayouts/slideLayout24.xml"/>
  <Override ContentType="application/vnd.openxmlformats-officedocument.presentationml.slide+xml" PartName="/ppt/slides/slide24.xml"/>
  <Override ContentType="application/vnd.openxmlformats-officedocument.presentationml.slideLayout+xml" PartName="/ppt/slideLayouts/slideLayout25.xml"/>
  <Override ContentType="application/vnd.openxmlformats-officedocument.presentationml.slide+xml" PartName="/ppt/slides/slide25.xml"/>
  <Override ContentType="application/vnd.openxmlformats-officedocument.presentationml.slideLayout+xml" PartName="/ppt/slideLayouts/slideLayout26.xml"/>
  <Override ContentType="application/vnd.openxmlformats-officedocument.presentationml.slide+xml" PartName="/ppt/slides/slide26.xml"/>
  <Override ContentType="application/vnd.openxmlformats-officedocument.presentationml.slideLayout+xml" PartName="/ppt/slideLayouts/slideLayout27.xml"/>
  <Override ContentType="application/vnd.openxmlformats-officedocument.presentationml.slide+xml" PartName="/ppt/slides/slide27.xml"/>
  <Override ContentType="application/vnd.openxmlformats-officedocument.presentationml.slideLayout+xml" PartName="/ppt/slideLayouts/slideLayout28.xml"/>
  <Override ContentType="application/vnd.openxmlformats-officedocument.presentationml.slide+xml" PartName="/ppt/slides/slide28.xml"/>
  <Override ContentType="application/vnd.openxmlformats-officedocument.presentationml.slideLayout+xml" PartName="/ppt/slideLayouts/slideLayout29.xml"/>
  <Override ContentType="application/vnd.openxmlformats-officedocument.presentationml.slide+xml" PartName="/ppt/slides/slide29.xml"/>
  <Override ContentType="application/vnd.openxmlformats-officedocument.presentationml.slideLayout+xml" PartName="/ppt/slideLayouts/slideLayout30.xml"/>
  <Override ContentType="application/vnd.openxmlformats-officedocument.presentationml.slide+xml" PartName="/ppt/slides/slide30.xml"/>
  <Override ContentType="application/vnd.openxmlformats-officedocument.presentationml.slideLayout+xml" PartName="/ppt/slideLayouts/slideLayout31.xml"/>
  <Override ContentType="application/vnd.openxmlformats-officedocument.presentationml.slide+xml" PartName="/ppt/slides/slide31.xml"/>
  <Override ContentType="application/vnd.openxmlformats-officedocument.presentationml.slideLayout+xml" PartName="/ppt/slideLayouts/slideLayout32.xml"/>
  <Override ContentType="application/vnd.openxmlformats-officedocument.presentationml.slide+xml" PartName="/ppt/slides/slide32.xml"/>
  <Override ContentType="application/vnd.openxmlformats-officedocument.presentationml.slideLayout+xml" PartName="/ppt/slideLayouts/slideLayout33.xml"/>
  <Override ContentType="application/vnd.openxmlformats-officedocument.presentationml.slide+xml" PartName="/ppt/slides/slide33.xml"/>
  <Override ContentType="application/vnd.openxmlformats-officedocument.presentationml.slideLayout+xml" PartName="/ppt/slideLayouts/slideLayout34.xml"/>
  <Override ContentType="application/vnd.openxmlformats-officedocument.presentationml.slide+xml" PartName="/ppt/slides/slide34.xml"/>
  <Override ContentType="application/vnd.openxmlformats-officedocument.presentationml.slideLayout+xml" PartName="/ppt/slideLayouts/slideLayout35.xml"/>
  <Override ContentType="application/vnd.openxmlformats-officedocument.presentationml.slide+xml" PartName="/ppt/slides/slide35.xml"/>
  <Override ContentType="application/vnd.openxmlformats-officedocument.presentationml.slideLayout+xml" PartName="/ppt/slideLayouts/slideLayout36.xml"/>
  <Override ContentType="application/vnd.openxmlformats-officedocument.presentationml.slide+xml" PartName="/ppt/slides/slide36.xml"/>
  <Override ContentType="application/vnd.openxmlformats-officedocument.presentationml.slideLayout+xml" PartName="/ppt/slideLayouts/slideLayout37.xml"/>
  <Override ContentType="application/vnd.openxmlformats-officedocument.presentationml.slide+xml" PartName="/ppt/slides/slide37.xml"/>
  <Override ContentType="application/vnd.openxmlformats-officedocument.presentationml.slideLayout+xml" PartName="/ppt/slideLayouts/slideLayout38.xml"/>
  <Override ContentType="application/vnd.openxmlformats-officedocument.presentationml.slide+xml" PartName="/ppt/slides/slide38.xml"/>
  <Override ContentType="application/vnd.openxmlformats-officedocument.presentationml.slideLayout+xml" PartName="/ppt/slideLayouts/slideLayout39.xml"/>
  <Override ContentType="application/vnd.openxmlformats-officedocument.presentationml.slide+xml" PartName="/ppt/slides/slide39.xml"/>
  <Override ContentType="application/vnd.openxmlformats-officedocument.presentationml.slideLayout+xml" PartName="/ppt/slideLayouts/slideLayout40.xml"/>
  <Override ContentType="application/vnd.openxmlformats-officedocument.presentationml.slide+xml" PartName="/ppt/slides/slide40.xml"/>
</Types>
</file>

<file path=_rels/.rels><?xml version="1.0" encoding="UTF-8" standalone="yes"?>
<Relationships xmlns="http://schemas.openxmlformats.org/package/2006/relationships">
  <Relationship Id="rId1" Target="ppt/presentation.xml" Type="http://schemas.openxmlformats.org/officeDocument/2006/relationships/officeDocument"/>
  <Relationship Id="rId2" Target="docProps/core.xml" Type="http://schemas.openxmlformats.org/package/2006/relationships/metadata/core-properties"/>
  <Relationship Id="rId3" Target="docProps/app.xml" Type="http://schemas.openxmlformats.org/officeDocument/2006/relationships/extended-properties"/>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
  </p:notesMasterIdLst>
  <p:sldIdLst>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p="http://schemas.openxmlformats.org/presentationml/2006/main" xmlns:r="http://schemas.openxmlformats.org/officeDocument/2006/relationships">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564"/>
    <p:restoredTop autoAdjust="0" sz="94671"/>
  </p:normalViewPr>
  <p:slideViewPr>
    <p:cSldViewPr snapToGrid="0" snapToObjects="1">
      <p:cViewPr varScale="1">
        <p:scale>
          <a:sx d="100" n="72"/>
          <a:sy d="100" n="72"/>
        </p:scale>
        <p:origin x="-1520" y="-104"/>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printerSettings/printerSettings1.bin" Type="http://schemas.openxmlformats.org/officeDocument/2006/relationships/printerSettings"/>
  <Relationship Id="rId3" Target="notesMasters/notesMaster1.xml" Type="http://schemas.openxmlformats.org/officeDocument/2006/relationships/notesMaster"/>
  <Relationship Id="rId4" Target="presProps.xml" Type="http://schemas.openxmlformats.org/officeDocument/2006/relationships/presProps"/>
  <Relationship Id="rId5" Target="viewProps.xml" Type="http://schemas.openxmlformats.org/officeDocument/2006/relationships/viewProps"/>
  <Relationship Id="rId6" Target="tableStyles.xml" Type="http://schemas.openxmlformats.org/officeDocument/2006/relationships/tableStyles"/>
  <Relationship Id="rId7" Target="theme/slideTheme.xml" Type="http://schemas.openxmlformats.org/officeDocument/2006/relationships/theme"/>
<Relationship Id="rId8" Target="slides/slide1.xml" Type="http://schemas.openxmlformats.org/officeDocument/2006/relationships/slide"/><Relationship Id="rId9" Target="slides/slide2.xml" Type="http://schemas.openxmlformats.org/officeDocument/2006/relationships/slide"/><Relationship Id="rId10" Target="slides/slide3.xml" Type="http://schemas.openxmlformats.org/officeDocument/2006/relationships/slide"/><Relationship Id="rId11" Target="slides/slide4.xml" Type="http://schemas.openxmlformats.org/officeDocument/2006/relationships/slide"/><Relationship Id="rId12" Target="slides/slide5.xml" Type="http://schemas.openxmlformats.org/officeDocument/2006/relationships/slide"/><Relationship Id="rId13" Target="slides/slide6.xml" Type="http://schemas.openxmlformats.org/officeDocument/2006/relationships/slide"/><Relationship Id="rId14" Target="slides/slide7.xml" Type="http://schemas.openxmlformats.org/officeDocument/2006/relationships/slide"/><Relationship Id="rId15" Target="slides/slide8.xml" Type="http://schemas.openxmlformats.org/officeDocument/2006/relationships/slide"/><Relationship Id="rId16" Target="slides/slide9.xml" Type="http://schemas.openxmlformats.org/officeDocument/2006/relationships/slide"/><Relationship Id="rId17" Target="slides/slide10.xml" Type="http://schemas.openxmlformats.org/officeDocument/2006/relationships/slide"/><Relationship Id="rId18" Target="slides/slide11.xml" Type="http://schemas.openxmlformats.org/officeDocument/2006/relationships/slide"/><Relationship Id="rId19" Target="slides/slide12.xml" Type="http://schemas.openxmlformats.org/officeDocument/2006/relationships/slide"/><Relationship Id="rId20" Target="slides/slide13.xml" Type="http://schemas.openxmlformats.org/officeDocument/2006/relationships/slide"/><Relationship Id="rId21" Target="slides/slide14.xml" Type="http://schemas.openxmlformats.org/officeDocument/2006/relationships/slide"/><Relationship Id="rId22" Target="slides/slide15.xml" Type="http://schemas.openxmlformats.org/officeDocument/2006/relationships/slide"/><Relationship Id="rId23" Target="slides/slide16.xml" Type="http://schemas.openxmlformats.org/officeDocument/2006/relationships/slide"/><Relationship Id="rId24" Target="slides/slide17.xml" Type="http://schemas.openxmlformats.org/officeDocument/2006/relationships/slide"/><Relationship Id="rId25" Target="slides/slide18.xml" Type="http://schemas.openxmlformats.org/officeDocument/2006/relationships/slide"/><Relationship Id="rId26" Target="slides/slide19.xml" Type="http://schemas.openxmlformats.org/officeDocument/2006/relationships/slide"/><Relationship Id="rId27" Target="slides/slide20.xml" Type="http://schemas.openxmlformats.org/officeDocument/2006/relationships/slide"/><Relationship Id="rId28" Target="slides/slide21.xml" Type="http://schemas.openxmlformats.org/officeDocument/2006/relationships/slide"/><Relationship Id="rId29" Target="slides/slide22.xml" Type="http://schemas.openxmlformats.org/officeDocument/2006/relationships/slide"/><Relationship Id="rId30" Target="slides/slide23.xml" Type="http://schemas.openxmlformats.org/officeDocument/2006/relationships/slide"/><Relationship Id="rId31" Target="slides/slide24.xml" Type="http://schemas.openxmlformats.org/officeDocument/2006/relationships/slide"/><Relationship Id="rId32" Target="slides/slide25.xml" Type="http://schemas.openxmlformats.org/officeDocument/2006/relationships/slide"/><Relationship Id="rId33" Target="slides/slide26.xml" Type="http://schemas.openxmlformats.org/officeDocument/2006/relationships/slide"/><Relationship Id="rId34" Target="slides/slide27.xml" Type="http://schemas.openxmlformats.org/officeDocument/2006/relationships/slide"/><Relationship Id="rId35" Target="slides/slide28.xml" Type="http://schemas.openxmlformats.org/officeDocument/2006/relationships/slide"/><Relationship Id="rId36" Target="slides/slide29.xml" Type="http://schemas.openxmlformats.org/officeDocument/2006/relationships/slide"/><Relationship Id="rId37" Target="slides/slide30.xml" Type="http://schemas.openxmlformats.org/officeDocument/2006/relationships/slide"/><Relationship Id="rId38" Target="slides/slide31.xml" Type="http://schemas.openxmlformats.org/officeDocument/2006/relationships/slide"/><Relationship Id="rId39" Target="slides/slide32.xml" Type="http://schemas.openxmlformats.org/officeDocument/2006/relationships/slide"/><Relationship Id="rId40" Target="slides/slide33.xml" Type="http://schemas.openxmlformats.org/officeDocument/2006/relationships/slide"/><Relationship Id="rId41" Target="slides/slide34.xml" Type="http://schemas.openxmlformats.org/officeDocument/2006/relationships/slide"/><Relationship Id="rId42" Target="slides/slide35.xml" Type="http://schemas.openxmlformats.org/officeDocument/2006/relationships/slide"/><Relationship Id="rId43" Target="slides/slide36.xml" Type="http://schemas.openxmlformats.org/officeDocument/2006/relationships/slide"/><Relationship Id="rId44" Target="slides/slide37.xml" Type="http://schemas.openxmlformats.org/officeDocument/2006/relationships/slide"/><Relationship Id="rId45" Target="slides/slide38.xml" Type="http://schemas.openxmlformats.org/officeDocument/2006/relationships/slide"/><Relationship Id="rId46" Target="slides/slide39.xml" Type="http://schemas.openxmlformats.org/officeDocument/2006/relationships/slide"/><Relationship Id="rId47" Target="slides/slide40.xml" Type="http://schemas.openxmlformats.org/officeDocument/2006/relationships/slide"/></Relationships>

</file>

<file path=ppt/notesMasters/_rels/notesMaster1.xml.rels><?xml version="1.0" encoding="UTF-8" standalone="yes"?>
<Relationships xmlns="http://schemas.openxmlformats.org/package/2006/relationships">
  <Relationship Id="rId1" Target="../theme/noteTheme.xml" Type="http://schemas.openxmlformats.org/officeDocument/2006/relationships/theme"/>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7200"/>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7200"/>
          </a:xfrm>
          <a:prstGeom prst="rect">
            <a:avLst/>
          </a:prstGeom>
        </p:spPr>
        <p:txBody>
          <a:bodyPr bIns="45720" lIns="91440" rIns="91440" rtlCol="0" tIns="45720" vert="horz"/>
          <a:lstStyle>
            <a:lvl1pPr algn="r">
              <a:defRPr sz="1200"/>
            </a:lvl1pPr>
          </a:lstStyle>
          <a:p>
            <a:fld id="{5A3F0FA6-DD01-074D-9B83-F351BC58F837}" type="datetimeFigureOut">
              <a:rPr lang="en-US" smtClean="0"/>
              <a:t>11/20/13</a:t>
            </a:fld>
            <a:endParaRPr lang="en-US"/>
          </a:p>
        </p:txBody>
      </p:sp>
      <p:sp>
        <p:nvSpPr>
          <p:cNvPr id="4" name="Slide Image Placeholder 3"/>
          <p:cNvSpPr>
            <a:spLocks noChangeAspect="1" noGrp="1" noRot="1"/>
          </p:cNvSpPr>
          <p:nvPr>
            <p:ph idx="2" type="sldImg"/>
          </p:nvPr>
        </p:nvSpPr>
        <p:spPr>
          <a:xfrm>
            <a:off x="1143000" y="685800"/>
            <a:ext cx="4572000" cy="34290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343400"/>
            <a:ext cx="5486400" cy="411480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7200"/>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7200"/>
          </a:xfrm>
          <a:prstGeom prst="rect">
            <a:avLst/>
          </a:prstGeom>
        </p:spPr>
        <p:txBody>
          <a:bodyPr anchor="b" bIns="45720" lIns="91440" rIns="91440" rtlCol="0" tIns="45720" vert="horz"/>
          <a:lstStyle>
            <a:lvl1pPr algn="r">
              <a:defRPr sz="1200"/>
            </a:lvl1pPr>
          </a:lstStyle>
          <a:p>
            <a:fld id="{9B044979-84E1-504C-B1EE-E22D39373971}" type="slidenum">
              <a:rPr lang="en-US" smtClean="0"/>
              <a:t>‹#›</a:t>
            </a:fld>
            <a:endParaRPr lang="en-US"/>
          </a:p>
        </p:txBody>
      </p:sp>
    </p:spTree>
    <p:extLst>
      <p:ext uri="{BB962C8B-B14F-4D97-AF65-F5344CB8AC3E}">
        <p14:creationId xmlns:p14="http://schemas.microsoft.com/office/powerpoint/2010/main" val="2056911298"/>
      </p:ext>
    </p:extLst>
  </p:cSld>
  <p:clrMap accent1="accent1" accent2="accent2" accent3="accent3" accent4="accent4" accent5="accent5" accent6="accent6" bg1="lt1" bg2="lt2" folHlink="folHlink" hlink="hlink" tx1="dk1" tx2="dk2"/>
  <p:notesStyle>
    <a:lvl1pPr algn="l" defTabSz="457200" eaLnBrk="1" hangingPunct="1" latinLnBrk="0" marL="0" rtl="0">
      <a:defRPr kern="1200" sz="1200">
        <a:solidFill>
          <a:schemeClr val="tx1"/>
        </a:solidFill>
        <a:latin typeface="+mn-lt"/>
        <a:ea typeface="+mn-ea"/>
        <a:cs typeface="+mn-cs"/>
      </a:defRPr>
    </a:lvl1pPr>
    <a:lvl2pPr algn="l" defTabSz="457200" eaLnBrk="1" hangingPunct="1" latinLnBrk="0" marL="457200" rtl="0">
      <a:defRPr kern="1200" sz="1200">
        <a:solidFill>
          <a:schemeClr val="tx1"/>
        </a:solidFill>
        <a:latin typeface="+mn-lt"/>
        <a:ea typeface="+mn-ea"/>
        <a:cs typeface="+mn-cs"/>
      </a:defRPr>
    </a:lvl2pPr>
    <a:lvl3pPr algn="l" defTabSz="457200" eaLnBrk="1" hangingPunct="1" latinLnBrk="0" marL="914400" rtl="0">
      <a:defRPr kern="1200" sz="1200">
        <a:solidFill>
          <a:schemeClr val="tx1"/>
        </a:solidFill>
        <a:latin typeface="+mn-lt"/>
        <a:ea typeface="+mn-ea"/>
        <a:cs typeface="+mn-cs"/>
      </a:defRPr>
    </a:lvl3pPr>
    <a:lvl4pPr algn="l" defTabSz="457200" eaLnBrk="1" hangingPunct="1" latinLnBrk="0" marL="1371600" rtl="0">
      <a:defRPr kern="1200" sz="1200">
        <a:solidFill>
          <a:schemeClr val="tx1"/>
        </a:solidFill>
        <a:latin typeface="+mn-lt"/>
        <a:ea typeface="+mn-ea"/>
        <a:cs typeface="+mn-cs"/>
      </a:defRPr>
    </a:lvl4pPr>
    <a:lvl5pPr algn="l" defTabSz="457200" eaLnBrk="1" hangingPunct="1" latinLnBrk="0" marL="1828800" rtl="0">
      <a:defRPr kern="1200" sz="1200">
        <a:solidFill>
          <a:schemeClr val="tx1"/>
        </a:solidFill>
        <a:latin typeface="+mn-lt"/>
        <a:ea typeface="+mn-ea"/>
        <a:cs typeface="+mn-cs"/>
      </a:defRPr>
    </a:lvl5pPr>
    <a:lvl6pPr algn="l" defTabSz="457200" eaLnBrk="1" hangingPunct="1" latinLnBrk="0" marL="2286000" rtl="0">
      <a:defRPr kern="1200" sz="1200">
        <a:solidFill>
          <a:schemeClr val="tx1"/>
        </a:solidFill>
        <a:latin typeface="+mn-lt"/>
        <a:ea typeface="+mn-ea"/>
        <a:cs typeface="+mn-cs"/>
      </a:defRPr>
    </a:lvl6pPr>
    <a:lvl7pPr algn="l" defTabSz="457200" eaLnBrk="1" hangingPunct="1" latinLnBrk="0" marL="2743200" rtl="0">
      <a:defRPr kern="1200" sz="1200">
        <a:solidFill>
          <a:schemeClr val="tx1"/>
        </a:solidFill>
        <a:latin typeface="+mn-lt"/>
        <a:ea typeface="+mn-ea"/>
        <a:cs typeface="+mn-cs"/>
      </a:defRPr>
    </a:lvl7pPr>
    <a:lvl8pPr algn="l" defTabSz="457200" eaLnBrk="1" hangingPunct="1" latinLnBrk="0" marL="3200400" rtl="0">
      <a:defRPr kern="1200" sz="1200">
        <a:solidFill>
          <a:schemeClr val="tx1"/>
        </a:solidFill>
        <a:latin typeface="+mn-lt"/>
        <a:ea typeface="+mn-ea"/>
        <a:cs typeface="+mn-cs"/>
      </a:defRPr>
    </a:lvl8pPr>
    <a:lvl9pPr algn="l" defTabSz="457200" eaLnBrk="1" hangingPunct="1" latinLnBrk="0" marL="3657600" rtl="0">
      <a:defRPr kern="1200" sz="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9200" y="4724400"/>
            <a:ext cx="3581400" cy="381000"/>
          </a:xfrm>
          <a:prstGeom prst="rect">
            <a:avLst/>
          </a:prstGeom>
        </p:spPr>
        <p:txBody>
          <a:bodyPr vert="horz" lIns="0" tIns="0" rIns="0" bIns="0"/>
          <a:lstStyle>
            <a:lvl1pPr>
              <a:defRPr sz="2000" b="0">
                <a:solidFill>
                  <a:schemeClr val="bg2"/>
                </a:solidFill>
              </a:defRPr>
            </a:lvl1pPr>
          </a:lstStyle>
          <a:p>
            <a:r>
              <a:rPr lang="en-US" dirty="0" smtClean="0"/>
              <a:t>Boundless Lecture Slides</a:t>
            </a:r>
            <a:endParaRPr lang="en-US" dirty="0"/>
          </a:p>
        </p:txBody>
      </p:sp>
    </p:spTree>
    <p:extLst>
      <p:ext uri="{BB962C8B-B14F-4D97-AF65-F5344CB8AC3E}">
        <p14:creationId xmlns:p14="http://schemas.microsoft.com/office/powerpoint/2010/main" val="2772372691"/>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_keyterms_continued">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33400"/>
            <a:ext cx="8686800" cy="58674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87195750"/>
      </p:ext>
    </p:extLst>
  </p:cSld>
  <p:clrMapOvr>
    <a:masterClrMapping/>
  </p:clrMapOvr>
  <p:transition xmlns:p14="http://schemas.microsoft.com/office/powerpoint/2010/mai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_platform">
    <p:spTree>
      <p:nvGrpSpPr>
        <p:cNvPr id="1" name=""/>
        <p:cNvGrpSpPr/>
        <p:nvPr/>
      </p:nvGrpSpPr>
      <p:grpSpPr>
        <a:xfrm>
          <a:off x="0" y="0"/>
          <a:ext cx="0" cy="0"/>
          <a:chOff x="0" y="0"/>
          <a:chExt cx="0" cy="0"/>
        </a:xfrm>
      </p:grpSpPr>
      <p:sp>
        <p:nvSpPr>
          <p:cNvPr id="7" name="Title 6"/>
          <p:cNvSpPr>
            <a:spLocks noGrp="1"/>
          </p:cNvSpPr>
          <p:nvPr>
            <p:ph type="title"/>
          </p:nvPr>
        </p:nvSpPr>
        <p:spPr>
          <a:xfrm>
            <a:off x="3429000" y="274638"/>
            <a:ext cx="5410200" cy="5635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
        <p:nvSpPr>
          <p:cNvPr id="3" name="Text Placeholder 2"/>
          <p:cNvSpPr>
            <a:spLocks noGrp="1"/>
          </p:cNvSpPr>
          <p:nvPr>
            <p:ph type="body" sz="quarter" idx="10"/>
          </p:nvPr>
        </p:nvSpPr>
        <p:spPr>
          <a:xfrm>
            <a:off x="6019800" y="1219200"/>
            <a:ext cx="2819400" cy="5029200"/>
          </a:xfrm>
          <a:prstGeom prst="rect">
            <a:avLst/>
          </a:prstGeom>
        </p:spPr>
        <p:txBody>
          <a:bodyPr vert="horz" lIns="0" tIns="0" rIns="0" bIns="0"/>
          <a:lstStyle>
            <a:lvl1pPr algn="l">
              <a:defRPr>
                <a:solidFill>
                  <a:schemeClr val="tx2"/>
                </a:solidFill>
              </a:defRPr>
            </a:lvl1pPr>
            <a:lvl2pPr marL="0" indent="0" algn="l">
              <a:lnSpc>
                <a:spcPct val="110000"/>
              </a:lnSpc>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51683757"/>
      </p:ext>
    </p:extLst>
  </p:cSld>
  <p:clrMapOvr>
    <a:masterClrMapping/>
  </p:clrMapOvr>
  <p:transition xmlns:p14="http://schemas.microsoft.com/office/powerpoint/2010/mai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_boundless">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429000" y="990600"/>
            <a:ext cx="5410200" cy="5410200"/>
          </a:xfrm>
          <a:prstGeom prst="rect">
            <a:avLst/>
          </a:prstGeom>
        </p:spPr>
        <p:txBody>
          <a:bodyPr vert="horz" lIns="0" tIns="0" rIns="0" bIns="0"/>
          <a:lstStyle>
            <a:lvl1pPr marL="0" indent="0">
              <a:defRPr sz="1000">
                <a:solidFill>
                  <a:srgbClr val="808080"/>
                </a:solidFill>
              </a:defRPr>
            </a:lvl1pPr>
            <a:lvl2pPr marL="0" indent="0">
              <a:buNone/>
              <a:defRPr sz="10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3429000" y="274638"/>
            <a:ext cx="5410200" cy="715962"/>
          </a:xfrm>
          <a:prstGeom prst="rect">
            <a:avLst/>
          </a:prstGeom>
        </p:spPr>
        <p:txBody>
          <a:bodyPr vert="horz" lIns="0" tIns="0" rIns="0" bIns="0"/>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687038126"/>
      </p:ext>
    </p:extLst>
  </p:cSld>
  <p:clrMapOvr>
    <a:masterClrMapping/>
  </p:clrMapOvr>
  <p:transition xmlns:p14="http://schemas.microsoft.com/office/powerpoint/2010/mai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ppendix_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28600" y="5029200"/>
            <a:ext cx="8686800" cy="1295400"/>
          </a:xfrm>
          <a:prstGeom prst="rect">
            <a:avLst/>
          </a:prstGeom>
        </p:spPr>
        <p:txBody>
          <a:bodyPr vert="horz" lIns="0" tIns="0" rIns="0" bIns="0"/>
          <a:lstStyle>
            <a:lvl1pPr marL="0" indent="0">
              <a:buFont typeface="Arial"/>
              <a:buNone/>
              <a:defRPr sz="1400" baseline="0">
                <a:solidFill>
                  <a:srgbClr val="000000"/>
                </a:solidFill>
              </a:defRPr>
            </a:lvl1pPr>
            <a:lvl2pPr marL="0" indent="0">
              <a:buNone/>
              <a:defRPr sz="1000"/>
            </a:lvl2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672924258"/>
      </p:ext>
    </p:extLst>
  </p:cSld>
  <p:clrMapOvr>
    <a:masterClrMapping/>
  </p:clrMapOvr>
  <p:transition xmlns:p14="http://schemas.microsoft.com/office/powerpoint/2010/mai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4" name="Title 3"/>
          <p:cNvSpPr>
            <a:spLocks noGrp="1"/>
          </p:cNvSpPr>
          <p:nvPr>
            <p:ph type="title"/>
          </p:nvPr>
        </p:nvSpPr>
        <p:spPr>
          <a:xfrm>
            <a:off x="228600" y="350838"/>
            <a:ext cx="2590800" cy="3230562"/>
          </a:xfrm>
          <a:prstGeom prst="rect">
            <a:avLst/>
          </a:prstGeom>
        </p:spPr>
        <p:txBody>
          <a:bodyPr vert="horz" lIns="0" tIns="0" rIns="0" bIns="0"/>
          <a:lstStyle>
            <a:lvl1pPr>
              <a:defRPr sz="2400" b="0" i="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9337005"/>
      </p:ext>
    </p:extLst>
  </p:cSld>
  <p:clrMapOvr>
    <a:masterClrMapping/>
  </p:clrMapOvr>
  <p:transition xmlns:p14="http://schemas.microsoft.com/office/powerpoint/2010/mai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ppendix_keyterms">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457200"/>
          </a:xfrm>
          <a:prstGeom prst="rect">
            <a:avLst/>
          </a:prstGeom>
        </p:spPr>
        <p:txBody>
          <a:bodyPr vert="horz" lIns="0" tIns="0" rIns="0" bIns="0" anchor="b"/>
          <a:lstStyle>
            <a:lvl1pPr algn="l">
              <a:defRPr sz="2400" b="0">
                <a:solidFill>
                  <a:schemeClr val="tx2"/>
                </a:solidFill>
              </a:defRPr>
            </a:lvl1p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228600" y="1066800"/>
            <a:ext cx="8686800" cy="5181600"/>
          </a:xfrm>
          <a:prstGeom prst="rect">
            <a:avLst/>
          </a:prstGeom>
        </p:spPr>
        <p:txBody>
          <a:bodyPr vert="horz" lIns="0" tIns="0" rIns="0" bIns="0"/>
          <a:lstStyle>
            <a:lvl1pPr marL="114300" indent="-114300">
              <a:buFont typeface="Arial"/>
              <a:buChar char="•"/>
              <a:defRPr sz="1000" baseline="0">
                <a:solidFill>
                  <a:srgbClr val="000000"/>
                </a:solidFill>
              </a:defRPr>
            </a:lvl1pPr>
          </a:lstStyle>
          <a:p>
            <a:pPr lvl="0"/>
            <a:r>
              <a:rPr lang="en-US" dirty="0" smtClean="0"/>
              <a:t>Click to edit Master text styles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509586001"/>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231005" y="1477846"/>
            <a:ext cx="5664901" cy="4770554"/>
          </a:xfrm>
          <a:prstGeom prst="rect">
            <a:avLst/>
          </a:prstGeom>
        </p:spPr>
        <p:txBody>
          <a:bodyPr vert="horz" lIns="0" tIns="0" rIns="0" bIns="0"/>
          <a:lstStyle>
            <a:lvl1pPr marL="0" indent="114300">
              <a:lnSpc>
                <a:spcPct val="120000"/>
              </a:lnSpc>
              <a:spcBef>
                <a:spcPts val="400"/>
              </a:spcBef>
              <a:buClr>
                <a:srgbClr val="828282"/>
              </a:buClr>
              <a:buSzPct val="100000"/>
              <a:buFont typeface="Arial" charset="0"/>
              <a:buChar char="•"/>
              <a:defRPr sz="1400">
                <a:solidFill>
                  <a:schemeClr val="bg2">
                    <a:lumMod val="75000"/>
                  </a:schemeClr>
                </a:solidFill>
                <a:latin typeface="Arial"/>
                <a:cs typeface="Arial"/>
              </a:defRPr>
            </a:lvl1pPr>
          </a:lstStyle>
          <a:p>
            <a:pPr marL="0" indent="114300">
              <a:spcBef>
                <a:spcPts val="400"/>
              </a:spcBef>
              <a:buClr>
                <a:srgbClr val="828282"/>
              </a:buClr>
              <a:buSzPct val="100000"/>
              <a:buFont typeface="Arial" charset="0"/>
              <a:buChar char="•"/>
            </a:pPr>
            <a:r>
              <a:rPr lang="en-US" sz="1200" dirty="0" smtClean="0">
                <a:solidFill>
                  <a:srgbClr val="828282"/>
                </a:solidFill>
                <a:latin typeface="Arial" charset="0"/>
                <a:ea typeface="ＭＳ Ｐゴシック" charset="0"/>
                <a:cs typeface="Arial" charset="0"/>
                <a:sym typeface="Arial" charset="0"/>
              </a:rPr>
              <a:t>CONCEPTITLE</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152400" y="381000"/>
            <a:ext cx="8686800" cy="715962"/>
          </a:xfrm>
          <a:prstGeom prst="rect">
            <a:avLst/>
          </a:prstGeom>
        </p:spPr>
        <p:txBody>
          <a:bodyPr vert="horz" lIns="0" tIns="0" rIns="0" bIns="0" anchor="b"/>
          <a:lstStyle>
            <a:lvl1pPr>
              <a:defRPr sz="24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1701888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ppendix_header">
    <p:spTree>
      <p:nvGrpSpPr>
        <p:cNvPr id="1" name=""/>
        <p:cNvGrpSpPr/>
        <p:nvPr/>
      </p:nvGrpSpPr>
      <p:grpSpPr>
        <a:xfrm>
          <a:off x="0" y="0"/>
          <a:ext cx="0" cy="0"/>
          <a:chOff x="0" y="0"/>
          <a:chExt cx="0" cy="0"/>
        </a:xfrm>
      </p:grpSpPr>
      <p:sp>
        <p:nvSpPr>
          <p:cNvPr id="5" name="Line 5"/>
          <p:cNvSpPr>
            <a:spLocks noChangeShapeType="1"/>
          </p:cNvSpPr>
          <p:nvPr userDrawn="1"/>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userDrawn="1"/>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userDrawn="1"/>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 name="Title 1"/>
          <p:cNvSpPr>
            <a:spLocks noGrp="1"/>
          </p:cNvSpPr>
          <p:nvPr>
            <p:ph type="title"/>
          </p:nvPr>
        </p:nvSpPr>
        <p:spPr>
          <a:xfrm>
            <a:off x="457200" y="5029200"/>
            <a:ext cx="8229600" cy="1143000"/>
          </a:xfrm>
          <a:prstGeom prst="rect">
            <a:avLst/>
          </a:prstGeom>
        </p:spPr>
        <p:txBody>
          <a:bodyPr vert="horz"/>
          <a:lstStyle>
            <a:lvl1pPr>
              <a:defRPr sz="4800" b="0">
                <a:solidFill>
                  <a:schemeClr val="tx2"/>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93456275"/>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
  <Relationship Id="rId1" Target="../theme/slideTheme.xml" Type="http://schemas.openxmlformats.org/officeDocument/2006/relationships/theme"/>
<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 Id="rId39" Type="http://schemas.openxmlformats.org/officeDocument/2006/relationships/slideLayout" Target="../slideLayouts/slideLayout38.xml"/><Relationship Id="rId40" Type="http://schemas.openxmlformats.org/officeDocument/2006/relationships/slideLayout" Target="../slideLayouts/slideLayout39.xml"/><Relationship Id="rId41" Type="http://schemas.openxmlformats.org/officeDocument/2006/relationships/slideLayout" Target="../slideLayouts/slideLayout40.xml"/></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Tree>
  </p:cSld>
  <p:clrMap accent1="accent1" accent2="accent2" accent3="accent3" accent4="accent4" accent5="accent5" accent6="accent6" bg1="lt1" bg2="lt2" folHlink="folHlink" hlink="hlink" tx1="dk1" tx2="dk2"/>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Lst>
  <p:transition xmlns:p14="http://schemas.microsoft.com/office/powerpoint/2010/main"/>
  <p:txStyles>
    <p:titleStyle>
      <a:lvl1pPr algn="l" eaLnBrk="1" fontAlgn="base" hangingPunct="1" rtl="0">
        <a:spcBef>
          <a:spcPct val="0"/>
        </a:spcBef>
        <a:spcAft>
          <a:spcPct val="0"/>
        </a:spcAft>
        <a:defRPr b="1" sz="3000">
          <a:solidFill>
            <a:srgbClr val="FFFFFF"/>
          </a:solidFill>
          <a:latin typeface="+mj-lt"/>
          <a:ea typeface="+mj-ea"/>
          <a:cs typeface="+mj-cs"/>
          <a:sym charset="0" typeface="Helvetica Neue"/>
        </a:defRPr>
      </a:lvl1pPr>
      <a:lvl2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2pPr>
      <a:lvl3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3pPr>
      <a:lvl4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4pPr>
      <a:lvl5pPr algn="l" eaLnBrk="1" fontAlgn="base" hangingPunct="1"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5pPr>
      <a:lvl6pPr algn="l" eaLnBrk="1" fontAlgn="base" hangingPunct="1" marL="4572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6pPr>
      <a:lvl7pPr algn="l" eaLnBrk="1" fontAlgn="base" hangingPunct="1" marL="9144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7pPr>
      <a:lvl8pPr algn="l" eaLnBrk="1" fontAlgn="base" hangingPunct="1" marL="13716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8pPr>
      <a:lvl9pPr algn="l" eaLnBrk="1" fontAlgn="base" hangingPunct="1" marL="1828800" rtl="0">
        <a:spcBef>
          <a:spcPct val="0"/>
        </a:spcBef>
        <a:spcAft>
          <a:spcPct val="0"/>
        </a:spcAft>
        <a:defRPr b="1" sz="3000">
          <a:solidFill>
            <a:srgbClr val="FFFFFF"/>
          </a:solidFill>
          <a:latin charset="0" typeface="Helvetica Neue"/>
          <a:ea charset="0" typeface="ヒラギノ角ゴ ProN W6"/>
          <a:cs charset="0" typeface="ヒラギノ角ゴ ProN W6"/>
          <a:sym charset="0" typeface="Helvetica Neue"/>
        </a:defRPr>
      </a:lvl9pPr>
    </p:titleStyle>
    <p:bodyStyle>
      <a:lvl1pPr algn="l" eaLnBrk="1" fontAlgn="base" hangingPunct="1" indent="-342900" marL="342900" rtl="0">
        <a:spcBef>
          <a:spcPts val="800"/>
        </a:spcBef>
        <a:spcAft>
          <a:spcPct val="0"/>
        </a:spcAft>
        <a:defRPr sz="1400">
          <a:solidFill>
            <a:schemeClr val="tx1"/>
          </a:solidFill>
          <a:latin typeface="+mn-lt"/>
          <a:ea typeface="+mn-ea"/>
          <a:cs typeface="+mn-cs"/>
          <a:sym charset="0" typeface="Helvetica Neue"/>
        </a:defRPr>
      </a:lvl1pPr>
      <a:lvl2pPr algn="l" eaLnBrk="1" fontAlgn="base" hangingPunct="1" indent="-127000" marL="127000" rtl="0">
        <a:spcBef>
          <a:spcPts val="400"/>
        </a:spcBef>
        <a:spcAft>
          <a:spcPct val="0"/>
        </a:spcAft>
        <a:buClr>
          <a:srgbClr val="828282"/>
        </a:buClr>
        <a:buSzPct val="100000"/>
        <a:buFont charset="0" typeface="Arial"/>
        <a:buChar char="•"/>
        <a:defRPr sz="1200">
          <a:solidFill>
            <a:srgbClr val="828282"/>
          </a:solidFill>
          <a:latin charset="0" typeface="Arial"/>
          <a:ea typeface="+mn-ea"/>
          <a:cs typeface="+mn-cs"/>
          <a:sym charset="0" typeface="Arial"/>
        </a:defRPr>
      </a:lvl2pPr>
      <a:lvl3pPr algn="l" eaLnBrk="1" fontAlgn="base" hangingPunct="1" indent="-127000" marL="393700" rtl="0">
        <a:spcBef>
          <a:spcPts val="600"/>
        </a:spcBef>
        <a:spcAft>
          <a:spcPct val="0"/>
        </a:spcAft>
        <a:buClr>
          <a:srgbClr val="828282"/>
        </a:buClr>
        <a:buSzPct val="100000"/>
        <a:buFont charset="0" typeface="Helvetica Neue"/>
        <a:buChar char="-"/>
        <a:defRPr sz="1200">
          <a:solidFill>
            <a:srgbClr val="828282"/>
          </a:solidFill>
          <a:latin typeface="+mn-lt"/>
          <a:ea typeface="+mn-ea"/>
          <a:cs typeface="+mn-cs"/>
          <a:sym charset="0" typeface="Helvetica Neue"/>
        </a:defRPr>
      </a:lvl3pPr>
      <a:lvl4pPr algn="l" eaLnBrk="1" fontAlgn="base" hangingPunct="1" indent="-228600" marL="1562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4pPr>
      <a:lvl5pPr algn="l" eaLnBrk="1" fontAlgn="base" hangingPunct="1" indent="-228600" marL="20193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5pPr>
      <a:lvl6pPr algn="l" eaLnBrk="1" fontAlgn="base" hangingPunct="1" indent="-228600" marL="24765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6pPr>
      <a:lvl7pPr algn="l" eaLnBrk="1" fontAlgn="base" hangingPunct="1" indent="-228600" marL="29337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7pPr>
      <a:lvl8pPr algn="l" eaLnBrk="1" fontAlgn="base" hangingPunct="1" indent="-228600" marL="33909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8pPr>
      <a:lvl9pPr algn="l" eaLnBrk="1" fontAlgn="base" hangingPunct="1" indent="-228600" marL="3848100" rtl="0">
        <a:spcBef>
          <a:spcPts val="500"/>
        </a:spcBef>
        <a:spcAft>
          <a:spcPct val="0"/>
        </a:spcAft>
        <a:buClr>
          <a:srgbClr val="353535"/>
        </a:buClr>
        <a:buSzPct val="100000"/>
        <a:buFont charset="0" typeface="Arial"/>
        <a:buChar char="»"/>
        <a:defRPr sz="2000">
          <a:solidFill>
            <a:schemeClr val="tx1"/>
          </a:solidFill>
          <a:latin charset="0" typeface="Arial"/>
          <a:ea typeface="+mn-ea"/>
          <a:cs typeface="+mn-cs"/>
          <a:sym charset="0" typeface="Arial"/>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png"/>
<Relationship Id="rId3" Type="http://schemas.openxmlformats.org/officeDocument/2006/relationships/image" Target="../media/image1.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0.xml"/>
<Relationship Id="rId2" Type="http://schemas.openxmlformats.org/officeDocument/2006/relationships/image" Target="../media/image2.png"/>
<Relationship Id="rId3" Type="http://schemas.openxmlformats.org/officeDocument/2006/relationships/image" Target="../media/image5.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1.xml"/>
<Relationship Id="rId2" Type="http://schemas.openxmlformats.org/officeDocument/2006/relationships/image" Target="../media/image2.png"/>
<Relationship Id="rId3" Type="http://schemas.openxmlformats.org/officeDocument/2006/relationships/image" Target="../media/image5.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2.xml"/>
<Relationship Id="rId2" Type="http://schemas.openxmlformats.org/officeDocument/2006/relationships/image" Target="../media/image2.png"/>
<Relationship Id="rId3" Type="http://schemas.openxmlformats.org/officeDocument/2006/relationships/image" Target="../media/image5.png"/>
</Relationships>

</file>

<file path=ppt/slides/_rels/slide13.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books.org/wiki/Statistics_Ground_Zero/Regression" TargetMode="External"/>
<Relationship Id="rId5" Type="http://schemas.openxmlformats.org/officeDocument/2006/relationships/hyperlink" Target="http://www.boundless.com/physics/textbooks/boundless-physics-textbook/two-dimensional-kinematics-3/multiple-velocities-43/addition-of-velocities-231-6053/images/regression-line-equation/?campaign_content=book_624_chapter_3&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13.xml"/>
<Relationship Id="rId2" Type="http://schemas.openxmlformats.org/officeDocument/2006/relationships/image" Target="../media/image5.png"/>
<Relationship Id="rId7" Target="../media/image14.png" Type="http://schemas.openxmlformats.org/officeDocument/2006/relationships/image"/>
</Relationships>

</file>

<file path=ppt/slides/_rels/slide14.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Ideal_projectile_motion_for_different_angles.svg" TargetMode="External"/>
<Relationship Id="rId5" Type="http://schemas.openxmlformats.org/officeDocument/2006/relationships/hyperlink" Target="http://www.boundless.com/physics/textbooks/boundless-physics-textbook/two-dimensional-kinematics-3/projectile-motion-42/general-launch-angle-229-6255/images/launch-angle/?campaign_content=book_624_chapter_3&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14.xml"/>
<Relationship Id="rId2" Type="http://schemas.openxmlformats.org/officeDocument/2006/relationships/image" Target="../media/image5.png"/>
<Relationship Id="rId7" Target="../media/image15.png" Type="http://schemas.openxmlformats.org/officeDocument/2006/relationships/image"/>
</Relationships>

</file>

<file path=ppt/slides/_rels/slide15.xml.rels><?xml version="1.0" encoding="UTF-8" standalone="yes"?>
<Relationships xmlns="http://schemas.openxmlformats.org/package/2006/relationships">
<Relationship Id="rId3" Type="http://schemas.openxmlformats.org/officeDocument/2006/relationships/hyperlink" Target="http://www.boundless.com/physics/textbooks/boundless-physics-textbook/two-dimensional-kinematics-3/vectors-41/components-of-a-vector-219-6269/images/scalars-and-vectors/?campaign_content=book_624_chapter_3&amp;campaign_term=Physics&amp;utm_campaign=powerpoint&amp;utm_medium=direct&amp;utm_source=boundless" TargetMode="External"/>
<Relationship Id="rId4" Type="http://schemas.openxmlformats.org/officeDocument/2006/relationships/image" Target="../media/image13.jpg"/>
<Relationship Id="rId1" Type="http://schemas.openxmlformats.org/officeDocument/2006/relationships/slideLayout" Target="../slideLayouts/slideLayout15.xml"/>
<Relationship Id="rId2" Type="http://schemas.openxmlformats.org/officeDocument/2006/relationships/image" Target="../media/image5.png"/>
<Relationship Id="rId5" Target="../media/image16.jpg" Type="http://schemas.openxmlformats.org/officeDocument/2006/relationships/image"/>
</Relationships>

</file>

<file path=ppt/slides/_rels/slide16.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s3.amazonaws.com/figures.boundless.com/5101a2b3e4b04253d8aba44b/vectordecomp.jpg" TargetMode="External"/>
<Relationship Id="rId5" Type="http://schemas.openxmlformats.org/officeDocument/2006/relationships/hyperlink" Target="http://www.boundless.com/physics/textbooks/boundless-physics-textbook/two-dimensional-kinematics-3/vectors-41/components-of-a-vector-219-6269/images/components-of-a-vector/?campaign_content=book_624_chapter_3&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16.xml"/>
<Relationship Id="rId2" Type="http://schemas.openxmlformats.org/officeDocument/2006/relationships/image" Target="../media/image5.png"/>
<Relationship Id="rId7" Target="../media/image9.jpg" Type="http://schemas.openxmlformats.org/officeDocument/2006/relationships/image"/>
</Relationships>

</file>

<file path=ppt/slides/_rels/slide17.xml.rels><?xml version="1.0" encoding="UTF-8" standalone="yes"?>
<Relationships xmlns="http://schemas.openxmlformats.org/package/2006/relationships">
<Relationship Id="rId3" Type="http://schemas.openxmlformats.org/officeDocument/2006/relationships/hyperlink" Target="http://www.boundless.com/physics/textbooks/boundless-physics-textbook/two-dimensional-kinematics-3/projectile-motion-42/basic-equations-and-parabolic-path-226-10952/images/projectiles-at-an-angle/?campaign_content=book_624_chapter_3&amp;campaign_term=Physics&amp;utm_campaign=powerpoint&amp;utm_medium=direct&amp;utm_source=boundless" TargetMode="External"/>
<Relationship Id="rId4" Type="http://schemas.openxmlformats.org/officeDocument/2006/relationships/image" Target="../media/image13.jpg"/>
<Relationship Id="rId1" Type="http://schemas.openxmlformats.org/officeDocument/2006/relationships/slideLayout" Target="../slideLayouts/slideLayout17.xml"/>
<Relationship Id="rId2" Type="http://schemas.openxmlformats.org/officeDocument/2006/relationships/image" Target="../media/image5.png"/>
<Relationship Id="rId5" Target="../media/image17.jpg" Type="http://schemas.openxmlformats.org/officeDocument/2006/relationships/image"/>
</Relationships>

</file>

<file path=ppt/slides/_rels/slide1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4614/latest/" TargetMode="External"/>
<Relationship Id="rId5" Type="http://schemas.openxmlformats.org/officeDocument/2006/relationships/hyperlink" Target="http://www.boundless.com/physics/textbooks/boundless-physics-textbook/two-dimensional-kinematics-3/projectile-motion-42/solving-problems-227-11266/images/diagram-for-example-2/?campaign_content=book_624_chapter_3&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18.xml"/>
<Relationship Id="rId2" Type="http://schemas.openxmlformats.org/officeDocument/2006/relationships/image" Target="../media/image5.png"/>
<Relationship Id="rId7" Target="../media/image18.gif" Type="http://schemas.openxmlformats.org/officeDocument/2006/relationships/image"/>
</Relationships>

</file>

<file path=ppt/slides/_rels/slide19.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4513/latest/vm2a.gif" TargetMode="External"/>
<Relationship Id="rId5" Type="http://schemas.openxmlformats.org/officeDocument/2006/relationships/hyperlink" Target="http://www.boundless.com/physics/textbooks/boundless-physics-textbook/two-dimensional-kinematics-3/vectors-41/unit-vectors-and-multiplication-by-a-scalar-224-5038/images/scalar-multiplication-670b03f0-18f1-43bc-a437-8ed853c22936/?campaign_content=book_624_chapter_3&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19.xml"/>
<Relationship Id="rId2" Type="http://schemas.openxmlformats.org/officeDocument/2006/relationships/image" Target="../media/image5.png"/>
<Relationship Id="rId7" Target="../media/image19.gif" Type="http://schemas.openxmlformats.org/officeDocument/2006/relationships/image"/>
</Relationships>

</file>

<file path=ppt/slides/_rels/slide2.xml.rels><?xml version="1.0" encoding="UTF-8" standalone="yes"?>
<Relationships xmlns="http://schemas.openxmlformats.org/package/2006/relationships">
<Relationship Id="rId3" Type="http://schemas.openxmlformats.org/officeDocument/2006/relationships/image" Target="../media/image3.png"/>
<Relationship Id="rId4" Type="http://schemas.openxmlformats.org/officeDocument/2006/relationships/image" Target="../media/image2.png"/>
<Relationship Id="rId5" Type="http://schemas.openxmlformats.org/officeDocument/2006/relationships/image" Target="../media/image5.png"/>
<Relationship Id="rId6" Type="http://schemas.openxmlformats.org/officeDocument/2006/relationships/hyperlink" Target="mailto:educators@boundless.com" TargetMode="External"/>
<Relationship Id="rId7" Type="http://schemas.openxmlformats.org/officeDocument/2006/relationships/hyperlink" Target="http://boundless.com/teaching-platform" TargetMode="External"/>
<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0.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27/latest/Figure_03_02_03.jpg" TargetMode="External"/>
<Relationship Id="rId5" Type="http://schemas.openxmlformats.org/officeDocument/2006/relationships/hyperlink" Target="http://www.boundless.com/physics/textbooks/boundless-physics-textbook/two-dimensional-kinematics-3/vectors-41/adding-and-subtracting-vectors-graphically-221-417/images/graphical-addition-of-vectors/?campaign_content=book_624_chapter_3&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0.xml"/>
<Relationship Id="rId2" Type="http://schemas.openxmlformats.org/officeDocument/2006/relationships/image" Target="../media/image5.png"/>
<Relationship Id="rId7" Target="../media/image20.jpg" Type="http://schemas.openxmlformats.org/officeDocument/2006/relationships/image"/>
</Relationships>

</file>

<file path=ppt/slides/_rels/slide21.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upload.wikimedia.org/wikipedia/commons/thumb/5/5d/Position_vector.svg/220px-Position_vector.svg.png" TargetMode="External"/>
<Relationship Id="rId5" Type="http://schemas.openxmlformats.org/officeDocument/2006/relationships/hyperlink" Target="http://www.boundless.com/physics/textbooks/boundless-physics-textbook/two-dimensional-kinematics-3/vectors-41/scalars-vs-vectors-220-526/images/a-vector/?campaign_content=book_624_chapter_3&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1.xml"/>
<Relationship Id="rId2" Type="http://schemas.openxmlformats.org/officeDocument/2006/relationships/image" Target="../media/image5.png"/>
<Relationship Id="rId7" Target="../media/image21.png" Type="http://schemas.openxmlformats.org/officeDocument/2006/relationships/image"/>
</Relationships>

</file>

<file path=ppt/slides/_rels/slide22.xml.rels><?xml version="1.0" encoding="UTF-8" standalone="yes"?>
<Relationships xmlns="http://schemas.openxmlformats.org/package/2006/relationships">
<Relationship Id="rId3" Type="http://schemas.openxmlformats.org/officeDocument/2006/relationships/hyperlink" Target="http://www.boundless.com/physics/textbooks/boundless-physics-textbook/two-dimensional-kinematics-3/vectors-41/scalars-vs-vectors-220-526/images/the-difference-between-vectors-and-scalars-introduction-and-basics/?campaign_content=book_624_chapter_3&amp;campaign_term=Physics&amp;utm_campaign=powerpoint&amp;utm_medium=direct&amp;utm_source=boundless" TargetMode="External"/>
<Relationship Id="rId4" Type="http://schemas.openxmlformats.org/officeDocument/2006/relationships/image" Target="../media/image13.jpg"/>
<Relationship Id="rId1" Type="http://schemas.openxmlformats.org/officeDocument/2006/relationships/slideLayout" Target="../slideLayouts/slideLayout22.xml"/>
<Relationship Id="rId2" Type="http://schemas.openxmlformats.org/officeDocument/2006/relationships/image" Target="../media/image5.png"/>
<Relationship Id="rId5" Target="../media/image22.jpg" Type="http://schemas.openxmlformats.org/officeDocument/2006/relationships/image"/>
</Relationships>

</file>

<file path=ppt/slides/_rels/slide23.xml.rels><?xml version="1.0" encoding="UTF-8" standalone="yes"?>
<Relationships xmlns="http://schemas.openxmlformats.org/package/2006/relationships">
<Relationship Id="rId3" Type="http://schemas.openxmlformats.org/officeDocument/2006/relationships/hyperlink" Target="http://www.boundless.com/physics/textbooks/boundless-physics-textbook/two-dimensional-kinematics-3/projectile-motion-42/solving-problems-227-11266/images/how-to-solve-any-projectile-motion-problem-the-toolbox-method/?campaign_content=book_624_chapter_3&amp;campaign_term=Physics&amp;utm_campaign=powerpoint&amp;utm_medium=direct&amp;utm_source=boundless" TargetMode="External"/>
<Relationship Id="rId4" Type="http://schemas.openxmlformats.org/officeDocument/2006/relationships/image" Target="../media/image13.jpg"/>
<Relationship Id="rId1" Type="http://schemas.openxmlformats.org/officeDocument/2006/relationships/slideLayout" Target="../slideLayouts/slideLayout23.xml"/>
<Relationship Id="rId2" Type="http://schemas.openxmlformats.org/officeDocument/2006/relationships/image" Target="../media/image5.png"/>
<Relationship Id="rId5" Target="../media/image23.jpg" Type="http://schemas.openxmlformats.org/officeDocument/2006/relationships/image"/>
</Relationships>

</file>

<file path=ppt/slides/_rels/slide24.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4513/latest/vm2a.gif" TargetMode="External"/>
<Relationship Id="rId5" Type="http://schemas.openxmlformats.org/officeDocument/2006/relationships/hyperlink" Target="http://www.boundless.com/physics/textbooks/boundless-physics-textbook/two-dimensional-kinematics-3/vectors-41/multiplying-vectors-by-a-scalar-223-6268/images/scalar-multiplication-435afbff-3e8f-46ef-8702-89a098b6f3f7/?campaign_content=book_624_chapter_3&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4.xml"/>
<Relationship Id="rId2" Type="http://schemas.openxmlformats.org/officeDocument/2006/relationships/image" Target="../media/image5.png"/>
<Relationship Id="rId7" Target="../media/image19.gif" Type="http://schemas.openxmlformats.org/officeDocument/2006/relationships/image"/>
</Relationships>

</file>

<file path=ppt/slides/_rels/slide25.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Vector_space" TargetMode="External"/>
<Relationship Id="rId5" Type="http://schemas.openxmlformats.org/officeDocument/2006/relationships/hyperlink" Target="http://www.boundless.com/physics/textbooks/boundless-physics-textbook/two-dimensional-kinematics-3/multiple-velocities-43/addition-of-velocities-231-6053/images/vector-addition/?campaign_content=book_624_chapter_3&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5.xml"/>
<Relationship Id="rId2" Type="http://schemas.openxmlformats.org/officeDocument/2006/relationships/image" Target="../media/image5.png"/>
<Relationship Id="rId7" Target="../media/image11.png" Type="http://schemas.openxmlformats.org/officeDocument/2006/relationships/image"/>
</Relationships>

</file>

<file path=ppt/slides/_rels/slide26.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Ideal_projectile_motion_for_different_angles.svg" TargetMode="External"/>
<Relationship Id="rId5" Type="http://schemas.openxmlformats.org/officeDocument/2006/relationships/hyperlink" Target="http://www.boundless.com/physics/textbooks/boundless-physics-textbook/two-dimensional-kinematics-3/projectile-motion-42/zero-launch-angle-228-11270/images/projectile-trajectories/?campaign_content=book_624_chapter_3&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6.xml"/>
<Relationship Id="rId2" Type="http://schemas.openxmlformats.org/officeDocument/2006/relationships/image" Target="../media/image5.png"/>
<Relationship Id="rId7" Target="../media/image15.png" Type="http://schemas.openxmlformats.org/officeDocument/2006/relationships/image"/>
</Relationships>

</file>

<file path=ppt/slides/_rels/slide27.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s3.amazonaws.com/figures.boundless.com/510a0e5de4b0f11e4bcb01ad/Man_walking_up_a_hill.png" TargetMode="External"/>
<Relationship Id="rId5" Type="http://schemas.openxmlformats.org/officeDocument/2006/relationships/hyperlink" Target="http://www.boundless.com/physics/textbooks/boundless-physics-textbook/two-dimensional-kinematics-3/vectors-41/position-displacement-velocity-and-acceleration-as-vectors-225-5215/images/vector-diagram/?campaign_content=book_624_chapter_3&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7.xml"/>
<Relationship Id="rId2" Type="http://schemas.openxmlformats.org/officeDocument/2006/relationships/image" Target="../media/image5.png"/>
<Relationship Id="rId7" Target="../media/image24.png" Type="http://schemas.openxmlformats.org/officeDocument/2006/relationships/image"/>
</Relationships>

</file>

<file path=ppt/slides/_rels/slide28.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127/latest/Figure_03_02_06a.jpg" TargetMode="External"/>
<Relationship Id="rId5" Type="http://schemas.openxmlformats.org/officeDocument/2006/relationships/hyperlink" Target="http://www.boundless.com/physics/textbooks/boundless-physics-textbook/two-dimensional-kinematics-3/vectors-41/adding-and-subtracting-vectors-using-components-222-418/images/vector-with-horizontal-and-vertical-components/?campaign_content=book_624_chapter_3&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8.xml"/>
<Relationship Id="rId2" Type="http://schemas.openxmlformats.org/officeDocument/2006/relationships/image" Target="../media/image5.png"/>
<Relationship Id="rId7" Target="../media/image25.jpg" Type="http://schemas.openxmlformats.org/officeDocument/2006/relationships/image"/>
</Relationships>

</file>

<file path=ppt/slides/_rels/slide29.xml.rels><?xml version="1.0" encoding="UTF-8" standalone="yes"?>
<Relationships xmlns="http://schemas.openxmlformats.org/package/2006/relationships">
<Relationship Id="rId3" Type="http://schemas.openxmlformats.org/officeDocument/2006/relationships/hyperlink" Target="http://creativecommons.org/licenses/by/3.0/us/" TargetMode="External"/>
<Relationship Id="rId4" Type="http://schemas.openxmlformats.org/officeDocument/2006/relationships/hyperlink" Target="http://lightandmatter.com/lmb.pdf" TargetMode="External"/>
<Relationship Id="rId5" Type="http://schemas.openxmlformats.org/officeDocument/2006/relationships/hyperlink" Target="http://www.boundless.com/physics/textbooks/boundless-physics-textbook/two-dimensional-kinematics-3/motion-in-two-dimensions-40/constant-velocity-217-6226/images/motion-with-constant-velocity/?campaign_content=book_624_chapter_3&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29.xml"/>
<Relationship Id="rId2" Type="http://schemas.openxmlformats.org/officeDocument/2006/relationships/image" Target="../media/image5.png"/>
<Relationship Id="rId7" Target="../media/image8.png" Type="http://schemas.openxmlformats.org/officeDocument/2006/relationships/image"/>
</Relationships>

</file>

<file path=ppt/slides/_rels/slide3.xml.rels><?xml version="1.0" encoding="UTF-8" standalone="yes"?>
<Relationships xmlns="http://schemas.openxmlformats.org/package/2006/relationships">
<Relationship Id="rId3" Type="http://schemas.openxmlformats.org/officeDocument/2006/relationships/hyperlink" Target="http://www.boundless.com" TargetMode="External"/>
<Relationship Id="rId4" Type="http://schemas.openxmlformats.org/officeDocument/2006/relationships/image" Target="../media/image2.png"/>
<Relationship Id="rId5" Type="http://schemas.openxmlformats.org/officeDocument/2006/relationships/image" Target="../media/image5.png"/>
<Relationship Id="rId1" Type="http://schemas.openxmlformats.org/officeDocument/2006/relationships/slideLayout" Target="../slideLayouts/slideLayout3.xml"/>
<Relationship Id="rId2" Type="http://schemas.openxmlformats.org/officeDocument/2006/relationships/image" Target="../media/image6.jpg"/>
</Relationships>

</file>

<file path=ppt/slides/_rels/slide30.xml.rels><?xml version="1.0" encoding="UTF-8" standalone="yes"?>
<Relationships xmlns="http://schemas.openxmlformats.org/package/2006/relationships">
<Relationship Id="rId3" Type="http://schemas.openxmlformats.org/officeDocument/2006/relationships/hyperlink" Target="http://www.boundless.com/physics/textbooks/boundless-physics-textbook/two-dimensional-kinematics-3/vectors-41/adding-and-subtracting-vectors-graphically-221-417/images/vector-addition-lesson-1-of-2-head-to-tail-addition-method/?campaign_content=book_624_chapter_3&amp;campaign_term=Physics&amp;utm_campaign=powerpoint&amp;utm_medium=direct&amp;utm_source=boundless" TargetMode="External"/>
<Relationship Id="rId4" Type="http://schemas.openxmlformats.org/officeDocument/2006/relationships/image" Target="../media/image13.jpg"/>
<Relationship Id="rId1" Type="http://schemas.openxmlformats.org/officeDocument/2006/relationships/slideLayout" Target="../slideLayouts/slideLayout30.xml"/>
<Relationship Id="rId2" Type="http://schemas.openxmlformats.org/officeDocument/2006/relationships/image" Target="../media/image5.png"/>
<Relationship Id="rId5" Target="../media/image26.jpg" Type="http://schemas.openxmlformats.org/officeDocument/2006/relationships/image"/>
</Relationships>

</file>

<file path=ppt/slides/_rels/slide31.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42042/latest/?collection=col11406/1.7" TargetMode="External"/>
<Relationship Id="rId5" Type="http://schemas.openxmlformats.org/officeDocument/2006/relationships/hyperlink" Target="http://www.boundless.com/physics/textbooks/boundless-physics-textbook/two-dimensional-kinematics-3/motion-in-two-dimensions-40/constant-acceleration-218-6945/images/projectile-motion-with-constant-acceleration/?campaign_content=book_624_chapter_3&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31.xml"/>
<Relationship Id="rId2" Type="http://schemas.openxmlformats.org/officeDocument/2006/relationships/image" Target="../media/image5.png"/>
<Relationship Id="rId7" Target="../media/image27.jpg" Type="http://schemas.openxmlformats.org/officeDocument/2006/relationships/image"/>
</Relationships>

</file>

<file path=ppt/slides/_rels/slide32.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3847/latest/" TargetMode="External"/>
<Relationship Id="rId5" Type="http://schemas.openxmlformats.org/officeDocument/2006/relationships/hyperlink" Target="http://www.boundless.com/physics/textbooks/boundless-physics-textbook/two-dimensional-kinematics-3/projectile-motion-42/basic-equations-and-parabolic-path-226-10952/images/range-of-trajectory/?campaign_content=book_624_chapter_3&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32.xml"/>
<Relationship Id="rId2" Type="http://schemas.openxmlformats.org/officeDocument/2006/relationships/image" Target="../media/image5.png"/>
<Relationship Id="rId7" Target="../media/image10.gif" Type="http://schemas.openxmlformats.org/officeDocument/2006/relationships/image"/>
</Relationships>

</file>

<file path=ppt/slides/_rels/slide33.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3847/latest/" TargetMode="External"/>
<Relationship Id="rId5" Type="http://schemas.openxmlformats.org/officeDocument/2006/relationships/hyperlink" Target="http://www.boundless.com/physics/textbooks/boundless-physics-textbook/two-dimensional-kinematics-3/projectile-motion-42/solving-problems-227-11266/images/diagram-for-example-1/?campaign_content=book_624_chapter_3&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33.xml"/>
<Relationship Id="rId2" Type="http://schemas.openxmlformats.org/officeDocument/2006/relationships/image" Target="../media/image5.png"/>
<Relationship Id="rId7" Target="../media/image28.gif" Type="http://schemas.openxmlformats.org/officeDocument/2006/relationships/image"/>
</Relationships>

</file>

<file path=ppt/slides/_rels/slide34.xml.rels><?xml version="1.0" encoding="UTF-8" standalone="yes"?>
<Relationships xmlns="http://schemas.openxmlformats.org/package/2006/relationships">
<Relationship Id="rId3" Type="http://schemas.openxmlformats.org/officeDocument/2006/relationships/hyperlink" Target="http://creativecommons.org/licenses/by-sa/3.0/" TargetMode="External"/>
<Relationship Id="rId4" Type="http://schemas.openxmlformats.org/officeDocument/2006/relationships/hyperlink" Target="http://en.wikipedia.org/wiki/File:Ferde_hajitas1.svg" TargetMode="External"/>
<Relationship Id="rId5" Type="http://schemas.openxmlformats.org/officeDocument/2006/relationships/hyperlink" Target="http://www.boundless.com/physics/textbooks/boundless-physics-textbook/two-dimensional-kinematics-3/projectile-motion-42/zero-launch-angle-228-11270/images/projectile-motion/?campaign_content=book_624_chapter_3&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34.xml"/>
<Relationship Id="rId2" Type="http://schemas.openxmlformats.org/officeDocument/2006/relationships/image" Target="../media/image5.png"/>
<Relationship Id="rId7" Target="../media/image29.png" Type="http://schemas.openxmlformats.org/officeDocument/2006/relationships/image"/>
</Relationships>

</file>

<file path=ppt/slides/_rels/slide35.xml.rels><?xml version="1.0" encoding="UTF-8" standalone="yes"?>
<Relationships xmlns="http://schemas.openxmlformats.org/package/2006/relationships">
<Relationship Id="rId3" Type="http://schemas.openxmlformats.org/officeDocument/2006/relationships/hyperlink" Target="http://creativecommons.org/licenses/by/3.0/" TargetMode="External"/>
<Relationship Id="rId4" Type="http://schemas.openxmlformats.org/officeDocument/2006/relationships/hyperlink" Target="http://cnx.org/content/m13847/latest/" TargetMode="External"/>
<Relationship Id="rId5" Type="http://schemas.openxmlformats.org/officeDocument/2006/relationships/hyperlink" Target="http://www.boundless.com/physics/textbooks/boundless-physics-textbook/two-dimensional-kinematics-3/projectile-motion-42/key-points-range-symmetry-maximum-height-230-11284/images/range/?campaign_content=book_624_chapter_3&amp;campaign_term=Physics&amp;utm_campaign=powerpoint&amp;utm_medium=direct&amp;utm_source=boundless" TargetMode="External"/>
<Relationship Id="rId6" Type="http://schemas.openxmlformats.org/officeDocument/2006/relationships/image" Target="../media/image13.jpg"/>
<Relationship Id="rId1" Type="http://schemas.openxmlformats.org/officeDocument/2006/relationships/slideLayout" Target="../slideLayouts/slideLayout35.xml"/>
<Relationship Id="rId2" Type="http://schemas.openxmlformats.org/officeDocument/2006/relationships/image" Target="../media/image5.png"/>
<Relationship Id="rId7" Target="../media/image10.gif" Type="http://schemas.openxmlformats.org/officeDocument/2006/relationships/image"/>
</Relationships>

</file>

<file path=ppt/slides/_rels/slide36.xml.rels><?xml version="1.0" encoding="UTF-8" standalone="yes"?>
<Relationships xmlns="http://schemas.openxmlformats.org/package/2006/relationships">
<Relationship Id="rId3" Type="http://schemas.openxmlformats.org/officeDocument/2006/relationships/hyperlink" Target="http://www.boundless.com/physics/textbooks/boundless-physics-textbook/two-dimensional-kinematics-3/vectors-41/adding-and-subtracting-vectors-using-components-222-418/images/vector-addition-lesson-2-of-2-how-to-add-vectors-by-components/?campaign_content=book_624_chapter_3&amp;campaign_term=Physics&amp;utm_campaign=powerpoint&amp;utm_medium=direct&amp;utm_source=boundless" TargetMode="External"/>
<Relationship Id="rId4" Type="http://schemas.openxmlformats.org/officeDocument/2006/relationships/image" Target="../media/image13.jpg"/>
<Relationship Id="rId1" Type="http://schemas.openxmlformats.org/officeDocument/2006/relationships/slideLayout" Target="../slideLayouts/slideLayout36.xml"/>
<Relationship Id="rId2" Type="http://schemas.openxmlformats.org/officeDocument/2006/relationships/image" Target="../media/image5.png"/>
<Relationship Id="rId5" Target="../media/image30.jpg" Type="http://schemas.openxmlformats.org/officeDocument/2006/relationships/image"/>
</Relationships>

</file>

<file path=ppt/slides/_rels/slide37.xml.rels><?xml version="1.0" encoding="UTF-8" standalone="yes"?>
<Relationships xmlns="http://schemas.openxmlformats.org/package/2006/relationships">
<Relationship Id="rId20" Type="http://schemas.openxmlformats.org/officeDocument/2006/relationships/hyperlink" Target="http://creativecommons.org/licenses/by-sa/3.0/" TargetMode="External"/>
<Relationship Id="rId21" Type="http://schemas.openxmlformats.org/officeDocument/2006/relationships/hyperlink" Target="http://en.wikipedia.org/wiki/Scalar_(physics)"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scalar" TargetMode="External"/>
<Relationship Id="rId24" Type="http://schemas.openxmlformats.org/officeDocument/2006/relationships/hyperlink" Target="http://creativecommons.org/licenses/by/3.0/" TargetMode="External"/>
<Relationship Id="rId25" Type="http://schemas.openxmlformats.org/officeDocument/2006/relationships/hyperlink" Target="http://cnx.org/content/m14513/latest/"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ipedia.org/wiki/Unit_vector" TargetMode="External"/>
<Relationship Id="rId28" Type="http://schemas.openxmlformats.org/officeDocument/2006/relationships/hyperlink" Target="http://creativecommons.org/licenses/by-sa/3.0/" TargetMode="External"/>
<Relationship Id="rId29" Type="http://schemas.openxmlformats.org/officeDocument/2006/relationships/hyperlink" Target="http://en.wikipedia.org/wiki/Displacement_(vector)" TargetMode="External"/>
<Relationship Id="rId1" Type="http://schemas.openxmlformats.org/officeDocument/2006/relationships/slideLayout" Target="../slideLayouts/slideLayout37.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origin" TargetMode="External"/>
<Relationship Id="rId4" Type="http://schemas.openxmlformats.org/officeDocument/2006/relationships/hyperlink" Target="http://creativecommons.org/licenses/by/3.0/" TargetMode="External"/>
<Relationship Id="rId5" Type="http://schemas.openxmlformats.org/officeDocument/2006/relationships/hyperlink" Target="http://cnx.org/content/m42127/latest/"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displacement" TargetMode="External"/>
<Relationship Id="rId32" Type="http://schemas.openxmlformats.org/officeDocument/2006/relationships/hyperlink" Target="http://en.wiktionary.org/wiki/acceleration" TargetMode="External"/>
<Relationship Id="rId9" Type="http://schemas.openxmlformats.org/officeDocument/2006/relationships/hyperlink" Target="http://www.boundless.com//physics/definition/component" TargetMode="External"/>
<Relationship Id="rId6" Type="http://schemas.openxmlformats.org/officeDocument/2006/relationships/hyperlink" Target="http://creativecommons.org/licenses/by-sa/3.0/" TargetMode="External"/>
<Relationship Id="rId7" Type="http://schemas.openxmlformats.org/officeDocument/2006/relationships/hyperlink" Target="http://www.boundless.com//physics/definition/coordinate-axes" TargetMode="External"/>
<Relationship Id="rId8" Type="http://schemas.openxmlformats.org/officeDocument/2006/relationships/hyperlink" Target="http://creativecommons.org/licenses/by-sa/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velocity" TargetMode="External"/>
<Relationship Id="rId35" Type="http://schemas.openxmlformats.org/officeDocument/2006/relationships/image" Target="../media/image2.png"/>
<Relationship Id="rId36" Type="http://schemas.openxmlformats.org/officeDocument/2006/relationships/image" Target="../media/image5.png"/>
<Relationship Id="rId10" Type="http://schemas.openxmlformats.org/officeDocument/2006/relationships/hyperlink" Target="http://creativecommons.org/licenses/by/3.0/" TargetMode="External"/>
<Relationship Id="rId11" Type="http://schemas.openxmlformats.org/officeDocument/2006/relationships/hyperlink" Target="http://cnx.org/content/m42127/latest/"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ipedia.org/wiki/Euclidean_vector" TargetMode="External"/>
<Relationship Id="rId14" Type="http://schemas.openxmlformats.org/officeDocument/2006/relationships/hyperlink" Target="http://creativecommons.org/licenses/by-sa/3.0/" TargetMode="External"/>
<Relationship Id="rId15" Type="http://schemas.openxmlformats.org/officeDocument/2006/relationships/hyperlink" Target="http://en.wikipedia.org/wiki/Scalar_(physics)"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www.boundless.com//physics/definition/coordinate-axes"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unit_vector" TargetMode="External"/>
</Relationships>

</file>

<file path=ppt/slides/_rels/slide38.xml.rels><?xml version="1.0" encoding="UTF-8" standalone="yes"?>
<Relationships xmlns="http://schemas.openxmlformats.org/package/2006/relationships">
<Relationship Id="rId20" Type="http://schemas.openxmlformats.org/officeDocument/2006/relationships/hyperlink" Target="http://creativecommons.org/licenses/by/3.0/us/" TargetMode="External"/>
<Relationship Id="rId21" Type="http://schemas.openxmlformats.org/officeDocument/2006/relationships/hyperlink" Target="http://lightandmatter.com/lmb.pdf"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ipedia.org/wiki/Trajectory"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ipedia.org/wiki/Trajectory_of_a_projectile" TargetMode="External"/>
<Relationship Id="rId26" Type="http://schemas.openxmlformats.org/officeDocument/2006/relationships/hyperlink" Target="http://creativecommons.org/licenses/by-sa/3.0/" TargetMode="External"/>
<Relationship Id="rId27" Type="http://schemas.openxmlformats.org/officeDocument/2006/relationships/hyperlink" Target="http://en.wiktionary.org/wiki/trajectory" TargetMode="External"/>
<Relationship Id="rId28" Type="http://schemas.openxmlformats.org/officeDocument/2006/relationships/hyperlink" Target="http://creativecommons.org/licenses/by/3.0/" TargetMode="External"/>
<Relationship Id="rId29" Type="http://schemas.openxmlformats.org/officeDocument/2006/relationships/hyperlink" Target="http://cnx.org/content/m13847/latest/" TargetMode="External"/>
<Relationship Id="rId1" Type="http://schemas.openxmlformats.org/officeDocument/2006/relationships/slideLayout" Target="../slideLayouts/slideLayout38.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Relative_velocity"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ipedia.org/wiki/Velocity-addition_formula"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tionary.org/wiki/vector" TargetMode="External"/>
<Relationship Id="rId32" Type="http://schemas.openxmlformats.org/officeDocument/2006/relationships/hyperlink" Target="http://en.wiktionary.org/wiki/scalar" TargetMode="External"/>
<Relationship Id="rId9" Type="http://schemas.openxmlformats.org/officeDocument/2006/relationships/hyperlink" Target="http://cnx.org/content/m14030/latest/"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relative" TargetMode="External"/>
<Relationship Id="rId8" Type="http://schemas.openxmlformats.org/officeDocument/2006/relationships/hyperlink" Target="http://creativecommons.org/licenses/by/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magnitude" TargetMode="External"/>
<Relationship Id="rId35" Type="http://schemas.openxmlformats.org/officeDocument/2006/relationships/hyperlink" Target="http://creativecommons.org/licenses/by/3.0/" TargetMode="External"/>
<Relationship Id="rId36" Type="http://schemas.openxmlformats.org/officeDocument/2006/relationships/hyperlink" Target="http://cnx.org/content/m14513/latest/"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Velocity-addition_formula"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relative" TargetMode="External"/>
<Relationship Id="rId14" Type="http://schemas.openxmlformats.org/officeDocument/2006/relationships/hyperlink" Target="http://creativecommons.org/licenses/by/3.0/" TargetMode="External"/>
<Relationship Id="rId15" Type="http://schemas.openxmlformats.org/officeDocument/2006/relationships/hyperlink" Target="http://cnx.org/content/m42045/latest/"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Velocity"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www.boundless.com//physics/definition/constant-velocity"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coordinates"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39.xml.rels><?xml version="1.0" encoding="UTF-8" standalone="yes"?>
<Relationships xmlns="http://schemas.openxmlformats.org/package/2006/relationships">
<Relationship Id="rId20" Type="http://schemas.openxmlformats.org/officeDocument/2006/relationships/hyperlink" Target="http://creativecommons.org/licenses/by/3.0/" TargetMode="External"/>
<Relationship Id="rId21" Type="http://schemas.openxmlformats.org/officeDocument/2006/relationships/hyperlink" Target="http://cnx.org/content/m13847/latest/" TargetMode="External"/>
<Relationship Id="rId22" Type="http://schemas.openxmlformats.org/officeDocument/2006/relationships/hyperlink" Target="http://creativecommons.org/licenses/by-sa/3.0/" TargetMode="External"/>
<Relationship Id="rId23" Type="http://schemas.openxmlformats.org/officeDocument/2006/relationships/hyperlink" Target="http://en.wiktionary.org/wiki/symmetrical" TargetMode="External"/>
<Relationship Id="rId24" Type="http://schemas.openxmlformats.org/officeDocument/2006/relationships/hyperlink" Target="http://creativecommons.org/licenses/by-sa/3.0/" TargetMode="External"/>
<Relationship Id="rId25" Type="http://schemas.openxmlformats.org/officeDocument/2006/relationships/hyperlink" Target="http://en.wiktionary.org/wiki/reorientate" TargetMode="External"/>
<Relationship Id="rId26" Type="http://schemas.openxmlformats.org/officeDocument/2006/relationships/hyperlink" Target="http://creativecommons.org/licenses/by/3.0/" TargetMode="External"/>
<Relationship Id="rId27" Type="http://schemas.openxmlformats.org/officeDocument/2006/relationships/hyperlink" Target="http://cnx.org/content/m13847/latest/" TargetMode="External"/>
<Relationship Id="rId28" Type="http://schemas.openxmlformats.org/officeDocument/2006/relationships/hyperlink" Target="http://creativecommons.org/licenses/by/3.0/" TargetMode="External"/>
<Relationship Id="rId29" Type="http://schemas.openxmlformats.org/officeDocument/2006/relationships/hyperlink" Target="http://cnx.org/content/m14614/latest/" TargetMode="External"/>
<Relationship Id="rId1" Type="http://schemas.openxmlformats.org/officeDocument/2006/relationships/slideLayout" Target="../slideLayouts/slideLayout39.xml"/>
<Relationship Id="rId2" Type="http://schemas.openxmlformats.org/officeDocument/2006/relationships/hyperlink" Target="http://creativecommons.org/licenses/by-sa/3.0/" TargetMode="External"/>
<Relationship Id="rId3" Type="http://schemas.openxmlformats.org/officeDocument/2006/relationships/hyperlink" Target="http://en.wikipedia.org/wiki/Euclidean_vector" TargetMode="External"/>
<Relationship Id="rId4" Type="http://schemas.openxmlformats.org/officeDocument/2006/relationships/hyperlink" Target="http://creativecommons.org/licenses/by-sa/3.0/" TargetMode="External"/>
<Relationship Id="rId5" Type="http://schemas.openxmlformats.org/officeDocument/2006/relationships/hyperlink" Target="http://en.wiktionary.org/wiki/magnitude" TargetMode="External"/>
<Relationship Id="rId30" Type="http://schemas.openxmlformats.org/officeDocument/2006/relationships/hyperlink" Target="http://creativecommons.org/licenses/by-sa/3.0/" TargetMode="External"/>
<Relationship Id="rId31" Type="http://schemas.openxmlformats.org/officeDocument/2006/relationships/hyperlink" Target="http://en.wikipedia.org/wiki/Trajectory" TargetMode="External"/>
<Relationship Id="rId32" Type="http://schemas.openxmlformats.org/officeDocument/2006/relationships/hyperlink" Target="http://en.wikipedia.org/wiki/Trajectory_of_a_projectile" TargetMode="External"/>
<Relationship Id="rId9" Type="http://schemas.openxmlformats.org/officeDocument/2006/relationships/hyperlink" Target="http://cnx.org/content/m14519/latest/"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axis" TargetMode="External"/>
<Relationship Id="rId8" Type="http://schemas.openxmlformats.org/officeDocument/2006/relationships/hyperlink" Target="http://creativecommons.org/licenses/by/3.0/" TargetMode="External"/>
<Relationship Id="rId33" Type="http://schemas.openxmlformats.org/officeDocument/2006/relationships/hyperlink" Target="http://creativecommons.org/licenses/by-sa/3.0/" TargetMode="External"/>
<Relationship Id="rId34" Type="http://schemas.openxmlformats.org/officeDocument/2006/relationships/hyperlink" Target="http://en.wiktionary.org/wiki/trajectory" TargetMode="External"/>
<Relationship Id="rId35" Type="http://schemas.openxmlformats.org/officeDocument/2006/relationships/hyperlink" Target="http://creativecommons.org/licenses/by/3.0/" TargetMode="External"/>
<Relationship Id="rId36" Type="http://schemas.openxmlformats.org/officeDocument/2006/relationships/hyperlink" Target="http://cnx.org/content/m13847/latest/" TargetMode="External"/>
<Relationship Id="rId10" Type="http://schemas.openxmlformats.org/officeDocument/2006/relationships/hyperlink" Target="http://creativecommons.org/licenses/by-sa/3.0/" TargetMode="External"/>
<Relationship Id="rId11" Type="http://schemas.openxmlformats.org/officeDocument/2006/relationships/hyperlink" Target="http://en.wikipedia.org/wiki/Acceleration" TargetMode="External"/>
<Relationship Id="rId12" Type="http://schemas.openxmlformats.org/officeDocument/2006/relationships/hyperlink" Target="http://creativecommons.org/licenses/by-sa/3.0/" TargetMode="External"/>
<Relationship Id="rId13" Type="http://schemas.openxmlformats.org/officeDocument/2006/relationships/hyperlink" Target="http://en.wiktionary.org/wiki/kinematic" TargetMode="External"/>
<Relationship Id="rId14" Type="http://schemas.openxmlformats.org/officeDocument/2006/relationships/hyperlink" Target="http://creativecommons.org/licenses/by/3.0/" TargetMode="External"/>
<Relationship Id="rId15" Type="http://schemas.openxmlformats.org/officeDocument/2006/relationships/hyperlink" Target="http://cnx.org/content/m42042/latest/?collection=col11406/1.7" TargetMode="External"/>
<Relationship Id="rId16" Type="http://schemas.openxmlformats.org/officeDocument/2006/relationships/hyperlink" Target="http://creativecommons.org/licenses/by-sa/3.0/" TargetMode="External"/>
<Relationship Id="rId17" Type="http://schemas.openxmlformats.org/officeDocument/2006/relationships/hyperlink" Target="http://en.wikipedia.org/wiki/Projectile_motion" TargetMode="External"/>
<Relationship Id="rId18" Type="http://schemas.openxmlformats.org/officeDocument/2006/relationships/hyperlink" Target="http://creativecommons.org/licenses/by-sa/3.0/" TargetMode="External"/>
<Relationship Id="rId19" Type="http://schemas.openxmlformats.org/officeDocument/2006/relationships/hyperlink" Target="http://en.wiktionary.org/wiki/trajectory" TargetMode="External"/>
<Relationship Id="rId37" Type="http://schemas.openxmlformats.org/officeDocument/2006/relationships/hyperlink" Target="http://creativecommons.org/licenses/by-sa/3.0/" TargetMode="External"/>
<Relationship Id="rId38" Type="http://schemas.openxmlformats.org/officeDocument/2006/relationships/hyperlink" Target="http://en.wikipedia.org/wiki/Projectile_motion"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4.xml.rels><?xml version="1.0" encoding="UTF-8" standalone="yes"?>
<Relationships xmlns="http://schemas.openxmlformats.org/package/2006/relationships">
<Relationship Id="rId3" Type="http://schemas.openxmlformats.org/officeDocument/2006/relationships/hyperlink" Target="http://www.boundless.com/physics/textbooks/boundless-physics-textbook/two-dimensional-kinematics-3/?campaign_content=book_624_chapter_3&amp;campaign_term=Physics&amp;utm_campaign=powerpoint&amp;utm_medium=direct&amp;utm_source=boundless" TargetMode="External"/>
<Relationship Id="rId4" Type="http://schemas.openxmlformats.org/officeDocument/2006/relationships/image" Target="../media/image5.png"/>
<Relationship Id="rId5" Type="http://schemas.openxmlformats.org/officeDocument/2006/relationships/image" Target="../media/image7.jpg"/>
<Relationship Id="rId1" Type="http://schemas.openxmlformats.org/officeDocument/2006/relationships/slideLayout" Target="../slideLayouts/slideLayout4.xml"/>
<Relationship Id="rId2" Type="http://schemas.openxmlformats.org/officeDocument/2006/relationships/image" Target="../media/image2.png"/>
<Relationship Id="rId6" Target="../media/image8.png" Type="http://schemas.openxmlformats.org/officeDocument/2006/relationships/image"/>
<Relationship Id="rId7" Target="../media/image9.jpg" Type="http://schemas.openxmlformats.org/officeDocument/2006/relationships/image"/>
<Relationship Id="rId8" Target="../media/image10.gif" Type="http://schemas.openxmlformats.org/officeDocument/2006/relationships/image"/>
<Relationship Id="rId9" Target="../media/image11.png" Type="http://schemas.openxmlformats.org/officeDocument/2006/relationships/image"/>
</Relationships>

</file>

<file path=ppt/slides/_rels/slide40.xml.rels><?xml version="1.0" encoding="UTF-8" standalone="yes"?>
<Relationships xmlns="http://schemas.openxmlformats.org/package/2006/relationships">
<Relationship Id="rId20" Type="http://schemas.openxmlformats.org/officeDocument/2006/relationships/hyperlink" Target="http://attribution.license.10" TargetMode="External"/>
<Relationship Id="rId21" Type="http://schemas.openxmlformats.org/officeDocument/2006/relationships/hyperlink" Target="http://attribution.url.10" TargetMode="External"/>
<Relationship Id="rId22" Type="http://schemas.openxmlformats.org/officeDocument/2006/relationships/hyperlink" Target="http://attribution.license.11" TargetMode="External"/>
<Relationship Id="rId23" Type="http://schemas.openxmlformats.org/officeDocument/2006/relationships/hyperlink" Target="http://attribution.url.11" TargetMode="External"/>
<Relationship Id="rId24" Type="http://schemas.openxmlformats.org/officeDocument/2006/relationships/hyperlink" Target="http://attribution.license.12" TargetMode="External"/>
<Relationship Id="rId25" Type="http://schemas.openxmlformats.org/officeDocument/2006/relationships/hyperlink" Target="http://attribution.url.12" TargetMode="External"/>
<Relationship Id="rId26" Type="http://schemas.openxmlformats.org/officeDocument/2006/relationships/hyperlink" Target="http://attribution.license.13" TargetMode="External"/>
<Relationship Id="rId27" Type="http://schemas.openxmlformats.org/officeDocument/2006/relationships/hyperlink" Target="http://attribution.url.13" TargetMode="External"/>
<Relationship Id="rId28" Type="http://schemas.openxmlformats.org/officeDocument/2006/relationships/hyperlink" Target="http://attribution.license.14" TargetMode="External"/>
<Relationship Id="rId29" Type="http://schemas.openxmlformats.org/officeDocument/2006/relationships/hyperlink" Target="http://attribution.url.14" TargetMode="External"/>
<Relationship Id="rId1" Type="http://schemas.openxmlformats.org/officeDocument/2006/relationships/slideLayout" Target="../slideLayouts/slideLayout40.xml"/>
<Relationship Id="rId2" Type="http://schemas.openxmlformats.org/officeDocument/2006/relationships/hyperlink" Target="http://creativecommons.org/licenses/by-sa/3.0/" TargetMode="External"/>
<Relationship Id="rId3" Type="http://schemas.openxmlformats.org/officeDocument/2006/relationships/hyperlink" Target="http://en.wiktionary.org/wiki/trajectory" TargetMode="External"/>
<Relationship Id="rId4" Type="http://schemas.openxmlformats.org/officeDocument/2006/relationships/hyperlink" Target="http://creativecommons.org/licenses/by/3.0/" TargetMode="External"/>
<Relationship Id="rId5" Type="http://schemas.openxmlformats.org/officeDocument/2006/relationships/hyperlink" Target="http://cnx.org/content/m13847/latest/" TargetMode="External"/>
<Relationship Id="rId30" Type="http://schemas.openxmlformats.org/officeDocument/2006/relationships/hyperlink" Target="http://attribution.license.16" TargetMode="External"/>
<Relationship Id="rId31" Type="http://schemas.openxmlformats.org/officeDocument/2006/relationships/hyperlink" Target="http://attribution.url.15" TargetMode="External"/>
<Relationship Id="rId32" Type="http://schemas.openxmlformats.org/officeDocument/2006/relationships/hyperlink" Target="http://attribution.url.16" TargetMode="External"/>
<Relationship Id="rId9" Type="http://schemas.openxmlformats.org/officeDocument/2006/relationships/hyperlink" Target="http://en.wiktionary.org/wiki/gravity" TargetMode="External"/>
<Relationship Id="rId6" Type="http://schemas.openxmlformats.org/officeDocument/2006/relationships/hyperlink" Target="http://creativecommons.org/licenses/by-sa/3.0/" TargetMode="External"/>
<Relationship Id="rId7" Type="http://schemas.openxmlformats.org/officeDocument/2006/relationships/hyperlink" Target="http://en.wiktionary.org/wiki/bilateral_symmetry" TargetMode="External"/>
<Relationship Id="rId8" Type="http://schemas.openxmlformats.org/officeDocument/2006/relationships/hyperlink" Target="http://creativecommons.org/licenses/by-sa/3.0/" TargetMode="External"/>
<Relationship Id="rId33" Type="http://schemas.openxmlformats.org/officeDocument/2006/relationships/hyperlink" Target="http://attribution.license.17" TargetMode="External"/>
<Relationship Id="rId34" Type="http://schemas.openxmlformats.org/officeDocument/2006/relationships/hyperlink" Target="http://attribution.url.17" TargetMode="External"/>
<Relationship Id="rId35" Type="http://schemas.openxmlformats.org/officeDocument/2006/relationships/hyperlink" Target="http://attribution.license.18" TargetMode="External"/>
<Relationship Id="rId36" Type="http://schemas.openxmlformats.org/officeDocument/2006/relationships/hyperlink" Target="http://attribution.url.18" TargetMode="External"/>
<Relationship Id="rId10" Type="http://schemas.openxmlformats.org/officeDocument/2006/relationships/hyperlink" Target="http://attribution.license.5" TargetMode="External"/>
<Relationship Id="rId11" Type="http://schemas.openxmlformats.org/officeDocument/2006/relationships/hyperlink" Target="http://attribution.url.5" TargetMode="External"/>
<Relationship Id="rId12" Type="http://schemas.openxmlformats.org/officeDocument/2006/relationships/hyperlink" Target="http://attribution.license.6" TargetMode="External"/>
<Relationship Id="rId13" Type="http://schemas.openxmlformats.org/officeDocument/2006/relationships/hyperlink" Target="http://attribution.url.6" TargetMode="External"/>
<Relationship Id="rId14" Type="http://schemas.openxmlformats.org/officeDocument/2006/relationships/hyperlink" Target="http://attribution.license.7" TargetMode="External"/>
<Relationship Id="rId15" Type="http://schemas.openxmlformats.org/officeDocument/2006/relationships/hyperlink" Target="http://attribution.url.7" TargetMode="External"/>
<Relationship Id="rId16" Type="http://schemas.openxmlformats.org/officeDocument/2006/relationships/hyperlink" Target="http://attribution.license.8" TargetMode="External"/>
<Relationship Id="rId17" Type="http://schemas.openxmlformats.org/officeDocument/2006/relationships/hyperlink" Target="http://attribution.url.8" TargetMode="External"/>
<Relationship Id="rId18" Type="http://schemas.openxmlformats.org/officeDocument/2006/relationships/hyperlink" Target="http://attribution.license.9" TargetMode="External"/>
<Relationship Id="rId19" Type="http://schemas.openxmlformats.org/officeDocument/2006/relationships/hyperlink" Target="http://attribution.url.9" TargetMode="External"/>
<Relationship Id="rId37" Type="http://schemas.openxmlformats.org/officeDocument/2006/relationships/hyperlink" Target="http://attribution.license.19" TargetMode="External"/>
<Relationship Id="rId38" Type="http://schemas.openxmlformats.org/officeDocument/2006/relationships/hyperlink" Target="http://attribution.url.19" TargetMode="External"/>
<Relationship Id="rId39" Type="http://schemas.openxmlformats.org/officeDocument/2006/relationships/image" Target="../media/image2.png"/>
<Relationship Id="rId40" Type="http://schemas.openxmlformats.org/officeDocument/2006/relationships/image" Target="../media/image5.png"/>
</Relationships>

</file>

<file path=ppt/slides/_rels/slide5.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wo-dimensional-kinematics-3/motion-in-two-dimensions-40/?campaign_content=book_624_chapter_3&amp;campaign_term=Physics&amp;utm_campaign=powerpoint&amp;utm_medium=direct&amp;utm_source=boundless" TargetMode="External"/>
<Relationship Id="rId1" Type="http://schemas.openxmlformats.org/officeDocument/2006/relationships/slideLayout" Target="../slideLayouts/slideLayout5.xml"/>
<Relationship Id="rId2" Type="http://schemas.openxmlformats.org/officeDocument/2006/relationships/image" Target="../media/image12.jpg"/>
<Relationship Id="rId6" Target="../media/image8.png" Type="http://schemas.openxmlformats.org/officeDocument/2006/relationships/image"/>
</Relationships>

</file>

<file path=ppt/slides/_rels/slide6.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wo-dimensional-kinematics-3/vectors-41/?campaign_content=book_624_chapter_3&amp;campaign_term=Physics&amp;utm_campaign=powerpoint&amp;utm_medium=direct&amp;utm_source=boundless" TargetMode="External"/>
<Relationship Id="rId1" Type="http://schemas.openxmlformats.org/officeDocument/2006/relationships/slideLayout" Target="../slideLayouts/slideLayout6.xml"/>
<Relationship Id="rId2" Type="http://schemas.openxmlformats.org/officeDocument/2006/relationships/image" Target="../media/image12.jpg"/>
<Relationship Id="rId6" Target="../media/image9.jpg" Type="http://schemas.openxmlformats.org/officeDocument/2006/relationships/image"/>
</Relationships>

</file>

<file path=ppt/slides/_rels/slide7.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wo-dimensional-kinematics-3/projectile-motion-42/?campaign_content=book_624_chapter_3&amp;campaign_term=Physics&amp;utm_campaign=powerpoint&amp;utm_medium=direct&amp;utm_source=boundless" TargetMode="External"/>
<Relationship Id="rId1" Type="http://schemas.openxmlformats.org/officeDocument/2006/relationships/slideLayout" Target="../slideLayouts/slideLayout7.xml"/>
<Relationship Id="rId2" Type="http://schemas.openxmlformats.org/officeDocument/2006/relationships/image" Target="../media/image12.jpg"/>
<Relationship Id="rId6" Target="../media/image10.gif" Type="http://schemas.openxmlformats.org/officeDocument/2006/relationships/image"/>
</Relationships>

</file>

<file path=ppt/slides/_rels/slide8.xml.rels><?xml version="1.0" encoding="UTF-8" standalone="yes"?>
<Relationships xmlns="http://schemas.openxmlformats.org/package/2006/relationships">
<Relationship Id="rId3" Type="http://schemas.openxmlformats.org/officeDocument/2006/relationships/image" Target="../media/image5.png"/>
<Relationship Id="rId4" Type="http://schemas.openxmlformats.org/officeDocument/2006/relationships/image" Target="../media/image2.png"/>
<Relationship Id="rId5" Type="http://schemas.openxmlformats.org/officeDocument/2006/relationships/hyperlink" Target="http://www.boundless.com/physics/textbooks/boundless-physics-textbook/two-dimensional-kinematics-3/multiple-velocities-43/?campaign_content=book_624_chapter_3&amp;campaign_term=Physics&amp;utm_campaign=powerpoint&amp;utm_medium=direct&amp;utm_source=boundless" TargetMode="External"/>
<Relationship Id="rId1" Type="http://schemas.openxmlformats.org/officeDocument/2006/relationships/slideLayout" Target="../slideLayouts/slideLayout8.xml"/>
<Relationship Id="rId2" Type="http://schemas.openxmlformats.org/officeDocument/2006/relationships/image" Target="../media/image12.jpg"/>
<Relationship Id="rId6" Target="../media/image11.png" Type="http://schemas.openxmlformats.org/officeDocument/2006/relationships/image"/>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9.xml"/>
<Relationship Id="rId2" Type="http://schemas.openxmlformats.org/officeDocument/2006/relationships/image" Target="../media/image2.png"/>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19200" y="4800600"/>
            <a:ext cx="3581400" cy="381000"/>
          </a:xfrm>
        </p:spPr>
        <p:txBody>
          <a:bodyPr/>
          <a:lstStyle/>
          <a:p>
            <a:r>
              <a:rPr lang="en-US" dirty="0" smtClean="0"/>
              <a:t>Boundless Lecture Slides</a:t>
            </a:r>
            <a:endParaRPr lang="en-US" dirty="0"/>
          </a:p>
        </p:txBody>
      </p:sp>
      <p:sp>
        <p:nvSpPr>
          <p:cNvPr id="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4572000" y="6578600"/>
            <a:ext cx="3708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7"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Rectangle 8"/>
          <p:cNvSpPr>
            <a:spLocks/>
          </p:cNvSpPr>
          <p:nvPr/>
        </p:nvSpPr>
        <p:spPr bwMode="auto">
          <a:xfrm>
            <a:off x="304800" y="65532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1200" dirty="0" smtClean="0">
                <a:solidFill>
                  <a:srgbClr val="828282"/>
                </a:solidFill>
                <a:latin typeface="Arial" charset="0"/>
                <a:ea typeface="ＭＳ Ｐゴシック" charset="0"/>
                <a:sym typeface="Helvetica Neue" charset="0"/>
              </a:rPr>
              <a:t>Available on the Boundless Teaching Platform</a:t>
            </a:r>
            <a:endParaRPr lang="en-US" sz="1200" dirty="0">
              <a:solidFill>
                <a:srgbClr val="828282"/>
              </a:solidFill>
              <a:latin typeface="Arial" charset="0"/>
              <a:ea typeface="ＭＳ Ｐゴシック" charset="0"/>
              <a:sym typeface="Helvetica Neue" charset="0"/>
            </a:endParaRP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5106988"/>
            <a:ext cx="46482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425312893"/>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terms</a:t>
            </a:r>
            <a:endParaRPr lang="en-US" dirty="0"/>
          </a:p>
        </p:txBody>
      </p:sp>
      <p:sp>
        <p:nvSpPr>
          <p:cNvPr id="10" name="Text Placeholder 9"/>
          <p:cNvSpPr>
            <a:spLocks noGrp="1"/>
          </p:cNvSpPr>
          <p:nvPr>
            <p:ph type="body" sz="quarter" idx="10"/>
          </p:nvPr>
        </p:nvSpPr>
        <p:spPr/>
        <p:txBody>
          <a:bodyPr/>
          <a:lstStyle/>
          <a:p>
            <a:r>
              <a:rPr lang="en-US" sz="1200" dirty="0" smtClean="0"/>
              <a:t/>
            </a:r>
            <a:r>
              <a:rPr lang="en-US" sz="1200" dirty="0" smtClean="0"/>
              <a:t>acceleration</a:t>
            </a:r>
            <a:r>
              <a:rPr lang="en-US" sz="1200" dirty="0" smtClean="0"/>
              <a:t> </a:t>
            </a:r>
            <a:r>
              <a:rPr lang="en-US" sz="1200" dirty="0" smtClean="0">
                <a:solidFill>
                  <a:schemeClr val="bg2"/>
                </a:solidFill>
              </a:rPr>
              <a:t>the rate at which the velocity of a body changes with time</a:t>
            </a:r>
          </a:p>
          <a:p>
            <a:r>
              <a:rPr lang="en-US" sz="1200" dirty="0" smtClean="0"/>
              <a:t/>
            </a:r>
            <a:r>
              <a:rPr lang="en-US" sz="1200" dirty="0" smtClean="0"/>
              <a:t>axis</a:t>
            </a:r>
            <a:r>
              <a:rPr lang="en-US" sz="1200" dirty="0" smtClean="0"/>
              <a:t> </a:t>
            </a:r>
            <a:r>
              <a:rPr lang="en-US" sz="1200" dirty="0" smtClean="0">
                <a:solidFill>
                  <a:schemeClr val="bg2"/>
                </a:solidFill>
              </a:rPr>
              <a:t>An imaginary line around which an object spins or is symmetrically arranged.</a:t>
            </a:r>
          </a:p>
          <a:p>
            <a:r>
              <a:rPr lang="en-US" sz="1200" dirty="0" smtClean="0"/>
              <a:t/>
            </a:r>
            <a:r>
              <a:rPr lang="en-US" sz="1200" dirty="0" smtClean="0"/>
              <a:t>bilateral symmetry</a:t>
            </a:r>
            <a:r>
              <a:rPr lang="en-US" sz="1200" dirty="0" smtClean="0"/>
              <a:t> </a:t>
            </a:r>
            <a:r>
              <a:rPr lang="en-US" sz="1200" dirty="0">
                <a:solidFill>
                  <a:schemeClr val="bg2"/>
                </a:solidFill>
              </a:rPr>
              <a:t>the property of being symmetrical about a vertical plane</a:t>
            </a:r>
          </a:p>
          <a:p>
            <a:r>
              <a:rPr lang="en-US" sz="1200" dirty="0"/>
              <a:t/>
            </a:r>
            <a:r>
              <a:rPr lang="en-US" sz="1200" dirty="0"/>
              <a:t>Component</a:t>
            </a:r>
            <a:r>
              <a:rPr lang="en-US" sz="1200" dirty="0"/>
              <a:t> </a:t>
            </a:r>
            <a:r>
              <a:rPr lang="en-US" sz="1200" dirty="0">
                <a:solidFill>
                  <a:schemeClr val="bg2"/>
                </a:solidFill>
              </a:rPr>
              <a:t>A part of a vector. For example, horizontal and vertical components.</a:t>
            </a:r>
          </a:p>
          <a:p>
            <a:r>
              <a:rPr lang="en-US" sz="1200" dirty="0"/>
              <a:t/>
            </a:r>
            <a:r>
              <a:rPr lang="en-US" sz="1200" dirty="0"/>
              <a:t>constant velocity</a:t>
            </a:r>
            <a:r>
              <a:rPr lang="en-US" sz="1200" dirty="0"/>
              <a:t> </a:t>
            </a:r>
            <a:r>
              <a:rPr lang="en-US" sz="1200" dirty="0">
                <a:solidFill>
                  <a:schemeClr val="bg2"/>
                </a:solidFill>
              </a:rPr>
              <a:t>Motion that does not change in speed nor direction.</a:t>
            </a:r>
          </a:p>
          <a:p>
            <a:r>
              <a:rPr lang="en-US" sz="1200" dirty="0"/>
              <a:t/>
            </a:r>
            <a:r>
              <a:rPr lang="en-US" sz="1200" dirty="0"/>
              <a:t>Coordinate axes</a:t>
            </a:r>
            <a:r>
              <a:rPr lang="en-US" sz="1200" dirty="0"/>
              <a:t> </a:t>
            </a:r>
            <a:r>
              <a:rPr lang="en-US" sz="1200" dirty="0">
                <a:solidFill>
                  <a:schemeClr val="bg2"/>
                </a:solidFill>
              </a:rPr>
              <a:t>A set of perpendicular lines which define coordinates relative to an origin. Example: x and y coordinate axes define horizontal and vertical position.</a:t>
            </a:r>
          </a:p>
          <a:p>
            <a:r>
              <a:rPr lang="en-US" sz="1200" dirty="0"/>
              <a:t/>
            </a:r>
            <a:r>
              <a:rPr lang="en-US" sz="1200" dirty="0"/>
              <a:t>Coordinate axes</a:t>
            </a:r>
            <a:r>
              <a:rPr lang="en-US" sz="1200" dirty="0"/>
              <a:t> </a:t>
            </a:r>
            <a:r>
              <a:rPr lang="en-US" sz="1200" dirty="0">
                <a:solidFill>
                  <a:schemeClr val="bg2"/>
                </a:solidFill>
              </a:rPr>
              <a:t>A set of perpendicular lines which define coordinates relative to an origin. Example: x and y coordinate axes define horizontal and vertical position.</a:t>
            </a:r>
          </a:p>
          <a:p>
            <a:r>
              <a:rPr lang="en-US" sz="1200" dirty="0"/>
              <a:t/>
            </a:r>
            <a:r>
              <a:rPr lang="en-US" sz="1200" dirty="0"/>
              <a:t>coordinates</a:t>
            </a:r>
            <a:r>
              <a:rPr lang="en-US" sz="1200" dirty="0"/>
              <a:t> </a:t>
            </a:r>
            <a:r>
              <a:rPr lang="en-US" sz="1200" dirty="0">
                <a:solidFill>
                  <a:schemeClr val="bg2"/>
                </a:solidFill>
              </a:rPr>
              <a:t>Numbers indicating a position with respect to some axis. Ex: and coordinates indicate position relative to and axes.</a:t>
            </a:r>
          </a:p>
          <a:p>
            <a:r>
              <a:rPr lang="en-US" sz="1200" dirty="0"/>
              <a:t/>
            </a:r>
            <a:r>
              <a:rPr lang="en-US" sz="1200" dirty="0"/>
              <a:t>displacement</a:t>
            </a:r>
            <a:r>
              <a:rPr lang="en-US" sz="1200" dirty="0"/>
              <a:t> </a:t>
            </a:r>
            <a:r>
              <a:rPr lang="en-US" sz="1200" dirty="0">
                <a:solidFill>
                  <a:schemeClr val="bg2"/>
                </a:solidFill>
              </a:rPr>
              <a:t>The length and direction of a straight line between two objects.</a:t>
            </a:r>
          </a:p>
          <a:p>
            <a:r>
              <a:rPr lang="en-US" sz="1200" dirty="0"/>
              <a:t/>
            </a:r>
            <a:r>
              <a:rPr lang="en-US" sz="1200" dirty="0"/>
              <a:t>gravity</a:t>
            </a:r>
            <a:r>
              <a:rPr lang="en-US" sz="1200" dirty="0"/>
              <a:t> </a:t>
            </a:r>
            <a:r>
              <a:rPr lang="en-US" sz="1200" dirty="0">
                <a:solidFill>
                  <a:schemeClr val="bg2"/>
                </a:solidFill>
              </a:rPr>
              <a:t>Resultant force on Earth's surface, of the attraction by the Earth's masses, and the centrifugal pseudo-force caused by the Earth's rotation.</a:t>
            </a:r>
          </a:p>
          <a:p>
            <a:r>
              <a:rPr lang="en-US" sz="1200" dirty="0"/>
              <a:t/>
            </a:r>
            <a:r>
              <a:rPr lang="en-US" sz="1200" dirty="0"/>
              <a:t>kinematic</a:t>
            </a:r>
            <a:r>
              <a:rPr lang="en-US" sz="1200" dirty="0"/>
              <a:t> </a:t>
            </a:r>
            <a:r>
              <a:rPr lang="en-US" sz="1200" dirty="0">
                <a:solidFill>
                  <a:schemeClr val="bg2"/>
                </a:solidFill>
              </a:rPr>
              <a:t>of or relating to motion or kinematics</a:t>
            </a:r>
          </a:p>
          <a:p>
            <a:r>
              <a:rPr lang="en-US" sz="1200" dirty="0"/>
              <a:t/>
            </a:r>
            <a:r>
              <a:rPr lang="en-US" sz="1200" dirty="0"/>
              <a:t>magnitude</a:t>
            </a:r>
            <a:r>
              <a:rPr lang="en-US" sz="1200" dirty="0"/>
              <a:t> </a:t>
            </a:r>
            <a:r>
              <a:rPr lang="en-US" sz="1200" dirty="0" smtClean="0">
                <a:solidFill>
                  <a:schemeClr val="bg2"/>
                </a:solidFill>
              </a:rPr>
              <a:t>A number assigned to a vector indicating its length.</a:t>
            </a:r>
            <a:endParaRPr lang="en-US" sz="1200" dirty="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magnitude</a:t>
            </a:r>
            <a:r>
              <a:rPr lang="en-US" sz="1200" dirty="0" smtClean="0"/>
              <a:t> </a:t>
            </a:r>
            <a:r>
              <a:rPr lang="en-US" sz="1200" dirty="0" smtClean="0">
                <a:solidFill>
                  <a:schemeClr val="bg2"/>
                </a:solidFill>
              </a:rPr>
              <a:t>A number assigned to a vector indicating its length.</a:t>
            </a:r>
          </a:p>
          <a:p>
            <a:r>
              <a:rPr lang="en-US" sz="1200" dirty="0"/>
              <a:t/>
            </a:r>
            <a:r>
              <a:rPr lang="en-US" sz="1200" dirty="0"/>
              <a:t>origin</a:t>
            </a:r>
            <a:r>
              <a:rPr lang="en-US" sz="1200" dirty="0"/>
              <a:t> </a:t>
            </a:r>
            <a:r>
              <a:rPr lang="en-US" sz="1200" dirty="0">
                <a:solidFill>
                  <a:schemeClr val="bg2"/>
                </a:solidFill>
              </a:rPr>
              <a:t>The center of a coordinate axis, defined as being the coordinate 0 in all axes.</a:t>
            </a:r>
          </a:p>
          <a:p>
            <a:r>
              <a:rPr lang="en-US" sz="1200" dirty="0"/>
              <a:t/>
            </a:r>
            <a:r>
              <a:rPr lang="en-US" sz="1200" dirty="0"/>
              <a:t>relative</a:t>
            </a:r>
            <a:r>
              <a:rPr lang="en-US" sz="1200" dirty="0"/>
              <a:t> </a:t>
            </a:r>
            <a:r>
              <a:rPr lang="en-US" sz="1200" dirty="0">
                <a:solidFill>
                  <a:schemeClr val="bg2"/>
                </a:solidFill>
              </a:rPr>
              <a:t>Expressed in relation to another item, rather than in complete form.</a:t>
            </a:r>
          </a:p>
          <a:p>
            <a:r>
              <a:rPr lang="en-US" sz="1200" dirty="0"/>
              <a:t/>
            </a:r>
            <a:r>
              <a:rPr lang="en-US" sz="1200" dirty="0"/>
              <a:t>relative</a:t>
            </a:r>
            <a:r>
              <a:rPr lang="en-US" sz="1200" dirty="0"/>
              <a:t> </a:t>
            </a:r>
            <a:r>
              <a:rPr lang="en-US" sz="1200" dirty="0">
                <a:solidFill>
                  <a:schemeClr val="bg2"/>
                </a:solidFill>
              </a:rPr>
              <a:t>Expressed in relation to another item, rather than in complete form.</a:t>
            </a:r>
          </a:p>
          <a:p>
            <a:r>
              <a:rPr lang="en-US" sz="1200" dirty="0"/>
              <a:t/>
            </a:r>
            <a:r>
              <a:rPr lang="en-US" sz="1200" dirty="0"/>
              <a:t>reorientate</a:t>
            </a:r>
            <a:r>
              <a:rPr lang="en-US" sz="1200" dirty="0"/>
              <a:t> </a:t>
            </a:r>
            <a:r>
              <a:rPr lang="en-US" sz="1200" dirty="0">
                <a:solidFill>
                  <a:schemeClr val="bg2"/>
                </a:solidFill>
              </a:rPr>
              <a:t>to orientate anew; to cause to face a different direction</a:t>
            </a:r>
          </a:p>
          <a:p>
            <a:r>
              <a:rPr lang="en-US" sz="1200" dirty="0"/>
              <a:t/>
            </a:r>
            <a:r>
              <a:rPr lang="en-US" sz="1200" dirty="0"/>
              <a:t>scalar</a:t>
            </a:r>
            <a:r>
              <a:rPr lang="en-US" sz="1200" dirty="0"/>
              <a:t> </a:t>
            </a:r>
            <a:r>
              <a:rPr lang="en-US" sz="1200" dirty="0">
                <a:solidFill>
                  <a:schemeClr val="bg2"/>
                </a:solidFill>
              </a:rPr>
              <a:t>A quantity which can be described by a single number, as opposed to a vector which requires a direction and a number.</a:t>
            </a:r>
          </a:p>
          <a:p>
            <a:r>
              <a:rPr lang="en-US" sz="1200" dirty="0"/>
              <a:t/>
            </a:r>
            <a:r>
              <a:rPr lang="en-US" sz="1200" dirty="0"/>
              <a:t>scalar</a:t>
            </a:r>
            <a:r>
              <a:rPr lang="en-US" sz="1200" dirty="0"/>
              <a:t> </a:t>
            </a:r>
            <a:r>
              <a:rPr lang="en-US" sz="1200" dirty="0">
                <a:solidFill>
                  <a:schemeClr val="bg2"/>
                </a:solidFill>
              </a:rPr>
              <a:t>A quantity that has magnitude but not direction; compare vector.</a:t>
            </a:r>
          </a:p>
          <a:p>
            <a:r>
              <a:rPr lang="en-US" sz="1200" dirty="0"/>
              <a:t/>
            </a:r>
            <a:r>
              <a:rPr lang="en-US" sz="1200" dirty="0"/>
              <a:t>symmetrical</a:t>
            </a:r>
            <a:r>
              <a:rPr lang="en-US" sz="1200" dirty="0"/>
              <a:t> </a:t>
            </a:r>
            <a:r>
              <a:rPr lang="en-US" sz="1200" dirty="0">
                <a:solidFill>
                  <a:schemeClr val="bg2"/>
                </a:solidFill>
              </a:rPr>
              <a:t>Exhibiting symmetry; having harmonious or proportionate arrangement of parts; having corresponding parts or relations.</a:t>
            </a:r>
          </a:p>
          <a:p>
            <a:r>
              <a:rPr lang="en-US" sz="1200" dirty="0"/>
              <a:t/>
            </a:r>
            <a:r>
              <a:rPr lang="en-US" sz="1200" dirty="0"/>
              <a:t>trajectory</a:t>
            </a:r>
            <a:r>
              <a:rPr lang="en-US" sz="1200" dirty="0"/>
              <a:t> </a:t>
            </a:r>
            <a:r>
              <a:rPr lang="en-US" sz="1200" dirty="0">
                <a:solidFill>
                  <a:schemeClr val="bg2"/>
                </a:solidFill>
              </a:rPr>
              <a:t>The path of a body as it travels through space.</a:t>
            </a:r>
          </a:p>
          <a:p>
            <a:r>
              <a:rPr lang="en-US" sz="1200" dirty="0"/>
              <a:t/>
            </a:r>
            <a:r>
              <a:rPr lang="en-US" sz="1200" dirty="0"/>
              <a:t>trajectory</a:t>
            </a:r>
            <a:r>
              <a:rPr lang="en-US" sz="1200" dirty="0"/>
              <a:t> </a:t>
            </a:r>
            <a:r>
              <a:rPr lang="en-US" sz="1200" dirty="0">
                <a:solidFill>
                  <a:schemeClr val="bg2"/>
                </a:solidFill>
              </a:rPr>
              <a:t>The path of a body as it travels through space.</a:t>
            </a:r>
          </a:p>
          <a:p>
            <a:r>
              <a:rPr lang="en-US" sz="1200" dirty="0"/>
              <a:t/>
            </a:r>
            <a:r>
              <a:rPr lang="en-US" sz="1200" dirty="0"/>
              <a:t>trajectory</a:t>
            </a:r>
            <a:r>
              <a:rPr lang="en-US" sz="1200" dirty="0"/>
              <a:t> </a:t>
            </a:r>
            <a:r>
              <a:rPr lang="en-US" sz="1200" dirty="0">
                <a:solidFill>
                  <a:schemeClr val="bg2"/>
                </a:solidFill>
              </a:rPr>
              <a:t>The path of a body as it travels through space.</a:t>
            </a:r>
          </a:p>
          <a:p>
            <a:r>
              <a:rPr lang="en-US" sz="1200" dirty="0"/>
              <a:t/>
            </a:r>
            <a:r>
              <a:rPr lang="en-US" sz="1200" dirty="0"/>
              <a:t>trajectory</a:t>
            </a:r>
            <a:r>
              <a:rPr lang="en-US" sz="1200" dirty="0"/>
              <a:t> </a:t>
            </a:r>
            <a:r>
              <a:rPr lang="en-US" sz="1200" dirty="0" smtClean="0">
                <a:solidFill>
                  <a:schemeClr val="bg2"/>
                </a:solidFill>
              </a:rPr>
              <a:t>The path of a body as it travels through space.</a:t>
            </a:r>
            <a:endParaRPr lang="en-US" sz="1200" dirty="0" smtClean="0">
              <a:solidFill>
                <a:schemeClr val="bg2"/>
              </a:solidFil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sz="1200" dirty="0" smtClean="0"/>
              <a:t/>
            </a:r>
            <a:r>
              <a:rPr lang="en-US" sz="1200" dirty="0" smtClean="0"/>
              <a:t>unit vector</a:t>
            </a:r>
            <a:r>
              <a:rPr lang="en-US" sz="1200" dirty="0" smtClean="0"/>
              <a:t> </a:t>
            </a:r>
            <a:r>
              <a:rPr lang="en-US" sz="1200" dirty="0" smtClean="0">
                <a:solidFill>
                  <a:schemeClr val="bg2"/>
                </a:solidFill>
              </a:rPr>
              <a:t>A vector of magnitude 1.</a:t>
            </a:r>
          </a:p>
          <a:p>
            <a:r>
              <a:rPr lang="en-US" sz="1200" dirty="0"/>
              <a:t/>
            </a:r>
            <a:r>
              <a:rPr lang="en-US" sz="1200" dirty="0"/>
              <a:t>vector</a:t>
            </a:r>
            <a:r>
              <a:rPr lang="en-US" sz="1200" dirty="0"/>
              <a:t> </a:t>
            </a:r>
            <a:r>
              <a:rPr lang="en-US" sz="1200" dirty="0">
                <a:solidFill>
                  <a:schemeClr val="bg2"/>
                </a:solidFill>
              </a:rPr>
              <a:t>A directed quantity, one with both magnitude and direction; the between two points.</a:t>
            </a:r>
          </a:p>
          <a:p>
            <a:r>
              <a:rPr lang="en-US" sz="1200" dirty="0"/>
              <a:t/>
            </a:r>
            <a:r>
              <a:rPr lang="en-US" sz="1200" dirty="0"/>
              <a:t>velocity</a:t>
            </a:r>
            <a:r>
              <a:rPr lang="en-US" sz="1200" dirty="0"/>
              <a:t> </a:t>
            </a:r>
            <a:r>
              <a:rPr lang="en-US" sz="1200" dirty="0">
                <a:solidFill>
                  <a:schemeClr val="bg2"/>
                </a:solidFill>
              </a:rPr>
              <a:t>The rate of change of displacement with respect to change in time.</a:t>
            </a: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2"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826592692"/>
      </p:ext>
    </p:extLst>
  </p:cSld>
  <p:clrMapOvr>
    <a:masterClrMapping/>
  </p:clrMapOvr>
  <p:transition xmlns:p14="http://schemas.microsoft.com/office/powerpoint/2010/mai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
            </a:r>
          </a:p>
          <a:p>
            <a:pPr lvl="1"/>
            <a:r>
              <a:rPr lang="en-US" dirty="0" smtClean="0"/>
              <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Wikibooks.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"Statistics Ground Zero/Regression."</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http://en.wikibooks.org/wiki/Statistics_Ground_Zero/Regression</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20ef300d408b8e09ccff7940092f0889}">
                <a14:useLocalDpi xmlns:a14="http://schemas.microsoft.com/office/drawing/2010/main" val="0"/>
              </a:ext>
            </a:extLst>
          </a:blip>
          <a:stretch>
            <a:fillRect/>
          </a:stretch>
        </p:blipFill>
        <p:spPr>
          <a:xfrm>
            <a:off x="266700" y="533400"/>
            <a:ext cx="8610600" cy="1581538"/>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Launch Angle</a:t>
            </a:r>
          </a:p>
          <a:p>
            <a:pPr lvl="1"/>
            <a:r>
              <a:rPr lang="en-US" dirty="0" smtClean="0"/>
              <a:t>The launch angle determines the range and maximum height that an object will experience after being launched. This image shows that path of the same object being launched at the same velocity but different angles.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"Ideal projectile motion for different angles."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http://en.wikipedia.org/wiki/File:Ideal_projectile_motion_for_different_angles.svg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3504f314941dc6a4fe2f21556c4fe1d}">
                <a14:useLocalDpi xmlns:a14="http://schemas.microsoft.com/office/drawing/2010/main" val="0"/>
              </a:ext>
            </a:extLst>
          </a:blip>
          <a:stretch>
            <a:fillRect/>
          </a:stretch>
        </p:blipFill>
        <p:spPr>
          <a:xfrm>
            <a:off x="266700" y="533400"/>
            <a:ext cx="8610600" cy="43053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Scalars and Vectors</a:t>
            </a:r>
          </a:p>
          <a:p>
            <a:pPr lvl="1"/>
            <a:r>
              <a:rPr lang="en-US" dirty="0" smtClean="0"/>
              <a:t>Mr. Andersen explains the differences between scalar and vectors quantities. He also uses a demonstration to show the importance of vectors and vector addition.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6962709019c4769a0d8fd8d3ac57605a}">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Components of a Vector</a:t>
            </a:r>
          </a:p>
          <a:p>
            <a:pPr lvl="1"/>
            <a:r>
              <a:rPr lang="en-US" dirty="0" smtClean="0"/>
              <a:t>The original vector, defined relative to a set of axes. The horizontal component stretches from the start of the vector to its furthest x-coordinate. The vertical component stretches from the x-axis to the most vertical point on the vector. Together, the two components and the vector form a right triangle.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Amazon Web Services.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"Boundless."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http://s3.amazonaws.com/figures.boundless.com/5101a2b3e4b04253d8aba44b/vectordecomp.jpg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4ebdfc63983da458ae31569027a2b6e8}">
                <a14:useLocalDpi xmlns:a14="http://schemas.microsoft.com/office/drawing/2010/main" val="0"/>
              </a:ext>
            </a:extLst>
          </a:blip>
          <a:stretch>
            <a:fillRect/>
          </a:stretch>
        </p:blipFill>
        <p:spPr>
          <a:xfrm>
            <a:off x="1663473" y="533400"/>
            <a:ext cx="581705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Projectiles at an Angle</a:t>
            </a:r>
          </a:p>
          <a:p>
            <a:pPr lvl="1"/>
            <a:r>
              <a:rPr lang="en-US" dirty="0" smtClean="0"/>
              <a:t>This video gives a clear and simple explanation of how to solve a problem on Projectiles Launched at an Angle. I try to go step by step through this difficult problem to layout how to solve it in a super clear way. 2D kinematic problems take time to solve, take notes on the order of how I solved it. Best wishes. Tune into my other videos for more help. Peace.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50a2facbe23f57afcdcfbb2fc4814f06}">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Diagram for Example 2</a:t>
            </a:r>
          </a:p>
          <a:p>
            <a:pPr lvl="1"/>
            <a:r>
              <a:rPr lang="en-US" dirty="0" smtClean="0"/>
              <a:t>When dealing with an object in projectile motion on an incline, we first need to use the given information to reorient the coordinate system in order to have the object launch and fall on the same surface.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"Sunil Kumar Singh, Projectile Motion on an Incline. February 2,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http://cnx.org/content/m14614/latest/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0734fc3f9ef1ca21a40f60e7a0af7d9}">
                <a14:useLocalDpi xmlns:a14="http://schemas.microsoft.com/office/drawing/2010/main" val="0"/>
              </a:ext>
            </a:extLst>
          </a:blip>
          <a:stretch>
            <a:fillRect/>
          </a:stretch>
        </p:blipFill>
        <p:spPr>
          <a:xfrm>
            <a:off x="2086518" y="533400"/>
            <a:ext cx="497096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Scalar Multiplication</a:t>
            </a:r>
          </a:p>
          <a:p>
            <a:pPr lvl="1"/>
            <a:r>
              <a:rPr lang="en-US" dirty="0" smtClean="0"/>
              <a:t>(i) Multiplying the vector A by 0.5 halves its length. (ii) Multiplying the vector A by 3 triples its length. (iii) Increasing the mass (scalar) increases the force (vector).</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"Sunil Kumar Singh, Scalar (Dot) Product. January 16, 2015."</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http://cnx.org/content/m14513/latest/vm2a.gif</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05e67df9fcd6ad859cd33a5080999ec}">
                <a14:useLocalDpi xmlns:a14="http://schemas.microsoft.com/office/drawing/2010/main" val="0"/>
              </a:ext>
            </a:extLst>
          </a:blip>
          <a:stretch>
            <a:fillRect/>
          </a:stretch>
        </p:blipFill>
        <p:spPr>
          <a:xfrm>
            <a:off x="2086518" y="533400"/>
            <a:ext cx="497096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dirty="0"/>
          </a:p>
        </p:txBody>
      </p:sp>
      <p:sp>
        <p:nvSpPr>
          <p:cNvPr id="2" name="Title 1"/>
          <p:cNvSpPr>
            <a:spLocks noGrp="1"/>
          </p:cNvSpPr>
          <p:nvPr>
            <p:ph type="title"/>
          </p:nvPr>
        </p:nvSpPr>
        <p:spPr/>
        <p:txBody>
          <a:bodyPr/>
          <a:lstStyle/>
          <a:p>
            <a:r>
              <a:rPr lang="en-US" smtClean="0"/>
              <a:t>Using Boundless Presentations</a:t>
            </a:r>
            <a:endParaRPr lang="en-US" dirty="0"/>
          </a:p>
        </p:txBody>
      </p:sp>
      <p:sp>
        <p:nvSpPr>
          <p:cNvPr id="23" name="Text Placeholder 22"/>
          <p:cNvSpPr>
            <a:spLocks noGrp="1"/>
          </p:cNvSpPr>
          <p:nvPr>
            <p:ph type="body" sz="quarter" idx="10"/>
          </p:nvPr>
        </p:nvSpPr>
        <p:spPr/>
        <p:txBody>
          <a:bodyPr/>
          <a:lstStyle/>
          <a:p>
            <a:r>
              <a:rPr lang="en-US" dirty="0" smtClean="0"/>
              <a:t>The Appendix</a:t>
            </a:r>
          </a:p>
          <a:p>
            <a:pPr lvl="1"/>
            <a:r>
              <a:rPr lang="en-US" dirty="0" smtClean="0"/>
              <a:t>The appendix is for you to use to add depth and breadth to your lectures. You can simply drag and drop slides from the appendix into the main presentation to make for a richer lecture experience.</a:t>
            </a:r>
            <a:endParaRPr lang="en-US" dirty="0"/>
          </a:p>
        </p:txBody>
      </p:sp>
      <p:sp>
        <p:nvSpPr>
          <p:cNvPr id="4"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5"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t="598" r="246" b="369"/>
          <a:stretch>
            <a:fillRect/>
          </a:stretch>
        </p:blipFill>
        <p:spPr bwMode="auto">
          <a:xfrm>
            <a:off x="3267075" y="3544887"/>
            <a:ext cx="2571750"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p:cNvPicPr>
            <a:picLocks noChangeAspect="1" noChangeArrowheads="1"/>
          </p:cNvPicPr>
          <p:nvPr/>
        </p:nvPicPr>
        <p:blipFill>
          <a:blip r:embed="rId3">
            <a:extLst>
              <a:ext uri="{28A0092B-C50C-407E-A947-70E740481C1C}">
                <a14:useLocalDpi xmlns:a14="http://schemas.microsoft.com/office/drawing/2010/main" val="0"/>
              </a:ext>
            </a:extLst>
          </a:blip>
          <a:srcRect b="1579"/>
          <a:stretch>
            <a:fillRect/>
          </a:stretch>
        </p:blipFill>
        <p:spPr bwMode="auto">
          <a:xfrm>
            <a:off x="3429000" y="1219200"/>
            <a:ext cx="2401888"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2" name="Text Placeholder 10"/>
          <p:cNvSpPr txBox="1">
            <a:spLocks/>
          </p:cNvSpPr>
          <p:nvPr/>
        </p:nvSpPr>
        <p:spPr>
          <a:xfrm>
            <a:off x="6019800" y="3581400"/>
            <a:ext cx="2819400" cy="1828800"/>
          </a:xfrm>
          <a:prstGeom prst="rect">
            <a:avLst/>
          </a:prstGeom>
        </p:spPr>
        <p:txBody>
          <a:bodyPr vert="horz" lIns="0" tIns="0" rIns="0" bIns="0"/>
          <a:lstStyle>
            <a:lvl1pPr marL="342900" indent="-342900" algn="l" rtl="0" eaLnBrk="1" fontAlgn="base" hangingPunct="1">
              <a:spcBef>
                <a:spcPts val="800"/>
              </a:spcBef>
              <a:spcAft>
                <a:spcPct val="0"/>
              </a:spcAft>
              <a:defRPr sz="1400">
                <a:solidFill>
                  <a:schemeClr val="tx2"/>
                </a:solidFill>
                <a:latin typeface="+mn-lt"/>
                <a:ea typeface="+mn-ea"/>
                <a:cs typeface="+mn-cs"/>
                <a:sym typeface="Helvetica Neue" charset="0"/>
              </a:defRPr>
            </a:lvl1pPr>
            <a:lvl2pPr marL="0" indent="0" algn="l" rtl="0" eaLnBrk="1" fontAlgn="base" hangingPunct="1">
              <a:spcBef>
                <a:spcPts val="400"/>
              </a:spcBef>
              <a:spcAft>
                <a:spcPct val="0"/>
              </a:spcAft>
              <a:buClr>
                <a:srgbClr val="828282"/>
              </a:buClr>
              <a:buSzPct val="100000"/>
              <a:buFont typeface="Arial" charset="0"/>
              <a:buNone/>
              <a:defRPr sz="1000">
                <a:solidFill>
                  <a:srgbClr val="828282"/>
                </a:solidFill>
                <a:latin typeface="Arial" charset="0"/>
                <a:ea typeface="+mn-ea"/>
                <a:cs typeface="+mn-cs"/>
                <a:sym typeface="Arial" charset="0"/>
              </a:defRPr>
            </a:lvl2pPr>
            <a:lvl3pPr marL="393700" indent="-127000" algn="l" rtl="0" eaLnBrk="1" fontAlgn="base" hangingPunct="1">
              <a:spcBef>
                <a:spcPts val="600"/>
              </a:spcBef>
              <a:spcAft>
                <a:spcPct val="0"/>
              </a:spcAft>
              <a:buClr>
                <a:srgbClr val="828282"/>
              </a:buClr>
              <a:buSzPct val="100000"/>
              <a:buFont typeface="Helvetica Neue" charset="0"/>
              <a:buChar char="-"/>
              <a:defRPr sz="1200">
                <a:solidFill>
                  <a:srgbClr val="828282"/>
                </a:solidFill>
                <a:latin typeface="+mn-lt"/>
                <a:ea typeface="+mn-ea"/>
                <a:cs typeface="+mn-cs"/>
                <a:sym typeface="Helvetica Neue" charset="0"/>
              </a:defRPr>
            </a:lvl3pPr>
            <a:lvl4pPr marL="1562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4pPr>
            <a:lvl5pPr marL="20193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5pPr>
            <a:lvl6pPr marL="24765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6pPr>
            <a:lvl7pPr marL="29337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7pPr>
            <a:lvl8pPr marL="33909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8pPr>
            <a:lvl9pPr marL="3848100" indent="-228600" algn="l" rtl="0" eaLnBrk="1" fontAlgn="base" hangingPunct="1">
              <a:spcBef>
                <a:spcPts val="500"/>
              </a:spcBef>
              <a:spcAft>
                <a:spcPct val="0"/>
              </a:spcAft>
              <a:buClr>
                <a:srgbClr val="353535"/>
              </a:buClr>
              <a:buSzPct val="100000"/>
              <a:buFont typeface="Arial" charset="0"/>
              <a:buChar char="»"/>
              <a:defRPr sz="2000">
                <a:solidFill>
                  <a:schemeClr val="tx1"/>
                </a:solidFill>
                <a:latin typeface="Arial" charset="0"/>
                <a:ea typeface="+mn-ea"/>
                <a:cs typeface="+mn-cs"/>
                <a:sym typeface="Arial" charset="0"/>
              </a:defRPr>
            </a:lvl9pPr>
          </a:lstStyle>
          <a:p>
            <a:r>
              <a:rPr lang="en-US" dirty="0" smtClean="0"/>
              <a:t>Free to edit, share, and copy</a:t>
            </a:r>
          </a:p>
          <a:p>
            <a:pPr lvl="1">
              <a:lnSpc>
                <a:spcPct val="110000"/>
              </a:lnSpc>
            </a:pPr>
            <a:r>
              <a:rPr lang="en-US" dirty="0" smtClean="0"/>
              <a:t>Feel free to edit, share, and make as many copies of the Boundless presentations as you like. We encourage you to take these presentations and make them your own.</a:t>
            </a:r>
            <a:endParaRPr lang="en-US" dirty="0"/>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extBox 16"/>
          <p:cNvSpPr txBox="1"/>
          <p:nvPr/>
        </p:nvSpPr>
        <p:spPr>
          <a:xfrm>
            <a:off x="228600" y="304800"/>
            <a:ext cx="2590800" cy="2784353"/>
          </a:xfrm>
          <a:prstGeom prst="rect">
            <a:avLst/>
          </a:prstGeom>
          <a:noFill/>
        </p:spPr>
        <p:txBody>
          <a:bodyPr wrap="square" lIns="0" tIns="0" rIns="0" bIns="0" rtlCol="0">
            <a:spAutoFit/>
          </a:bodyPr>
          <a:lstStyle/>
          <a:p>
            <a:pPr algn="l"/>
            <a:r>
              <a:rPr lang="en-US" sz="1800" dirty="0" smtClean="0">
                <a:solidFill>
                  <a:schemeClr val="bg1"/>
                </a:solidFill>
                <a:latin typeface="Arial"/>
                <a:cs typeface="Arial"/>
              </a:rPr>
              <a:t>Boundless Teaching Platform</a:t>
            </a:r>
          </a:p>
          <a:p>
            <a:pPr algn="l">
              <a:lnSpc>
                <a:spcPct val="110000"/>
              </a:lnSpc>
              <a:spcBef>
                <a:spcPts val="800"/>
              </a:spcBef>
            </a:pPr>
            <a:r>
              <a:rPr lang="en-US" sz="800" dirty="0">
                <a:solidFill>
                  <a:srgbClr val="FFFFFF"/>
                </a:solidFill>
                <a:latin typeface="Arial" charset="0"/>
                <a:ea typeface="ＭＳ Ｐゴシック" charset="0"/>
                <a:sym typeface="Helvetica Neue" charset="0"/>
              </a:rPr>
              <a:t>Boundless empowers educators to engage their students with affordable, customizable textbooks and intuitive teaching tools. The free Boundless Teaching Platform gives educators the ability to customize textbooks in more than 20 subjects that align to hundreds of popular titles. Get started by using high quality Boundless books, or make switching to our platform easier by building from Boundless content pre-organized to match the assigned textbook. This platform gives educators the tools they need to assign readings and assessments, monitor student activity, and lead their classes with pre-made teaching resources.</a:t>
            </a:r>
          </a:p>
          <a:p>
            <a:pPr algn="l">
              <a:spcBef>
                <a:spcPts val="800"/>
              </a:spcBef>
            </a:pPr>
            <a:r>
              <a:rPr lang="en-US" sz="800" dirty="0">
                <a:solidFill>
                  <a:srgbClr val="FFFFFF"/>
                </a:solidFill>
                <a:latin typeface="Helvetica Neue" charset="0"/>
                <a:ea typeface="ＭＳ Ｐゴシック" charset="0"/>
                <a:sym typeface="Helvetica Neue" charset="0"/>
              </a:rPr>
              <a:t>Get started now at:</a:t>
            </a:r>
          </a:p>
          <a:p>
            <a:pPr algn="l"/>
            <a:endParaRPr lang="en-US" sz="1800" dirty="0">
              <a:solidFill>
                <a:schemeClr val="bg1"/>
              </a:solidFill>
              <a:latin typeface="Arial"/>
              <a:cs typeface="Arial"/>
            </a:endParaRPr>
          </a:p>
        </p:txBody>
      </p:sp>
      <p:sp>
        <p:nvSpPr>
          <p:cNvPr id="19" name="TextBox 18"/>
          <p:cNvSpPr txBox="1"/>
          <p:nvPr/>
        </p:nvSpPr>
        <p:spPr>
          <a:xfrm>
            <a:off x="228600" y="5867400"/>
            <a:ext cx="2590800" cy="340606"/>
          </a:xfrm>
          <a:prstGeom prst="rect">
            <a:avLst/>
          </a:prstGeom>
          <a:noFill/>
        </p:spPr>
        <p:txBody>
          <a:bodyPr wrap="square" lIns="0" tIns="0" rIns="0" bIns="0" rtlCol="0">
            <a:spAutoFit/>
          </a:bodyPr>
          <a:lstStyle/>
          <a:p>
            <a:pPr algn="l">
              <a:lnSpc>
                <a:spcPct val="110000"/>
              </a:lnSpc>
              <a:spcBef>
                <a:spcPts val="800"/>
              </a:spcBef>
            </a:pPr>
            <a:r>
              <a:rPr lang="en-US" sz="800" dirty="0" smtClean="0">
                <a:solidFill>
                  <a:srgbClr val="FFFFFF"/>
                </a:solidFill>
                <a:latin typeface="Arial" charset="0"/>
                <a:ea typeface="ＭＳ Ｐゴシック" charset="0"/>
                <a:sym typeface="Helvetica Neue" charset="0"/>
              </a:rPr>
              <a:t>If you have any questions or problems please email:</a:t>
            </a:r>
          </a:p>
          <a:p>
            <a:pPr algn="l">
              <a:lnSpc>
                <a:spcPct val="80000"/>
              </a:lnSpc>
              <a:spcBef>
                <a:spcPts val="800"/>
              </a:spcBef>
            </a:pPr>
            <a:r>
              <a:rPr lang="en-US" sz="800" dirty="0" err="1" smtClean="0">
                <a:solidFill>
                  <a:srgbClr val="FFFFFF"/>
                </a:solidFill>
                <a:latin typeface="Arial" charset="0"/>
                <a:ea typeface="ＭＳ Ｐゴシック" charset="0"/>
                <a:cs typeface="Arial"/>
                <a:sym typeface="Helvetica Neue" charset="0"/>
                <a:hlinkClick r:id="rId6"/>
              </a:rPr>
              <a:t>educators@boundless.com</a:t>
            </a:r>
            <a:endParaRPr lang="en-US" sz="1800" dirty="0">
              <a:solidFill>
                <a:schemeClr val="bg1"/>
              </a:solidFill>
              <a:latin typeface="Arial"/>
              <a:cs typeface="Arial"/>
            </a:endParaRPr>
          </a:p>
        </p:txBody>
      </p:sp>
      <p:sp>
        <p:nvSpPr>
          <p:cNvPr id="3" name="TextBox 2"/>
          <p:cNvSpPr txBox="1"/>
          <p:nvPr/>
        </p:nvSpPr>
        <p:spPr>
          <a:xfrm>
            <a:off x="228600" y="2819400"/>
            <a:ext cx="2590800" cy="123111"/>
          </a:xfrm>
          <a:prstGeom prst="rect">
            <a:avLst/>
          </a:prstGeom>
          <a:noFill/>
        </p:spPr>
        <p:txBody>
          <a:bodyPr wrap="square" lIns="0" tIns="0" rIns="0" bIns="0" rtlCol="0">
            <a:spAutoFit/>
          </a:bodyPr>
          <a:lstStyle/>
          <a:p>
            <a:pPr algn="l"/>
            <a:r>
              <a:rPr lang="en-US" sz="800" dirty="0" smtClean="0">
                <a:latin typeface="Arial"/>
                <a:cs typeface="Arial"/>
                <a:hlinkClick r:id="rId7"/>
              </a:rPr>
              <a:t>http://</a:t>
            </a:r>
            <a:r>
              <a:rPr lang="en-US" sz="800" dirty="0" err="1" smtClean="0">
                <a:latin typeface="Arial"/>
                <a:cs typeface="Arial"/>
                <a:hlinkClick r:id="rId7"/>
              </a:rPr>
              <a:t>boundless.com</a:t>
            </a:r>
            <a:r>
              <a:rPr lang="en-US" sz="800" dirty="0" smtClean="0">
                <a:latin typeface="Arial"/>
                <a:cs typeface="Arial"/>
                <a:hlinkClick r:id="rId7"/>
              </a:rPr>
              <a:t>/teaching-platform</a:t>
            </a:r>
            <a:endParaRPr lang="en-US" sz="800" dirty="0">
              <a:latin typeface="Arial"/>
              <a:cs typeface="Arial"/>
            </a:endParaRPr>
          </a:p>
        </p:txBody>
      </p:sp>
    </p:spTree>
    <p:extLst>
      <p:ext uri="{BB962C8B-B14F-4D97-AF65-F5344CB8AC3E}">
        <p14:creationId xmlns:p14="http://schemas.microsoft.com/office/powerpoint/2010/main" val="3377858826"/>
      </p:ext>
    </p:extLst>
  </p:cSld>
  <p:clrMapOvr>
    <a:masterClrMapping/>
  </p:clrMapOvr>
  <p:transition xmlns:p14="http://schemas.microsoft.com/office/powerpoint/2010/mai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Graphical Addition of Vectors</a:t>
            </a:r>
          </a:p>
          <a:p>
            <a:pPr lvl="1"/>
            <a:r>
              <a:rPr lang="en-US" dirty="0" smtClean="0"/>
              <a:t>The head-to-tail method of vector addition requires that you lay out the first vector along a set of coordinate axes. Next, place the tail of the next vector on the head of the first one. Draw a new vector from the origin to the head of the last vector. This new vector is the sum of the original two.</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Vector Addition and Subtraction: Graphical Methods. January 24,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http://cnx.org/content/m42127/latest/Figure_03_02_03.jpg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f38b25c966c886af487d5694d42a1314}">
                <a14:useLocalDpi xmlns:a14="http://schemas.microsoft.com/office/drawing/2010/main" val="0"/>
              </a:ext>
            </a:extLst>
          </a:blip>
          <a:stretch>
            <a:fillRect/>
          </a:stretch>
        </p:blipFill>
        <p:spPr>
          <a:xfrm>
            <a:off x="266700" y="533400"/>
            <a:ext cx="8610600" cy="3514873"/>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A Vector</a:t>
            </a:r>
          </a:p>
          <a:p>
            <a:pPr lvl="1"/>
            <a:r>
              <a:rPr lang="en-US" dirty="0" smtClean="0"/>
              <a:t>An example of a vector. Vectors are usually represented by arrows with their length representing the magnitude and their direction represented by the direction the arrow points.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Wikimedia.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http://upload.wikimedia.org/wikipedia/commons/thumb/5/5d/Position_vector.svg/220px-Position_vector.svg.png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7aba5c15c32a639b95ec8a5983cfff7}">
                <a14:useLocalDpi xmlns:a14="http://schemas.microsoft.com/office/drawing/2010/main" val="0"/>
              </a:ext>
            </a:extLst>
          </a:blip>
          <a:stretch>
            <a:fillRect/>
          </a:stretch>
        </p:blipFill>
        <p:spPr>
          <a:xfrm>
            <a:off x="1986842" y="533400"/>
            <a:ext cx="517031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The difference between Vectors and Scalars, Introduction and Basics</a:t>
            </a:r>
          </a:p>
          <a:p>
            <a:pPr lvl="1"/>
            <a:r>
              <a:rPr lang="en-US" dirty="0" smtClean="0"/>
              <a:t>This video introduces the difference between scalars and vectors. Ideas about magnitude and direction are introduced and examples of both vectors and scalars are given.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74cd8db9fd768cf655fdd1b4c7b086a9}">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How To Solve Any Projectile Motion Problem (The Toolbox Method)</a:t>
            </a:r>
          </a:p>
          <a:p>
            <a:pPr lvl="1"/>
            <a:r>
              <a:rPr lang="en-US" dirty="0" smtClean="0"/>
              <a:t>Introducing the "Toolbox" method of solving projectile motion problems! Here we use kinematic equations and modify with initial conditions to generate a "toolbox" of equations with which to solve a classic three-part projectile motion problem.</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8ec5dbc53724faa4023ba62769fb4c2d}">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Scalar Multiplication</a:t>
            </a:r>
          </a:p>
          <a:p>
            <a:pPr lvl="1"/>
            <a:r>
              <a:rPr lang="en-US" dirty="0" smtClean="0"/>
              <a:t>(i) Multiplying the vector by the scalar  yields the vector which is half as long. (ii) Multiplying the vector by 3 triples its length. (iii) Doubling the mass (scalar) doubles the force (vector) of gravity.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"Sunil Kumar Singh, Scalar (Dot) Product. March 12, 2014."</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http://cnx.org/content/m14513/latest/vm2a.gif</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305e67df9fcd6ad859cd33a5080999ec}">
                <a14:useLocalDpi xmlns:a14="http://schemas.microsoft.com/office/drawing/2010/main" val="0"/>
              </a:ext>
            </a:extLst>
          </a:blip>
          <a:stretch>
            <a:fillRect/>
          </a:stretch>
        </p:blipFill>
        <p:spPr>
          <a:xfrm>
            <a:off x="2086518" y="533400"/>
            <a:ext cx="497096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Vector Addition</a:t>
            </a:r>
          </a:p>
          <a:p>
            <a:pPr lvl="1"/>
            <a:r>
              <a:rPr lang="en-US" dirty="0" smtClean="0"/>
              <a:t>Addition of velocities is simply the addition of vectors.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"Vector Addition and Scaling."</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http://en.wikipedia.org/wiki/Vector_space</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0c651aff43d2244b1d671b9eb17ba23}">
                <a14:useLocalDpi xmlns:a14="http://schemas.microsoft.com/office/drawing/2010/main" val="0"/>
              </a:ext>
            </a:extLst>
          </a:blip>
          <a:stretch>
            <a:fillRect/>
          </a:stretch>
        </p:blipFill>
        <p:spPr>
          <a:xfrm>
            <a:off x="841699" y="533400"/>
            <a:ext cx="7460602"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Projectile Trajectories</a:t>
            </a:r>
          </a:p>
          <a:p>
            <a:pPr lvl="1"/>
            <a:r>
              <a:rPr lang="en-US" dirty="0" smtClean="0"/>
              <a:t>The launch angle determines the range and maximum height that an object will experience after being launched.This image shows that path of the same object being launched at the same speed but different angles.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"Ideal projectile motion for different angles."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http://en.wikipedia.org/wiki/File:Ideal_projectile_motion_for_different_angles.svg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13504f314941dc6a4fe2f21556c4fe1d}">
                <a14:useLocalDpi xmlns:a14="http://schemas.microsoft.com/office/drawing/2010/main" val="0"/>
              </a:ext>
            </a:extLst>
          </a:blip>
          <a:stretch>
            <a:fillRect/>
          </a:stretch>
        </p:blipFill>
        <p:spPr>
          <a:xfrm>
            <a:off x="266700" y="533400"/>
            <a:ext cx="8610600" cy="43053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Vector Diagram</a:t>
            </a:r>
          </a:p>
          <a:p>
            <a:pPr lvl="1"/>
            <a:r>
              <a:rPr lang="en-US" dirty="0" smtClean="0"/>
              <a:t>Here is a man walking up a hill. His direction of travel is defined by the angle theta relative to the vertical axis and by the length of the arrow going up the hill. He is also being accelerated downward by gravity.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Amazon Web Services.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"Boundless."</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http://s3.amazonaws.com/figures.boundless.com/510a0e5de4b0f11e4bcb01ad/Man_walking_up_a_hill.png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18c67ad135530f1cd27f06379e739f1}">
                <a14:useLocalDpi xmlns:a14="http://schemas.microsoft.com/office/drawing/2010/main" val="0"/>
              </a:ext>
            </a:extLst>
          </a:blip>
          <a:stretch>
            <a:fillRect/>
          </a:stretch>
        </p:blipFill>
        <p:spPr>
          <a:xfrm>
            <a:off x="2108405" y="533400"/>
            <a:ext cx="492719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Vector with Horizontal and Vertical Components</a:t>
            </a:r>
          </a:p>
          <a:p>
            <a:pPr lvl="1"/>
            <a:r>
              <a:rPr lang="en-US" dirty="0" smtClean="0"/>
              <a:t>The vector in this image has a magnitude of 10.3 units and a direction of 29.1 degrees above the x-axis. It can be decomposed into a horizontal part and a vertical part as shown.</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Vector Addition and Subtraction: Graphical Methods. January 24,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http://cnx.org/content/m42127/latest/Figure_03_02_06a.jpg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d5dd370bbe7b82640c681dd705fbcfd4}">
                <a14:useLocalDpi xmlns:a14="http://schemas.microsoft.com/office/drawing/2010/main" val="0"/>
              </a:ext>
            </a:extLst>
          </a:blip>
          <a:stretch>
            <a:fillRect/>
          </a:stretch>
        </p:blipFill>
        <p:spPr>
          <a:xfrm>
            <a:off x="2818352" y="533400"/>
            <a:ext cx="3507295"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Motion with Constant Velocity</a:t>
            </a:r>
          </a:p>
          <a:p>
            <a:pPr lvl="1"/>
            <a:r>
              <a:rPr lang="en-US" dirty="0" smtClean="0"/>
              <a:t>When an object is moving with constant velocity, it does not change direction nor speed and therefore is represented as a straight line when graphed as distance over time.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Light and Matter.</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http://lightandmatter.com/lmb.pdf</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6ebd4b83d4d6b2e66c2e65d048830376}">
                <a14:useLocalDpi xmlns:a14="http://schemas.microsoft.com/office/drawing/2010/main" val="0"/>
              </a:ext>
            </a:extLst>
          </a:blip>
          <a:stretch>
            <a:fillRect/>
          </a:stretch>
        </p:blipFill>
        <p:spPr>
          <a:xfrm>
            <a:off x="2261088" y="533400"/>
            <a:ext cx="462182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BoundlessHQ_small.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048000" cy="6464300"/>
          </a:xfrm>
          <a:prstGeom prst="rect">
            <a:avLst/>
          </a:prstGeom>
        </p:spPr>
      </p:pic>
      <p:sp>
        <p:nvSpPr>
          <p:cNvPr id="16" name="Text Placeholder 15"/>
          <p:cNvSpPr>
            <a:spLocks noGrp="1"/>
          </p:cNvSpPr>
          <p:nvPr>
            <p:ph type="body" sz="quarter" idx="10"/>
          </p:nvPr>
        </p:nvSpPr>
        <p:spPr/>
        <p:txBody>
          <a:bodyPr/>
          <a:lstStyle/>
          <a:p>
            <a:pPr>
              <a:lnSpc>
                <a:spcPct val="110000"/>
              </a:lnSpc>
            </a:pPr>
            <a:r>
              <a:rPr lang="en-US" dirty="0" smtClean="0"/>
              <a:t>Boundless is an innovative technology company making education more affordable and accessible for students everywhere. The company creates the world’s best open educational content in 20+ subjects that align to more than 1,000 popular college textbooks. Boundless integrates learning technology into all its premium books to help students study more efficiently at a fraction of the cost of traditional textbooks. The company also empowers educators to engage their students more effectively through customizable books and intuitive teaching tools as part of the Boundless Teaching Platform. More than 2 million learners access Boundless free and premium content each month across the company’s wide distribution platforms, including its website, </a:t>
            </a:r>
            <a:r>
              <a:rPr lang="en-US" dirty="0" err="1" smtClean="0"/>
              <a:t>iOS</a:t>
            </a:r>
            <a:r>
              <a:rPr lang="en-US" dirty="0" smtClean="0"/>
              <a:t> apps, Kindle books, and </a:t>
            </a:r>
            <a:r>
              <a:rPr lang="en-US" dirty="0" err="1" smtClean="0"/>
              <a:t>iBooks</a:t>
            </a:r>
            <a:r>
              <a:rPr lang="en-US" dirty="0" smtClean="0"/>
              <a:t>. To get started learning or teaching with Boundless, visit </a:t>
            </a:r>
            <a:r>
              <a:rPr lang="en-US" dirty="0" smtClean="0">
                <a:hlinkClick r:id="rId3"/>
              </a:rPr>
              <a:t>boundless.com</a:t>
            </a:r>
            <a:r>
              <a:rPr lang="en-US" dirty="0" smtClean="0"/>
              <a:t>.</a:t>
            </a:r>
            <a:endParaRPr lang="en-US" dirty="0"/>
          </a:p>
        </p:txBody>
      </p:sp>
      <p:sp>
        <p:nvSpPr>
          <p:cNvPr id="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3429000" y="762000"/>
            <a:ext cx="54943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0" name="Rectangle 9"/>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Title 16"/>
          <p:cNvSpPr>
            <a:spLocks noGrp="1"/>
          </p:cNvSpPr>
          <p:nvPr>
            <p:ph type="title"/>
          </p:nvPr>
        </p:nvSpPr>
        <p:spPr/>
        <p:txBody>
          <a:bodyPr/>
          <a:lstStyle/>
          <a:p>
            <a:r>
              <a:rPr lang="en-US" dirty="0" smtClean="0"/>
              <a:t>About Boundless</a:t>
            </a:r>
            <a:endParaRPr lang="en-US" dirty="0"/>
          </a:p>
        </p:txBody>
      </p:sp>
    </p:spTree>
    <p:extLst>
      <p:ext uri="{BB962C8B-B14F-4D97-AF65-F5344CB8AC3E}">
        <p14:creationId xmlns:p14="http://schemas.microsoft.com/office/powerpoint/2010/main" val="1703359636"/>
      </p:ext>
    </p:extLst>
  </p:cSld>
  <p:clrMapOvr>
    <a:masterClrMapping/>
  </p:clrMapOvr>
  <p:transition xmlns:p14="http://schemas.microsoft.com/office/powerpoint/2010/mai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Vector Addition Lesson 1 of 2: Head to Tail Addition Method</a:t>
            </a:r>
          </a:p>
          <a:p>
            <a:pPr lvl="1"/>
            <a:r>
              <a:rPr lang="en-US" dirty="0" smtClean="0"/>
              <a:t>This video gets viewers started with vector addition and subtraction. The first lesson shows graphical addition while the second video takes a more mathematical approach and shows vector addition by components.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07fd043993ed5f32c949dea678bcc488}">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Projectile Motion</a:t>
            </a:r>
          </a:p>
          <a:p>
            <a:pPr lvl="1"/>
            <a:r>
              <a:rPr lang="en-US" dirty="0" smtClean="0"/>
              <a:t>Throwing a rock or kicking a ball generally produces a projectile pattern of motion that has both a vertical and a horizontal component.</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"OpenStax College, College Physics. October 19, 2012."</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http://cnx.org/content/m42042/latest/?collection=col11406/1.7</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e0d1ba3255a5df5e0403d37ad5e971ae}">
                <a14:useLocalDpi xmlns:a14="http://schemas.microsoft.com/office/drawing/2010/main" val="0"/>
              </a:ext>
            </a:extLst>
          </a:blip>
          <a:stretch>
            <a:fillRect/>
          </a:stretch>
        </p:blipFill>
        <p:spPr>
          <a:xfrm>
            <a:off x="795732" y="533400"/>
            <a:ext cx="7552536"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Range of Trajectory</a:t>
            </a:r>
          </a:p>
          <a:p>
            <a:pPr lvl="1"/>
            <a:r>
              <a:rPr lang="en-US" dirty="0" smtClean="0"/>
              <a:t>The range of a trajectory is shown in this figure.</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"Sunil Kumar Singh, Features of Projectile Motion. January 25,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http://cnx.org/content/m13847/latest/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0755239268bf52ad3c8335b6c541266}">
                <a14:useLocalDpi xmlns:a14="http://schemas.microsoft.com/office/drawing/2010/main" val="0"/>
              </a:ext>
            </a:extLst>
          </a:blip>
          <a:stretch>
            <a:fillRect/>
          </a:stretch>
        </p:blipFill>
        <p:spPr>
          <a:xfrm>
            <a:off x="2086518" y="533400"/>
            <a:ext cx="497096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Diagram for Example 1</a:t>
            </a:r>
          </a:p>
          <a:p>
            <a:pPr lvl="1"/>
            <a:r>
              <a:rPr lang="en-US" dirty="0" smtClean="0"/>
              <a:t>Use this figure as a reference to solve example 1. The problem is to make sure the object is able to clear both posts.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"Sunil Kumar Singh, Features of Projectile Motion. February 2,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http://cnx.org/content/m13847/latest/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7ed973a5d5ba34dda85703a1066b8f93}">
                <a14:useLocalDpi xmlns:a14="http://schemas.microsoft.com/office/drawing/2010/main" val="0"/>
              </a:ext>
            </a:extLst>
          </a:blip>
          <a:stretch>
            <a:fillRect/>
          </a:stretch>
        </p:blipFill>
        <p:spPr>
          <a:xfrm>
            <a:off x="2086518" y="533400"/>
            <a:ext cx="497096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Projectile motion</a:t>
            </a:r>
          </a:p>
          <a:p>
            <a:pPr lvl="1"/>
            <a:r>
              <a:rPr lang="en-US" dirty="0" smtClean="0"/>
              <a:t>Projectile moving following a parabola.Initial launch angle is , and the velocity is .</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Wikipedia.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"Ferde hajitas1."</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BY-SA</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http://en.wikipedia.org/wiki/File:Ferde_hajitas1.svg</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09912c5c24f4d418bb77c7e157f4a6c2}">
                <a14:useLocalDpi xmlns:a14="http://schemas.microsoft.com/office/drawing/2010/main" val="0"/>
              </a:ext>
            </a:extLst>
          </a:blip>
          <a:stretch>
            <a:fillRect/>
          </a:stretch>
        </p:blipFill>
        <p:spPr>
          <a:xfrm>
            <a:off x="1501263" y="533400"/>
            <a:ext cx="6141474"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Range</a:t>
            </a:r>
          </a:p>
          <a:p>
            <a:pPr lvl="1"/>
            <a:r>
              <a:rPr lang="en-US" dirty="0" smtClean="0"/>
              <a:t>The range of a projectile motion, as seen in this image, is independent of the forces of gravity.</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i="1" dirty="0" smtClean="0">
                <a:solidFill>
                  <a:srgbClr val="828282"/>
                </a:solidFill>
                <a:latin typeface="Arial" charset="0"/>
                <a:ea typeface="ＭＳ Ｐゴシック" charset="0"/>
                <a:sym typeface="Helvetica Neue" charset="0"/>
              </a:rPr>
              <a:t>OpenStax CNX.</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rPr>
              <a:t/>
            </a:r>
            <a:r>
              <a:rPr lang="en-US" sz="800" dirty="0" smtClean="0">
                <a:solidFill>
                  <a:srgbClr val="828282"/>
                </a:solidFill>
                <a:latin typeface="Arial" charset="0"/>
                <a:ea typeface="ＭＳ Ｐゴシック" charset="0"/>
                <a:sym typeface="Helvetica Neue" charset="0"/>
              </a:rPr>
              <a:t>"Sunil Kumar Singh, Features of Projectile Motion. January 25, 2013."</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3"/>
              </a:rPr>
              <a:t>CC BY 3.0</a:t>
            </a:r>
            <a:r>
              <a:rPr lang="en-US" sz="800" dirty="0" smtClean="0">
                <a:solidFill>
                  <a:srgbClr val="828282"/>
                </a:solidFill>
                <a:latin typeface="Arial" charset="0"/>
                <a:ea typeface="ＭＳ Ｐゴシック" charset="0"/>
                <a:sym typeface="Helvetica Neue" charset="0"/>
              </a:rPr>
              <a:t> </a:t>
            </a:r>
            <a:r>
              <a:rPr lang="en-US" sz="800" dirty="0" smtClean="0">
                <a:solidFill>
                  <a:srgbClr val="828282"/>
                </a:solidFill>
                <a:latin typeface="Arial" charset="0"/>
                <a:ea typeface="ＭＳ Ｐゴシック" charset="0"/>
                <a:sym typeface="Helvetica Neue" charset="0"/>
                <a:hlinkClick r:id="rId4"/>
              </a:rPr>
              <a:t>http://cnx.org/content/m13847/latest/</a:t>
            </a:r>
            <a:r>
              <a:rPr lang="en-US" sz="800" dirty="0" smtClean="0">
                <a:solidFill>
                  <a:srgbClr val="828282"/>
                </a:solidFill>
                <a:latin typeface="Arial" charset="0"/>
                <a:ea typeface="ＭＳ Ｐゴシック" charset="0"/>
                <a:sym typeface="Helvetica Neue" charset="0"/>
              </a:rPr>
              <a:t> </a:t>
            </a:r>
            <a:r>
              <a:rPr lang="en-US" sz="800" u="sng" dirty="0" smtClean="0">
                <a:solidFill>
                  <a:srgbClr val="FFFFFF"/>
                </a:solidFill>
                <a:latin typeface="Arial"/>
                <a:ea typeface="ＭＳ Ｐゴシック" charset="0"/>
                <a:cs typeface="Arial"/>
                <a:sym typeface="Helvetica Neue" charset="0"/>
                <a:hlinkClick r:id="rId5"/>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7">
            <a:extLst>
              <a:ext uri="{c0755239268bf52ad3c8335b6c541266}">
                <a14:useLocalDpi xmlns:a14="http://schemas.microsoft.com/office/drawing/2010/main" val="0"/>
              </a:ext>
            </a:extLst>
          </a:blip>
          <a:stretch>
            <a:fillRect/>
          </a:stretch>
        </p:blipFill>
        <p:spPr>
          <a:xfrm>
            <a:off x="2086518" y="533400"/>
            <a:ext cx="4970963"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04800" y="5029200"/>
            <a:ext cx="8534400" cy="1295400"/>
          </a:xfrm>
        </p:spPr>
        <p:txBody>
          <a:bodyPr/>
          <a:lstStyle/>
          <a:p>
            <a:r>
              <a:rPr lang="en-US" dirty="0" smtClean="0"/>
              <a:t>Vector Addition Lesson 2 of 2: How to Add Vectors by Components</a:t>
            </a:r>
          </a:p>
          <a:p>
            <a:pPr lvl="1"/>
            <a:r>
              <a:rPr lang="en-US" dirty="0" smtClean="0"/>
              <a:t>This video gets viewers started with vector addition using a mathematical approach and shows vector addition by components.</a:t>
            </a:r>
          </a:p>
        </p:txBody>
      </p:sp>
      <p:sp>
        <p:nvSpPr>
          <p:cNvPr id="5" name="Rectangle 4"/>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8"/>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11"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2"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6" name="Rectangle 8"/>
          <p:cNvSpPr>
            <a:spLocks/>
          </p:cNvSpPr>
          <p:nvPr/>
        </p:nvSpPr>
        <p:spPr bwMode="auto">
          <a:xfrm>
            <a:off x="3962400" y="6477000"/>
            <a:ext cx="51054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0"/>
          <p:cNvSpPr>
            <a:spLocks/>
          </p:cNvSpPr>
          <p:nvPr/>
        </p:nvSpPr>
        <p:spPr bwMode="auto">
          <a:xfrm>
            <a:off x="1676400" y="6629400"/>
            <a:ext cx="7391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3"/>
              </a:rPr>
              <a:t>View on Boundless.com</a:t>
            </a:r>
            <a:endParaRPr lang="en-US" sz="800" u="sng" dirty="0">
              <a:solidFill>
                <a:srgbClr val="FFFFFF"/>
              </a:solidFill>
              <a:latin typeface="Arial"/>
              <a:ea typeface="ＭＳ Ｐゴシック" charset="0"/>
              <a:cs typeface="Arial"/>
              <a:sym typeface="Helvetica Neue" charset="0"/>
            </a:endParaRPr>
          </a:p>
        </p:txBody>
      </p:sp>
      <p:sp>
        <p:nvSpPr>
          <p:cNvPr id="14"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pic>
        <p:nvPicPr>
          <p:cNvPr id="8" name="Picture 7" descr="appendiximage.jpg"/>
          <p:cNvPicPr>
            <a:picLocks noChangeAspect="1"/>
          </p:cNvPicPr>
          <p:nvPr/>
        </p:nvPicPr>
        <p:blipFill>
          <a:blip r:embed="rId5">
            <a:extLst>
              <a:ext uri="{5362bd38b2d24caf1253c59642661612}">
                <a14:useLocalDpi xmlns:a14="http://schemas.microsoft.com/office/drawing/2010/main" val="0"/>
              </a:ext>
            </a:extLst>
          </a:blip>
          <a:stretch>
            <a:fillRect/>
          </a:stretch>
        </p:blipFill>
        <p:spPr>
          <a:xfrm>
            <a:off x="1676400" y="533400"/>
            <a:ext cx="5791200" cy="4343400"/>
          </a:xfrm>
          <a:prstGeom prst="rect">
            <a:avLst/>
          </a:prstGeom>
        </p:spPr>
      </p:pic>
    </p:spTree>
    <p:extLst>
      <p:ext uri="{BB962C8B-B14F-4D97-AF65-F5344CB8AC3E}">
        <p14:creationId xmlns:p14="http://schemas.microsoft.com/office/powerpoint/2010/main" val="139829866"/>
      </p:ext>
    </p:extLst>
  </p:cSld>
  <p:clrMapOvr>
    <a:masterClrMapping/>
  </p:clrMapOvr>
  <p:transition xmlns:p14="http://schemas.microsoft.com/office/powerpoint/2010/mai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Attribution</a:t>
            </a:r>
            <a:endParaRPr lang="en-US" dirty="0"/>
          </a:p>
        </p:txBody>
      </p:sp>
      <p:sp>
        <p:nvSpPr>
          <p:cNvPr id="10" name="Text Placeholder 9"/>
          <p:cNvSpPr>
            <a:spLocks noGrp="1"/>
          </p:cNvSpPr>
          <p:nvPr>
            <p:ph type="body" sz="quarter" idx="10"/>
          </p:nvPr>
        </p:nvSpPr>
        <p:spPr/>
        <p:txBody>
          <a:bodyPr/>
          <a:lstStyle/>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"origin."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
              </a:rPr>
              <a:t>http://en.wiktionary.org/wiki/origin</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Vector Addition and Subtraction: Graphical Methods.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http://cnx.org/content/m42127/latest/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http://www.boundless.com//physics/definition/coordinate-axes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http://www.boundless.com//physics/definition/component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Vector Addition and Subtraction: Graphical Methods.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http://cnx.org/content/m42127/latest/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"Euclidean vector."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http://en.wikipedia.org/wiki/Euclidean_vector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"Scalar (physics)."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http://en.wikipedia.org/wiki/Scalar_(physics)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http://www.boundless.com//physics/definition/coordinate-axes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"unit vector."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http://en.wiktionary.org/wiki/unit_vector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"Scalar (physics)."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http://en.wikipedia.org/wiki/Scalar_(physics)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"scalar."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3"/>
              </a:rPr>
              <a:t>http://en.wiktionary.org/wiki/scalar</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Scalar (Dot) Product.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http://cnx.org/content/m14513/latest/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"Unit vector."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http://en.wikipedia.org/wiki/Unit_vector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"Displacement (vector)."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9"/>
              </a:rPr>
              <a:t>http://en.wikipedia.org/wiki/Displacement_(vector)</a:t>
            </a:r>
            <a:endParaRPr lang="en-US" sz="1200" dirty="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"displacement."</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1"/>
              </a:rPr>
              <a:t>http://en.wiktionary.org/wiki/displacement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"acceleration."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http://en.wiktionary.org/wiki/acceleration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"velocity."</a:t>
            </a:r>
            <a:r>
              <a:rPr lang="en-US" sz="1200" dirty="0">
                <a:solidFill>
                  <a:schemeClr val="accent1"/>
                </a:solidFill>
                <a:latin typeface="Arial" charset="0"/>
                <a:ea typeface="ＭＳ Ｐゴシック" charset="0"/>
              </a:rPr>
              <a:t> </a:t>
            </a:r>
            <a:r>
              <a:rPr lang="en-US" sz="1200">
                <a:solidFill>
                  <a:schemeClr val="accent1"/>
                </a:solidFill>
                <a:latin typeface="Arial" charset="0"/>
                <a:ea typeface="ＭＳ Ｐゴシック" charset="0"/>
                <a:hlinkClick r:id="rId33"/>
              </a:rPr>
              <a:t>CC BY-SA 3.0</a:t>
            </a:r>
            <a:r>
              <a:rPr lang="en-US" sz="1200">
                <a:solidFill>
                  <a:schemeClr val="accent1"/>
                </a:solidFill>
                <a:latin typeface="Arial" charset="0"/>
                <a:ea typeface="ＭＳ Ｐゴシック" charset="0"/>
              </a:rPr>
              <a:t> </a:t>
            </a:r>
            <a:r>
              <a:rPr lang="en-US" sz="1200" smtClean="0">
                <a:solidFill>
                  <a:schemeClr val="accent1"/>
                </a:solidFill>
                <a:latin typeface="Arial" charset="0"/>
                <a:ea typeface="ＭＳ Ｐゴシック" charset="0"/>
                <a:hlinkClick r:id="rId34"/>
              </a:rPr>
              <a:t>http://en.wiktionary.org/wiki/velocity</a:t>
            </a:r>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8" name="Line 6"/>
          <p:cNvSpPr>
            <a:spLocks noChangeShapeType="1"/>
          </p:cNvSpPr>
          <p:nvPr/>
        </p:nvSpPr>
        <p:spPr bwMode="auto">
          <a:xfrm>
            <a:off x="228600" y="914400"/>
            <a:ext cx="86947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"Relative velocity."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http://en.wikipedia.org/wiki/Relative_velocity</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"Velocity-addition formula."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http://en.wikipedia.org/wiki/Velocity-addition_formula</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"relative."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http://en.wiktionary.org/wiki/relative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Relative Velocity in Two Dimensions.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http://cnx.org/content/m14030/latest/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"Velocity-addition formula."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http://en.wikipedia.org/wiki/Velocity-addition_formula</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"relative."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http://en.wiktionary.org/wiki/relative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Addition of Velocities.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http://cnx.org/content/m42045/latest/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"Velocity."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http://en.wikipedia.org/wiki/Velocity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Boundless Learning.</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"Boundless."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http://www.boundless.com//physics/definition/constant-velocity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Light and Matter.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http://lightandmatter.com/lmb.pdf</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"Trajectory."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http://en.wikipedia.org/wiki/Trajectory</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"Trajectory of a projectile."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http://en.wikipedia.org/wiki/Trajectory_of_a_projectile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"trajectory."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http://en.wiktionary.org/wiki/trajectory</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"Sunil Kumar Singh, Features of Projectile Motion.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http://cnx.org/content/m13847/latest/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"vector."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http://en.wiktionary.org/wiki/vector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"scalar."</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http://en.wiktionary.org/wiki/scalar</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"magnitude."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http://en.wiktionary.org/wiki/magnitude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Scalar (Dot) Product.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http://cnx.org/content/m14513/latest/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"coordinates."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http://en.wikipedia.org/wiki/coordinates</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Wikipedia.</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"Euclidean vector."</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http://en.wikipedia.org/wiki/Euclidean_vector</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"magnitude."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http://en.wiktionary.org/wiki/magnitude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"axis."</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http://en.wiktionary.org/wiki/axis</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Components of a Vector.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http://cnx.org/content/m14519/latest/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"Acceleration."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1"/>
              </a:rPr>
              <a:t>http://en.wikipedia.org/wiki/Acceleration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"kinematic."</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2"/>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3"/>
              </a:rPr>
              <a:t>http://en.wiktionary.org/wiki/kinematic</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"OpenStax College, College Physics. September 17,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5"/>
              </a:rPr>
              <a:t>http://cnx.org/content/m42042/latest/?collection=col11406/1.7</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"Projectile motion."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7"/>
              </a:rPr>
              <a:t>http://en.wikipedia.org/wiki/Projectile_motion</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"trajectory."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19"/>
              </a:rPr>
              <a:t>http://en.wiktionary.org/wiki/trajectory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Features of Projectile Motion.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0"/>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1"/>
              </a:rPr>
              <a:t>http://cnx.org/content/m13847/latest/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"symmetrical."</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2"/>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3"/>
              </a:rPr>
              <a:t>http://en.wiktionary.org/wiki/symmetrical</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"reorientate."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4"/>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5"/>
              </a:rPr>
              <a:t>http://en.wiktionary.org/wiki/reorientate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Features of Projectile Motion.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6"/>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7"/>
              </a:rPr>
              <a:t>http://cnx.org/content/m13847/latest/</a:t>
            </a:r>
            <a:endParaRPr lang="en-US" sz="1200" u="sng" dirty="0">
              <a:solidFill>
                <a:schemeClr val="accent1"/>
              </a:solidFill>
              <a:ea typeface="ＭＳ Ｐゴシック" charset="0"/>
              <a:cs typeface="Arial"/>
            </a:endParaRPr>
          </a:p>
          <a:p>
            <a:r>
              <a:rPr lang="en-US" sz="1200" i="1" dirty="0" smtClean="0">
                <a:solidFill>
                  <a:schemeClr val="accent1"/>
                </a:solidFill>
                <a:latin typeface="Arial" charset="0"/>
                <a:ea typeface="ＭＳ Ｐゴシック" charset="0"/>
              </a:rPr>
              <a:t>OpenStax CNX.</a:t>
            </a:r>
            <a:r>
              <a:rPr lang="en-US" sz="1200" dirty="0" smtClean="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
            </a:r>
            <a:r>
              <a:rPr lang="en-US" sz="1200" dirty="0">
                <a:solidFill>
                  <a:schemeClr val="accent1"/>
                </a:solidFill>
                <a:latin typeface="Arial" charset="0"/>
                <a:ea typeface="ＭＳ Ｐゴシック" charset="0"/>
              </a:rPr>
              <a:t>"Sunil Kumar Singh, Projectile Motion on an Incline.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28"/>
              </a:rPr>
              <a:t>CC BY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9"/>
              </a:rPr>
              <a:t>http://cnx.org/content/m14614/latest/</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"Trajectory."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1"/>
              </a:rPr>
              <a:t>http://en.wikipedia.org/wiki/Trajectory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"Trajectory of a projectile."</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0"/>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2"/>
              </a:rPr>
              <a:t>http://en.wikipedia.org/wiki/Trajectory_of_a_projectile</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"trajectory."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3"/>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4"/>
              </a:rPr>
              <a:t>http://en.wiktionary.org/wiki/trajectory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Features of Projectile Motion.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5"/>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6"/>
              </a:rPr>
              <a:t>http://cnx.org/content/m13847/latest/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Wikipedia.</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"Projectile motion."</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7"/>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38"/>
              </a:rPr>
              <a:t>http://en.wikipedia.org/wiki/Projectile_motion</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p:cNvSpPr>
            <a:spLocks/>
          </p:cNvSpPr>
          <p:nvPr/>
        </p:nvSpPr>
        <p:spPr bwMode="auto">
          <a:xfrm>
            <a:off x="0" y="0"/>
            <a:ext cx="3048000" cy="6858000"/>
          </a:xfrm>
          <a:prstGeom prst="roundRect">
            <a:avLst>
              <a:gd name="adj" fmla="val 755"/>
            </a:avLst>
          </a:prstGeom>
          <a:solidFill>
            <a:schemeClr val="accent1"/>
          </a:solidFill>
          <a:ln w="6350">
            <a:solidFill>
              <a:srgbClr val="C5C5C5"/>
            </a:solidFill>
            <a:miter lim="800000"/>
            <a:headEnd/>
            <a:tailEnd/>
          </a:ln>
        </p:spPr>
        <p:txBody>
          <a:bodyPr lIns="0" tIns="0" rIns="0" bIns="0"/>
          <a:lstStyle/>
          <a:p>
            <a:endParaRPr lang="en-US"/>
          </a:p>
        </p:txBody>
      </p:sp>
      <p:sp>
        <p:nvSpPr>
          <p:cNvPr id="13314"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sp>
        <p:nvSpPr>
          <p:cNvPr id="13315" name="Rectangle 3"/>
          <p:cNvSpPr>
            <a:spLocks/>
          </p:cNvSpPr>
          <p:nvPr/>
        </p:nvSpPr>
        <p:spPr bwMode="auto">
          <a:xfrm>
            <a:off x="9829800" y="4043363"/>
            <a:ext cx="448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a:tailEnd/>
              </a14:hiddenLine>
            </a:ext>
          </a:extLst>
        </p:spPr>
        <p:txBody>
          <a:bodyPr lIns="38100" tIns="38100" rIns="38100" bIns="38100" anchor="ctr"/>
          <a:lstStyle/>
          <a:p>
            <a:pPr algn="r"/>
            <a:r>
              <a:rPr lang="en-US" sz="1000">
                <a:solidFill>
                  <a:srgbClr val="A0A0A0"/>
                </a:solidFill>
                <a:latin typeface="Arial" charset="0"/>
                <a:ea typeface="ＭＳ Ｐゴシック" charset="0"/>
                <a:sym typeface="Arial" charset="0"/>
              </a:rPr>
              <a:t>]</a:t>
            </a:r>
          </a:p>
        </p:txBody>
      </p:sp>
      <p:sp>
        <p:nvSpPr>
          <p:cNvPr id="13316"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7"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318"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pic>
        <p:nvPicPr>
          <p:cNvPr id="1331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320" name="Rectangle 10"/>
          <p:cNvSpPr>
            <a:spLocks/>
          </p:cNvSpPr>
          <p:nvPr/>
        </p:nvSpPr>
        <p:spPr bwMode="auto">
          <a:xfrm>
            <a:off x="203200" y="6096000"/>
            <a:ext cx="2654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l"/>
            <a:r>
              <a:rPr lang="en-US" sz="800" u="sng" dirty="0" smtClean="0">
                <a:solidFill>
                  <a:srgbClr val="FFFFFF"/>
                </a:solidFill>
                <a:latin typeface="Arial"/>
                <a:ea typeface="ＭＳ Ｐゴシック" charset="0"/>
                <a:cs typeface="Arial"/>
                <a:sym typeface="Helvetica Neue" charset="0"/>
                <a:hlinkClick r:id="rId3"/>
              </a:rPr>
              <a:t>Two-Dimensional Kinematics</a:t>
            </a:r>
            <a:endParaRPr lang="en-US" sz="800" u="sng" dirty="0">
              <a:solidFill>
                <a:srgbClr val="FFFFFF"/>
              </a:solidFill>
              <a:latin typeface="Arial"/>
              <a:ea typeface="ＭＳ Ｐゴシック" charset="0"/>
              <a:cs typeface="Arial"/>
              <a:sym typeface="Helvetica Neue" charset="0"/>
            </a:endParaRPr>
          </a:p>
        </p:txBody>
      </p:sp>
      <p:sp>
        <p:nvSpPr>
          <p:cNvPr id="13325" name="Rectangle 13"/>
          <p:cNvSpPr>
            <a:spLocks noGrp="1" noChangeArrowheads="1"/>
          </p:cNvSpPr>
          <p:nvPr>
            <p:ph type="title"/>
          </p:nvPr>
        </p:nvSpPr>
        <p:spPr/>
        <p:txBody>
          <a:bodyPr/>
          <a:lstStyle/>
          <a:p>
            <a:r>
              <a:rPr lang="en-US" dirty="0" smtClean="0"/>
              <a:t>Two-Dimensional Kinematics</a:t>
            </a:r>
          </a:p>
        </p:txBody>
      </p:sp>
      <p:sp>
        <p:nvSpPr>
          <p:cNvPr id="13328" name="Rectangle 16"/>
          <p:cNvSpPr>
            <a:spLocks/>
          </p:cNvSpPr>
          <p:nvPr/>
        </p:nvSpPr>
        <p:spPr bwMode="auto">
          <a:xfrm>
            <a:off x="4267200" y="304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Motion in Two Dimensions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0" name="Rectangle 18"/>
          <p:cNvSpPr>
            <a:spLocks/>
          </p:cNvSpPr>
          <p:nvPr/>
        </p:nvSpPr>
        <p:spPr bwMode="auto">
          <a:xfrm>
            <a:off x="4254500" y="1447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Vectors</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2" name="Rectangle 20"/>
          <p:cNvSpPr>
            <a:spLocks/>
          </p:cNvSpPr>
          <p:nvPr/>
        </p:nvSpPr>
        <p:spPr bwMode="auto">
          <a:xfrm>
            <a:off x="4254500" y="2590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Projectile Motion</a:t>
            </a:r>
            <a:endParaRPr lang="en-US" sz="1400" dirty="0">
              <a:solidFill>
                <a:schemeClr val="tx1"/>
              </a:solidFill>
              <a:latin typeface="Helvetica Neue" charset="0"/>
              <a:ea typeface="ＭＳ Ｐゴシック" charset="0"/>
              <a:cs typeface="Helvetica Neue" charset="0"/>
              <a:sym typeface="Helvetica Neue" charset="0"/>
            </a:endParaRPr>
          </a:p>
        </p:txBody>
      </p:sp>
      <p:sp>
        <p:nvSpPr>
          <p:cNvPr id="13334" name="Rectangle 22"/>
          <p:cNvSpPr>
            <a:spLocks/>
          </p:cNvSpPr>
          <p:nvPr/>
        </p:nvSpPr>
        <p:spPr bwMode="auto">
          <a:xfrm>
            <a:off x="4254500" y="3733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Multiple Velocities</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1333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4" name="Rectangle 16"/>
          <p:cNvSpPr>
            <a:spLocks/>
          </p:cNvSpPr>
          <p:nvPr/>
        </p:nvSpPr>
        <p:spPr bwMode="auto">
          <a:xfrm>
            <a:off x="4267200" y="4876800"/>
            <a:ext cx="46863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round/>
                <a:headEnd type="none" w="med" len="med"/>
                <a:tailEnd type="none" w="med" len="med"/>
              </a14:hiddenLine>
            </a:ext>
          </a:extLst>
        </p:spPr>
        <p:txBody>
          <a:bodyPr lIns="0" tIns="0" rIns="0" bIns="0"/>
          <a:lstStyle/>
          <a:p>
            <a:pPr algn="l">
              <a:defRPr/>
            </a:pPr>
            <a:r>
              <a:rPr lang="en-US" sz="1400" dirty="0" smtClean="0">
                <a:solidFill>
                  <a:schemeClr val="accent1"/>
                </a:solidFill>
                <a:latin typeface="Arial"/>
                <a:ea typeface="ＭＳ Ｐゴシック" charset="0"/>
                <a:cs typeface="Arial"/>
                <a:sym typeface="Helvetica Neue" charset="0"/>
              </a:rPr>
              <a:t/>
            </a:r>
            <a:endParaRPr lang="en-US" sz="1400" dirty="0">
              <a:solidFill>
                <a:schemeClr val="tx1"/>
              </a:solidFill>
              <a:latin typeface="Helvetica Neue" charset="0"/>
              <a:ea typeface="ＭＳ Ｐゴシック" charset="0"/>
              <a:cs typeface="Helvetica Neue" charset="0"/>
              <a:sym typeface="Helvetica Neue" charset="0"/>
            </a:endParaRPr>
          </a:p>
        </p:txBody>
      </p:sp>
      <p:pic>
        <p:nvPicPr>
          <p:cNvPr id="2" name="Picture 1" descr="chapterimage.jpg"/>
          <p:cNvPicPr>
            <a:picLocks noChangeAspect="1"/>
          </p:cNvPicPr>
          <p:nvPr/>
        </p:nvPicPr>
        <p:blipFill>
          <a:blip r:embed="rId6">
            <a:extLst>
              <a:ext uri="{6ebd4b83d4d6b2e66c2e65d048830376}">
                <a14:useLocalDpi xmlns:a14="http://schemas.microsoft.com/office/drawing/2010/main" val="0"/>
              </a:ext>
            </a:extLst>
          </a:blip>
          <a:stretch>
            <a:fillRect/>
          </a:stretch>
        </p:blipFill>
        <p:spPr>
          <a:xfrm>
            <a:off x="3200400" y="304800"/>
            <a:ext cx="863600" cy="811575"/>
          </a:xfrm>
          <a:prstGeom prst="rect">
            <a:avLst/>
          </a:prstGeom>
        </p:spPr>
      </p:pic>
      <p:pic>
        <p:nvPicPr>
          <p:cNvPr id="29" name="Picture 28" descr="chapterimage.jpg"/>
          <p:cNvPicPr>
            <a:picLocks noChangeAspect="1"/>
          </p:cNvPicPr>
          <p:nvPr/>
        </p:nvPicPr>
        <p:blipFill>
          <a:blip r:embed="rId7">
            <a:extLst>
              <a:ext uri="{4ebdfc63983da458ae31569027a2b6e8}">
                <a14:useLocalDpi xmlns:a14="http://schemas.microsoft.com/office/drawing/2010/main" val="0"/>
              </a:ext>
            </a:extLst>
          </a:blip>
          <a:stretch>
            <a:fillRect/>
          </a:stretch>
        </p:blipFill>
        <p:spPr>
          <a:xfrm>
            <a:off x="3200400" y="1447800"/>
            <a:ext cx="863600" cy="644821"/>
          </a:xfrm>
          <a:prstGeom prst="rect">
            <a:avLst/>
          </a:prstGeom>
        </p:spPr>
      </p:pic>
      <p:pic>
        <p:nvPicPr>
          <p:cNvPr id="30" name="Picture 29" descr="chapterimage.jpg"/>
          <p:cNvPicPr>
            <a:picLocks noChangeAspect="1"/>
          </p:cNvPicPr>
          <p:nvPr/>
        </p:nvPicPr>
        <p:blipFill>
          <a:blip r:embed="rId8">
            <a:extLst>
              <a:ext uri="{c0755239268bf52ad3c8335b6c541266}">
                <a14:useLocalDpi xmlns:a14="http://schemas.microsoft.com/office/drawing/2010/main" val="0"/>
              </a:ext>
            </a:extLst>
          </a:blip>
          <a:stretch>
            <a:fillRect/>
          </a:stretch>
        </p:blipFill>
        <p:spPr>
          <a:xfrm>
            <a:off x="3200400" y="2590800"/>
            <a:ext cx="863600" cy="754574"/>
          </a:xfrm>
          <a:prstGeom prst="rect">
            <a:avLst/>
          </a:prstGeom>
        </p:spPr>
      </p:pic>
      <p:pic>
        <p:nvPicPr>
          <p:cNvPr id="31" name="Picture 30" descr="chapterimage.jpg"/>
          <p:cNvPicPr>
            <a:picLocks noChangeAspect="1"/>
          </p:cNvPicPr>
          <p:nvPr/>
        </p:nvPicPr>
        <p:blipFill>
          <a:blip r:embed="rId9">
            <a:extLst>
              <a:ext uri="{70c651aff43d2244b1d671b9eb17ba23}">
                <a14:useLocalDpi xmlns:a14="http://schemas.microsoft.com/office/drawing/2010/main" val="0"/>
              </a:ext>
            </a:extLst>
          </a:blip>
          <a:stretch>
            <a:fillRect/>
          </a:stretch>
        </p:blipFill>
        <p:spPr>
          <a:xfrm>
            <a:off x="3200400" y="3733800"/>
            <a:ext cx="863600" cy="502769"/>
          </a:xfrm>
          <a:prstGeom prst="rect">
            <a:avLst/>
          </a:prstGeom>
        </p:spPr>
      </p:pic>
    </p:spTree>
  </p:cSld>
  <p:clrMapOvr>
    <a:masterClrMapping/>
  </p:clrMapOvr>
  <p:transition xmlns:p14="http://schemas.microsoft.com/office/powerpoint/2010/mai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228600" y="533400"/>
            <a:ext cx="8686800" cy="5715000"/>
          </a:xfrm>
        </p:spPr>
        <p:txBody>
          <a:bodyPr/>
          <a:lstStyle/>
          <a:p>
            <a:r>
              <a:rPr lang="en-US" sz="1200" i="1" dirty="0" smtClean="0">
                <a:solidFill>
                  <a:schemeClr val="accent1"/>
                </a:solidFill>
                <a:latin typeface="Arial" charset="0"/>
                <a:ea typeface="ＭＳ Ｐゴシック" charset="0"/>
              </a:rPr>
              <a:t>Wiktionary.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rPr>
              <a:t>"trajectory."</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2"/>
              </a:rPr>
              <a:t>CC BY-SA 3.0</a:t>
            </a:r>
            <a:r>
              <a:rPr lang="en-US" sz="1200" dirty="0" smtClean="0">
                <a:solidFill>
                  <a:schemeClr val="accent1"/>
                </a:solidFill>
                <a:latin typeface="Arial" charset="0"/>
                <a:ea typeface="ＭＳ Ｐゴシック" charset="0"/>
              </a:rPr>
              <a:t> </a:t>
            </a:r>
            <a:r>
              <a:rPr lang="en-US" sz="1200" dirty="0" smtClean="0">
                <a:solidFill>
                  <a:schemeClr val="accent1"/>
                </a:solidFill>
                <a:latin typeface="Arial" charset="0"/>
                <a:ea typeface="ＭＳ Ｐゴシック" charset="0"/>
                <a:hlinkClick r:id="rId3"/>
              </a:rPr>
              <a:t>http://en.wiktionary.org/wiki/trajectory</a:t>
            </a:r>
            <a:endParaRPr lang="en-US" sz="1200" dirty="0" smtClean="0">
              <a:solidFill>
                <a:schemeClr val="accent1"/>
              </a:solidFill>
              <a:latin typeface="Arial" charset="0"/>
              <a:ea typeface="ＭＳ Ｐゴシック" charset="0"/>
            </a:endParaRPr>
          </a:p>
          <a:p>
            <a:r>
              <a:rPr lang="en-US" sz="1200" i="1" dirty="0">
                <a:solidFill>
                  <a:schemeClr val="accent1"/>
                </a:solidFill>
                <a:latin typeface="Arial" charset="0"/>
                <a:ea typeface="ＭＳ Ｐゴシック" charset="0"/>
              </a:rPr>
              <a:t>OpenStax CNX.</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"Sunil Kumar Singh, Features of Projectile Motion. September 18, 2013."</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4"/>
              </a:rPr>
              <a:t>CC BY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5"/>
              </a:rPr>
              <a:t>http://cnx.org/content/m13847/latest/</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"bilateral symmetry."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6"/>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7"/>
              </a:rPr>
              <a:t>http://en.wiktionary.org/wiki/bilateral_symmetry</a:t>
            </a:r>
            <a:endParaRPr lang="en-US" sz="1200" u="sng" dirty="0">
              <a:solidFill>
                <a:schemeClr val="accent1"/>
              </a:solidFill>
              <a:ea typeface="ＭＳ Ｐゴシック" charset="0"/>
              <a:cs typeface="Arial"/>
            </a:endParaRPr>
          </a:p>
          <a:p>
            <a:r>
              <a:rPr lang="en-US" sz="1200" i="1" dirty="0">
                <a:solidFill>
                  <a:schemeClr val="accent1"/>
                </a:solidFill>
                <a:latin typeface="Arial" charset="0"/>
                <a:ea typeface="ＭＳ Ｐゴシック" charset="0"/>
              </a:rPr>
              <a:t>Wiktionary.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rPr>
              <a:t>"gravity."</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8"/>
              </a:rPr>
              <a:t>CC BY-SA 3.0</a:t>
            </a:r>
            <a:r>
              <a:rPr lang="en-US" sz="1200" dirty="0">
                <a:solidFill>
                  <a:schemeClr val="accent1"/>
                </a:solidFill>
                <a:latin typeface="Arial" charset="0"/>
                <a:ea typeface="ＭＳ Ｐゴシック" charset="0"/>
              </a:rPr>
              <a:t> </a:t>
            </a:r>
            <a:r>
              <a:rPr lang="en-US" sz="1200" dirty="0">
                <a:solidFill>
                  <a:schemeClr val="accent1"/>
                </a:solidFill>
                <a:latin typeface="Arial" charset="0"/>
                <a:ea typeface="ＭＳ Ｐゴシック" charset="0"/>
                <a:hlinkClick r:id="rId9"/>
              </a:rPr>
              <a:t>http://en.wiktionary.org/wiki/gravity</a:t>
            </a:r>
            <a:endParaRPr lang="en-US" sz="1200" u="sng" dirty="0">
              <a:solidFill>
                <a:schemeClr val="accent1"/>
              </a:solidFill>
              <a:ea typeface="ＭＳ Ｐゴシック" charset="0"/>
              <a:cs typeface="Arial"/>
            </a:endParaRPr>
          </a:p>
          <a:p>
            <a:endParaRPr lang="en-US" sz="1200" u="sng" dirty="0">
              <a:solidFill>
                <a:schemeClr val="accent1"/>
              </a:solidFill>
              <a:ea typeface="ＭＳ Ｐゴシック" charset="0"/>
              <a:cs typeface="Arial"/>
            </a:endParaRPr>
          </a:p>
        </p:txBody>
      </p:sp>
      <p:sp>
        <p:nvSpPr>
          <p:cNvPr id="3"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5"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7"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3" name="Rectangle 1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4" name="Picture 8"/>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7"/>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17"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Tree>
    <p:extLst>
      <p:ext uri="{BB962C8B-B14F-4D97-AF65-F5344CB8AC3E}">
        <p14:creationId xmlns:p14="http://schemas.microsoft.com/office/powerpoint/2010/main" val="1732068689"/>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6ebd4b83d4d6b2e66c2e65d048830376}">
                <a14:useLocalDpi xmlns:a14="http://schemas.microsoft.com/office/drawing/2010/main" val="0"/>
              </a:ext>
            </a:extLst>
          </a:blip>
          <a:stretch>
            <a:fillRect/>
          </a:stretch>
        </p:blipFill>
        <p:spPr>
          <a:xfrm>
            <a:off x="152400" y="1447800"/>
            <a:ext cx="2768600" cy="2601816"/>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Constant Velocity</a:t>
            </a:r>
          </a:p>
          <a:p>
            <a:pPr marL="115888" indent="-115888"/>
            <a:r>
              <a:rPr lang="en-US" dirty="0" smtClean="0"/>
              <a:t>Constant Acceleration</a:t>
            </a:r>
          </a:p>
        </p:txBody>
      </p:sp>
      <p:sp>
        <p:nvSpPr>
          <p:cNvPr id="21" name="Title 20"/>
          <p:cNvSpPr>
            <a:spLocks noGrp="1"/>
          </p:cNvSpPr>
          <p:nvPr>
            <p:ph type="title"/>
          </p:nvPr>
        </p:nvSpPr>
        <p:spPr>
          <a:xfrm>
            <a:off x="152400" y="381000"/>
            <a:ext cx="8686800" cy="685800"/>
          </a:xfrm>
        </p:spPr>
        <p:txBody>
          <a:bodyPr/>
          <a:lstStyle/>
          <a:p>
            <a:r>
              <a:rPr lang="en-US" dirty="0" smtClean="0"/>
              <a:t>Motion in Two Dimensions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Motion in Two Dimensions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www.boundless.com/physics/textbooks/boundless-physics-textbook/two-dimensional-kinematics-3/motion-in-two-dimensions-40/</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4ebdfc63983da458ae31569027a2b6e8}">
                <a14:useLocalDpi xmlns:a14="http://schemas.microsoft.com/office/drawing/2010/main" val="0"/>
              </a:ext>
            </a:extLst>
          </a:blip>
          <a:stretch>
            <a:fillRect/>
          </a:stretch>
        </p:blipFill>
        <p:spPr>
          <a:xfrm>
            <a:off x="152400" y="1447800"/>
            <a:ext cx="2768600" cy="2067221"/>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Components of a Vector</a:t>
            </a:r>
          </a:p>
          <a:p>
            <a:pPr marL="115888" indent="-115888"/>
            <a:r>
              <a:rPr lang="en-US" dirty="0" smtClean="0"/>
              <a:t>Scalars vs. Vectors</a:t>
            </a:r>
          </a:p>
          <a:p>
            <a:pPr marL="115888" indent="-115888"/>
            <a:r>
              <a:rPr lang="en-US" dirty="0"/>
              <a:t/>
            </a:r>
            <a:r>
              <a:rPr lang="en-US" dirty="0"/>
              <a:t>Adding and Subtracting Vectors Graphically</a:t>
            </a:r>
            <a:r>
              <a:rPr lang="en-US" dirty="0"/>
              <a:t> </a:t>
            </a:r>
            <a:endParaRPr lang="en-US" dirty="0" smtClean="0"/>
          </a:p>
          <a:p>
            <a:pPr marL="115888" indent="-115888"/>
            <a:r>
              <a:rPr lang="en-US" dirty="0"/>
              <a:t/>
            </a:r>
            <a:r>
              <a:rPr lang="en-US" dirty="0"/>
              <a:t>Adding and Subtracting Vectors Using Components</a:t>
            </a:r>
            <a:r>
              <a:rPr lang="en-US" dirty="0"/>
              <a:t> </a:t>
            </a:r>
            <a:endParaRPr lang="en-US" dirty="0" smtClean="0"/>
          </a:p>
          <a:p>
            <a:pPr marL="115888" indent="-115888"/>
            <a:r>
              <a:rPr lang="en-US" dirty="0"/>
              <a:t/>
            </a:r>
            <a:r>
              <a:rPr lang="en-US" dirty="0"/>
              <a:t>Multiplying Vectors by a Scalar</a:t>
            </a:r>
            <a:r>
              <a:rPr lang="en-US" dirty="0"/>
              <a:t> </a:t>
            </a:r>
            <a:endParaRPr lang="en-US" dirty="0" smtClean="0"/>
          </a:p>
          <a:p>
            <a:pPr marL="115888" indent="-115888"/>
            <a:r>
              <a:rPr lang="en-US" dirty="0"/>
              <a:t/>
            </a:r>
            <a:r>
              <a:rPr lang="en-US" dirty="0"/>
              <a:t>Unit Vectors and Multiplication by a Scalar</a:t>
            </a:r>
            <a:r>
              <a:rPr lang="en-US" dirty="0"/>
              <a:t> </a:t>
            </a:r>
            <a:endParaRPr lang="en-US" dirty="0" smtClean="0"/>
          </a:p>
          <a:p>
            <a:pPr marL="115888" indent="-115888"/>
            <a:r>
              <a:rPr lang="en-US" dirty="0"/>
              <a:t/>
            </a:r>
            <a:r>
              <a:rPr lang="en-US" dirty="0"/>
              <a:t>Position, Displacement, Velocity, and Acceleration as Vectors</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Vectors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Vectors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www.boundless.com/physics/textbooks/boundless-physics-textbook/two-dimensional-kinematics-3/vectors-41/</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c0755239268bf52ad3c8335b6c541266}">
                <a14:useLocalDpi xmlns:a14="http://schemas.microsoft.com/office/drawing/2010/main" val="0"/>
              </a:ext>
            </a:extLst>
          </a:blip>
          <a:stretch>
            <a:fillRect/>
          </a:stretch>
        </p:blipFill>
        <p:spPr>
          <a:xfrm>
            <a:off x="152400" y="1447800"/>
            <a:ext cx="2768600" cy="2419075"/>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Basic Equations and Parabolic Path</a:t>
            </a:r>
          </a:p>
          <a:p>
            <a:pPr marL="115888" indent="-115888"/>
            <a:r>
              <a:rPr lang="en-US" dirty="0" smtClean="0"/>
              <a:t>Solving Problems</a:t>
            </a:r>
          </a:p>
          <a:p>
            <a:pPr marL="115888" indent="-115888"/>
            <a:r>
              <a:rPr lang="en-US" dirty="0"/>
              <a:t/>
            </a:r>
            <a:r>
              <a:rPr lang="en-US" dirty="0"/>
              <a:t>Zero Launch Angle</a:t>
            </a:r>
            <a:r>
              <a:rPr lang="en-US" dirty="0"/>
              <a:t> </a:t>
            </a:r>
            <a:endParaRPr lang="en-US" dirty="0" smtClean="0"/>
          </a:p>
          <a:p>
            <a:pPr marL="115888" indent="-115888"/>
            <a:r>
              <a:rPr lang="en-US" dirty="0"/>
              <a:t/>
            </a:r>
            <a:r>
              <a:rPr lang="en-US" dirty="0"/>
              <a:t>General Launch Angle</a:t>
            </a:r>
            <a:r>
              <a:rPr lang="en-US" dirty="0"/>
              <a:t> </a:t>
            </a:r>
            <a:endParaRPr lang="en-US" dirty="0" smtClean="0"/>
          </a:p>
          <a:p>
            <a:pPr marL="115888" indent="-115888"/>
            <a:r>
              <a:rPr lang="en-US" dirty="0"/>
              <a:t/>
            </a:r>
            <a:r>
              <a:rPr lang="en-US" dirty="0"/>
              <a:t>Key Points: Range, Symmetry, Maximum Height</a:t>
            </a:r>
            <a:r>
              <a:rPr lang="en-US" dirty="0"/>
              <a:t> </a:t>
            </a:r>
            <a:endParaRPr lang="en-US" dirty="0" smtClean="0"/>
          </a:p>
        </p:txBody>
      </p:sp>
      <p:sp>
        <p:nvSpPr>
          <p:cNvPr id="21" name="Title 20"/>
          <p:cNvSpPr>
            <a:spLocks noGrp="1"/>
          </p:cNvSpPr>
          <p:nvPr>
            <p:ph type="title"/>
          </p:nvPr>
        </p:nvSpPr>
        <p:spPr>
          <a:xfrm>
            <a:off x="152400" y="381000"/>
            <a:ext cx="8686800" cy="685800"/>
          </a:xfrm>
        </p:spPr>
        <p:txBody>
          <a:bodyPr/>
          <a:lstStyle/>
          <a:p>
            <a:r>
              <a:rPr lang="en-US" dirty="0" smtClean="0"/>
              <a:t>Projectile Motion</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Projectile Motion</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www.boundless.com/physics/textbooks/boundless-physics-textbook/two-dimensional-kinematics-3/projectile-motion-42/</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tionimage.jpg"/>
          <p:cNvPicPr>
            <a:picLocks noChangeAspect="1"/>
          </p:cNvPicPr>
          <p:nvPr/>
        </p:nvPicPr>
        <p:blipFill>
          <a:blip r:embed="rId6">
            <a:extLst>
              <a:ext uri="{70c651aff43d2244b1d671b9eb17ba23}">
                <a14:useLocalDpi xmlns:a14="http://schemas.microsoft.com/office/drawing/2010/main" val="0"/>
              </a:ext>
            </a:extLst>
          </a:blip>
          <a:stretch>
            <a:fillRect/>
          </a:stretch>
        </p:blipFill>
        <p:spPr>
          <a:xfrm>
            <a:off x="152400" y="1447800"/>
            <a:ext cx="2768600" cy="1611818"/>
          </a:xfrm>
          <a:prstGeom prst="rect">
            <a:avLst/>
          </a:prstGeom>
        </p:spPr>
      </p:pic>
      <p:sp>
        <p:nvSpPr>
          <p:cNvPr id="22" name="Text Placeholder 21"/>
          <p:cNvSpPr>
            <a:spLocks noGrp="1"/>
          </p:cNvSpPr>
          <p:nvPr>
            <p:ph type="body" sz="quarter" idx="10"/>
          </p:nvPr>
        </p:nvSpPr>
        <p:spPr>
          <a:xfrm>
            <a:off x="3231005" y="1371600"/>
            <a:ext cx="5664901" cy="4800600"/>
          </a:xfrm>
        </p:spPr>
        <p:txBody>
          <a:bodyPr/>
          <a:lstStyle/>
          <a:p>
            <a:pPr marL="115888" indent="-115888"/>
            <a:r>
              <a:rPr lang="en-US" dirty="0" smtClean="0"/>
              <a:t>Addition of Velocities</a:t>
            </a:r>
          </a:p>
          <a:p>
            <a:pPr marL="115888" indent="-115888"/>
            <a:r>
              <a:rPr lang="en-US" dirty="0" smtClean="0"/>
              <a:t>Relative Velocity</a:t>
            </a:r>
          </a:p>
        </p:txBody>
      </p:sp>
      <p:sp>
        <p:nvSpPr>
          <p:cNvPr id="21" name="Title 20"/>
          <p:cNvSpPr>
            <a:spLocks noGrp="1"/>
          </p:cNvSpPr>
          <p:nvPr>
            <p:ph type="title"/>
          </p:nvPr>
        </p:nvSpPr>
        <p:spPr>
          <a:xfrm>
            <a:off x="152400" y="381000"/>
            <a:ext cx="8686800" cy="685800"/>
          </a:xfrm>
        </p:spPr>
        <p:txBody>
          <a:bodyPr/>
          <a:lstStyle/>
          <a:p>
            <a:r>
              <a:rPr lang="en-US" dirty="0" smtClean="0"/>
              <a:t>Multiple Velocities</a:t>
            </a:r>
            <a:endParaRPr lang="en-US" dirty="0"/>
          </a:p>
        </p:txBody>
      </p:sp>
      <p:sp>
        <p:nvSpPr>
          <p:cNvPr id="5" name="Rectangle 2"/>
          <p:cNvSpPr>
            <a:spLocks/>
          </p:cNvSpPr>
          <p:nvPr/>
        </p:nvSpPr>
        <p:spPr bwMode="auto">
          <a:xfrm>
            <a:off x="0" y="6815"/>
            <a:ext cx="9144000" cy="317500"/>
          </a:xfrm>
          <a:prstGeom prst="rect">
            <a:avLst/>
          </a:prstGeom>
          <a:solidFill>
            <a:srgbClr val="F0F0F0"/>
          </a:solidFill>
          <a:ln>
            <a:noFill/>
          </a:ln>
          <a:extLst>
            <a:ext uri="{91240B29-F687-4f45-9708-019B960494DF}">
              <a14:hiddenLine xmlns:a14="http://schemas.microsoft.com/office/drawing/2010/main" w="12700" cap="flat">
                <a:solidFill>
                  <a:srgbClr val="D7D7D7"/>
                </a:solidFill>
                <a:miter lim="800000"/>
                <a:headEnd type="none" w="med" len="med"/>
                <a:tailEnd type="none" w="med" len="med"/>
              </a14:hiddenLine>
            </a:ext>
          </a:extLst>
        </p:spPr>
        <p:txBody>
          <a:bodyPr lIns="0" tIns="0" rIns="0" bIns="0"/>
          <a:lstStyle/>
          <a:p>
            <a:endParaRPr lang="en-US"/>
          </a:p>
        </p:txBody>
      </p:sp>
      <p:sp>
        <p:nvSpPr>
          <p:cNvPr id="6" name="Rectangle 11"/>
          <p:cNvSpPr>
            <a:spLocks/>
          </p:cNvSpPr>
          <p:nvPr/>
        </p:nvSpPr>
        <p:spPr bwMode="auto">
          <a:xfrm>
            <a:off x="190500" y="83015"/>
            <a:ext cx="8801100" cy="145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rgbClr val="000000"/>
                </a:solidFill>
                <a:miter lim="800000"/>
                <a:headEnd type="none" w="med" len="med"/>
                <a:tailEnd type="none" w="med" len="med"/>
              </a14:hiddenLine>
            </a:ext>
          </a:extLst>
        </p:spPr>
        <p:txBody>
          <a:bodyPr lIns="0" tIns="0" rIns="0" bIns="0"/>
          <a:lstStyle/>
          <a:p>
            <a:pPr algn="l"/>
            <a:r>
              <a:rPr lang="en-US" sz="1000" dirty="0" smtClean="0">
                <a:solidFill>
                  <a:srgbClr val="828282"/>
                </a:solidFill>
                <a:latin typeface="Helvetica Neue Light" charset="0"/>
                <a:ea typeface="ＭＳ Ｐゴシック" charset="0"/>
                <a:cs typeface="Helvetica Neue Light" charset="0"/>
                <a:sym typeface="Helvetica Neue Light" charset="0"/>
              </a:rPr>
              <a:t/>
            </a:r>
            <a:r>
              <a:rPr lang="en-US" sz="1000" dirty="0" smtClean="0">
                <a:solidFill>
                  <a:srgbClr val="828282"/>
                </a:solidFill>
                <a:latin typeface="Helvetica Neue Light" charset="0"/>
                <a:ea typeface="ＭＳ Ｐゴシック" charset="0"/>
                <a:cs typeface="Helvetica Neue Light" charset="0"/>
                <a:sym typeface="Helvetica Neue Light" charset="0"/>
              </a:rPr>
              <a:t>Two-Dimensional Kinematics</a:t>
            </a:r>
            <a:r>
              <a:rPr lang="en-US" sz="1000" dirty="0" smtClean="0">
                <a:solidFill>
                  <a:srgbClr val="828282"/>
                </a:solidFill>
                <a:latin typeface="Helvetica Neue Light" charset="0"/>
                <a:ea typeface="ＭＳ Ｐゴシック" charset="0"/>
                <a:cs typeface="Helvetica Neue Light" charset="0"/>
                <a:sym typeface="Helvetica Neue Light" charset="0"/>
              </a:rPr>
              <a:t> &gt; </a:t>
            </a:r>
            <a:r>
              <a:rPr lang="en-US" sz="1000" dirty="0" smtClean="0">
                <a:solidFill>
                  <a:srgbClr val="828282"/>
                </a:solidFill>
                <a:latin typeface="Helvetica Neue Light" charset="0"/>
                <a:ea typeface="ＭＳ Ｐゴシック" charset="0"/>
                <a:cs typeface="Helvetica Neue Light" charset="0"/>
                <a:sym typeface="Helvetica Neue Light" charset="0"/>
              </a:rPr>
              <a:t>Multiple Velocities</a:t>
            </a:r>
            <a:endParaRPr lang="en-US" sz="1000" dirty="0">
              <a:solidFill>
                <a:srgbClr val="828282"/>
              </a:solidFill>
              <a:latin typeface="Helvetica Neue Light" charset="0"/>
              <a:ea typeface="ＭＳ Ｐゴシック" charset="0"/>
              <a:cs typeface="Helvetica Neue Light" charset="0"/>
              <a:sym typeface="Helvetica Neue Light" charset="0"/>
            </a:endParaRPr>
          </a:p>
        </p:txBody>
      </p:sp>
      <p:sp>
        <p:nvSpPr>
          <p:cNvPr id="7" name="Line 6"/>
          <p:cNvSpPr>
            <a:spLocks noChangeShapeType="1"/>
          </p:cNvSpPr>
          <p:nvPr/>
        </p:nvSpPr>
        <p:spPr bwMode="auto">
          <a:xfrm>
            <a:off x="152400" y="1143000"/>
            <a:ext cx="8770937" cy="0"/>
          </a:xfrm>
          <a:prstGeom prst="line">
            <a:avLst/>
          </a:prstGeom>
          <a:noFill/>
          <a:ln w="12700" cap="flat">
            <a:solidFill>
              <a:srgbClr val="B2B2B2"/>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8" name="Line 5"/>
          <p:cNvSpPr>
            <a:spLocks noChangeShapeType="1"/>
          </p:cNvSpPr>
          <p:nvPr/>
        </p:nvSpPr>
        <p:spPr bwMode="auto">
          <a:xfrm>
            <a:off x="3046413" y="11113"/>
            <a:ext cx="3049587" cy="0"/>
          </a:xfrm>
          <a:prstGeom prst="line">
            <a:avLst/>
          </a:prstGeom>
          <a:noFill/>
          <a:ln w="38100">
            <a:solidFill>
              <a:srgbClr val="228CBC"/>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9" name="Line 6"/>
          <p:cNvSpPr>
            <a:spLocks noChangeShapeType="1"/>
          </p:cNvSpPr>
          <p:nvPr/>
        </p:nvSpPr>
        <p:spPr bwMode="auto">
          <a:xfrm>
            <a:off x="0" y="11113"/>
            <a:ext cx="3048000" cy="0"/>
          </a:xfrm>
          <a:prstGeom prst="line">
            <a:avLst/>
          </a:prstGeom>
          <a:noFill/>
          <a:ln w="38100">
            <a:solidFill>
              <a:srgbClr val="FDB620"/>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0" name="Line 7"/>
          <p:cNvSpPr>
            <a:spLocks noChangeShapeType="1"/>
          </p:cNvSpPr>
          <p:nvPr/>
        </p:nvSpPr>
        <p:spPr bwMode="auto">
          <a:xfrm>
            <a:off x="6094413" y="11113"/>
            <a:ext cx="3049587" cy="0"/>
          </a:xfrm>
          <a:prstGeom prst="line">
            <a:avLst/>
          </a:prstGeom>
          <a:noFill/>
          <a:ln w="38100">
            <a:solidFill>
              <a:srgbClr val="7BBB45"/>
            </a:solidFill>
            <a:miter lim="800000"/>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11"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Rectangle 8"/>
          <p:cNvSpPr>
            <a:spLocks/>
          </p:cNvSpPr>
          <p:nvPr/>
        </p:nvSpPr>
        <p:spPr bwMode="auto">
          <a:xfrm>
            <a:off x="3962400" y="64770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pic>
        <p:nvPicPr>
          <p:cNvPr id="1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0" name="Rectangle 10"/>
          <p:cNvSpPr>
            <a:spLocks/>
          </p:cNvSpPr>
          <p:nvPr/>
        </p:nvSpPr>
        <p:spPr bwMode="auto">
          <a:xfrm>
            <a:off x="1676400" y="6629400"/>
            <a:ext cx="661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u="sng" dirty="0" smtClean="0">
                <a:solidFill>
                  <a:srgbClr val="FFFFFF"/>
                </a:solidFill>
                <a:latin typeface="Arial"/>
                <a:ea typeface="ＭＳ Ｐゴシック" charset="0"/>
                <a:cs typeface="Arial"/>
                <a:sym typeface="Helvetica Neue" charset="0"/>
                <a:hlinkClick r:id="rId5"/>
              </a:rPr>
              <a:t>www.boundless.com/physics/textbooks/boundless-physics-textbook/two-dimensional-kinematics-3/multiple-velocities-43/</a:t>
            </a:r>
            <a:endParaRPr lang="en-US" sz="800" u="sng" dirty="0">
              <a:solidFill>
                <a:srgbClr val="FFFFFF"/>
              </a:solidFill>
              <a:latin typeface="Arial"/>
              <a:ea typeface="ＭＳ Ｐゴシック" charset="0"/>
              <a:cs typeface="Arial"/>
              <a:sym typeface="Helvetica Neue" charset="0"/>
            </a:endParaRPr>
          </a:p>
        </p:txBody>
      </p:sp>
    </p:spTree>
    <p:extLst>
      <p:ext uri="{BB962C8B-B14F-4D97-AF65-F5344CB8AC3E}">
        <p14:creationId xmlns:p14="http://schemas.microsoft.com/office/powerpoint/2010/main" val="37228575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p:cNvSpPr>
          <p:nvPr/>
        </p:nvSpPr>
        <p:spPr bwMode="auto">
          <a:xfrm>
            <a:off x="0" y="6400800"/>
            <a:ext cx="9144000" cy="469900"/>
          </a:xfrm>
          <a:prstGeom prst="rect">
            <a:avLst/>
          </a:prstGeom>
          <a:solidFill>
            <a:srgbClr val="F6F6F6"/>
          </a:solidFill>
          <a:ln>
            <a:noFill/>
          </a:ln>
          <a:extLst>
            <a:ext uri="{91240B29-F687-4f45-9708-019B960494DF}">
              <a14:hiddenLine xmlns:a14="http://schemas.microsoft.com/office/drawing/2010/main" w="3175">
                <a:solidFill>
                  <a:srgbClr val="D7D7D7"/>
                </a:solidFill>
                <a:miter lim="800000"/>
                <a:headEnd/>
                <a:tailEnd/>
              </a14:hiddenLine>
            </a:ext>
          </a:extLst>
        </p:spPr>
        <p:txBody>
          <a:bodyPr lIns="0" tIns="0" rIns="0" bIns="0"/>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9300" y="6527800"/>
            <a:ext cx="6254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6538913"/>
            <a:ext cx="14224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8"/>
          <p:cNvSpPr>
            <a:spLocks/>
          </p:cNvSpPr>
          <p:nvPr/>
        </p:nvSpPr>
        <p:spPr bwMode="auto">
          <a:xfrm>
            <a:off x="3962400" y="6578600"/>
            <a:ext cx="4318000" cy="20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r"/>
            <a:r>
              <a:rPr lang="en-US" sz="800" dirty="0">
                <a:solidFill>
                  <a:srgbClr val="828282"/>
                </a:solidFill>
                <a:latin typeface="Arial" charset="0"/>
                <a:ea typeface="ＭＳ Ｐゴシック" charset="0"/>
                <a:sym typeface="Helvetica Neue" charset="0"/>
              </a:rPr>
              <a:t>Free to share, print, make copies and changes. Get yours at </a:t>
            </a:r>
            <a:r>
              <a:rPr lang="en-US" sz="800" dirty="0" err="1">
                <a:solidFill>
                  <a:srgbClr val="828282"/>
                </a:solidFill>
                <a:latin typeface="Arial" charset="0"/>
                <a:ea typeface="ＭＳ Ｐゴシック" charset="0"/>
                <a:sym typeface="Helvetica Neue" charset="0"/>
              </a:rPr>
              <a:t>www.boundless.com</a:t>
            </a:r>
            <a:endParaRPr lang="en-US" sz="800" dirty="0">
              <a:solidFill>
                <a:srgbClr val="828282"/>
              </a:solidFill>
              <a:latin typeface="Arial" charset="0"/>
              <a:ea typeface="ＭＳ Ｐゴシック" charset="0"/>
              <a:sym typeface="Helvetica Neue" charset="0"/>
            </a:endParaRPr>
          </a:p>
        </p:txBody>
      </p:sp>
      <p:sp>
        <p:nvSpPr>
          <p:cNvPr id="2" name="Title 1"/>
          <p:cNvSpPr>
            <a:spLocks noGrp="1"/>
          </p:cNvSpPr>
          <p:nvPr>
            <p:ph type="title"/>
          </p:nvPr>
        </p:nvSpPr>
        <p:spPr/>
        <p:txBody>
          <a:bodyPr/>
          <a:lstStyle/>
          <a:p>
            <a:r>
              <a:rPr lang="en-US" smtClean="0"/>
              <a:t>Appendix</a:t>
            </a:r>
            <a:endParaRPr lang="en-US" dirty="0"/>
          </a:p>
        </p:txBody>
      </p:sp>
    </p:spTree>
    <p:extLst>
      <p:ext uri="{BB962C8B-B14F-4D97-AF65-F5344CB8AC3E}">
        <p14:creationId xmlns:p14="http://schemas.microsoft.com/office/powerpoint/2010/main" val="1737923768"/>
      </p:ext>
    </p:extLst>
  </p:cSld>
  <p:clrMapOvr>
    <a:masterClrMapping/>
  </p:clrMapOvr>
  <p:transition xmlns:p14="http://schemas.microsoft.com/office/powerpoint/2010/main"/>
</p:sld>
</file>

<file path=ppt/theme/noteTheme.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slideTheme.xml><?xml version="1.0" encoding="utf-8"?>
<a:theme xmlns:a="http://schemas.openxmlformats.org/drawingml/2006/main" name="Boundless_Theme">
  <a:themeElements>
    <a:clrScheme name="Boundless">
      <a:dk1>
        <a:srgbClr val="FFFFFF"/>
      </a:dk1>
      <a:lt1>
        <a:srgbClr val="FFFFFF"/>
      </a:lt1>
      <a:dk2>
        <a:srgbClr val="000000"/>
      </a:dk2>
      <a:lt2>
        <a:srgbClr val="808080"/>
      </a:lt2>
      <a:accent1>
        <a:srgbClr val="2E2E2E"/>
      </a:accent1>
      <a:accent2>
        <a:srgbClr val="7BBB45"/>
      </a:accent2>
      <a:accent3>
        <a:srgbClr val="353535"/>
      </a:accent3>
      <a:accent4>
        <a:srgbClr val="2C2C2C"/>
      </a:accent4>
      <a:accent5>
        <a:srgbClr val="ADADAD"/>
      </a:accent5>
      <a:accent6>
        <a:srgbClr val="FEB720"/>
      </a:accent6>
      <a:hlink>
        <a:srgbClr val="228DBC"/>
      </a:hlink>
      <a:folHlink>
        <a:srgbClr val="228DB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spDef>
    <a:lnDef>
      <a:spPr bwMode="auto">
        <a:xfrm>
          <a:off x="0" y="0"/>
          <a:ext cx="1" cy="1"/>
        </a:xfrm>
        <a:custGeom>
          <a:avLst/>
          <a:gdLst/>
          <a:ahLst/>
          <a:cxnLst/>
          <a:rect b="0" l="0" r="0" t="0"/>
          <a:pathLst/>
        </a:custGeom>
        <a:solidFill>
          <a:schemeClr val="accent1"/>
        </a:solidFill>
        <a:ln algn="ctr" cap="flat" cmpd="sng" w="25400">
          <a:solidFill>
            <a:srgbClr val="000000"/>
          </a:solidFill>
          <a:prstDash val="solid"/>
          <a:round/>
          <a:headEnd len="med" type="none" w="med"/>
          <a:tailEnd len="med" type="none" w="med"/>
        </a:ln>
        <a:effectLst/>
        <a:extLst>
          <a:ext uri="{AF507438-7753-43e0-B8FC-AC1667EBCBE1}">
            <a14:hiddenEffects xmlns:a14="http://schemas.microsoft.com/office/drawing/2010/main">
              <a:effectLst>
                <a:outerShdw algn="ctr" blurRad="63500" dir="2700000" dist="38099" rotWithShape="0">
                  <a:schemeClr val="bg2">
                    <a:alpha val="74998"/>
                  </a:schemeClr>
                </a:outerShdw>
              </a:effectLst>
            </a14:hiddenEffects>
          </a:ext>
        </a:extLst>
      </a:spPr>
      <a:bodyPr anchor="t" anchorCtr="0" bIns="45720" compatLnSpc="1" lIns="91440" numCol="1" rIns="91440" tIns="45720" vert="horz" wrap="square">
        <a:prstTxWarp prst="textNoShape">
          <a:avLst/>
        </a:prstTxWarp>
      </a:bodyPr>
      <a:lstStyle>
        <a:defPPr algn="ctr" defTabSz="914400" eaLnBrk="1" fontAlgn="base" hangingPunct="1" indent="0" latinLnBrk="0" marL="0" marR="0" rtl="0">
          <a:lnSpc>
            <a:spcPct val="100000"/>
          </a:lnSpc>
          <a:spcBef>
            <a:spcPct val="0"/>
          </a:spcBef>
          <a:spcAft>
            <a:spcPct val="0"/>
          </a:spcAft>
          <a:buClrTx/>
          <a:buSzTx/>
          <a:buFontTx/>
          <a:buNone/>
          <a:tabLst/>
          <a:defRPr b="0" baseline="0" cap="none" i="0" kumimoji="0" lang="en-US" normalizeH="0" strike="noStrike" sz="4200" u="none">
            <a:ln>
              <a:noFill/>
            </a:ln>
            <a:solidFill>
              <a:srgbClr val="000000"/>
            </a:solidFill>
            <a:effectLst/>
            <a:latin charset="0" typeface="Gill Sans"/>
            <a:ea charset="0" typeface="ヒラギノ角ゴ ProN W3"/>
            <a:cs charset="0" typeface="ヒラギノ角ゴ ProN W3"/>
            <a:sym charset="0" typeface="Gill Sans"/>
          </a:defRPr>
        </a:defPPr>
      </a:lstStyle>
    </a:lnDef>
  </a:objectDefaults>
  <a:extraClrSchemeLst>
    <a:extraClrScheme>
      <a:clrScheme name="Chapter Pag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accent1="accent1" accent2="accent2" accent3="accent3" accent4="accent4" accent5="accent5" accent6="accent6" bg1="lt1" bg2="lt2" folHlink="folHlink" hlink="hlink" tx1="dk1" tx2="dk2"/>
    </a:extraClrScheme>
  </a:extraClrSchemeLst>
</a:theme>
</file>

<file path=docProps/app.xml><?xml version="1.0" encoding="utf-8"?>
<Properties xmlns="http://schemas.openxmlformats.org/officeDocument/2006/extended-properties" xmlns:vt="http://schemas.openxmlformats.org/officeDocument/2006/docPropsVTypes">
  <TotalTime>1464</TotalTime>
  <Words>0</Words>
  <Application>Microsoft Macintosh PowerPoint</Application>
  <PresentationFormat>On-screen Show (4:3)</PresentationFormat>
  <Paragraphs>0</Paragraphs>
  <Slides>1</Slides>
  <Notes>0</Notes>
  <HiddenSlides>0</HiddenSlides>
  <MMClips>0</MMClips>
  <ScaleCrop>false</ScaleCrop>
  <HeadingPairs>
    <vt:vector baseType="variant" size="4">
      <vt:variant>
        <vt:lpstr>Theme</vt:lpstr>
      </vt:variant>
      <vt:variant>
        <vt:i4>1</vt:i4>
      </vt:variant>
      <vt:variant>
        <vt:lpstr>Slide Titles</vt:lpstr>
      </vt:variant>
      <vt:variant>
        <vt:i4>1</vt:i4>
      </vt:variant>
    </vt:vector>
  </HeadingPairs>
  <TitlesOfParts>
    <vt:vector baseType="lpstr" size="2">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Boundless Study Slides</dc:title>
  <dc:creator>Boundless</dc:creator>
  <cp:lastModifiedBy>Boundless</cp:lastModifiedBy>
  <cp:revision>1</cp:revision>
  <dcterms:created xsi:type="dcterms:W3CDTF">2013-10-07T14:37:03Z</dcterms:created>
  <dcterms:modified xsi:type="dcterms:W3CDTF">2013-11-19T21:58:14Z</dcterms:modified>
</cp:coreProperties>
</file>