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Override ContentType="application/vnd.openxmlformats-officedocument.presentationml.slideLayout+xml" PartName="/ppt/slideLayouts/slideLayout41.xml"/>
  <Override ContentType="application/vnd.openxmlformats-officedocument.presentationml.slide+xml" PartName="/ppt/slides/slide41.xml"/>
  <Override ContentType="application/vnd.openxmlformats-officedocument.presentationml.slideLayout+xml" PartName="/ppt/slideLayouts/slideLayout42.xml"/>
  <Override ContentType="application/vnd.openxmlformats-officedocument.presentationml.slide+xml" PartName="/ppt/slides/slide42.xml"/>
  <Override ContentType="application/vnd.openxmlformats-officedocument.presentationml.slideLayout+xml" PartName="/ppt/slideLayouts/slideLayout43.xml"/>
  <Override ContentType="application/vnd.openxmlformats-officedocument.presentationml.slide+xml" PartName="/ppt/slides/slide43.xml"/>
  <Override ContentType="application/vnd.openxmlformats-officedocument.presentationml.slideLayout+xml" PartName="/ppt/slideLayouts/slideLayout44.xml"/>
  <Override ContentType="application/vnd.openxmlformats-officedocument.presentationml.slide+xml" PartName="/ppt/slides/slide44.xml"/>
  <Override ContentType="application/vnd.openxmlformats-officedocument.presentationml.slideLayout+xml" PartName="/ppt/slideLayouts/slideLayout45.xml"/>
  <Override ContentType="application/vnd.openxmlformats-officedocument.presentationml.slide+xml" PartName="/ppt/slides/slide45.xml"/>
  <Override ContentType="application/vnd.openxmlformats-officedocument.presentationml.slideLayout+xml" PartName="/ppt/slideLayouts/slideLayout46.xml"/>
  <Override ContentType="application/vnd.openxmlformats-officedocument.presentationml.slide+xml" PartName="/ppt/slides/slide46.xml"/>
  <Override ContentType="application/vnd.openxmlformats-officedocument.presentationml.slideLayout+xml" PartName="/ppt/slideLayouts/slideLayout47.xml"/>
  <Override ContentType="application/vnd.openxmlformats-officedocument.presentationml.slide+xml" PartName="/ppt/slides/slide47.xml"/>
  <Override ContentType="application/vnd.openxmlformats-officedocument.presentationml.slideLayout+xml" PartName="/ppt/slideLayouts/slideLayout48.xml"/>
  <Override ContentType="application/vnd.openxmlformats-officedocument.presentationml.slide+xml" PartName="/ppt/slides/slide48.xml"/>
  <Override ContentType="application/vnd.openxmlformats-officedocument.presentationml.slideLayout+xml" PartName="/ppt/slideLayouts/slideLayout49.xml"/>
  <Override ContentType="application/vnd.openxmlformats-officedocument.presentationml.slide+xml" PartName="/ppt/slides/slide49.xml"/>
  <Override ContentType="application/vnd.openxmlformats-officedocument.presentationml.slideLayout+xml" PartName="/ppt/slideLayouts/slideLayout50.xml"/>
  <Override ContentType="application/vnd.openxmlformats-officedocument.presentationml.slide+xml" PartName="/ppt/slides/slide50.xml"/>
  <Override ContentType="application/vnd.openxmlformats-officedocument.presentationml.slideLayout+xml" PartName="/ppt/slideLayouts/slideLayout51.xml"/>
  <Override ContentType="application/vnd.openxmlformats-officedocument.presentationml.slide+xml" PartName="/ppt/slides/slide51.xml"/>
  <Override ContentType="application/vnd.openxmlformats-officedocument.presentationml.slideLayout+xml" PartName="/ppt/slideLayouts/slideLayout52.xml"/>
  <Override ContentType="application/vnd.openxmlformats-officedocument.presentationml.slide+xml" PartName="/ppt/slides/slide52.xml"/>
  <Override ContentType="application/vnd.openxmlformats-officedocument.presentationml.slideLayout+xml" PartName="/ppt/slideLayouts/slideLayout53.xml"/>
  <Override ContentType="application/vnd.openxmlformats-officedocument.presentationml.slide+xml" PartName="/ppt/slides/slide53.xml"/>
  <Override ContentType="application/vnd.openxmlformats-officedocument.presentationml.slideLayout+xml" PartName="/ppt/slideLayouts/slideLayout54.xml"/>
  <Override ContentType="application/vnd.openxmlformats-officedocument.presentationml.slide+xml" PartName="/ppt/slides/slide54.xml"/>
  <Override ContentType="application/vnd.openxmlformats-officedocument.presentationml.slideLayout+xml" PartName="/ppt/slideLayouts/slideLayout55.xml"/>
  <Override ContentType="application/vnd.openxmlformats-officedocument.presentationml.slide+xml" PartName="/ppt/slides/slide55.xml"/>
  <Override ContentType="application/vnd.openxmlformats-officedocument.presentationml.slideLayout+xml" PartName="/ppt/slideLayouts/slideLayout56.xml"/>
  <Override ContentType="application/vnd.openxmlformats-officedocument.presentationml.slide+xml" PartName="/ppt/slides/slide56.xml"/>
  <Override ContentType="application/vnd.openxmlformats-officedocument.presentationml.slideLayout+xml" PartName="/ppt/slideLayouts/slideLayout57.xml"/>
  <Override ContentType="application/vnd.openxmlformats-officedocument.presentationml.slide+xml" PartName="/ppt/slides/slide57.xml"/>
  <Override ContentType="application/vnd.openxmlformats-officedocument.presentationml.slideLayout+xml" PartName="/ppt/slideLayouts/slideLayout58.xml"/>
  <Override ContentType="application/vnd.openxmlformats-officedocument.presentationml.slide+xml" PartName="/ppt/slides/slide58.xml"/>
  <Override ContentType="application/vnd.openxmlformats-officedocument.presentationml.slideLayout+xml" PartName="/ppt/slideLayouts/slideLayout59.xml"/>
  <Override ContentType="application/vnd.openxmlformats-officedocument.presentationml.slide+xml" PartName="/ppt/slides/slide59.xml"/>
  <Override ContentType="application/vnd.openxmlformats-officedocument.presentationml.slideLayout+xml" PartName="/ppt/slideLayouts/slideLayout60.xml"/>
  <Override ContentType="application/vnd.openxmlformats-officedocument.presentationml.slide+xml" PartName="/ppt/slides/slide60.xml"/>
  <Override ContentType="application/vnd.openxmlformats-officedocument.presentationml.slideLayout+xml" PartName="/ppt/slideLayouts/slideLayout61.xml"/>
  <Override ContentType="application/vnd.openxmlformats-officedocument.presentationml.slide+xml" PartName="/ppt/slides/slide61.xml"/>
  <Override ContentType="application/vnd.openxmlformats-officedocument.presentationml.slideLayout+xml" PartName="/ppt/slideLayouts/slideLayout62.xml"/>
  <Override ContentType="application/vnd.openxmlformats-officedocument.presentationml.slide+xml" PartName="/ppt/slides/slide62.xml"/>
  <Override ContentType="application/vnd.openxmlformats-officedocument.presentationml.slideLayout+xml" PartName="/ppt/slideLayouts/slideLayout63.xml"/>
  <Override ContentType="application/vnd.openxmlformats-officedocument.presentationml.slide+xml" PartName="/ppt/slides/slide63.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 Id="rId48" Target="slides/slide41.xml" Type="http://schemas.openxmlformats.org/officeDocument/2006/relationships/slide"/><Relationship Id="rId49" Target="slides/slide42.xml" Type="http://schemas.openxmlformats.org/officeDocument/2006/relationships/slide"/><Relationship Id="rId50" Target="slides/slide43.xml" Type="http://schemas.openxmlformats.org/officeDocument/2006/relationships/slide"/><Relationship Id="rId51" Target="slides/slide44.xml" Type="http://schemas.openxmlformats.org/officeDocument/2006/relationships/slide"/><Relationship Id="rId52" Target="slides/slide45.xml" Type="http://schemas.openxmlformats.org/officeDocument/2006/relationships/slide"/><Relationship Id="rId53" Target="slides/slide46.xml" Type="http://schemas.openxmlformats.org/officeDocument/2006/relationships/slide"/><Relationship Id="rId54" Target="slides/slide47.xml" Type="http://schemas.openxmlformats.org/officeDocument/2006/relationships/slide"/><Relationship Id="rId55" Target="slides/slide48.xml" Type="http://schemas.openxmlformats.org/officeDocument/2006/relationships/slide"/><Relationship Id="rId56" Target="slides/slide49.xml" Type="http://schemas.openxmlformats.org/officeDocument/2006/relationships/slide"/><Relationship Id="rId57" Target="slides/slide50.xml" Type="http://schemas.openxmlformats.org/officeDocument/2006/relationships/slide"/><Relationship Id="rId58" Target="slides/slide51.xml" Type="http://schemas.openxmlformats.org/officeDocument/2006/relationships/slide"/><Relationship Id="rId59" Target="slides/slide52.xml" Type="http://schemas.openxmlformats.org/officeDocument/2006/relationships/slide"/><Relationship Id="rId60" Target="slides/slide53.xml" Type="http://schemas.openxmlformats.org/officeDocument/2006/relationships/slide"/><Relationship Id="rId61" Target="slides/slide54.xml" Type="http://schemas.openxmlformats.org/officeDocument/2006/relationships/slide"/><Relationship Id="rId62" Target="slides/slide55.xml" Type="http://schemas.openxmlformats.org/officeDocument/2006/relationships/slide"/><Relationship Id="rId63" Target="slides/slide56.xml" Type="http://schemas.openxmlformats.org/officeDocument/2006/relationships/slide"/><Relationship Id="rId64" Target="slides/slide57.xml" Type="http://schemas.openxmlformats.org/officeDocument/2006/relationships/slide"/><Relationship Id="rId65" Target="slides/slide58.xml" Type="http://schemas.openxmlformats.org/officeDocument/2006/relationships/slide"/><Relationship Id="rId66" Target="slides/slide59.xml" Type="http://schemas.openxmlformats.org/officeDocument/2006/relationships/slide"/><Relationship Id="rId67" Target="slides/slide60.xml" Type="http://schemas.openxmlformats.org/officeDocument/2006/relationships/slide"/><Relationship Id="rId68" Target="slides/slide61.xml" Type="http://schemas.openxmlformats.org/officeDocument/2006/relationships/slide"/><Relationship Id="rId69" Target="slides/slide62.xml" Type="http://schemas.openxmlformats.org/officeDocument/2006/relationships/slide"/><Relationship Id="rId70" Target="slides/slide63.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_continued">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2638371"/>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 Id="rId62" Type="http://schemas.openxmlformats.org/officeDocument/2006/relationships/slideLayout" Target="../slideLayouts/slideLayout61.xml"/><Relationship Id="rId63" Type="http://schemas.openxmlformats.org/officeDocument/2006/relationships/slideLayout" Target="../slideLayouts/slideLayout62.xml"/><Relationship Id="rId64" Type="http://schemas.openxmlformats.org/officeDocument/2006/relationships/slideLayout" Target="../slideLayouts/slideLayout63.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uniform-circular-motion-and-gravitation-5/newton-s-law-of-universal-gravitation-55/?campaign_content=book_624_chapter_5&amp;campaign_term=Physics&amp;utm_campaign=powerpoint&amp;utm_medium=direct&amp;utm_source=boundless" TargetMode="External"/>
<Relationship Id="rId1" Type="http://schemas.openxmlformats.org/officeDocument/2006/relationships/slideLayout" Target="../slideLayouts/slideLayout10.xml"/>
<Relationship Id="rId2" Type="http://schemas.openxmlformats.org/officeDocument/2006/relationships/image" Target="../media/image16.jpg"/>
<Relationship Id="rId6" Target="../media/image11.png" Type="http://schemas.openxmlformats.org/officeDocument/2006/relationships/image"/>
</Relationships>

</file>

<file path=ppt/slides/_rels/slide11.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uniform-circular-motion-and-gravitation-5/kepler-s-laws-56/?campaign_content=book_624_chapter_5&amp;campaign_term=Physics&amp;utm_campaign=powerpoint&amp;utm_medium=direct&amp;utm_source=boundless" TargetMode="External"/>
<Relationship Id="rId1" Type="http://schemas.openxmlformats.org/officeDocument/2006/relationships/slideLayout" Target="../slideLayouts/slideLayout11.xml"/>
<Relationship Id="rId2" Type="http://schemas.openxmlformats.org/officeDocument/2006/relationships/image" Target="../media/image16.jpg"/>
<Relationship Id="rId6" Target="../media/image12.jpg" Type="http://schemas.openxmlformats.org/officeDocument/2006/relationships/image"/>
</Relationships>

</file>

<file path=ppt/slides/_rels/slide12.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uniform-circular-motion-and-gravitation-5/gravitational-potential-energy-57/?campaign_content=book_624_chapter_5&amp;campaign_term=Physics&amp;utm_campaign=powerpoint&amp;utm_medium=direct&amp;utm_source=boundless" TargetMode="External"/>
<Relationship Id="rId1" Type="http://schemas.openxmlformats.org/officeDocument/2006/relationships/slideLayout" Target="../slideLayouts/slideLayout12.xml"/>
<Relationship Id="rId2" Type="http://schemas.openxmlformats.org/officeDocument/2006/relationships/image" Target="../media/image16.jpg"/>
<Relationship Id="rId6" Target="../media/image13.jpg" Type="http://schemas.openxmlformats.org/officeDocument/2006/relationships/image"/>
</Relationships>

</file>

<file path=ppt/slides/_rels/slide13.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uniform-circular-motion-and-gravitation-5/energy-conservation-58/?campaign_content=book_624_chapter_5&amp;campaign_term=Physics&amp;utm_campaign=powerpoint&amp;utm_medium=direct&amp;utm_source=boundless" TargetMode="External"/>
<Relationship Id="rId1" Type="http://schemas.openxmlformats.org/officeDocument/2006/relationships/slideLayout" Target="../slideLayouts/slideLayout13.xml"/>
<Relationship Id="rId2" Type="http://schemas.openxmlformats.org/officeDocument/2006/relationships/image" Target="../media/image16.jpg"/>
<Relationship Id="rId6" Target="../media/image14.png" Type="http://schemas.openxmlformats.org/officeDocument/2006/relationships/image"/>
</Relationships>

</file>

<file path=ppt/slides/_rels/slide14.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uniform-circular-motion-and-gravitation-5/angular-vs-linear-quantities-59/?campaign_content=book_624_chapter_5&amp;campaign_term=Physics&amp;utm_campaign=powerpoint&amp;utm_medium=direct&amp;utm_source=boundless" TargetMode="External"/>
<Relationship Id="rId1" Type="http://schemas.openxmlformats.org/officeDocument/2006/relationships/slideLayout" Target="../slideLayouts/slideLayout14.xml"/>
<Relationship Id="rId2" Type="http://schemas.openxmlformats.org/officeDocument/2006/relationships/image" Target="../media/image16.jpg"/>
<Relationship Id="rId6" Target="../media/image15.png" Type="http://schemas.openxmlformats.org/officeDocument/2006/relationships/image"/>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5.xml"/>
<Relationship Id="rId2" Type="http://schemas.openxmlformats.org/officeDocument/2006/relationships/image" Target="../media/image2.png"/>
<Relationship Id="rId3" Type="http://schemas.openxmlformats.org/officeDocument/2006/relationships/image" Target="../media/image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6.xml"/>
<Relationship Id="rId2" Type="http://schemas.openxmlformats.org/officeDocument/2006/relationships/image" Target="../media/image2.png"/>
<Relationship Id="rId3" Type="http://schemas.openxmlformats.org/officeDocument/2006/relationships/image" Target="../media/image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7.xml"/>
<Relationship Id="rId2" Type="http://schemas.openxmlformats.org/officeDocument/2006/relationships/image" Target="../media/image2.png"/>
<Relationship Id="rId3" Type="http://schemas.openxmlformats.org/officeDocument/2006/relationships/image" Target="../media/image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8.xml"/>
<Relationship Id="rId2" Type="http://schemas.openxmlformats.org/officeDocument/2006/relationships/image" Target="../media/image2.png"/>
<Relationship Id="rId3" Type="http://schemas.openxmlformats.org/officeDocument/2006/relationships/image" Target="../media/image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9.xml"/>
<Relationship Id="rId2" Type="http://schemas.openxmlformats.org/officeDocument/2006/relationships/image" Target="../media/image2.png"/>
<Relationship Id="rId3" Type="http://schemas.openxmlformats.org/officeDocument/2006/relationships/image" Target="../media/image5.png"/>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ndex.php?title=File:Angular_velocity.svg&amp;page=1" TargetMode="External"/>
<Relationship Id="rId5" Type="http://schemas.openxmlformats.org/officeDocument/2006/relationships/hyperlink" Target="http://www.boundless.com/physics/textbooks/boundless-physics-textbook/uniform-circular-motion-and-gravitation-5/angular-vs-linear-quantities-59/angular-vs-linear-quantities-272-6253/images/angular-velocity-diagram/?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5.pn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44/latest/?collection=col11406/1.7" TargetMode="External"/>
<Relationship Id="rId5" Type="http://schemas.openxmlformats.org/officeDocument/2006/relationships/hyperlink" Target="http://www.boundless.com/physics/textbooks/boundless-physics-textbook/uniform-circular-motion-and-gravitation-5/introduction-to-ucm-and-gravitation-51/dynamics-of-ucm-253-6267/images/ellipses-and-kepler-s-first-law/?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12.jp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Coriolis_effect" TargetMode="External"/>
<Relationship Id="rId5" Type="http://schemas.openxmlformats.org/officeDocument/2006/relationships/hyperlink" Target="http://www.boundless.com/physics/textbooks/boundless-physics-textbook/uniform-circular-motion-and-gravitation-5/types-of-forces-in-nature-54/the-coriolois-force-260-6293/images/frames-of-reference/?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18.gif"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creativecommons.org/licenses/by-sa/2.5/" TargetMode="External"/>
<Relationship Id="rId4" Type="http://schemas.openxmlformats.org/officeDocument/2006/relationships/hyperlink" Target="https://commons.wikimedia.org/wiki/File:Shell-diag-1.png" TargetMode="External"/>
<Relationship Id="rId5" Type="http://schemas.openxmlformats.org/officeDocument/2006/relationships/hyperlink" Target="http://www.boundless.com/physics/textbooks/boundless-physics-textbook/uniform-circular-motion-and-gravitation-5/newton-s-law-of-universal-gravitation-55/gravitational-attraction-of-spherical-bodies-a-uniform-sphere-263-6354/images/diagram-used-in-the-proof-of-the-shell-theorem/?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19.pn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Natural_satellite" TargetMode="External"/>
<Relationship Id="rId5" Type="http://schemas.openxmlformats.org/officeDocument/2006/relationships/hyperlink" Target="http://www.boundless.com/physics/textbooks/boundless-physics-textbook/uniform-circular-motion-and-gravitation-5/kepler-s-laws-56/satellites-269-11263/images/moons-of-the-solar-system/?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20.jp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Satellites" TargetMode="External"/>
<Relationship Id="rId5" Type="http://schemas.openxmlformats.org/officeDocument/2006/relationships/hyperlink" Target="http://www.boundless.com/physics/textbooks/boundless-physics-textbook/uniform-circular-motion-and-gravitation-5/kepler-s-laws-56/satellites-269-11263/images/orbital-altitudes/?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21.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Orbital_maneuver" TargetMode="External"/>
<Relationship Id="rId5" Type="http://schemas.openxmlformats.org/officeDocument/2006/relationships/hyperlink" Target="http://www.boundless.com/physics/textbooks/boundless-physics-textbook/uniform-circular-motion-and-gravitation-5/kepler-s-laws-56/orbital-maneuvers-268-6261/images/rocket-equation/?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22.pn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Orbital_maneuver" TargetMode="External"/>
<Relationship Id="rId5" Type="http://schemas.openxmlformats.org/officeDocument/2006/relationships/hyperlink" Target="http://www.boundless.com/physics/textbooks/boundless-physics-textbook/uniform-circular-motion-and-gravitation-5/kepler-s-laws-56/orbital-maneuvers-268-6261/images/voyager-path-using-gravity-assists/?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23.pn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commons.wikimedia.org/w/index.php?search=kepler's+third+law&amp;button=&amp;title=Special:Search" TargetMode="External"/>
<Relationship Id="rId5" Type="http://schemas.openxmlformats.org/officeDocument/2006/relationships/hyperlink" Target="http://www.boundless.com/physics/textbooks/boundless-physics-textbook/uniform-circular-motion-and-gravitation-5/kepler-s-laws-56/kepler-s-third-law-267-11197/images/kepler-s-third-law/?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24.pn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Tide" TargetMode="External"/>
<Relationship Id="rId5" Type="http://schemas.openxmlformats.org/officeDocument/2006/relationships/hyperlink" Target="http://www.boundless.com/physics/textbooks/boundless-physics-textbook/uniform-circular-motion-and-gravitation-5/types-of-forces-in-nature-54/other-geophysical-applications-261-5044/images/tidal-indicator/?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9.xml"/>
<Relationship Id="rId2" Type="http://schemas.openxmlformats.org/officeDocument/2006/relationships/image" Target="../media/image5.png"/>
<Relationship Id="rId7" Target="../media/image25.jp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Orbital_maneuver" TargetMode="External"/>
<Relationship Id="rId5" Type="http://schemas.openxmlformats.org/officeDocument/2006/relationships/hyperlink" Target="http://www.boundless.com/physics/textbooks/boundless-physics-textbook/uniform-circular-motion-and-gravitation-5/kepler-s-laws-56/orbital-maneuvers-268-6261/images/hohmann-transfer-orbit/?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6.pn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www.boundless.com/physics/textbooks/boundless-physics-textbook/uniform-circular-motion-and-gravitation-5/velocity-acceleration-and-force-53/centripetial-acceleration-257-4753/images/centripetal-acceleration-2/?campaign_content=book_624_chapter_5&amp;campaign_term=Physics&amp;utm_campaign=powerpoint&amp;utm_medium=direct&amp;utm_source=boundless" TargetMode="External"/>
<Relationship Id="rId4" Type="http://schemas.openxmlformats.org/officeDocument/2006/relationships/image" Target="../media/image17.jpg"/>
<Relationship Id="rId1" Type="http://schemas.openxmlformats.org/officeDocument/2006/relationships/slideLayout" Target="../slideLayouts/slideLayout31.xml"/>
<Relationship Id="rId2" Type="http://schemas.openxmlformats.org/officeDocument/2006/relationships/image" Target="../media/image5.png"/>
<Relationship Id="rId5" Target="../media/image27.jp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www.boundless.com/physics/textbooks/boundless-physics-textbook/uniform-circular-motion-and-gravitation-5/kepler-s-laws-56/kepler-s-third-law-267-11197/images/understanding-kepler-s-3-laws-and-orbits/?campaign_content=book_624_chapter_5&amp;campaign_term=Physics&amp;utm_campaign=powerpoint&amp;utm_medium=direct&amp;utm_source=boundless" TargetMode="External"/>
<Relationship Id="rId4" Type="http://schemas.openxmlformats.org/officeDocument/2006/relationships/image" Target="../media/image17.jpg"/>
<Relationship Id="rId1" Type="http://schemas.openxmlformats.org/officeDocument/2006/relationships/slideLayout" Target="../slideLayouts/slideLayout32.xml"/>
<Relationship Id="rId2" Type="http://schemas.openxmlformats.org/officeDocument/2006/relationships/image" Target="../media/image5.png"/>
<Relationship Id="rId5" Target="../media/image28.jp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83/latest/?collection=col11406/1.7" TargetMode="External"/>
<Relationship Id="rId5" Type="http://schemas.openxmlformats.org/officeDocument/2006/relationships/hyperlink" Target="http://www.boundless.com/physics/textbooks/boundless-physics-textbook/uniform-circular-motion-and-gravitation-5/introduction-to-ucm-and-gravitation-51/kinematics-of-ucm-252-5634/images/angle-and-arc-length-s/?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8.jpg"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44/latest/?collection=col11406/1.7" TargetMode="External"/>
<Relationship Id="rId5" Type="http://schemas.openxmlformats.org/officeDocument/2006/relationships/hyperlink" Target="http://www.boundless.com/physics/textbooks/boundless-physics-textbook/uniform-circular-motion-and-gravitation-5/introduction-to-ucm-and-gravitation-51/dynamics-of-ucm-253-6267/images/kepler-s-second-law/?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4.xml"/>
<Relationship Id="rId2" Type="http://schemas.openxmlformats.org/officeDocument/2006/relationships/image" Target="../media/image5.png"/>
<Relationship Id="rId7" Target="../media/image29.jp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Coriolis_effect" TargetMode="External"/>
<Relationship Id="rId5" Type="http://schemas.openxmlformats.org/officeDocument/2006/relationships/hyperlink" Target="http://www.boundless.com/physics/textbooks/boundless-physics-textbook/uniform-circular-motion-and-gravitation-5/types-of-forces-in-nature-54/the-coriolois-force-260-6293/images/coriolis-force/?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5.xml"/>
<Relationship Id="rId2" Type="http://schemas.openxmlformats.org/officeDocument/2006/relationships/image" Target="../media/image5.png"/>
<Relationship Id="rId7" Target="../media/image30.jpg"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83/latest/Figure_07_01_04a.jpg" TargetMode="External"/>
<Relationship Id="rId5" Type="http://schemas.openxmlformats.org/officeDocument/2006/relationships/hyperlink" Target="http://www.boundless.com/physics/textbooks/boundless-physics-textbook/uniform-circular-motion-and-gravitation-5/velocity-acceleration-and-force-53/rotational-angle-and-angular-velocity-256-6263/images/angular-velocity/?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6.xml"/>
<Relationship Id="rId2" Type="http://schemas.openxmlformats.org/officeDocument/2006/relationships/image" Target="../media/image5.png"/>
<Relationship Id="rId7" Target="../media/image31.jp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83/latest/?collection=col11406/1.7" TargetMode="External"/>
<Relationship Id="rId5" Type="http://schemas.openxmlformats.org/officeDocument/2006/relationships/hyperlink" Target="http://www.boundless.com/physics/textbooks/boundless-physics-textbook/uniform-circular-motion-and-gravitation-5/velocity-acceleration-and-force-53/rotational-angle-and-angular-velocity-256-6263/images/angle-and-arc-length-s/?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7.xml"/>
<Relationship Id="rId2" Type="http://schemas.openxmlformats.org/officeDocument/2006/relationships/image" Target="../media/image5.png"/>
<Relationship Id="rId7" Target="../media/image8.jpg" Type="http://schemas.openxmlformats.org/officeDocument/2006/relationships/image"/>
</Relationships>

</file>

<file path=ppt/slides/_rels/slide38.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Kepler's_laws" TargetMode="External"/>
<Relationship Id="rId5" Type="http://schemas.openxmlformats.org/officeDocument/2006/relationships/hyperlink" Target="http://www.boundless.com/physics/textbooks/boundless-physics-textbook/uniform-circular-motion-and-gravitation-5/kepler-s-laws-56/kepler-s-first-law-265-6070/images/http-en-wikipedia-org-wiki-file-ellipse_latus_rectum-png/?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8.xml"/>
<Relationship Id="rId2" Type="http://schemas.openxmlformats.org/officeDocument/2006/relationships/image" Target="../media/image5.png"/>
<Relationship Id="rId7" Target="../media/image32.png" Type="http://schemas.openxmlformats.org/officeDocument/2006/relationships/image"/>
</Relationships>

</file>

<file path=ppt/slides/_rels/slide3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86/latest/?collection=col11406/1.7" TargetMode="External"/>
<Relationship Id="rId5" Type="http://schemas.openxmlformats.org/officeDocument/2006/relationships/hyperlink" Target="http://www.boundless.com/physics/textbooks/boundless-physics-textbook/uniform-circular-motion-and-gravitation-5/introduction-to-ucm-and-gravitation-51/banked-and-unbacked-highway-curves-254-6270/images/car-on-a-banked-curve/?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9.xml"/>
<Relationship Id="rId2" Type="http://schemas.openxmlformats.org/officeDocument/2006/relationships/image" Target="../media/image5.png"/>
<Relationship Id="rId7" Target="../media/image33.jpg" Type="http://schemas.openxmlformats.org/officeDocument/2006/relationships/image"/>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uniform-circular-motion-and-gravitation-5/?campaign_content=book_624_chapter_5&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jpg" Type="http://schemas.openxmlformats.org/officeDocument/2006/relationships/image"/>
<Relationship Id="rId7" Target="../media/image9.png" Type="http://schemas.openxmlformats.org/officeDocument/2006/relationships/image"/>
<Relationship Id="rId8" Target="../media/image8.jpg" Type="http://schemas.openxmlformats.org/officeDocument/2006/relationships/image"/>
<Relationship Id="rId9" Target="../media/image10.png" Type="http://schemas.openxmlformats.org/officeDocument/2006/relationships/image"/>
<Relationship Id="rId10" Target="../media/image11.png" Type="http://schemas.openxmlformats.org/officeDocument/2006/relationships/image"/>
</Relationships>

</file>

<file path=ppt/slides/_rels/slide40.xml.rels><?xml version="1.0" encoding="UTF-8" standalone="yes"?>
<Relationships xmlns="http://schemas.openxmlformats.org/package/2006/relationships">
<Relationship Id="rId3" Type="http://schemas.openxmlformats.org/officeDocument/2006/relationships/hyperlink" Target="http://www.boundless.com/physics/textbooks/boundless-physics-textbook/uniform-circular-motion-and-gravitation-5/kepler-s-laws-56/kepler-s-first-law-265-6070/images/understanding-kepler-s-3-laws-and-orbits/?campaign_content=book_624_chapter_5&amp;campaign_term=Physics&amp;utm_campaign=powerpoint&amp;utm_medium=direct&amp;utm_source=boundless" TargetMode="External"/>
<Relationship Id="rId4" Type="http://schemas.openxmlformats.org/officeDocument/2006/relationships/image" Target="../media/image17.jpg"/>
<Relationship Id="rId1" Type="http://schemas.openxmlformats.org/officeDocument/2006/relationships/slideLayout" Target="../slideLayouts/slideLayout40.xml"/>
<Relationship Id="rId2" Type="http://schemas.openxmlformats.org/officeDocument/2006/relationships/image" Target="../media/image5.png"/>
<Relationship Id="rId5" Target="../media/image28.jpg" Type="http://schemas.openxmlformats.org/officeDocument/2006/relationships/image"/>
</Relationships>

</file>

<file path=ppt/slides/_rels/slide4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ndex.php?title=File:Nonuniform_circular_motion.svg&amp;page=1" TargetMode="External"/>
<Relationship Id="rId5" Type="http://schemas.openxmlformats.org/officeDocument/2006/relationships/hyperlink" Target="http://www.boundless.com/physics/textbooks/boundless-physics-textbook/uniform-circular-motion-and-gravitation-5/non-uniform-circular-motion-52/overview-of-non-uniform-circular-motion-255-8446/images/diagram-of-non-uniform-circular-motion/?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41.xml"/>
<Relationship Id="rId2" Type="http://schemas.openxmlformats.org/officeDocument/2006/relationships/image" Target="../media/image5.png"/>
<Relationship Id="rId7" Target="../media/image9.png" Type="http://schemas.openxmlformats.org/officeDocument/2006/relationships/image"/>
</Relationships>

</file>

<file path=ppt/slides/_rels/slide4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84/latest/Figure_07_02_01a.jpg" TargetMode="External"/>
<Relationship Id="rId5" Type="http://schemas.openxmlformats.org/officeDocument/2006/relationships/hyperlink" Target="http://www.boundless.com/physics/textbooks/boundless-physics-textbook/uniform-circular-motion-and-gravitation-5/velocity-acceleration-and-force-53/centripetial-acceleration-257-4753/images/centripetal-acceleration/?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42.xml"/>
<Relationship Id="rId2" Type="http://schemas.openxmlformats.org/officeDocument/2006/relationships/image" Target="../media/image5.png"/>
<Relationship Id="rId7" Target="../media/image34.jpg" Type="http://schemas.openxmlformats.org/officeDocument/2006/relationships/image"/>
</Relationships>

</file>

<file path=ppt/slides/_rels/slide43.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Angular_velocity" TargetMode="External"/>
<Relationship Id="rId5" Type="http://schemas.openxmlformats.org/officeDocument/2006/relationships/hyperlink" Target="http://www.boundless.com/physics/textbooks/boundless-physics-textbook/uniform-circular-motion-and-gravitation-5/velocity-acceleration-and-force-53/rotational-angle-and-angular-velocity-256-6263/images/the-direction-of-angular-velocity/?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43.xml"/>
<Relationship Id="rId2" Type="http://schemas.openxmlformats.org/officeDocument/2006/relationships/image" Target="../media/image5.png"/>
<Relationship Id="rId7" Target="../media/image15.png" Type="http://schemas.openxmlformats.org/officeDocument/2006/relationships/image"/>
</Relationships>

</file>

<file path=ppt/slides/_rels/slide4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44/latest/?collection=col11406/1.7" TargetMode="External"/>
<Relationship Id="rId5" Type="http://schemas.openxmlformats.org/officeDocument/2006/relationships/hyperlink" Target="http://www.boundless.com/physics/textbooks/boundless-physics-textbook/uniform-circular-motion-and-gravitation-5/kepler-s-laws-56/kepler-s-first-law-265-6070/images/ellipses-and-kepler-s-first-law/?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44.xml"/>
<Relationship Id="rId2" Type="http://schemas.openxmlformats.org/officeDocument/2006/relationships/image" Target="../media/image5.png"/>
<Relationship Id="rId7" Target="../media/image12.jpg" Type="http://schemas.openxmlformats.org/officeDocument/2006/relationships/image"/>
</Relationships>

</file>

<file path=ppt/slides/_rels/slide4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86/latest/Figure_07_03_01a.jpg" TargetMode="External"/>
<Relationship Id="rId5" Type="http://schemas.openxmlformats.org/officeDocument/2006/relationships/hyperlink" Target="http://www.boundless.com/physics/textbooks/boundless-physics-textbook/uniform-circular-motion-and-gravitation-5/velocity-acceleration-and-force-53/centripetal-force-258-4350/images/centripetal-force/?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45.xml"/>
<Relationship Id="rId2" Type="http://schemas.openxmlformats.org/officeDocument/2006/relationships/image" Target="../media/image5.png"/>
<Relationship Id="rId7" Target="../media/image35.jpg" Type="http://schemas.openxmlformats.org/officeDocument/2006/relationships/image"/>
</Relationships>

</file>

<file path=ppt/slides/_rels/slide46.xml.rels><?xml version="1.0" encoding="UTF-8" standalone="yes"?>
<Relationships xmlns="http://schemas.openxmlformats.org/package/2006/relationships">
<Relationship Id="rId3" Type="http://schemas.openxmlformats.org/officeDocument/2006/relationships/hyperlink" Target="http://www.boundless.com/physics/textbooks/boundless-physics-textbook/uniform-circular-motion-and-gravitation-5/velocity-acceleration-and-force-53/centripetal-force-258-4350/images/overview-of-centripetal-force/?campaign_content=book_624_chapter_5&amp;campaign_term=Physics&amp;utm_campaign=powerpoint&amp;utm_medium=direct&amp;utm_source=boundless" TargetMode="External"/>
<Relationship Id="rId4" Type="http://schemas.openxmlformats.org/officeDocument/2006/relationships/image" Target="../media/image17.jpg"/>
<Relationship Id="rId1" Type="http://schemas.openxmlformats.org/officeDocument/2006/relationships/slideLayout" Target="../slideLayouts/slideLayout46.xml"/>
<Relationship Id="rId2" Type="http://schemas.openxmlformats.org/officeDocument/2006/relationships/image" Target="../media/image5.png"/>
<Relationship Id="rId5" Target="../media/image36.jpg" Type="http://schemas.openxmlformats.org/officeDocument/2006/relationships/image"/>
</Relationships>

</file>

<file path=ppt/slides/_rels/slide47.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s3.amazonaws.com/figures.boundless.com/51085139e4b0c14bf46493bf/1.jpg" TargetMode="External"/>
<Relationship Id="rId5" Type="http://schemas.openxmlformats.org/officeDocument/2006/relationships/hyperlink" Target="http://www.boundless.com/physics/textbooks/boundless-physics-textbook/uniform-circular-motion-and-gravitation-5/types-of-forces-in-nature-54/tides-259-5620/images/moon-s-gravity-on-the-earth/?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47.xml"/>
<Relationship Id="rId2" Type="http://schemas.openxmlformats.org/officeDocument/2006/relationships/image" Target="../media/image5.png"/>
<Relationship Id="rId7" Target="../media/image37.jpg" Type="http://schemas.openxmlformats.org/officeDocument/2006/relationships/image"/>
</Relationships>

</file>

<file path=ppt/slides/_rels/slide4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4/4a/Tidal_energy_generator,_Eday_-_geograph.org.uk_-_1267433.jpg" TargetMode="External"/>
<Relationship Id="rId5" Type="http://schemas.openxmlformats.org/officeDocument/2006/relationships/hyperlink" Target="http://www.boundless.com/physics/textbooks/boundless-physics-textbook/uniform-circular-motion-and-gravitation-5/types-of-forces-in-nature-54/tides-259-5620/images/tidal-energy-generator/?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48.xml"/>
<Relationship Id="rId2" Type="http://schemas.openxmlformats.org/officeDocument/2006/relationships/image" Target="../media/image5.png"/>
<Relationship Id="rId7" Target="../media/image38.jpg" Type="http://schemas.openxmlformats.org/officeDocument/2006/relationships/image"/>
</Relationships>

</file>

<file path=ppt/slides/_rels/slide49.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Tide" TargetMode="External"/>
<Relationship Id="rId5" Type="http://schemas.openxmlformats.org/officeDocument/2006/relationships/hyperlink" Target="http://www.boundless.com/physics/textbooks/boundless-physics-textbook/uniform-circular-motion-and-gravitation-5/types-of-forces-in-nature-54/tides-259-5620/images/earth-s-tides/?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49.xml"/>
<Relationship Id="rId2" Type="http://schemas.openxmlformats.org/officeDocument/2006/relationships/image" Target="../media/image5.png"/>
<Relationship Id="rId7" Target="../media/image10.png" Type="http://schemas.openxmlformats.org/officeDocument/2006/relationships/image"/>
</Relationships>

</file>

<file path=ppt/slides/_rels/slide5.xml.rels><?xml version="1.0" encoding="UTF-8" standalone="yes"?>
<Relationships xmlns="http://schemas.openxmlformats.org/package/2006/relationships">
<Relationship Id="rId3" Type="http://schemas.openxmlformats.org/officeDocument/2006/relationships/hyperlink" Target="http://www.boundless.com/physics/textbooks/boundless-physics-textbook/uniform-circular-motion-and-gravitation-5/?campaign_content=book_624_chapter_5&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5.xml"/>
<Relationship Id="rId2" Type="http://schemas.openxmlformats.org/officeDocument/2006/relationships/image" Target="../media/image2.png"/>
<Relationship Id="rId6" Target="../media/image12.jpg" Type="http://schemas.openxmlformats.org/officeDocument/2006/relationships/image"/>
<Relationship Id="rId7" Target="../media/image13.jpg" Type="http://schemas.openxmlformats.org/officeDocument/2006/relationships/image"/>
<Relationship Id="rId8" Target="../media/image14.png" Type="http://schemas.openxmlformats.org/officeDocument/2006/relationships/image"/>
<Relationship Id="rId9" Target="../media/image15.png" Type="http://schemas.openxmlformats.org/officeDocument/2006/relationships/image"/>
</Relationships>

</file>

<file path=ppt/slides/_rels/slide5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4/43/Earth-G-force.png" TargetMode="External"/>
<Relationship Id="rId5" Type="http://schemas.openxmlformats.org/officeDocument/2006/relationships/hyperlink" Target="http://www.boundless.com/physics/textbooks/boundless-physics-textbook/uniform-circular-motion-and-gravitation-5/newton-s-law-of-universal-gravitation-55/weight-of-the-earth-264-6357/images/gravitational-field-of-earth/?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50.xml"/>
<Relationship Id="rId2" Type="http://schemas.openxmlformats.org/officeDocument/2006/relationships/image" Target="../media/image5.png"/>
<Relationship Id="rId7" Target="../media/image39.png" Type="http://schemas.openxmlformats.org/officeDocument/2006/relationships/image"/>
</Relationships>

</file>

<file path=ppt/slides/_rels/slide5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Trebuchet.jpg" TargetMode="External"/>
<Relationship Id="rId5" Type="http://schemas.openxmlformats.org/officeDocument/2006/relationships/hyperlink" Target="http://www.boundless.com/physics/textbooks/boundless-physics-textbook/uniform-circular-motion-and-gravitation-5/gravitational-potential-energy-57/defining-graviational-potential-energy-270-7733/images/trebuchet/?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51.xml"/>
<Relationship Id="rId2" Type="http://schemas.openxmlformats.org/officeDocument/2006/relationships/image" Target="../media/image5.png"/>
<Relationship Id="rId7" Target="../media/image13.jpg" Type="http://schemas.openxmlformats.org/officeDocument/2006/relationships/image"/>
</Relationships>

</file>

<file path=ppt/slides/_rels/slide5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ndex.php?title=File:Right-hand_grip_rule.svg&amp;page=1" TargetMode="External"/>
<Relationship Id="rId5" Type="http://schemas.openxmlformats.org/officeDocument/2006/relationships/hyperlink" Target="http://www.boundless.com/physics/textbooks/boundless-physics-textbook/uniform-circular-motion-and-gravitation-5/angular-vs-linear-quantities-59/angular-vs-linear-quantities-272-6253/images/right-hand-rule/?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52.xml"/>
<Relationship Id="rId2" Type="http://schemas.openxmlformats.org/officeDocument/2006/relationships/image" Target="../media/image5.png"/>
<Relationship Id="rId7" Target="../media/image40.png" Type="http://schemas.openxmlformats.org/officeDocument/2006/relationships/image"/>
</Relationships>

</file>

<file path=ppt/slides/_rels/slide53.xml.rels><?xml version="1.0" encoding="UTF-8" standalone="yes"?>
<Relationships xmlns="http://schemas.openxmlformats.org/package/2006/relationships">
<Relationship Id="rId3" Type="http://schemas.openxmlformats.org/officeDocument/2006/relationships/hyperlink" Target="http://www.boundless.com/physics/textbooks/boundless-physics-textbook/uniform-circular-motion-and-gravitation-5/kepler-s-laws-56/kepler-s-second-law-266-11193/images/understanding-kepler-s-3-laws-and-orbits/?campaign_content=book_624_chapter_5&amp;campaign_term=Physics&amp;utm_campaign=powerpoint&amp;utm_medium=direct&amp;utm_source=boundless" TargetMode="External"/>
<Relationship Id="rId4" Type="http://schemas.openxmlformats.org/officeDocument/2006/relationships/image" Target="../media/image17.jpg"/>
<Relationship Id="rId1" Type="http://schemas.openxmlformats.org/officeDocument/2006/relationships/slideLayout" Target="../slideLayouts/slideLayout53.xml"/>
<Relationship Id="rId2" Type="http://schemas.openxmlformats.org/officeDocument/2006/relationships/image" Target="../media/image5.png"/>
<Relationship Id="rId5" Target="../media/image28.jpg" Type="http://schemas.openxmlformats.org/officeDocument/2006/relationships/image"/>
</Relationships>

</file>

<file path=ppt/slides/_rels/slide5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44/latest/?collection=col11406/1.7" TargetMode="External"/>
<Relationship Id="rId5" Type="http://schemas.openxmlformats.org/officeDocument/2006/relationships/hyperlink" Target="http://www.boundless.com/physics/textbooks/boundless-physics-textbook/uniform-circular-motion-and-gravitation-5/kepler-s-laws-56/kepler-s-second-law-266-11193/images/kepler-s-second-law/?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54.xml"/>
<Relationship Id="rId2" Type="http://schemas.openxmlformats.org/officeDocument/2006/relationships/image" Target="../media/image5.png"/>
<Relationship Id="rId7" Target="../media/image29.jpg" Type="http://schemas.openxmlformats.org/officeDocument/2006/relationships/image"/>
</Relationships>

</file>

<file path=ppt/slides/_rels/slide55.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Escape_velocity" TargetMode="External"/>
<Relationship Id="rId5" Type="http://schemas.openxmlformats.org/officeDocument/2006/relationships/hyperlink" Target="http://www.boundless.com/physics/textbooks/boundless-physics-textbook/uniform-circular-motion-and-gravitation-5/energy-conservation-58/escape-speed-271-6228/images/isaac-newton-s-analysis-of-escape-speed/?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55.xml"/>
<Relationship Id="rId2" Type="http://schemas.openxmlformats.org/officeDocument/2006/relationships/image" Target="../media/image5.png"/>
<Relationship Id="rId7" Target="../media/image14.png" Type="http://schemas.openxmlformats.org/officeDocument/2006/relationships/image"/>
</Relationships>

</file>

<file path=ppt/slides/_rels/slide56.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Coriolis_effect%23Ballistic_missiles_and_satellites" TargetMode="External"/>
<Relationship Id="rId5" Type="http://schemas.openxmlformats.org/officeDocument/2006/relationships/hyperlink" Target="http://www.boundless.com/physics/textbooks/boundless-physics-textbook/uniform-circular-motion-and-gravitation-5/types-of-forces-in-nature-54/other-geophysical-applications-261-5044/images/flow-representation/?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56.xml"/>
<Relationship Id="rId2" Type="http://schemas.openxmlformats.org/officeDocument/2006/relationships/image" Target="../media/image5.png"/>
<Relationship Id="rId7" Target="../media/image41.png" Type="http://schemas.openxmlformats.org/officeDocument/2006/relationships/image"/>
</Relationships>

</file>

<file path=ppt/slides/_rels/slide57.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Universal_gravitation" TargetMode="External"/>
<Relationship Id="rId5" Type="http://schemas.openxmlformats.org/officeDocument/2006/relationships/hyperlink" Target="http://www.boundless.com/physics/textbooks/boundless-physics-textbook/uniform-circular-motion-and-gravitation-5/newton-s-law-of-universal-gravitation-55/the-law-of-universal-gravitation-262-7380/images/forces-on-two-masses/?campaign_content=book_624_chapter_5&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57.xml"/>
<Relationship Id="rId2" Type="http://schemas.openxmlformats.org/officeDocument/2006/relationships/image" Target="../media/image5.png"/>
<Relationship Id="rId7" Target="../media/image11.png" Type="http://schemas.openxmlformats.org/officeDocument/2006/relationships/image"/>
</Relationships>

</file>

<file path=ppt/slides/_rels/slide58.xml.rels><?xml version="1.0" encoding="UTF-8" standalone="yes"?>
<Relationships xmlns="http://schemas.openxmlformats.org/package/2006/relationships">
<Relationship Id="rId3" Type="http://schemas.openxmlformats.org/officeDocument/2006/relationships/hyperlink" Target="http://www.boundless.com/physics/textbooks/boundless-physics-textbook/uniform-circular-motion-and-gravitation-5/newton-s-law-of-universal-gravitation-55/the-law-of-universal-gravitation-262-7380/images/newton-s-law-of-universal-gravitation/?campaign_content=book_624_chapter_5&amp;campaign_term=Physics&amp;utm_campaign=powerpoint&amp;utm_medium=direct&amp;utm_source=boundless" TargetMode="External"/>
<Relationship Id="rId4" Type="http://schemas.openxmlformats.org/officeDocument/2006/relationships/image" Target="../media/image17.jpg"/>
<Relationship Id="rId1" Type="http://schemas.openxmlformats.org/officeDocument/2006/relationships/slideLayout" Target="../slideLayouts/slideLayout58.xml"/>
<Relationship Id="rId2" Type="http://schemas.openxmlformats.org/officeDocument/2006/relationships/image" Target="../media/image5.png"/>
<Relationship Id="rId5" Target="../media/image42.jpg" Type="http://schemas.openxmlformats.org/officeDocument/2006/relationships/image"/>
</Relationships>

</file>

<file path=ppt/slides/_rels/slide59.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Tid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Coriolis_effect%23Ballistic_missiles_and_satellites"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inertial%20frame"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gradient"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diurnal" TargetMode="External"/>
<Relationship Id="rId1" Type="http://schemas.openxmlformats.org/officeDocument/2006/relationships/slideLayout" Target="../slideLayouts/slideLayout59.xml"/>
<Relationship Id="rId2" Type="http://schemas.openxmlformats.org/officeDocument/2006/relationships/hyperlink" Target="http://creativecommons.org/licenses/by-sa/3.0/" TargetMode="External"/>
<Relationship Id="rId3" Type="http://schemas.openxmlformats.org/officeDocument/2006/relationships/hyperlink" Target="http://www.boundless.com//physics/definition/angular-velocity"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centripetal"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Tide" TargetMode="External"/>
<Relationship Id="rId32" Type="http://schemas.openxmlformats.org/officeDocument/2006/relationships/hyperlink" Target="http://en.wikipedia.org/wiki/Tide" TargetMode="External"/>
<Relationship Id="rId9" Type="http://schemas.openxmlformats.org/officeDocument/2006/relationships/hyperlink" Target="http://www.boundless.com//physics/definition/circular-motion"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086/latest/"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centripetal"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accelera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velocity"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084/latest/"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www.boundless.com//physics/definition/ballistics"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meteorology" TargetMode="External"/>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uniform-circular-motion-and-gravitation-5/introduction-to-ucm-and-gravitation-51/?campaign_content=book_624_chapter_5&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6.jpg"/>
<Relationship Id="rId6" Target="../media/image8.jpg" Type="http://schemas.openxmlformats.org/officeDocument/2006/relationships/image"/>
</Relationships>

</file>

<file path=ppt/slides/_rels/slide60.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propulsion"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potential%20energy"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kinetic%20energy"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Escape_velocity"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www.boundless.com//physics/definition/angular-velocity" TargetMode="External"/>
<Relationship Id="rId1" Type="http://schemas.openxmlformats.org/officeDocument/2006/relationships/slideLayout" Target="../slideLayouts/slideLayout60.xml"/>
<Relationship Id="rId2" Type="http://schemas.openxmlformats.org/officeDocument/2006/relationships/hyperlink" Target="http://creativecommons.org/licenses/by/3.0/" TargetMode="External"/>
<Relationship Id="rId3" Type="http://schemas.openxmlformats.org/officeDocument/2006/relationships/hyperlink" Target="http://cnx.org/content/m42083/latest/?collection=col11406/1.7"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42084/latest/?collection=col11406/1.7"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www.boundless.com//physics/definition/angular-momentum" TargetMode="External"/>
<Relationship Id="rId32" Type="http://schemas.openxmlformats.org/officeDocument/2006/relationships/hyperlink" Target="http://en.wiktionary.org/wiki/vector" TargetMode="External"/>
<Relationship Id="rId9" Type="http://schemas.openxmlformats.org/officeDocument/2006/relationships/hyperlink" Target="http://cnx.org/content/m42086/latest/?collection=col11406/1.7"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083/latest/?collection=col11406/1.7" TargetMode="External"/>
<Relationship Id="rId8" Type="http://schemas.openxmlformats.org/officeDocument/2006/relationships/hyperlink" Target="http://creativecommons.org/licenses/by/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Radians"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Right_hand_rule"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perihel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www.boundless.com//physics/definition/semi-latus-rectum"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www.boundless.com//physics/definition/eccentricity" TargetMode="External"/>
<Relationship Id="rId16" Type="http://schemas.openxmlformats.org/officeDocument/2006/relationships/hyperlink" Target="http://creativecommons.org/licenses/by/3.0/" TargetMode="External"/>
<Relationship Id="rId17" Type="http://schemas.openxmlformats.org/officeDocument/2006/relationships/hyperlink" Target="http://cnx.org/content/m42144/latest/?collection=col11406/1.7"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Kepler's_laws"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Angular_velocity"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1.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normal_forc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centripetal" TargetMode="External"/>
<Relationship Id="rId24" Type="http://schemas.openxmlformats.org/officeDocument/2006/relationships/hyperlink" Target="http://creativecommons.org/licenses/by/3.0/" TargetMode="External"/>
<Relationship Id="rId25" Type="http://schemas.openxmlformats.org/officeDocument/2006/relationships/hyperlink" Target="http://cnx.org/content/m42086/latest/?collection=col11406/1.7"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inertial%20frame"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fictitious%20force" TargetMode="External"/>
<Relationship Id="rId1" Type="http://schemas.openxmlformats.org/officeDocument/2006/relationships/slideLayout" Target="../slideLayouts/slideLayout61.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Hohmann%20transfer%20orbit"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delta-v"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centrifugal%20force" TargetMode="External"/>
<Relationship Id="rId32" Type="http://schemas.openxmlformats.org/officeDocument/2006/relationships/hyperlink" Target="http://en.wikipedia.org/wiki/Coriolis_effect" TargetMode="External"/>
<Relationship Id="rId9" Type="http://schemas.openxmlformats.org/officeDocument/2006/relationships/hyperlink" Target="http://en.wiktionary.org/wiki/radians"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Orbital_maneuver"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center%20of%20mass"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Center_of_mass" TargetMode="External"/>
<Relationship Id="rId10" Type="http://schemas.openxmlformats.org/officeDocument/2006/relationships/hyperlink" Target="http://creativecommons.org/licenses/by/3.0/" TargetMode="External"/>
<Relationship Id="rId11" Type="http://schemas.openxmlformats.org/officeDocument/2006/relationships/hyperlink" Target="http://cnx.org/content/m42083/latest/"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planet"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asteroid" TargetMode="External"/>
<Relationship Id="rId16" Type="http://schemas.openxmlformats.org/officeDocument/2006/relationships/hyperlink" Target="http://creativecommons.org/licenses/by/3.0/" TargetMode="External"/>
<Relationship Id="rId17" Type="http://schemas.openxmlformats.org/officeDocument/2006/relationships/hyperlink" Target="http://cnx.org/content/m42143/latest/?collection=col11406/1.7" TargetMode="External"/>
<Relationship Id="rId18" Type="http://schemas.openxmlformats.org/officeDocument/2006/relationships/hyperlink" Target="http://creativecommons.org/licenses/by/3.0/" TargetMode="External"/>
<Relationship Id="rId19" Type="http://schemas.openxmlformats.org/officeDocument/2006/relationships/hyperlink" Target="http://cnx.org/content/m42144/latest/?collection=col11406/1.7"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Newton's_law_of_universal_gravitation"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2.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invers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induction"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Isaac_Newton%23Apple_incident"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Newton's_law_of_universal_gravitation"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Newton's%20law%20of%20gravitation" TargetMode="External"/>
<Relationship Id="rId1" Type="http://schemas.openxmlformats.org/officeDocument/2006/relationships/slideLayout" Target="../slideLayouts/slideLayout62.xml"/>
<Relationship Id="rId2" Type="http://schemas.openxmlformats.org/officeDocument/2006/relationships/hyperlink" Target="http://creativecommons.org/licenses/by/3.0/us/" TargetMode="External"/>
<Relationship Id="rId3" Type="http://schemas.openxmlformats.org/officeDocument/2006/relationships/hyperlink" Target="http://lightandmatter.com/mef.pdf"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Shell_theorem"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potential%20energy" TargetMode="External"/>
<Relationship Id="rId32" Type="http://schemas.openxmlformats.org/officeDocument/2006/relationships/hyperlink" Target="http://en.wiktionary.org/wiki/gravity" TargetMode="External"/>
<Relationship Id="rId9" Type="http://schemas.openxmlformats.org/officeDocument/2006/relationships/hyperlink" Target="http://en.wiktionary.org/wiki/point_mass"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gravitational_force"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books.org/wiki/Physics_with_Calculus/Mechanics/Gravitational_Potential_Energy"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Gravitational_potential_energy%23Gravitational_potential_energy"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weight"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42073/latest/?collection=col11406/1.7"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Law_of_universal_gravitation"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Law_of_universal_gravitation"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Gravitational_constant"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centripetal"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3.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astronomical_unit"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Kepler's_laws" TargetMode="External"/>
<Relationship Id="rId24" Type="http://schemas.openxmlformats.org/officeDocument/2006/relationships/hyperlink" Target="http://creativecommons.org/licenses/by/3.0/" TargetMode="External"/>
<Relationship Id="rId25" Type="http://schemas.openxmlformats.org/officeDocument/2006/relationships/hyperlink" Target="http://cnx.org/content/m42144/latest/?collection=col11406/1.7"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artificial%20satellite"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natural%20satellite" TargetMode="External"/>
<Relationship Id="rId1" Type="http://schemas.openxmlformats.org/officeDocument/2006/relationships/slideLayout" Target="../slideLayouts/slideLayout63.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radial"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Non-uniform_circular_motion"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Satellites" TargetMode="External"/>
<Relationship Id="rId32" Type="http://schemas.openxmlformats.org/officeDocument/2006/relationships/hyperlink" Target="http://attribution.url.16" TargetMode="External"/>
<Relationship Id="rId9" Type="http://schemas.openxmlformats.org/officeDocument/2006/relationships/hyperlink" Target="http://en.wikipedia.org/wiki/Non-uniform_circular_motion"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14020/latest/" TargetMode="External"/>
<Relationship Id="rId8" Type="http://schemas.openxmlformats.org/officeDocument/2006/relationships/hyperlink" Target="http://creativecommons.org/licenses/by-sa/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mean_mo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www.boundless.com//physics/definition/angular-velocity"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Kepler's_laws" TargetMode="External"/>
<Relationship Id="rId16" Type="http://schemas.openxmlformats.org/officeDocument/2006/relationships/hyperlink" Target="http://creativecommons.org/licenses/by/3.0/" TargetMode="External"/>
<Relationship Id="rId17" Type="http://schemas.openxmlformats.org/officeDocument/2006/relationships/hyperlink" Target="http://cnx.org/content/m42144/latest/?collection=col11406/1.7"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sidereal_year"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uniform-circular-motion-and-gravitation-5/non-uniform-circular-motion-52/?campaign_content=book_624_chapter_5&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6.jpg"/>
<Relationship Id="rId6" Target="../media/image9.pn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uniform-circular-motion-and-gravitation-5/velocity-acceleration-and-force-53/?campaign_content=book_624_chapter_5&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6.jpg"/>
<Relationship Id="rId6" Target="../media/image8.jpg" Type="http://schemas.openxmlformats.org/officeDocument/2006/relationships/image"/>
</Relationships>

</file>

<file path=ppt/slides/_rels/slide9.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uniform-circular-motion-and-gravitation-5/types-of-forces-in-nature-54/?campaign_content=book_624_chapter_5&amp;campaign_term=Physics&amp;utm_campaign=powerpoint&amp;utm_medium=direct&amp;utm_source=boundless" TargetMode="External"/>
<Relationship Id="rId1" Type="http://schemas.openxmlformats.org/officeDocument/2006/relationships/slideLayout" Target="../slideLayouts/slideLayout9.xml"/>
<Relationship Id="rId2" Type="http://schemas.openxmlformats.org/officeDocument/2006/relationships/image" Target="../media/image16.jpg"/>
<Relationship Id="rId6" Target="../media/image10.png" Type="http://schemas.openxmlformats.org/officeDocument/2006/relationships/image"/>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fd220954ed66b009adb0d3084fa31141}">
                <a14:useLocalDpi xmlns:a14="http://schemas.microsoft.com/office/drawing/2010/main" val="0"/>
              </a:ext>
            </a:extLst>
          </a:blip>
          <a:stretch>
            <a:fillRect/>
          </a:stretch>
        </p:blipFill>
        <p:spPr>
          <a:xfrm>
            <a:off x="152400" y="1447800"/>
            <a:ext cx="2768600" cy="193802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The Law of Universal Gravitation</a:t>
            </a:r>
          </a:p>
          <a:p>
            <a:pPr marL="115888" indent="-115888"/>
            <a:r>
              <a:rPr lang="en-US" dirty="0" smtClean="0"/>
              <a:t>Gravitational Attraction of Spherical Bodies: A Uniform Sphere</a:t>
            </a:r>
          </a:p>
          <a:p>
            <a:pPr marL="115888" indent="-115888"/>
            <a:r>
              <a:rPr lang="en-US" dirty="0"/>
              <a:t/>
            </a:r>
            <a:r>
              <a:rPr lang="en-US" dirty="0"/>
              <a:t>Weight of the Earth</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Newton's Law of Universal Gravitation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Newton's Law of Universal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www.boundless.com/physics/textbooks/boundless-physics-textbook/uniform-circular-motion-and-gravitation-5/newton-s-law-of-universal-gravitation-55/</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196b95b3f62591abe0acf7b97f1ea3a7}">
                <a14:useLocalDpi xmlns:a14="http://schemas.microsoft.com/office/drawing/2010/main" val="0"/>
              </a:ext>
            </a:extLst>
          </a:blip>
          <a:stretch>
            <a:fillRect/>
          </a:stretch>
        </p:blipFill>
        <p:spPr>
          <a:xfrm>
            <a:off x="152400" y="1447800"/>
            <a:ext cx="1998333"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Kepler's First Law</a:t>
            </a:r>
          </a:p>
          <a:p>
            <a:pPr marL="115888" indent="-115888"/>
            <a:r>
              <a:rPr lang="en-US" dirty="0" smtClean="0"/>
              <a:t>Kepler's Second Law</a:t>
            </a:r>
          </a:p>
          <a:p>
            <a:pPr marL="115888" indent="-115888"/>
            <a:r>
              <a:rPr lang="en-US" dirty="0"/>
              <a:t/>
            </a:r>
            <a:r>
              <a:rPr lang="en-US" dirty="0"/>
              <a:t>Kepler's Third Law</a:t>
            </a:r>
            <a:r>
              <a:rPr lang="en-US" dirty="0"/>
              <a:t> </a:t>
            </a:r>
            <a:endParaRPr lang="en-US" dirty="0" smtClean="0"/>
          </a:p>
          <a:p>
            <a:pPr marL="115888" indent="-115888"/>
            <a:r>
              <a:rPr lang="en-US" dirty="0"/>
              <a:t/>
            </a:r>
            <a:r>
              <a:rPr lang="en-US" dirty="0"/>
              <a:t>Orbital Maneuvers</a:t>
            </a:r>
            <a:r>
              <a:rPr lang="en-US" dirty="0"/>
              <a:t> </a:t>
            </a:r>
            <a:endParaRPr lang="en-US" dirty="0" smtClean="0"/>
          </a:p>
          <a:p>
            <a:pPr marL="115888" indent="-115888"/>
            <a:r>
              <a:rPr lang="en-US" dirty="0"/>
              <a:t/>
            </a:r>
            <a:r>
              <a:rPr lang="en-US" dirty="0"/>
              <a:t>Satellites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Kepler's Laws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Kepler's Laws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www.boundless.com/physics/textbooks/boundless-physics-textbook/uniform-circular-motion-and-gravitation-5/kepler-s-laws-56/</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9b2eaf25ebe5d433dca09ccbab2d6f5a}">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Defining Graviational Potential Energy</a:t>
            </a:r>
          </a:p>
        </p:txBody>
      </p:sp>
      <p:sp>
        <p:nvSpPr>
          <p:cNvPr id="21" name="Title 20"/>
          <p:cNvSpPr>
            <a:spLocks noGrp="1"/>
          </p:cNvSpPr>
          <p:nvPr>
            <p:ph type="title"/>
          </p:nvPr>
        </p:nvSpPr>
        <p:spPr>
          <a:xfrm>
            <a:off x="152400" y="381000"/>
            <a:ext cx="8686800" cy="685800"/>
          </a:xfrm>
        </p:spPr>
        <p:txBody>
          <a:bodyPr/>
          <a:lstStyle/>
          <a:p>
            <a:r>
              <a:rPr lang="en-US" dirty="0" smtClean="0"/>
              <a:t>Gravitational Potential Energy</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Gravitational Potential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www.boundless.com/physics/textbooks/boundless-physics-textbook/uniform-circular-motion-and-gravitation-5/gravitational-potential-energy-57/</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f4a4cbf7afceef623fb2825d3431e68a}">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Escape Speed</a:t>
            </a:r>
          </a:p>
        </p:txBody>
      </p:sp>
      <p:sp>
        <p:nvSpPr>
          <p:cNvPr id="21" name="Title 20"/>
          <p:cNvSpPr>
            <a:spLocks noGrp="1"/>
          </p:cNvSpPr>
          <p:nvPr>
            <p:ph type="title"/>
          </p:nvPr>
        </p:nvSpPr>
        <p:spPr>
          <a:xfrm>
            <a:off x="152400" y="381000"/>
            <a:ext cx="8686800" cy="685800"/>
          </a:xfrm>
        </p:spPr>
        <p:txBody>
          <a:bodyPr/>
          <a:lstStyle/>
          <a:p>
            <a:r>
              <a:rPr lang="en-US" dirty="0" smtClean="0"/>
              <a:t>Energy Conservation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Energy Conservation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www.boundless.com/physics/textbooks/boundless-physics-textbook/uniform-circular-motion-and-gravitation-5/energy-conservation-58/</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3a20542a3fe752fd05952668b515a979}">
                <a14:useLocalDpi xmlns:a14="http://schemas.microsoft.com/office/drawing/2010/main" val="0"/>
              </a:ext>
            </a:extLst>
          </a:blip>
          <a:stretch>
            <a:fillRect/>
          </a:stretch>
        </p:blipFill>
        <p:spPr>
          <a:xfrm>
            <a:off x="152400" y="1447800"/>
            <a:ext cx="2768600" cy="2090253"/>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Angular vs. Linear Quantities</a:t>
            </a:r>
          </a:p>
        </p:txBody>
      </p:sp>
      <p:sp>
        <p:nvSpPr>
          <p:cNvPr id="21" name="Title 20"/>
          <p:cNvSpPr>
            <a:spLocks noGrp="1"/>
          </p:cNvSpPr>
          <p:nvPr>
            <p:ph type="title"/>
          </p:nvPr>
        </p:nvSpPr>
        <p:spPr>
          <a:xfrm>
            <a:off x="152400" y="381000"/>
            <a:ext cx="8686800" cy="685800"/>
          </a:xfrm>
        </p:spPr>
        <p:txBody>
          <a:bodyPr/>
          <a:lstStyle/>
          <a:p>
            <a:r>
              <a:rPr lang="en-US" dirty="0" smtClean="0"/>
              <a:t>Angular vs. Linear Quantities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Angular vs. Linear Quantities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www.boundless.com/physics/textbooks/boundless-physics-textbook/uniform-circular-motion-and-gravitation-5/angular-vs-linear-quantities-59/</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acceleration</a:t>
            </a:r>
            <a:r>
              <a:rPr lang="en-US" sz="1200" dirty="0" smtClean="0"/>
              <a:t> </a:t>
            </a:r>
            <a:r>
              <a:rPr lang="en-US" sz="1200" dirty="0" smtClean="0">
                <a:solidFill>
                  <a:schemeClr val="bg2"/>
                </a:solidFill>
              </a:rPr>
              <a:t>The amount by which a speed or velocity increases (and so a scalar quantity or a vector quantity).</a:t>
            </a:r>
          </a:p>
          <a:p>
            <a:r>
              <a:rPr lang="en-US" sz="1200" dirty="0" smtClean="0"/>
              <a:t/>
            </a:r>
            <a:r>
              <a:rPr lang="en-US" sz="1200" dirty="0" smtClean="0"/>
              <a:t>angular momentum</a:t>
            </a:r>
            <a:r>
              <a:rPr lang="en-US" sz="1200" dirty="0" smtClean="0"/>
              <a:t> </a:t>
            </a:r>
            <a:r>
              <a:rPr lang="en-US" sz="1200" dirty="0" smtClean="0">
                <a:solidFill>
                  <a:schemeClr val="bg2"/>
                </a:solidFill>
              </a:rPr>
              <a:t>A vector quantity describing an object in circular motion; its magnitude is equal to the momentum of the particle, and the direction is perpendicular to the plane of its circular motion.</a:t>
            </a:r>
          </a:p>
          <a:p>
            <a:r>
              <a:rPr lang="en-US" sz="1200" dirty="0" smtClean="0"/>
              <a:t/>
            </a:r>
            <a:r>
              <a:rPr lang="en-US" sz="1200" dirty="0" smtClean="0"/>
              <a:t>angular velocity</a:t>
            </a:r>
            <a:r>
              <a:rPr lang="en-US" sz="1200" dirty="0" smtClean="0"/>
              <a:t> </a:t>
            </a:r>
            <a:r>
              <a:rPr lang="en-US" sz="1200" dirty="0">
                <a:solidFill>
                  <a:schemeClr val="bg2"/>
                </a:solidFill>
              </a:rPr>
              <a:t>A vector quantity describing an object in circular motion; its magnitude is equal to the speed of the particle and the direction is perpendicular to the plane of its circular motion.</a:t>
            </a:r>
          </a:p>
          <a:p>
            <a:r>
              <a:rPr lang="en-US" sz="1200" dirty="0"/>
              <a:t/>
            </a:r>
            <a:r>
              <a:rPr lang="en-US" sz="1200" dirty="0"/>
              <a:t>angular velocity</a:t>
            </a:r>
            <a:r>
              <a:rPr lang="en-US" sz="1200" dirty="0"/>
              <a:t> </a:t>
            </a:r>
            <a:r>
              <a:rPr lang="en-US" sz="1200" dirty="0">
                <a:solidFill>
                  <a:schemeClr val="bg2"/>
                </a:solidFill>
              </a:rPr>
              <a:t>A vector quantity describing an object in circular motion; its magnitude is equal to the speed of the particle and the direction is perpendicular to the plane of its circular motion.</a:t>
            </a:r>
          </a:p>
          <a:p>
            <a:r>
              <a:rPr lang="en-US" sz="1200" dirty="0"/>
              <a:t/>
            </a:r>
            <a:r>
              <a:rPr lang="en-US" sz="1200" dirty="0"/>
              <a:t>angular velocity</a:t>
            </a:r>
            <a:r>
              <a:rPr lang="en-US" sz="1200" dirty="0"/>
              <a:t> </a:t>
            </a:r>
            <a:r>
              <a:rPr lang="en-US" sz="1200" dirty="0">
                <a:solidFill>
                  <a:schemeClr val="bg2"/>
                </a:solidFill>
              </a:rPr>
              <a:t>A vector quantity describing an object in circular motion; its magnitude is equal to the speed of the particle and the direction is perpendicular to the plane of its circular motion.</a:t>
            </a:r>
          </a:p>
          <a:p>
            <a:r>
              <a:rPr lang="en-US" sz="1200" dirty="0"/>
              <a:t/>
            </a:r>
            <a:r>
              <a:rPr lang="en-US" sz="1200" dirty="0"/>
              <a:t>artificial satellite</a:t>
            </a:r>
            <a:r>
              <a:rPr lang="en-US" sz="1200" dirty="0"/>
              <a:t> </a:t>
            </a:r>
            <a:r>
              <a:rPr lang="en-US" sz="1200" dirty="0">
                <a:solidFill>
                  <a:schemeClr val="bg2"/>
                </a:solidFill>
              </a:rPr>
              <a:t>In the context of spaceflight, a satellite is an object which has been placed into orbit by human endeavour.</a:t>
            </a:r>
          </a:p>
          <a:p>
            <a:r>
              <a:rPr lang="en-US" sz="1200" dirty="0"/>
              <a:t/>
            </a:r>
            <a:r>
              <a:rPr lang="en-US" sz="1200" dirty="0"/>
              <a:t>asteroid</a:t>
            </a:r>
            <a:r>
              <a:rPr lang="en-US" sz="1200" dirty="0"/>
              <a:t> </a:t>
            </a:r>
            <a:r>
              <a:rPr lang="en-US" sz="1200" dirty="0">
                <a:solidFill>
                  <a:schemeClr val="bg2"/>
                </a:solidFill>
              </a:rPr>
              <a:t>A naturally occurring solid object, which is smaller than a planet and is not a comet, that orbits a star.</a:t>
            </a:r>
          </a:p>
          <a:p>
            <a:r>
              <a:rPr lang="en-US" sz="1200" dirty="0"/>
              <a:t/>
            </a:r>
            <a:r>
              <a:rPr lang="en-US" sz="1200" dirty="0"/>
              <a:t>astronomical unit</a:t>
            </a:r>
            <a:r>
              <a:rPr lang="en-US" sz="1200" dirty="0"/>
              <a:t> </a:t>
            </a:r>
            <a:r>
              <a:rPr lang="en-US" sz="1200" dirty="0">
                <a:solidFill>
                  <a:schemeClr val="bg2"/>
                </a:solidFill>
              </a:rPr>
              <a:t>The mean distance from the Earth to the Sun (the semi-major axis of Earth's orbit), approximately 149,600,000 kilometres (symbol AU), used to measure distances in the solar system.</a:t>
            </a:r>
          </a:p>
          <a:p>
            <a:r>
              <a:rPr lang="en-US" sz="1200" dirty="0"/>
              <a:t/>
            </a:r>
            <a:r>
              <a:rPr lang="en-US" sz="1200" dirty="0"/>
              <a:t>ballistics</a:t>
            </a:r>
            <a:r>
              <a:rPr lang="en-US" sz="1200" dirty="0"/>
              <a:t> </a:t>
            </a:r>
            <a:r>
              <a:rPr lang="en-US" sz="1200" dirty="0">
                <a:solidFill>
                  <a:schemeClr val="bg2"/>
                </a:solidFill>
              </a:rPr>
              <a:t>the science of mechanics that deals with the flight, behavior, and effects of projectiles, especially bullets, gravity bombs, rockets, or the like</a:t>
            </a:r>
          </a:p>
          <a:p>
            <a:r>
              <a:rPr lang="en-US" sz="1200" dirty="0"/>
              <a:t/>
            </a:r>
            <a:r>
              <a:rPr lang="en-US" sz="1200" dirty="0"/>
              <a:t>center of mass</a:t>
            </a:r>
            <a:r>
              <a:rPr lang="en-US" sz="1200" dirty="0"/>
              <a:t> </a:t>
            </a:r>
            <a:r>
              <a:rPr lang="en-US" sz="1200" dirty="0">
                <a:solidFill>
                  <a:schemeClr val="bg2"/>
                </a:solidFill>
              </a:rPr>
              <a:t>The center of mass (COM) is the unique point at the center of a distribution of mass in space that has the property that the weighted position vectors relative to this point sum to zero.</a:t>
            </a:r>
          </a:p>
          <a:p>
            <a:r>
              <a:rPr lang="en-US" sz="1200" dirty="0"/>
              <a:t/>
            </a:r>
            <a:r>
              <a:rPr lang="en-US" sz="1200" dirty="0"/>
              <a:t>centrifugal force</a:t>
            </a:r>
            <a:r>
              <a:rPr lang="en-US" sz="1200" dirty="0"/>
              <a:t> </a:t>
            </a:r>
            <a:r>
              <a:rPr lang="en-US" sz="1200" dirty="0">
                <a:solidFill>
                  <a:schemeClr val="bg2"/>
                </a:solidFill>
              </a:rPr>
              <a:t>the apparent outward force that draws a rotating body away from the center of rotation</a:t>
            </a:r>
          </a:p>
          <a:p>
            <a:r>
              <a:rPr lang="en-US" sz="1200" dirty="0"/>
              <a:t/>
            </a:r>
            <a:r>
              <a:rPr lang="en-US" sz="1200" dirty="0"/>
              <a:t>centripetal</a:t>
            </a:r>
            <a:r>
              <a:rPr lang="en-US" sz="1200" dirty="0"/>
              <a:t> </a:t>
            </a:r>
            <a:r>
              <a:rPr lang="en-US" sz="1200" dirty="0" smtClean="0">
                <a:solidFill>
                  <a:schemeClr val="bg2"/>
                </a:solidFill>
              </a:rPr>
              <a:t>Directed or moving towards a center.</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centripetal</a:t>
            </a:r>
            <a:r>
              <a:rPr lang="en-US" sz="1200" dirty="0" smtClean="0"/>
              <a:t> </a:t>
            </a:r>
            <a:r>
              <a:rPr lang="en-US" sz="1200" dirty="0" smtClean="0">
                <a:solidFill>
                  <a:schemeClr val="bg2"/>
                </a:solidFill>
              </a:rPr>
              <a:t>Directed or moving towards a center.</a:t>
            </a:r>
          </a:p>
          <a:p>
            <a:r>
              <a:rPr lang="en-US" sz="1200" dirty="0"/>
              <a:t/>
            </a:r>
            <a:r>
              <a:rPr lang="en-US" sz="1200" dirty="0"/>
              <a:t>centripetal</a:t>
            </a:r>
            <a:r>
              <a:rPr lang="en-US" sz="1200" dirty="0"/>
              <a:t> </a:t>
            </a:r>
            <a:r>
              <a:rPr lang="en-US" sz="1200" dirty="0">
                <a:solidFill>
                  <a:schemeClr val="bg2"/>
                </a:solidFill>
              </a:rPr>
              <a:t>Directed or moving towards a center.</a:t>
            </a:r>
          </a:p>
          <a:p>
            <a:r>
              <a:rPr lang="en-US" sz="1200" dirty="0"/>
              <a:t/>
            </a:r>
            <a:r>
              <a:rPr lang="en-US" sz="1200" dirty="0"/>
              <a:t>centripetal</a:t>
            </a:r>
            <a:r>
              <a:rPr lang="en-US" sz="1200" dirty="0"/>
              <a:t> </a:t>
            </a:r>
            <a:r>
              <a:rPr lang="en-US" sz="1200" dirty="0">
                <a:solidFill>
                  <a:schemeClr val="bg2"/>
                </a:solidFill>
              </a:rPr>
              <a:t>Directed or moving towards a center.</a:t>
            </a:r>
          </a:p>
          <a:p>
            <a:r>
              <a:rPr lang="en-US" sz="1200" dirty="0"/>
              <a:t/>
            </a:r>
            <a:r>
              <a:rPr lang="en-US" sz="1200" dirty="0"/>
              <a:t>circular motion</a:t>
            </a:r>
            <a:r>
              <a:rPr lang="en-US" sz="1200" dirty="0"/>
              <a:t> </a:t>
            </a:r>
            <a:r>
              <a:rPr lang="en-US" sz="1200" dirty="0">
                <a:solidFill>
                  <a:schemeClr val="bg2"/>
                </a:solidFill>
              </a:rPr>
              <a:t>Motion in such a way that the path taken is that of a circle.</a:t>
            </a:r>
          </a:p>
          <a:p>
            <a:r>
              <a:rPr lang="en-US" sz="1200" dirty="0"/>
              <a:t/>
            </a:r>
            <a:r>
              <a:rPr lang="en-US" sz="1200" dirty="0"/>
              <a:t>delta-v</a:t>
            </a:r>
            <a:r>
              <a:rPr lang="en-US" sz="1200" dirty="0"/>
              <a:t> </a:t>
            </a:r>
            <a:r>
              <a:rPr lang="en-US" sz="1200" dirty="0">
                <a:solidFill>
                  <a:schemeClr val="bg2"/>
                </a:solidFill>
              </a:rPr>
              <a:t>The maximum change in the scalar speed of a rocket if the rocket were operated in a vacuum away from external forces (i.e., if no other external forces act).</a:t>
            </a:r>
          </a:p>
          <a:p>
            <a:r>
              <a:rPr lang="en-US" sz="1200" dirty="0"/>
              <a:t/>
            </a:r>
            <a:r>
              <a:rPr lang="en-US" sz="1200" dirty="0"/>
              <a:t>diurnal</a:t>
            </a:r>
            <a:r>
              <a:rPr lang="en-US" sz="1200" dirty="0"/>
              <a:t> </a:t>
            </a:r>
            <a:r>
              <a:rPr lang="en-US" sz="1200" dirty="0">
                <a:solidFill>
                  <a:schemeClr val="bg2"/>
                </a:solidFill>
              </a:rPr>
              <a:t>Having a daily cycle that is completed every 24 hours, usually referring to tasks, processes, tides, or sunrise to sunset.</a:t>
            </a:r>
          </a:p>
          <a:p>
            <a:r>
              <a:rPr lang="en-US" sz="1200" dirty="0"/>
              <a:t/>
            </a:r>
            <a:r>
              <a:rPr lang="en-US" sz="1200" dirty="0"/>
              <a:t>eccentricity</a:t>
            </a:r>
            <a:r>
              <a:rPr lang="en-US" sz="1200" dirty="0"/>
              <a:t> </a:t>
            </a:r>
            <a:r>
              <a:rPr lang="en-US" sz="1200" dirty="0">
                <a:solidFill>
                  <a:schemeClr val="bg2"/>
                </a:solidFill>
              </a:rPr>
              <a:t>The coefficient of variation between  and : . The further appart the foci are, the stronger the eccentricity.</a:t>
            </a:r>
          </a:p>
          <a:p>
            <a:r>
              <a:rPr lang="en-US" sz="1200" dirty="0"/>
              <a:t/>
            </a:r>
            <a:r>
              <a:rPr lang="en-US" sz="1200" dirty="0"/>
              <a:t>fictitious force</a:t>
            </a:r>
            <a:r>
              <a:rPr lang="en-US" sz="1200" dirty="0"/>
              <a:t> </a:t>
            </a:r>
            <a:r>
              <a:rPr lang="en-US" sz="1200" dirty="0">
                <a:solidFill>
                  <a:schemeClr val="bg2"/>
                </a:solidFill>
              </a:rPr>
              <a:t>an apparent force that acts on all masses in a non-inertial frame of reference, such as a rotating reference frame</a:t>
            </a:r>
          </a:p>
          <a:p>
            <a:r>
              <a:rPr lang="en-US" sz="1200" dirty="0"/>
              <a:t/>
            </a:r>
            <a:r>
              <a:rPr lang="en-US" sz="1200" dirty="0"/>
              <a:t>gradient</a:t>
            </a:r>
            <a:r>
              <a:rPr lang="en-US" sz="1200" dirty="0"/>
              <a:t> </a:t>
            </a:r>
            <a:r>
              <a:rPr lang="en-US" sz="1200" dirty="0">
                <a:solidFill>
                  <a:schemeClr val="bg2"/>
                </a:solidFill>
              </a:rPr>
              <a:t>The rate at which a physical quantity increases or decreases relative to change in a given variable, especially distance.</a:t>
            </a:r>
          </a:p>
          <a:p>
            <a:r>
              <a:rPr lang="en-US" sz="1200" dirty="0"/>
              <a:t/>
            </a:r>
            <a:r>
              <a:rPr lang="en-US" sz="1200" dirty="0"/>
              <a:t>gravitational force</a:t>
            </a:r>
            <a:r>
              <a:rPr lang="en-US" sz="1200" dirty="0"/>
              <a:t> </a:t>
            </a:r>
            <a:r>
              <a:rPr lang="en-US" sz="1200" dirty="0">
                <a:solidFill>
                  <a:schemeClr val="bg2"/>
                </a:solidFill>
              </a:rPr>
              <a:t>A very long-range, but relatively weak fundamental force of attraction that acts between all particles that have mass; believed to be mediated by gravitons.</a:t>
            </a:r>
          </a:p>
          <a:p>
            <a:r>
              <a:rPr lang="en-US" sz="1200" dirty="0"/>
              <a:t/>
            </a:r>
            <a:r>
              <a:rPr lang="en-US" sz="1200" dirty="0"/>
              <a:t>gravity</a:t>
            </a:r>
            <a:r>
              <a:rPr lang="en-US" sz="1200" dirty="0"/>
              <a:t> </a:t>
            </a:r>
            <a:r>
              <a:rPr lang="en-US" sz="1200" dirty="0">
                <a:solidFill>
                  <a:schemeClr val="bg2"/>
                </a:solidFill>
              </a:rPr>
              <a:t>Resultant force on Earth's surface, of the attraction by the Earth's masses, and the centrifugal pseudo-force caused by the Earth's rotation.</a:t>
            </a:r>
          </a:p>
          <a:p>
            <a:r>
              <a:rPr lang="en-US" sz="1200" dirty="0"/>
              <a:t/>
            </a:r>
            <a:r>
              <a:rPr lang="en-US" sz="1200" dirty="0"/>
              <a:t>Hohmann transfer orbit</a:t>
            </a:r>
            <a:r>
              <a:rPr lang="en-US" sz="1200" dirty="0"/>
              <a:t> </a:t>
            </a:r>
            <a:r>
              <a:rPr lang="en-US" sz="1200" dirty="0" smtClean="0">
                <a:solidFill>
                  <a:schemeClr val="bg2"/>
                </a:solidFill>
              </a:rPr>
              <a:t>The Hohmann transfer orbit is an elliptical orbit used to transfer between two circular orbits of different altitudes, in the same plane. The orbital maneuver to perform the Hohmann transfer uses two engine impulses, one to move a spacecraft onto the transfer orbit and a second to move off it.</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induction</a:t>
            </a:r>
            <a:r>
              <a:rPr lang="en-US" sz="1200" dirty="0" smtClean="0"/>
              <a:t> </a:t>
            </a:r>
            <a:r>
              <a:rPr lang="en-US" sz="1200" dirty="0" smtClean="0">
                <a:solidFill>
                  <a:schemeClr val="bg2"/>
                </a:solidFill>
              </a:rPr>
              <a:t>Use inductive reasoning to generalize and interpret results from applying Newton's Law of Gravitation.</a:t>
            </a:r>
          </a:p>
          <a:p>
            <a:r>
              <a:rPr lang="en-US" sz="1200" dirty="0"/>
              <a:t/>
            </a:r>
            <a:r>
              <a:rPr lang="en-US" sz="1200" dirty="0"/>
              <a:t>inertial frame</a:t>
            </a:r>
            <a:r>
              <a:rPr lang="en-US" sz="1200" dirty="0"/>
              <a:t> </a:t>
            </a:r>
            <a:r>
              <a:rPr lang="en-US" sz="1200" dirty="0">
                <a:solidFill>
                  <a:schemeClr val="bg2"/>
                </a:solidFill>
              </a:rPr>
              <a:t>A frame of reference that describes time and space homogeneously, isotropically, and in a time-independent manner.</a:t>
            </a:r>
          </a:p>
          <a:p>
            <a:r>
              <a:rPr lang="en-US" sz="1200" dirty="0"/>
              <a:t/>
            </a:r>
            <a:r>
              <a:rPr lang="en-US" sz="1200" dirty="0"/>
              <a:t>inertial frame</a:t>
            </a:r>
            <a:r>
              <a:rPr lang="en-US" sz="1200" dirty="0"/>
              <a:t> </a:t>
            </a:r>
            <a:r>
              <a:rPr lang="en-US" sz="1200" dirty="0">
                <a:solidFill>
                  <a:schemeClr val="bg2"/>
                </a:solidFill>
              </a:rPr>
              <a:t>A frame of reference that describes time and space homogeneously, isotropically, and in a time-independent manner.</a:t>
            </a:r>
          </a:p>
          <a:p>
            <a:r>
              <a:rPr lang="en-US" sz="1200" dirty="0"/>
              <a:t/>
            </a:r>
            <a:r>
              <a:rPr lang="en-US" sz="1200" dirty="0"/>
              <a:t>inverse</a:t>
            </a:r>
            <a:r>
              <a:rPr lang="en-US" sz="1200" dirty="0"/>
              <a:t> </a:t>
            </a:r>
            <a:r>
              <a:rPr lang="en-US" sz="1200" dirty="0">
                <a:solidFill>
                  <a:schemeClr val="bg2"/>
                </a:solidFill>
              </a:rPr>
              <a:t>Opposite in effect or nature or order.</a:t>
            </a:r>
          </a:p>
          <a:p>
            <a:r>
              <a:rPr lang="en-US" sz="1200" dirty="0"/>
              <a:t/>
            </a:r>
            <a:r>
              <a:rPr lang="en-US" sz="1200" dirty="0"/>
              <a:t>kinetic energy</a:t>
            </a:r>
            <a:r>
              <a:rPr lang="en-US" sz="1200" dirty="0"/>
              <a:t> </a:t>
            </a:r>
            <a:r>
              <a:rPr lang="en-US" sz="1200" dirty="0">
                <a:solidFill>
                  <a:schemeClr val="bg2"/>
                </a:solidFill>
              </a:rPr>
              <a:t>The energy possessed by an object because of its motion, equal to one half the mass of the body times the square of its velocity.</a:t>
            </a:r>
          </a:p>
          <a:p>
            <a:r>
              <a:rPr lang="en-US" sz="1200" dirty="0"/>
              <a:t/>
            </a:r>
            <a:r>
              <a:rPr lang="en-US" sz="1200" dirty="0"/>
              <a:t>mean motion</a:t>
            </a:r>
            <a:r>
              <a:rPr lang="en-US" sz="1200" dirty="0"/>
              <a:t> </a:t>
            </a:r>
            <a:r>
              <a:rPr lang="en-US" sz="1200" dirty="0">
                <a:solidFill>
                  <a:schemeClr val="bg2"/>
                </a:solidFill>
              </a:rPr>
              <a:t>An angle of (radians) divided by the orbital period (of a celestial body in an elliptic orbit).</a:t>
            </a:r>
          </a:p>
          <a:p>
            <a:r>
              <a:rPr lang="en-US" sz="1200" dirty="0"/>
              <a:t/>
            </a:r>
            <a:r>
              <a:rPr lang="en-US" sz="1200" dirty="0"/>
              <a:t>meteorology</a:t>
            </a:r>
            <a:r>
              <a:rPr lang="en-US" sz="1200" dirty="0"/>
              <a:t> </a:t>
            </a:r>
            <a:r>
              <a:rPr lang="en-US" sz="1200" dirty="0">
                <a:solidFill>
                  <a:schemeClr val="bg2"/>
                </a:solidFill>
              </a:rPr>
              <a:t>the interdisciplinary scientific study of the atmosphere</a:t>
            </a:r>
          </a:p>
          <a:p>
            <a:r>
              <a:rPr lang="en-US" sz="1200" dirty="0"/>
              <a:t/>
            </a:r>
            <a:r>
              <a:rPr lang="en-US" sz="1200" dirty="0"/>
              <a:t>natural satellite</a:t>
            </a:r>
            <a:r>
              <a:rPr lang="en-US" sz="1200" dirty="0"/>
              <a:t> </a:t>
            </a:r>
            <a:r>
              <a:rPr lang="en-US" sz="1200" dirty="0">
                <a:solidFill>
                  <a:schemeClr val="bg2"/>
                </a:solidFill>
              </a:rPr>
              <a:t>A natural satellite, moon, or secondary planet is a celestial body that orbits a planet or smaller body, which is called its primary.</a:t>
            </a:r>
          </a:p>
          <a:p>
            <a:r>
              <a:rPr lang="en-US" sz="1200" dirty="0"/>
              <a:t/>
            </a:r>
            <a:r>
              <a:rPr lang="en-US" sz="1200" dirty="0"/>
              <a:t>Newton's law of gravitation</a:t>
            </a:r>
            <a:r>
              <a:rPr lang="en-US" sz="1200" dirty="0"/>
              <a:t> </a:t>
            </a:r>
            <a:r>
              <a:rPr lang="en-US" sz="1200" dirty="0">
                <a:solidFill>
                  <a:schemeClr val="bg2"/>
                </a:solidFill>
              </a:rPr>
              <a:t>This law states that every point mass in the universe attracts every other point mass with a force that is directly proportional to the product of their masses and inversely proportional to the square of the distance between them.</a:t>
            </a:r>
          </a:p>
          <a:p>
            <a:r>
              <a:rPr lang="en-US" sz="1200" dirty="0"/>
              <a:t/>
            </a:r>
            <a:r>
              <a:rPr lang="en-US" sz="1200" dirty="0"/>
              <a:t>normal force</a:t>
            </a:r>
            <a:r>
              <a:rPr lang="en-US" sz="1200" dirty="0"/>
              <a:t> </a:t>
            </a:r>
            <a:r>
              <a:rPr lang="en-US" sz="1200" dirty="0">
                <a:solidFill>
                  <a:schemeClr val="bg2"/>
                </a:solidFill>
              </a:rPr>
              <a:t>Any force acting normal, to a surface, or perpendicular to the tangent plane.</a:t>
            </a:r>
          </a:p>
          <a:p>
            <a:r>
              <a:rPr lang="en-US" sz="1200" dirty="0"/>
              <a:t/>
            </a:r>
            <a:r>
              <a:rPr lang="en-US" sz="1200" dirty="0"/>
              <a:t>perihelion</a:t>
            </a:r>
            <a:r>
              <a:rPr lang="en-US" sz="1200" dirty="0"/>
              <a:t> </a:t>
            </a:r>
            <a:r>
              <a:rPr lang="en-US" sz="1200" dirty="0">
                <a:solidFill>
                  <a:schemeClr val="bg2"/>
                </a:solidFill>
              </a:rPr>
              <a:t>The point in the elliptical orbit of a planet or comet etc. where it is nearest to the Sun. The point farthest from the Sun is called aphelion.</a:t>
            </a:r>
          </a:p>
          <a:p>
            <a:r>
              <a:rPr lang="en-US" sz="1200" dirty="0"/>
              <a:t/>
            </a:r>
            <a:r>
              <a:rPr lang="en-US" sz="1200" dirty="0"/>
              <a:t>planet</a:t>
            </a:r>
            <a:r>
              <a:rPr lang="en-US" sz="1200" dirty="0"/>
              <a:t> </a:t>
            </a:r>
            <a:r>
              <a:rPr lang="en-US" sz="1200" dirty="0" smtClean="0">
                <a:solidFill>
                  <a:schemeClr val="bg2"/>
                </a:solidFill>
              </a:rPr>
              <a:t>A large body which directly orbits any star (or star cluster) but which has not attained nuclear fusion.</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point mass</a:t>
            </a:r>
            <a:r>
              <a:rPr lang="en-US" sz="1200" dirty="0" smtClean="0"/>
              <a:t> </a:t>
            </a:r>
            <a:r>
              <a:rPr lang="en-US" sz="1200" dirty="0" smtClean="0">
                <a:solidFill>
                  <a:schemeClr val="bg2"/>
                </a:solidFill>
              </a:rPr>
              <a:t>A theoretical point with mass assigned to it.</a:t>
            </a:r>
          </a:p>
          <a:p>
            <a:r>
              <a:rPr lang="en-US" sz="1200" dirty="0"/>
              <a:t/>
            </a:r>
            <a:r>
              <a:rPr lang="en-US" sz="1200" dirty="0"/>
              <a:t>potential energy</a:t>
            </a:r>
            <a:r>
              <a:rPr lang="en-US" sz="1200" dirty="0"/>
              <a:t> </a:t>
            </a:r>
            <a:r>
              <a:rPr lang="en-US" sz="1200" dirty="0">
                <a:solidFill>
                  <a:schemeClr val="bg2"/>
                </a:solidFill>
              </a:rPr>
              <a:t>The energy an object has because of its position (in a gravitational or electric field) or its condition (as a stretched or compressed spring, as a chemical reactant, or by having rest mass)</a:t>
            </a:r>
          </a:p>
          <a:p>
            <a:r>
              <a:rPr lang="en-US" sz="1200" dirty="0"/>
              <a:t/>
            </a:r>
            <a:r>
              <a:rPr lang="en-US" sz="1200" dirty="0"/>
              <a:t>potential energy</a:t>
            </a:r>
            <a:r>
              <a:rPr lang="en-US" sz="1200" dirty="0"/>
              <a:t> </a:t>
            </a:r>
            <a:r>
              <a:rPr lang="en-US" sz="1200" dirty="0">
                <a:solidFill>
                  <a:schemeClr val="bg2"/>
                </a:solidFill>
              </a:rPr>
              <a:t>The energy an object has because of its position (in a gravitational or electric field) or its condition (as a stretched or compressed spring, as a chemical reactant, or by having rest mass)</a:t>
            </a:r>
          </a:p>
          <a:p>
            <a:r>
              <a:rPr lang="en-US" sz="1200" dirty="0"/>
              <a:t/>
            </a:r>
            <a:r>
              <a:rPr lang="en-US" sz="1200" dirty="0"/>
              <a:t>propulsion</a:t>
            </a:r>
            <a:r>
              <a:rPr lang="en-US" sz="1200" dirty="0"/>
              <a:t> </a:t>
            </a:r>
            <a:r>
              <a:rPr lang="en-US" sz="1200" dirty="0">
                <a:solidFill>
                  <a:schemeClr val="bg2"/>
                </a:solidFill>
              </a:rPr>
              <a:t>Force causing movement.</a:t>
            </a:r>
          </a:p>
          <a:p>
            <a:r>
              <a:rPr lang="en-US" sz="1200" dirty="0"/>
              <a:t/>
            </a:r>
            <a:r>
              <a:rPr lang="en-US" sz="1200" dirty="0"/>
              <a:t>radial</a:t>
            </a:r>
            <a:r>
              <a:rPr lang="en-US" sz="1200" dirty="0"/>
              <a:t> </a:t>
            </a:r>
            <a:r>
              <a:rPr lang="en-US" sz="1200" dirty="0">
                <a:solidFill>
                  <a:schemeClr val="bg2"/>
                </a:solidFill>
              </a:rPr>
              <a:t>Moving along a radius.</a:t>
            </a:r>
          </a:p>
          <a:p>
            <a:r>
              <a:rPr lang="en-US" sz="1200" dirty="0"/>
              <a:t/>
            </a:r>
            <a:r>
              <a:rPr lang="en-US" sz="1200" dirty="0"/>
              <a:t>radians</a:t>
            </a:r>
            <a:r>
              <a:rPr lang="en-US" sz="1200" dirty="0"/>
              <a:t> </a:t>
            </a:r>
            <a:r>
              <a:rPr lang="en-US" sz="1200" dirty="0">
                <a:solidFill>
                  <a:schemeClr val="bg2"/>
                </a:solidFill>
              </a:rPr>
              <a:t>The angle subtended at the centre of a circle by an arc of the circle of the same length as the circle's radius.</a:t>
            </a:r>
          </a:p>
          <a:p>
            <a:r>
              <a:rPr lang="en-US" sz="1200" dirty="0"/>
              <a:t/>
            </a:r>
            <a:r>
              <a:rPr lang="en-US" sz="1200" dirty="0"/>
              <a:t>semi-latus rectum</a:t>
            </a:r>
            <a:r>
              <a:rPr lang="en-US" sz="1200" dirty="0"/>
              <a:t> </a:t>
            </a:r>
            <a:r>
              <a:rPr lang="en-US" sz="1200" dirty="0">
                <a:solidFill>
                  <a:schemeClr val="bg2"/>
                </a:solidFill>
              </a:rPr>
              <a:t>The latus rectum is a chord perpendicular to the major axis and passing through the focus. The semi-latus rectum is half the latus rectrum. See distance p in.</a:t>
            </a:r>
          </a:p>
          <a:p>
            <a:r>
              <a:rPr lang="en-US" sz="1200" dirty="0"/>
              <a:t/>
            </a:r>
            <a:r>
              <a:rPr lang="en-US" sz="1200" dirty="0"/>
              <a:t>sidereal year</a:t>
            </a:r>
            <a:r>
              <a:rPr lang="en-US" sz="1200" dirty="0"/>
              <a:t> </a:t>
            </a:r>
            <a:r>
              <a:rPr lang="en-US" sz="1200" dirty="0">
                <a:solidFill>
                  <a:schemeClr val="bg2"/>
                </a:solidFill>
              </a:rPr>
              <a:t>The orbital period of the Earth; a measure of the time it takes for the Sun to return to the same position with respect to the stars of the celestial sphere. A sidereal year is about 20.4 minutes longer than the tropical year due to precession of the equinoxes.</a:t>
            </a:r>
          </a:p>
          <a:p>
            <a:r>
              <a:rPr lang="en-US" sz="1200" dirty="0"/>
              <a:t/>
            </a:r>
            <a:r>
              <a:rPr lang="en-US" sz="1200" dirty="0"/>
              <a:t>vector</a:t>
            </a:r>
            <a:r>
              <a:rPr lang="en-US" sz="1200" dirty="0"/>
              <a:t> </a:t>
            </a:r>
            <a:r>
              <a:rPr lang="en-US" sz="1200" dirty="0">
                <a:solidFill>
                  <a:schemeClr val="bg2"/>
                </a:solidFill>
              </a:rPr>
              <a:t>A directed quantity, one with both magnitude and direction; the between two points.</a:t>
            </a:r>
          </a:p>
          <a:p>
            <a:r>
              <a:rPr lang="en-US" sz="1200" dirty="0"/>
              <a:t/>
            </a:r>
            <a:r>
              <a:rPr lang="en-US" sz="1200" dirty="0"/>
              <a:t>velocity</a:t>
            </a:r>
            <a:r>
              <a:rPr lang="en-US" sz="1200" dirty="0"/>
              <a:t> </a:t>
            </a:r>
            <a:r>
              <a:rPr lang="en-US" sz="1200" dirty="0">
                <a:solidFill>
                  <a:schemeClr val="bg2"/>
                </a:solidFill>
              </a:rPr>
              <a:t>A vector quantity that denotes the rate of change of position with respect to time, or a speed with a directional component.</a:t>
            </a:r>
          </a:p>
          <a:p>
            <a:r>
              <a:rPr lang="en-US" sz="1200" dirty="0"/>
              <a:t/>
            </a:r>
            <a:r>
              <a:rPr lang="en-US" sz="1200" dirty="0"/>
              <a:t>weight</a:t>
            </a:r>
            <a:r>
              <a:rPr lang="en-US" sz="1200" dirty="0"/>
              <a:t> </a:t>
            </a:r>
            <a:r>
              <a:rPr lang="en-US" sz="1200" dirty="0">
                <a:solidFill>
                  <a:schemeClr val="bg2"/>
                </a:solidFill>
              </a:rPr>
              <a:t>The force on an object due to the gravitational attraction between it and the Earth (or whatever astronomical object it is primarily influenced by).</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Angular velocity diagram</a:t>
            </a:r>
          </a:p>
          <a:p>
            <a:pPr lvl="1"/>
            <a:r>
              <a:rPr lang="en-US" dirty="0" smtClean="0"/>
              <a:t>A vector diagram illustrating circular motion. The blue vector connects the origin (center) of the motion to the position of the particle. The red vector is the angular velocity vector, pointing perpendicular to the plane of motion and with magnitude equal to the instantaneous velocity.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"File:Angular velocity.svg - Wikipedia, the free encyclopedia."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http://en.wikipedia.org/w/index.php?title=File:Angular_velocity.svg&amp;page=1</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a20542a3fe752fd05952668b515a979}">
                <a14:useLocalDpi xmlns:a14="http://schemas.microsoft.com/office/drawing/2010/main" val="0"/>
              </a:ext>
            </a:extLst>
          </a:blip>
          <a:stretch>
            <a:fillRect/>
          </a:stretch>
        </p:blipFill>
        <p:spPr>
          <a:xfrm>
            <a:off x="1695522" y="533400"/>
            <a:ext cx="575295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Ellipses and Kepler's First Law</a:t>
            </a:r>
          </a:p>
          <a:p>
            <a:pPr lvl="1"/>
            <a:r>
              <a:rPr lang="en-US" dirty="0" smtClean="0"/>
              <a:t>(a) An ellipse is a closed curve such that the sum of the distances from a point on the curve to the two foci ( and ) is a constant. You can draw an ellipse as shown by putting a pin at each focus, and then placing a string around a pencil and the pins and tracing a line on paper. A circle is a special case of an ellipse in which the two foci coincide (thus any point on the circle is the same distance from the center). (b) For any closed gravitational orbit, follows an elliptical path with at one focus. Kepler's first law states this fact for planets orbiting the Sun.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January 28,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http://cnx.org/content/m42144/latest/?collection=col11406/1.7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96b95b3f62591abe0acf7b97f1ea3a7}">
                <a14:useLocalDpi xmlns:a14="http://schemas.microsoft.com/office/drawing/2010/main" val="0"/>
              </a:ext>
            </a:extLst>
          </a:blip>
          <a:stretch>
            <a:fillRect/>
          </a:stretch>
        </p:blipFill>
        <p:spPr>
          <a:xfrm>
            <a:off x="3004500" y="533400"/>
            <a:ext cx="31350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Frames of Reference</a:t>
            </a:r>
          </a:p>
          <a:p>
            <a:pPr lvl="1"/>
            <a:r>
              <a:rPr lang="en-US" dirty="0" smtClean="0"/>
              <a:t>In the inertial frame of reference (upper part of the picture), the black object moves in a straight line. However, the observer (red dot) who is standing in the rotating/non-inertial frame of reference (lower part of the picture) sees the object as following a curved path due to the Coriolis and centrifugal forces present in this frame.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"Coriolis effect."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http://en.wikipedia.org/wiki/Coriolis_effect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af879d8a5c9599eef41116d59de2e58}">
                <a14:useLocalDpi xmlns:a14="http://schemas.microsoft.com/office/drawing/2010/main" val="0"/>
              </a:ext>
            </a:extLst>
          </a:blip>
          <a:stretch>
            <a:fillRect/>
          </a:stretch>
        </p:blipFill>
        <p:spPr>
          <a:xfrm>
            <a:off x="3037230" y="533400"/>
            <a:ext cx="306954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Diagram used in the proof of the Shell Theorem</a:t>
            </a:r>
          </a:p>
          <a:p>
            <a:pPr lvl="1"/>
            <a:r>
              <a:rPr lang="en-US" dirty="0" smtClean="0"/>
              <a:t>This diagram outlines the geometry considered when proving The Shell Theorem. In particular, in this case a spherical shell of mass (left side of figure) exerts a force on mass (right side of the figure) outside of it. The surface area of a thin slice of the sphere is shown in color. (Note: The proof of the theorem is not presented here. Interested readers can explore further using the sources listed at the bottom of this article.)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 Commons.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"Shell-diag-1."</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2.5</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https://commons.wikimedia.org/wiki/File:Shell-diag-1.png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bb28a3ad8824afdc245952e1bc14762}">
                <a14:useLocalDpi xmlns:a14="http://schemas.microsoft.com/office/drawing/2010/main" val="0"/>
              </a:ext>
            </a:extLst>
          </a:blip>
          <a:stretch>
            <a:fillRect/>
          </a:stretch>
        </p:blipFill>
        <p:spPr>
          <a:xfrm>
            <a:off x="266700" y="533400"/>
            <a:ext cx="8610600" cy="415730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Moons of the Solar System</a:t>
            </a:r>
          </a:p>
          <a:p>
            <a:pPr lvl="1"/>
            <a:r>
              <a:rPr lang="en-US" dirty="0" smtClean="0"/>
              <a:t>Nineteen natural satellites are large enough to be round, and one, Saturn's Titan, has a substantial atmosphere.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"Natural satellite."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http://en.wikipedia.org/wiki/Natural_satellite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b6104952818a2c23eaa9c48bc9b3472}">
                <a14:useLocalDpi xmlns:a14="http://schemas.microsoft.com/office/drawing/2010/main" val="0"/>
              </a:ext>
            </a:extLst>
          </a:blip>
          <a:stretch>
            <a:fillRect/>
          </a:stretch>
        </p:blipFill>
        <p:spPr>
          <a:xfrm>
            <a:off x="1497027" y="533400"/>
            <a:ext cx="614994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Orbital Altitudes</a:t>
            </a:r>
          </a:p>
          <a:p>
            <a:pPr lvl="1"/>
            <a:r>
              <a:rPr lang="en-US" dirty="0" smtClean="0"/>
              <a:t>Orbital Altitudes of several significant satellites of earth.</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"Satellites."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http://en.wikipedia.org/wiki/Satellites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73b98c6fef69f52f0b52ce1ab9ebe68}">
                <a14:useLocalDpi xmlns:a14="http://schemas.microsoft.com/office/drawing/2010/main" val="0"/>
              </a:ext>
            </a:extLst>
          </a:blip>
          <a:stretch>
            <a:fillRect/>
          </a:stretch>
        </p:blipFill>
        <p:spPr>
          <a:xfrm>
            <a:off x="266700" y="533400"/>
            <a:ext cx="8610600" cy="316835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Rocket Equation</a:t>
            </a:r>
          </a:p>
          <a:p>
            <a:pPr lvl="1"/>
            <a:r>
              <a:rPr lang="en-US" dirty="0" smtClean="0"/>
              <a:t>Rocket mass ratios versus final velocity calculated from the rocket equation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"Orbital maneuver."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http://en.wikipedia.org/wiki/Orbital_maneuver</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9ee903e9761730f5d03f76aa6bbbc4e}">
                <a14:useLocalDpi xmlns:a14="http://schemas.microsoft.com/office/drawing/2010/main" val="0"/>
              </a:ext>
            </a:extLst>
          </a:blip>
          <a:stretch>
            <a:fillRect/>
          </a:stretch>
        </p:blipFill>
        <p:spPr>
          <a:xfrm>
            <a:off x="1287766" y="533400"/>
            <a:ext cx="656846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Voyager Path Using Gravity Assists</a:t>
            </a:r>
          </a:p>
          <a:p>
            <a:pPr lvl="1"/>
            <a:r>
              <a:rPr lang="en-US" dirty="0" smtClean="0"/>
              <a:t>The trajectories that enabled NASA's twin Voyager spacecraft to tour the four gas giant planets and achieve velocity to escape our solar system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"Orbital maneuver."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http://en.wikipedia.org/wiki/Orbital_maneuver</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247c390dc9c10012b040b77ffa75190}">
                <a14:useLocalDpi xmlns:a14="http://schemas.microsoft.com/office/drawing/2010/main" val="0"/>
              </a:ext>
            </a:extLst>
          </a:blip>
          <a:stretch>
            <a:fillRect/>
          </a:stretch>
        </p:blipFill>
        <p:spPr>
          <a:xfrm>
            <a:off x="1957984" y="533400"/>
            <a:ext cx="522803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Kepler's Third Law</a:t>
            </a:r>
          </a:p>
          <a:p>
            <a:pPr lvl="1"/>
            <a:r>
              <a:rPr lang="en-US" dirty="0" smtClean="0"/>
              <a:t>Kepler's third law states that the square of the period of the orbit of a planet about the Sun is proportional to the cube of the semi-major axis of the orbit.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"Search results for "kepler%27s third law" - Wikimedia Commons."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http://commons.wikimedia.org/w/index.php?search=kepler's+third+law&amp;button=&amp;title=Special:Search</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7c4f6b534a5b1c8dfaf7039c03d3f9d}">
                <a14:useLocalDpi xmlns:a14="http://schemas.microsoft.com/office/drawing/2010/main" val="0"/>
              </a:ext>
            </a:extLst>
          </a:blip>
          <a:stretch>
            <a:fillRect/>
          </a:stretch>
        </p:blipFill>
        <p:spPr>
          <a:xfrm>
            <a:off x="1572986" y="533400"/>
            <a:ext cx="599802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Tidal Indicator</a:t>
            </a:r>
          </a:p>
          <a:p>
            <a:pPr lvl="1"/>
            <a:r>
              <a:rPr lang="en-US" dirty="0" smtClean="0"/>
              <a:t>Tidal Indicator, Delaware River, Delaware c. 1897. In the moment pictured, the tide is 1.25 feet above mean low water and is still falling, as indicated by the pointing of the arrow. The indicator is powered by a system of pulleys, cables, and a float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"Tide."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http://en.wikipedia.org/wiki/Tide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ab3f11b4a5a4674e24f79950dc72f4d}">
                <a14:useLocalDpi xmlns:a14="http://schemas.microsoft.com/office/drawing/2010/main" val="0"/>
              </a:ext>
            </a:extLst>
          </a:blip>
          <a:stretch>
            <a:fillRect/>
          </a:stretch>
        </p:blipFill>
        <p:spPr>
          <a:xfrm>
            <a:off x="2471202" y="533400"/>
            <a:ext cx="420159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Hohmann Transfer Orbit</a:t>
            </a:r>
          </a:p>
          <a:p>
            <a:pPr lvl="1"/>
            <a:r>
              <a:rPr lang="en-US" dirty="0" smtClean="0"/>
              <a:t>A diagram of the Hohmann Transfer Orbit.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"Orbital maneuver."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http://en.wikipedia.org/wiki/Orbital_maneuver</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8746bef97b2a8dbfd70e78e69f4eaa5}">
                <a14:useLocalDpi xmlns:a14="http://schemas.microsoft.com/office/drawing/2010/main" val="0"/>
              </a:ext>
            </a:extLst>
          </a:blip>
          <a:stretch>
            <a:fillRect/>
          </a:stretch>
        </p:blipFill>
        <p:spPr>
          <a:xfrm>
            <a:off x="2762250" y="533400"/>
            <a:ext cx="36195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Centripetal Acceleration</a:t>
            </a:r>
          </a:p>
          <a:p>
            <a:pPr lvl="1"/>
            <a:r>
              <a:rPr lang="en-US" dirty="0" smtClean="0"/>
              <a:t>A brief overview of centripetal acceleration for high school physics students.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928e7d29f08d03651237a05eaa96e430}">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Understanding Kepler's 3 Laws and Orbits</a:t>
            </a:r>
          </a:p>
          <a:p>
            <a:pPr lvl="1"/>
            <a:r>
              <a:rPr lang="en-US" dirty="0" smtClean="0"/>
              <a:t>In this video you will be introduced to Kepler's 3 laws and see how they are relevant to orbiting objects.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b92c52c66ec17cf75880788930cda332}">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Angle and Arc Length</a:t>
            </a:r>
          </a:p>
          <a:p>
            <a:pPr lvl="1"/>
            <a:r>
              <a:rPr lang="en-US" dirty="0" smtClean="0"/>
              <a:t>The radius of a circle is rotated through an angle . The arc length is described on the circumference.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January 16, 2015."</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http://cnx.org/content/m42083/latest/?collection=col11406/1.7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61f15a9ae63a11dfc482935cfe4e1ce}">
                <a14:useLocalDpi xmlns:a14="http://schemas.microsoft.com/office/drawing/2010/main" val="0"/>
              </a:ext>
            </a:extLst>
          </a:blip>
          <a:stretch>
            <a:fillRect/>
          </a:stretch>
        </p:blipFill>
        <p:spPr>
          <a:xfrm>
            <a:off x="1965960" y="533400"/>
            <a:ext cx="521208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Kepler's Second Law</a:t>
            </a:r>
          </a:p>
          <a:p>
            <a:pPr lvl="1"/>
            <a:r>
              <a:rPr lang="en-US" dirty="0" smtClean="0"/>
              <a:t>The shaded regions have equal areas. It takes equal times for to go from  to , from to , and from to . The mass moves fastest when it is closest to . Kepler's second law was originally devised for planets orbiting the Sun, but it has broader validity.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January 28,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http://cnx.org/content/m42144/latest/?collection=col11406/1.7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0eadd32144253fec4fd7eb912e3462f}">
                <a14:useLocalDpi xmlns:a14="http://schemas.microsoft.com/office/drawing/2010/main" val="0"/>
              </a:ext>
            </a:extLst>
          </a:blip>
          <a:stretch>
            <a:fillRect/>
          </a:stretch>
        </p:blipFill>
        <p:spPr>
          <a:xfrm>
            <a:off x="2183767" y="533400"/>
            <a:ext cx="477646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Coriolis Force</a:t>
            </a:r>
          </a:p>
          <a:p>
            <a:pPr lvl="1"/>
            <a:r>
              <a:rPr lang="en-US" dirty="0" smtClean="0"/>
              <a:t>This low-pressure system over Iceland spins counter-clockwise due to balance between the Coriolis force and the pressure gradient force.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"Coriolis effect."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http://en.wikipedia.org/wiki/Coriolis_effect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d7c74275a0351b21781d3211170286c}">
                <a14:useLocalDpi xmlns:a14="http://schemas.microsoft.com/office/drawing/2010/main" val="0"/>
              </a:ext>
            </a:extLst>
          </a:blip>
          <a:stretch>
            <a:fillRect/>
          </a:stretch>
        </p:blipFill>
        <p:spPr>
          <a:xfrm>
            <a:off x="2064874" y="533400"/>
            <a:ext cx="501425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Angular Velocity</a:t>
            </a:r>
          </a:p>
          <a:p>
            <a:pPr lvl="1"/>
            <a:r>
              <a:rPr lang="en-US" dirty="0" smtClean="0"/>
              <a:t>A fly on the edge of a rotating object records a constant velocity . The object is rotating with an angular velocity equal to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Rotation Angle and Angular Velocity. January 25,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http://cnx.org/content/m42083/latest/Figure_07_01_04a.jpg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8e964cc4daa60cf7387ce2b06dff414}">
                <a14:useLocalDpi xmlns:a14="http://schemas.microsoft.com/office/drawing/2010/main" val="0"/>
              </a:ext>
            </a:extLst>
          </a:blip>
          <a:stretch>
            <a:fillRect/>
          </a:stretch>
        </p:blipFill>
        <p:spPr>
          <a:xfrm>
            <a:off x="2420435" y="533400"/>
            <a:ext cx="430313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Angle θ and Arc Length s</a:t>
            </a:r>
          </a:p>
          <a:p>
            <a:pPr lvl="1"/>
            <a:r>
              <a:rPr lang="en-US" dirty="0" smtClean="0"/>
              <a:t>The radius of a circle is rotated through an angle . The arc length is described on the circumference.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http://cnx.org/content/m42083/latest/?collection=col11406/1.7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61f15a9ae63a11dfc482935cfe4e1ce}">
                <a14:useLocalDpi xmlns:a14="http://schemas.microsoft.com/office/drawing/2010/main" val="0"/>
              </a:ext>
            </a:extLst>
          </a:blip>
          <a:stretch>
            <a:fillRect/>
          </a:stretch>
        </p:blipFill>
        <p:spPr>
          <a:xfrm>
            <a:off x="1965960" y="533400"/>
            <a:ext cx="521208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Orbit As Ellipse</a:t>
            </a:r>
          </a:p>
          <a:p>
            <a:pPr lvl="1"/>
            <a:r>
              <a:rPr lang="en-US" dirty="0" smtClean="0"/>
              <a:t>Heliocentric coordinate system  for ellipse. Also shown are: semi-major axis , semi-minor axis and semi-latus rectum ; center of ellipse and its two foci marked by large dots. For °, and for °,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"Kepler's laws."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http://en.wikipedia.org/wiki/Kepler's_laws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232a9338ec5a5727c6ff3d05d34dc4e}">
                <a14:useLocalDpi xmlns:a14="http://schemas.microsoft.com/office/drawing/2010/main" val="0"/>
              </a:ext>
            </a:extLst>
          </a:blip>
          <a:stretch>
            <a:fillRect/>
          </a:stretch>
        </p:blipFill>
        <p:spPr>
          <a:xfrm>
            <a:off x="2387191" y="533400"/>
            <a:ext cx="436961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Car on a Banked Curve</a:t>
            </a:r>
          </a:p>
          <a:p>
            <a:pPr lvl="1"/>
            <a:r>
              <a:rPr lang="en-US" dirty="0" smtClean="0"/>
              <a:t>The car on this banked curve is moving away and turning to the left.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February 6,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http://cnx.org/content/m42086/latest/?collection=col11406/1.7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ed812ee43615f29e2e5ceb9a8a6ed3b}">
                <a14:useLocalDpi xmlns:a14="http://schemas.microsoft.com/office/drawing/2010/main" val="0"/>
              </a:ext>
            </a:extLst>
          </a:blip>
          <a:stretch>
            <a:fillRect/>
          </a:stretch>
        </p:blipFill>
        <p:spPr>
          <a:xfrm>
            <a:off x="1719504" y="533400"/>
            <a:ext cx="570499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Uniform Circular Motion and Gravitation</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Uniform Circular Motion and Gravitation</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Introduction to UCM and Gravitation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Non-Uniform Circular Motion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Velocity, Acceleration, and Force</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Types of Forces in Nature</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Newton's Law of Universal Gravitation</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761f15a9ae63a11dfc482935cfe4e1ce}">
                <a14:useLocalDpi xmlns:a14="http://schemas.microsoft.com/office/drawing/2010/main" val="0"/>
              </a:ext>
            </a:extLst>
          </a:blip>
          <a:stretch>
            <a:fillRect/>
          </a:stretch>
        </p:blipFill>
        <p:spPr>
          <a:xfrm>
            <a:off x="3200400" y="304800"/>
            <a:ext cx="863600" cy="719666"/>
          </a:xfrm>
          <a:prstGeom prst="rect">
            <a:avLst/>
          </a:prstGeom>
        </p:spPr>
      </p:pic>
      <p:pic>
        <p:nvPicPr>
          <p:cNvPr id="29" name="Picture 28" descr="chapterimage.jpg"/>
          <p:cNvPicPr>
            <a:picLocks noChangeAspect="1"/>
          </p:cNvPicPr>
          <p:nvPr/>
        </p:nvPicPr>
        <p:blipFill>
          <a:blip r:embed="rId7">
            <a:extLst>
              <a:ext uri="{fd213f94333b1e478ce6552d66fc5af1}">
                <a14:useLocalDpi xmlns:a14="http://schemas.microsoft.com/office/drawing/2010/main" val="0"/>
              </a:ext>
            </a:extLst>
          </a:blip>
          <a:stretch>
            <a:fillRect/>
          </a:stretch>
        </p:blipFill>
        <p:spPr>
          <a:xfrm>
            <a:off x="3200400" y="1447800"/>
            <a:ext cx="863600" cy="519952"/>
          </a:xfrm>
          <a:prstGeom prst="rect">
            <a:avLst/>
          </a:prstGeom>
        </p:spPr>
      </p:pic>
      <p:pic>
        <p:nvPicPr>
          <p:cNvPr id="30" name="Picture 29" descr="chapterimage.jpg"/>
          <p:cNvPicPr>
            <a:picLocks noChangeAspect="1"/>
          </p:cNvPicPr>
          <p:nvPr/>
        </p:nvPicPr>
        <p:blipFill>
          <a:blip r:embed="rId8">
            <a:extLst>
              <a:ext uri="{761f15a9ae63a11dfc482935cfe4e1ce}">
                <a14:useLocalDpi xmlns:a14="http://schemas.microsoft.com/office/drawing/2010/main" val="0"/>
              </a:ext>
            </a:extLst>
          </a:blip>
          <a:stretch>
            <a:fillRect/>
          </a:stretch>
        </p:blipFill>
        <p:spPr>
          <a:xfrm>
            <a:off x="3200400" y="2590800"/>
            <a:ext cx="863600" cy="719666"/>
          </a:xfrm>
          <a:prstGeom prst="rect">
            <a:avLst/>
          </a:prstGeom>
        </p:spPr>
      </p:pic>
      <p:pic>
        <p:nvPicPr>
          <p:cNvPr id="31" name="Picture 30" descr="chapterimage.jpg"/>
          <p:cNvPicPr>
            <a:picLocks noChangeAspect="1"/>
          </p:cNvPicPr>
          <p:nvPr/>
        </p:nvPicPr>
        <p:blipFill>
          <a:blip r:embed="rId9">
            <a:extLst>
              <a:ext uri="{8357aaec0b14b94abcc07438d72ba372}">
                <a14:useLocalDpi xmlns:a14="http://schemas.microsoft.com/office/drawing/2010/main" val="0"/>
              </a:ext>
            </a:extLst>
          </a:blip>
          <a:stretch>
            <a:fillRect/>
          </a:stretch>
        </p:blipFill>
        <p:spPr>
          <a:xfrm>
            <a:off x="3200400" y="3733800"/>
            <a:ext cx="863600" cy="760959"/>
          </a:xfrm>
          <a:prstGeom prst="rect">
            <a:avLst/>
          </a:prstGeom>
        </p:spPr>
      </p:pic>
      <p:pic>
        <p:nvPicPr>
          <p:cNvPr id="32" name="Picture 31" descr="chapterimage.jpg"/>
          <p:cNvPicPr>
            <a:picLocks noChangeAspect="1"/>
          </p:cNvPicPr>
          <p:nvPr/>
        </p:nvPicPr>
        <p:blipFill>
          <a:blip r:embed="rId10">
            <a:extLst>
              <a:ext uri="{fd220954ed66b009adb0d3084fa31141}">
                <a14:useLocalDpi xmlns:a14="http://schemas.microsoft.com/office/drawing/2010/main" val="0"/>
              </a:ext>
            </a:extLst>
          </a:blip>
          <a:stretch>
            <a:fillRect/>
          </a:stretch>
        </p:blipFill>
        <p:spPr>
          <a:xfrm>
            <a:off x="3200400" y="4876800"/>
            <a:ext cx="863600" cy="604520"/>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Understanding Kepler's 3 Laws and Orbits</a:t>
            </a:r>
          </a:p>
          <a:p>
            <a:pPr lvl="1"/>
            <a:r>
              <a:rPr lang="en-US" dirty="0" smtClean="0"/>
              <a:t>In this video you will be introduced to Kepler's 3 laws and see how they are relevant to orbiting objects.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b92c52c66ec17cf75880788930cda332}">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Diagram of non-uniform circular motion</a:t>
            </a:r>
          </a:p>
          <a:p>
            <a:pPr lvl="1"/>
            <a:r>
              <a:rPr lang="en-US" dirty="0" smtClean="0"/>
              <a:t>In non-uniform circular motion, the magnitude of the angular velocity changes over time.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"File:Nonuniform circular motion.svg - Wikipedia, the free encyclopedia."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http://en.wikipedia.org/w/index.php?title=File:Nonuniform_circular_motion.svg&amp;page=1</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d213f94333b1e478ce6552d66fc5af1}">
                <a14:useLocalDpi xmlns:a14="http://schemas.microsoft.com/office/drawing/2010/main" val="0"/>
              </a:ext>
            </a:extLst>
          </a:blip>
          <a:stretch>
            <a:fillRect/>
          </a:stretch>
        </p:blipFill>
        <p:spPr>
          <a:xfrm>
            <a:off x="964981" y="533400"/>
            <a:ext cx="721403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Centripetal Acceleration</a:t>
            </a:r>
          </a:p>
          <a:p>
            <a:pPr lvl="1"/>
            <a:r>
              <a:rPr lang="en-US" dirty="0" smtClean="0"/>
              <a:t>As an object moves around a circle, the direction of the velocity vector constantly changes.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Centripetal Acceleration. January 25,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http://cnx.org/content/m42084/latest/Figure_07_02_01a.jpg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fd6f1fa243d26b64236712c54cf6080}">
                <a14:useLocalDpi xmlns:a14="http://schemas.microsoft.com/office/drawing/2010/main" val="0"/>
              </a:ext>
            </a:extLst>
          </a:blip>
          <a:stretch>
            <a:fillRect/>
          </a:stretch>
        </p:blipFill>
        <p:spPr>
          <a:xfrm>
            <a:off x="2757411" y="533400"/>
            <a:ext cx="362917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 Direction of Angular Velocity</a:t>
            </a:r>
          </a:p>
          <a:p>
            <a:pPr lvl="1"/>
            <a:r>
              <a:rPr lang="en-US" dirty="0" smtClean="0"/>
              <a:t>The angular velocity describes the speed of rotation and the orientation of the instantaneous axis about which the rotation occurs. The direction of the angular velocity will be along the axis of rotation. In this case (counter-clockwise rotation), the vector points upwards.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"Angular velocity."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http://en.wikipedia.org/wiki/Angular_velocity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a20542a3fe752fd05952668b515a979}">
                <a14:useLocalDpi xmlns:a14="http://schemas.microsoft.com/office/drawing/2010/main" val="0"/>
              </a:ext>
            </a:extLst>
          </a:blip>
          <a:stretch>
            <a:fillRect/>
          </a:stretch>
        </p:blipFill>
        <p:spPr>
          <a:xfrm>
            <a:off x="1695522" y="533400"/>
            <a:ext cx="575295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Ellipses and Kepler's First Law</a:t>
            </a:r>
          </a:p>
          <a:p>
            <a:pPr lvl="1"/>
            <a:r>
              <a:rPr lang="en-US" dirty="0" smtClean="0"/>
              <a:t>(a) An ellipse is a closed curve such that the sum of the distances from a point on the curve to the two foci ( and ) is a constant. You can draw an ellipse as shown by putting a pin at each focus, and then placing a string around a pencil and the pins and tracing a line on paper. A circle is a special case of an ellipse in which the two foci coincide (thus any point on the circle is the same distance from the center). (b) For any closed gravitational orbit, follows an elliptical path with at one focus. Kepler's first law states this fact for planets orbiting the Sun.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January 28,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http://cnx.org/content/m42144/latest/?collection=col11406/1.7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96b95b3f62591abe0acf7b97f1ea3a7}">
                <a14:useLocalDpi xmlns:a14="http://schemas.microsoft.com/office/drawing/2010/main" val="0"/>
              </a:ext>
            </a:extLst>
          </a:blip>
          <a:stretch>
            <a:fillRect/>
          </a:stretch>
        </p:blipFill>
        <p:spPr>
          <a:xfrm>
            <a:off x="3004500" y="533400"/>
            <a:ext cx="31350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Centripetal force</a:t>
            </a:r>
          </a:p>
          <a:p>
            <a:pPr lvl="1"/>
            <a:r>
              <a:rPr lang="en-US" dirty="0" smtClean="0"/>
              <a:t>As an object travels around a circular path at a constant speed, it experiences a centripetal force accelerating it toward the center.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Centripetal Force. January 25,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http://cnx.org/content/m42086/latest/Figure_07_03_01a.jpg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e9b76362cfcba3e020119566e365789}">
                <a14:useLocalDpi xmlns:a14="http://schemas.microsoft.com/office/drawing/2010/main" val="0"/>
              </a:ext>
            </a:extLst>
          </a:blip>
          <a:stretch>
            <a:fillRect/>
          </a:stretch>
        </p:blipFill>
        <p:spPr>
          <a:xfrm>
            <a:off x="3418068" y="533400"/>
            <a:ext cx="230786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Overview of centripetal force</a:t>
            </a:r>
          </a:p>
          <a:p>
            <a:pPr lvl="1"/>
            <a:r>
              <a:rPr lang="en-US" dirty="0" smtClean="0"/>
              <a:t>A brief overview of centripetal force.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4f2b47c3d8a385109341fee3429a05f3}">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Moon's Gravity on the Earth</a:t>
            </a:r>
          </a:p>
          <a:p>
            <a:pPr lvl="1"/>
            <a:r>
              <a:rPr lang="en-US" dirty="0" smtClean="0"/>
              <a:t>Top picture shows the gravity force due to the Moon at different locations on Earth. Bottom picture shows the differential force . This is the acceleration "felt" by an observer living on Earth.</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Amazon Web Services.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"Boundless."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http://s3.amazonaws.com/figures.boundless.com/51085139e4b0c14bf46493bf/1.jpg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816241d6cd65c9b1c7095f02d48de76}">
                <a14:useLocalDpi xmlns:a14="http://schemas.microsoft.com/office/drawing/2010/main" val="0"/>
              </a:ext>
            </a:extLst>
          </a:blip>
          <a:stretch>
            <a:fillRect/>
          </a:stretch>
        </p:blipFill>
        <p:spPr>
          <a:xfrm>
            <a:off x="2825353" y="533400"/>
            <a:ext cx="349329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Tidal Energy Generator</a:t>
            </a:r>
          </a:p>
          <a:p>
            <a:pPr lvl="1"/>
            <a:r>
              <a:rPr lang="en-US" dirty="0" smtClean="0"/>
              <a:t>Tidal energy generator that works like a wind turbine, but with the ocean currents providing the energy. The circle in the middle is the turbine. The contraption travels up and down the two legs just like a lift and sits on the sea floor when in use.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http://upload.wikimedia.org/wikipedia/commons/4/4a/Tidal_energy_generator,_Eday_-_geograph.org.uk_-_1267433.jpg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abcca3e24c82f518f8398a2207931da}">
                <a14:useLocalDpi xmlns:a14="http://schemas.microsoft.com/office/drawing/2010/main" val="0"/>
              </a:ext>
            </a:extLst>
          </a:blip>
          <a:stretch>
            <a:fillRect/>
          </a:stretch>
        </p:blipFill>
        <p:spPr>
          <a:xfrm>
            <a:off x="1576552" y="533400"/>
            <a:ext cx="599089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Earth's tides.</a:t>
            </a:r>
          </a:p>
          <a:p>
            <a:pPr lvl="1"/>
            <a:r>
              <a:rPr lang="en-US" dirty="0" smtClean="0"/>
              <a:t>Schematic of the lunar portion of earth's tides showing (exaggerated) high tides at the sublunar and antipodal points for the hypothetical case of an ocean of constant depth with no land. There would also be smaller, superimposed bulges on the sides facing toward and away from the sun.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"Tide."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http://en.wikipedia.org/wiki/Tide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357aaec0b14b94abcc07438d72ba372}">
                <a14:useLocalDpi xmlns:a14="http://schemas.microsoft.com/office/drawing/2010/main" val="0"/>
              </a:ext>
            </a:extLst>
          </a:blip>
          <a:stretch>
            <a:fillRect/>
          </a:stretch>
        </p:blipFill>
        <p:spPr>
          <a:xfrm>
            <a:off x="2107373" y="533400"/>
            <a:ext cx="492925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Uniform Circular Motion and Gravitation</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Uniform Circular Motion and Gravitation</a:t>
            </a:r>
            <a:br>
              <a:rPr lang="en-US" dirty="0" smtClean="0"/>
            </a:br>
            <a:r>
              <a:rPr lang="en-US" dirty="0" smtClean="0"/>
              <a:t>(continued)</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Kepler's Laws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6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Gravitational Potential Energy</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89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Energy Conservation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2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Angular vs. Linear Quantities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3" name="Picture 22" descr="chapterimage.jpg"/>
          <p:cNvPicPr>
            <a:picLocks noChangeAspect="1"/>
          </p:cNvPicPr>
          <p:nvPr/>
        </p:nvPicPr>
        <p:blipFill>
          <a:blip r:embed="rId6">
            <a:extLst>
              <a:ext uri="{196b95b3f62591abe0acf7b97f1ea3a7}">
                <a14:useLocalDpi xmlns:a14="http://schemas.microsoft.com/office/drawing/2010/main" val="0"/>
              </a:ext>
            </a:extLst>
          </a:blip>
          <a:stretch>
            <a:fillRect/>
          </a:stretch>
        </p:blipFill>
        <p:spPr>
          <a:xfrm>
            <a:off x="3200400" y="304800"/>
            <a:ext cx="623333" cy="863600"/>
          </a:xfrm>
          <a:prstGeom prst="rect">
            <a:avLst/>
          </a:prstGeom>
        </p:spPr>
      </p:pic>
      <p:pic>
        <p:nvPicPr>
          <p:cNvPr id="29" name="Picture 28" descr="chapterimage.jpg"/>
          <p:cNvPicPr>
            <a:picLocks noChangeAspect="1"/>
          </p:cNvPicPr>
          <p:nvPr/>
        </p:nvPicPr>
        <p:blipFill>
          <a:blip r:embed="rId7">
            <a:extLst>
              <a:ext uri="{9b2eaf25ebe5d433dca09ccbab2d6f5a}">
                <a14:useLocalDpi xmlns:a14="http://schemas.microsoft.com/office/drawing/2010/main" val="0"/>
              </a:ext>
            </a:extLst>
          </a:blip>
          <a:stretch>
            <a:fillRect/>
          </a:stretch>
        </p:blipFill>
        <p:spPr>
          <a:xfrm>
            <a:off x="3200400" y="1447800"/>
            <a:ext cx="863600" cy="647700"/>
          </a:xfrm>
          <a:prstGeom prst="rect">
            <a:avLst/>
          </a:prstGeom>
        </p:spPr>
      </p:pic>
      <p:pic>
        <p:nvPicPr>
          <p:cNvPr id="30" name="Picture 29" descr="chapterimage.jpg"/>
          <p:cNvPicPr>
            <a:picLocks noChangeAspect="1"/>
          </p:cNvPicPr>
          <p:nvPr/>
        </p:nvPicPr>
        <p:blipFill>
          <a:blip r:embed="rId8">
            <a:extLst>
              <a:ext uri="{f4a4cbf7afceef623fb2825d3431e68a}">
                <a14:useLocalDpi xmlns:a14="http://schemas.microsoft.com/office/drawing/2010/main" val="0"/>
              </a:ext>
            </a:extLst>
          </a:blip>
          <a:stretch>
            <a:fillRect/>
          </a:stretch>
        </p:blipFill>
        <p:spPr>
          <a:xfrm>
            <a:off x="3200400" y="2590800"/>
            <a:ext cx="863600" cy="863600"/>
          </a:xfrm>
          <a:prstGeom prst="rect">
            <a:avLst/>
          </a:prstGeom>
        </p:spPr>
      </p:pic>
      <p:pic>
        <p:nvPicPr>
          <p:cNvPr id="31" name="Picture 30" descr="chapterimage.jpg"/>
          <p:cNvPicPr>
            <a:picLocks noChangeAspect="1"/>
          </p:cNvPicPr>
          <p:nvPr/>
        </p:nvPicPr>
        <p:blipFill>
          <a:blip r:embed="rId9">
            <a:extLst>
              <a:ext uri="{3a20542a3fe752fd05952668b515a979}">
                <a14:useLocalDpi xmlns:a14="http://schemas.microsoft.com/office/drawing/2010/main" val="0"/>
              </a:ext>
            </a:extLst>
          </a:blip>
          <a:stretch>
            <a:fillRect/>
          </a:stretch>
        </p:blipFill>
        <p:spPr>
          <a:xfrm>
            <a:off x="3200400" y="3733800"/>
            <a:ext cx="863600" cy="652005"/>
          </a:xfrm>
          <a:prstGeom prst="rect">
            <a:avLst/>
          </a:prstGeom>
        </p:spPr>
      </p:pic>
    </p:spTree>
    <p:extLst>
      <p:ext uri="{BB962C8B-B14F-4D97-AF65-F5344CB8AC3E}">
        <p14:creationId xmlns:p14="http://schemas.microsoft.com/office/powerpoint/2010/main" val="23105827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Gravitational Field of Earth</a:t>
            </a:r>
          </a:p>
          <a:p>
            <a:pPr lvl="1"/>
            <a:r>
              <a:rPr lang="en-US" dirty="0" smtClean="0"/>
              <a:t>Diagram of the gravitational field strength within the Earth.</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http://upload.wikimedia.org/wikipedia/commons/4/43/Earth-G-force.png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3226f8de0da6f43a803e165c75a0079}">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Trebuchet</a:t>
            </a:r>
          </a:p>
          <a:p>
            <a:pPr lvl="1"/>
            <a:r>
              <a:rPr lang="en-US" dirty="0" smtClean="0"/>
              <a:t>A trebuchet uses the gravitational potential energy of the counterweight to throw projectiles over long distances.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"Trebuchet."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http://en.wikipedia.org/wiki/File:Trebuchet.jpg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b2eaf25ebe5d433dca09ccbab2d6f5a}">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Right hand rule</a:t>
            </a:r>
          </a:p>
          <a:p>
            <a:pPr lvl="1"/>
            <a:r>
              <a:rPr lang="en-US" dirty="0" smtClean="0"/>
              <a:t>When determining the direction of an angular vector, use the right hand rule: curl the fingers of your right hand in the direction of the circular motion and your thumb points in the vector direction.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"File:Right-hand grip rule.svg - Wikipedia, the free encyclopedia."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http://en.wikipedia.org/w/index.php?title=File:Right-hand_grip_rule.svg&amp;page=1</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fec5096cb53ef6a2bb9d62863fd4371}">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Understanding Kepler's 3 Laws and Orbits</a:t>
            </a:r>
          </a:p>
          <a:p>
            <a:pPr lvl="1"/>
            <a:r>
              <a:rPr lang="en-US" dirty="0" smtClean="0"/>
              <a:t>In this video you will be introduced to Kepler's 3 laws and see how they are relevant to orbiting objects.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b92c52c66ec17cf75880788930cda332}">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Kepler's Second Law</a:t>
            </a:r>
          </a:p>
          <a:p>
            <a:pPr lvl="1"/>
            <a:r>
              <a:rPr lang="en-US" dirty="0" smtClean="0"/>
              <a:t>The shaded regions have equal areas. It takes equal times for m to go from A to B, from C to D, and from E to F. The mass m moves fastest when it is closest to M. Kepler's second law was originally devised for planets orbiting the Sun, but it has broader validity.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April 28, 2014."</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http://cnx.org/content/m42144/latest/?collection=col11406/1.7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0eadd32144253fec4fd7eb912e3462f}">
                <a14:useLocalDpi xmlns:a14="http://schemas.microsoft.com/office/drawing/2010/main" val="0"/>
              </a:ext>
            </a:extLst>
          </a:blip>
          <a:stretch>
            <a:fillRect/>
          </a:stretch>
        </p:blipFill>
        <p:spPr>
          <a:xfrm>
            <a:off x="2183767" y="533400"/>
            <a:ext cx="477646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Isaac Newton's Analysis of Escape Speed</a:t>
            </a:r>
          </a:p>
          <a:p>
            <a:pPr lvl="1"/>
            <a:r>
              <a:rPr lang="en-US" dirty="0" smtClean="0"/>
              <a:t>In this figure, Objects A and B don't have the required escape speed and so they fall back to Earth after launch. Objects C and D don't either, they achieve a circular and an elliptical orbit respectively. Object E is launched with sufficient escape velocity and escapes the Earth.</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"Escape velocity."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http://en.wikipedia.org/wiki/Escape_velocity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4a4cbf7afceef623fb2825d3431e68a}">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Flow Representation</a:t>
            </a:r>
          </a:p>
          <a:p>
            <a:pPr lvl="1"/>
            <a:r>
              <a:rPr lang="en-US" dirty="0" smtClean="0"/>
              <a:t>A schematic representation of flow around a low-pressure area in the Northern Hemisphere. The pressure-gradient force is represented by blue arrows and the Coriolis acceleration (always perpendicular to the velocity) by red arrows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"Coriolis effect."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http://en.wikipedia.org/wiki/Coriolis_effect%23Ballistic_missiles_and_satellites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ebea37120735d1aa0e6141f19a6bb26}">
                <a14:useLocalDpi xmlns:a14="http://schemas.microsoft.com/office/drawing/2010/main" val="0"/>
              </a:ext>
            </a:extLst>
          </a:blip>
          <a:stretch>
            <a:fillRect/>
          </a:stretch>
        </p:blipFill>
        <p:spPr>
          <a:xfrm>
            <a:off x="2289935" y="533400"/>
            <a:ext cx="456413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Forces on two masses</a:t>
            </a:r>
          </a:p>
          <a:p>
            <a:pPr lvl="1"/>
            <a:r>
              <a:rPr lang="en-US" dirty="0" smtClean="0"/>
              <a:t>All masses are attracted to each other. The force is proportional to the masses and inversely proportional to the square of the distance.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"Universal gravitation."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http://en.wikipedia.org/wiki/Universal_gravitation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d220954ed66b009adb0d3084fa31141}">
                <a14:useLocalDpi xmlns:a14="http://schemas.microsoft.com/office/drawing/2010/main" val="0"/>
              </a:ext>
            </a:extLst>
          </a:blip>
          <a:stretch>
            <a:fillRect/>
          </a:stretch>
        </p:blipFill>
        <p:spPr>
          <a:xfrm>
            <a:off x="1469571" y="533400"/>
            <a:ext cx="620485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Newton's Law of Universal Gravitation</a:t>
            </a:r>
          </a:p>
          <a:p>
            <a:pPr lvl="1"/>
            <a:r>
              <a:rPr lang="en-US" dirty="0" smtClean="0"/>
              <a:t>A brief introduction to Newton's Law of Universal Gravitation for high school students.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90a0a3fba4e1c0f5419fada3d425b181}">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http://www.boundless.com//physics/definition/angular-velocity</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"centripetal."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http://en.wiktionary.org/wiki/centripetal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Centripetal Force.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http://cnx.org/content/m42086/latest/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http://www.boundless.com//physics/definition/circular-motion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"acceleration."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http://en.wiktionary.org/wiki/acceleration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"velocity."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Centripetal Acceleration.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http://cnx.org/content/m42084/latest/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http://www.boundless.com//physics/definition/ballistics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"meteorology."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http://en.wikipedia.org/wiki/meteorology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"Tide."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http://en.wikipedia.org/wiki/Tide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"Coriolis effect."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http://en.wikipedia.org/wiki/Coriolis_effect%23Ballistic_missiles_and_satellites</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"inertial frame."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http://en.wikipedia.org/wiki/inertial%20frame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"gradient."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http://en.wiktionary.org/wiki/gradient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"diurnal."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http://en.wiktionary.org/wiki/diurnal</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"Tide."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http://en.wikipedia.org/wiki/Tide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"Tide."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http://en.wikipedia.org/wiki/Tide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"centripetal."</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http://en.wiktionary.org/wiki/centripetal</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761f15a9ae63a11dfc482935cfe4e1ce}">
                <a14:useLocalDpi xmlns:a14="http://schemas.microsoft.com/office/drawing/2010/main" val="0"/>
              </a:ext>
            </a:extLst>
          </a:blip>
          <a:stretch>
            <a:fillRect/>
          </a:stretch>
        </p:blipFill>
        <p:spPr>
          <a:xfrm>
            <a:off x="152400" y="1447800"/>
            <a:ext cx="2768600" cy="2307166"/>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Kinematics of UCM</a:t>
            </a:r>
          </a:p>
          <a:p>
            <a:pPr marL="115888" indent="-115888"/>
            <a:r>
              <a:rPr lang="en-US" dirty="0" smtClean="0"/>
              <a:t>Dynamics of UCM</a:t>
            </a:r>
          </a:p>
          <a:p>
            <a:pPr marL="115888" indent="-115888"/>
            <a:r>
              <a:rPr lang="en-US" dirty="0"/>
              <a:t/>
            </a:r>
            <a:r>
              <a:rPr lang="en-US" dirty="0"/>
              <a:t>Banked and Unbacked Highway Curves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Introduction to UCM and Gravitation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UCM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www.boundless.com/physics/textbooks/boundless-physics-textbook/uniform-circular-motion-and-gravitation-5/introduction-to-ucm-and-gravitation-51/</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"OpenStax College, College Physics.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http://cnx.org/content/m42083/latest/?collection=col11406/1.7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http://cnx.org/content/m42084/latest/?collection=col11406/1.7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http://cnx.org/content/m42083/latest/?collection=col11406/1.7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http://cnx.org/content/m42086/latest/?collection=col11406/1.7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"perihelion."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http://en.wiktionary.org/wiki/perihelion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http://www.boundless.com//physics/definition/semi-latus-rectum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http://www.boundless.com//physics/definition/eccentricity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http://cnx.org/content/m42144/latest/?collection=col11406/1.7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"Kepler's laws."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http://en.wikipedia.org/wiki/Kepler's_laws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"propulsion."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http://en.wiktionary.org/wiki/propulsion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http://en.wikipedia.org/wiki/potential%20energy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http://en.wikipedia.org/wiki/kinetic%20energy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"Escape velocity."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http://en.wikipedia.org/wiki/Escape_velocity</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Boundless Learning.</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http://www.boundless.com//physics/definition/angular-velocity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http://www.boundless.com//physics/definition/angular-momentum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http://en.wiktionary.org/wiki/vector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"Radians."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http://en.wikipedia.org/wiki/Radians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"Right hand rule."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http://en.wikipedia.org/wiki/Right_hand_rule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"Angular velocity."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http://en.wikipedia.org/wiki/Angular_velocity</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"Hohmann transfer orbit."</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http://en.wikipedia.org/wiki/Hohmann%20transfer%20orbit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"delta-v."</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http://en.wiktionary.org/wiki/delta-v</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"Orbital maneuver."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http://en.wikipedia.org/wiki/Orbital_maneuver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"radians."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http://en.wiktionary.org/wiki/radians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Rotation Angle and Angular Velocity.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http://cnx.org/content/m42083/latest/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"planet."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http://en.wiktionary.org/wiki/planet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"asteroid."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http://en.wiktionary.org/wiki/asteroid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http://cnx.org/content/m42143/latest/?collection=col11406/1.7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http://cnx.org/content/m42144/latest/?collection=col11406/1.7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"normal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http://en.wiktionary.org/wiki/normal_force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"centripetal."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http://en.wiktionary.org/wiki/centripetal</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http://cnx.org/content/m42086/latest/?collection=col11406/1.7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"inertial frame."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http://en.wikipedia.org/wiki/inertial%20frame</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"fictitious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http://en.wikipedia.org/wiki/fictitious%20force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"centrifugal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http://en.wikipedia.org/wiki/centrifugal%20force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"Coriolis effect."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http://en.wikipedia.org/wiki/Coriolis_effect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"center of 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http://en.wikipedia.org/wiki/center%20of%20mass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"Center of 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http://en.wikipedia.org/wiki/Center_of_mass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"Newton's law of universal gravitation."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http://en.wikipedia.org/wiki/Newton's_law_of_universal_gravitation</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Light and Matter.</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http://lightandmatter.com/mef.pdf</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"Shell theorem."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http://en.wikipedia.org/wiki/Shell_theorem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"gravitational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http://en.wiktionary.org/wiki/gravitational_force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"point 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http://en.wiktionary.org/wiki/point_mass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"weight."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http://en.wiktionary.org/wiki/weight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http://cnx.org/content/m42073/latest/?collection=col11406/1.7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"Law of universal gravitation."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http://en.wikipedia.org/wiki/Law_of_universal_gravitation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"Law of universal gravitation."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http://en.wikipedia.org/wiki/Law_of_universal_gravitation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"Gravitational constant."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http://en.wikipedia.org/wiki/Gravitational_constant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"inverse."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http://en.wiktionary.org/wiki/inverse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"induction."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http://en.wiktionary.org/wiki/induction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"Isaac Newton."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http://en.wikipedia.org/wiki/Isaac_Newton%23Apple_incident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"Newton's law of universal gravitation."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http://en.wikipedia.org/wiki/Newton's_law_of_universal_gravitation</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"Newton's law of gravitation."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http://en.wikipedia.org/wiki/Newton's%20law%20of%20gravitation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http://en.wikipedia.org/wiki/potential%20energy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"gravity."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http://en.wiktionary.org/wiki/gravity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Wikibooks.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"Physics with Calculus/Mechanics/Gravitational Potential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http://en.wikibooks.org/wiki/Physics_with_Calculus/Mechanics/Gravitational_Potential_Energy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"Gravitational potential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http://en.wikipedia.org/wiki/Gravitational_potential_energy%23Gravitational_potential_energy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"centripetal."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http://en.wiktionary.org/wiki/centripetal</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"radial."</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http://en.wiktionary.org/wiki/radial</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"Non-uniform circular motion."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http://en.wikipedia.org/wiki/Non-uniform_circular_motion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Non-Uniform Circular Motion.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http://cnx.org/content/m14020/latest/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"Non-uniform circular motion."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http://en.wikipedia.org/wiki/Non-uniform_circular_motion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"mean motion."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http://en.wiktionary.org/wiki/mean_motion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http://www.boundless.com//physics/definition/angular-velocity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"Kepler's laws."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http://en.wikipedia.org/wiki/Kepler's_laws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http://cnx.org/content/m42144/latest/?collection=col11406/1.7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"sidereal year."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http://en.wiktionary.org/wiki/sidereal_year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"astronomical unit."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http://en.wiktionary.org/wiki/astronomical_unit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"Kepler's laws."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http://en.wikipedia.org/wiki/Kepler's_laws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http://cnx.org/content/m42144/latest/?collection=col11406/1.7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"artificial satellite."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http://en.wikipedia.org/wiki/artificial%20satellite</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"natural satellite."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http://en.wikipedia.org/wiki/natural%20satellite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"Satellites."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http://en.wikipedia.org/wiki/Satellites</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fd213f94333b1e478ce6552d66fc5af1}">
                <a14:useLocalDpi xmlns:a14="http://schemas.microsoft.com/office/drawing/2010/main" val="0"/>
              </a:ext>
            </a:extLst>
          </a:blip>
          <a:stretch>
            <a:fillRect/>
          </a:stretch>
        </p:blipFill>
        <p:spPr>
          <a:xfrm>
            <a:off x="152400" y="1447800"/>
            <a:ext cx="2768600" cy="1666907"/>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Overview of Non-Uniform Circular Motion</a:t>
            </a:r>
          </a:p>
        </p:txBody>
      </p:sp>
      <p:sp>
        <p:nvSpPr>
          <p:cNvPr id="21" name="Title 20"/>
          <p:cNvSpPr>
            <a:spLocks noGrp="1"/>
          </p:cNvSpPr>
          <p:nvPr>
            <p:ph type="title"/>
          </p:nvPr>
        </p:nvSpPr>
        <p:spPr>
          <a:xfrm>
            <a:off x="152400" y="381000"/>
            <a:ext cx="8686800" cy="685800"/>
          </a:xfrm>
        </p:spPr>
        <p:txBody>
          <a:bodyPr/>
          <a:lstStyle/>
          <a:p>
            <a:r>
              <a:rPr lang="en-US" dirty="0" smtClean="0"/>
              <a:t>Non-Uniform Circular Motion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Non-Uniform Circular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www.boundless.com/physics/textbooks/boundless-physics-textbook/uniform-circular-motion-and-gravitation-5/non-uniform-circular-motion-52/</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761f15a9ae63a11dfc482935cfe4e1ce}">
                <a14:useLocalDpi xmlns:a14="http://schemas.microsoft.com/office/drawing/2010/main" val="0"/>
              </a:ext>
            </a:extLst>
          </a:blip>
          <a:stretch>
            <a:fillRect/>
          </a:stretch>
        </p:blipFill>
        <p:spPr>
          <a:xfrm>
            <a:off x="152400" y="1447800"/>
            <a:ext cx="2768600" cy="2307166"/>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Rotational Angle and Angular Velocity</a:t>
            </a:r>
          </a:p>
          <a:p>
            <a:pPr marL="115888" indent="-115888"/>
            <a:r>
              <a:rPr lang="en-US" dirty="0" smtClean="0"/>
              <a:t>Centripetial Acceleration</a:t>
            </a:r>
          </a:p>
          <a:p>
            <a:pPr marL="115888" indent="-115888"/>
            <a:r>
              <a:rPr lang="en-US" dirty="0"/>
              <a:t/>
            </a:r>
            <a:r>
              <a:rPr lang="en-US" dirty="0"/>
              <a:t>Centripetal Force</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Velocity, Acceleration, and Force</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Velocity, Acceleration, and Force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www.boundless.com/physics/textbooks/boundless-physics-textbook/uniform-circular-motion-and-gravitation-5/velocity-acceleration-and-force-53/</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8357aaec0b14b94abcc07438d72ba372}">
                <a14:useLocalDpi xmlns:a14="http://schemas.microsoft.com/office/drawing/2010/main" val="0"/>
              </a:ext>
            </a:extLst>
          </a:blip>
          <a:stretch>
            <a:fillRect/>
          </a:stretch>
        </p:blipFill>
        <p:spPr>
          <a:xfrm>
            <a:off x="152400" y="1447800"/>
            <a:ext cx="2768600" cy="2439545"/>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Tides</a:t>
            </a:r>
          </a:p>
          <a:p>
            <a:pPr marL="115888" indent="-115888"/>
            <a:r>
              <a:rPr lang="en-US" dirty="0" smtClean="0"/>
              <a:t>The Coriolois Force</a:t>
            </a:r>
          </a:p>
          <a:p>
            <a:pPr marL="115888" indent="-115888"/>
            <a:r>
              <a:rPr lang="en-US" dirty="0"/>
              <a:t/>
            </a:r>
            <a:r>
              <a:rPr lang="en-US" dirty="0"/>
              <a:t>Other Geophysical Applications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Types of Forces in Nature</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Uniform Circular Motion and Gravitation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Types of Forces in Nature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www.boundless.com/physics/textbooks/boundless-physics-textbook/uniform-circular-motion-and-gravitation-5/types-of-forces-in-nature-54/</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